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4"/>
  </p:sldMasterIdLst>
  <p:notesMasterIdLst>
    <p:notesMasterId r:id="rId82"/>
  </p:notesMasterIdLst>
  <p:sldIdLst>
    <p:sldId id="256" r:id="rId5"/>
    <p:sldId id="264" r:id="rId6"/>
    <p:sldId id="257" r:id="rId7"/>
    <p:sldId id="367" r:id="rId8"/>
    <p:sldId id="339" r:id="rId9"/>
    <p:sldId id="297" r:id="rId10"/>
    <p:sldId id="271" r:id="rId11"/>
    <p:sldId id="277" r:id="rId12"/>
    <p:sldId id="371" r:id="rId13"/>
    <p:sldId id="372" r:id="rId14"/>
    <p:sldId id="296" r:id="rId15"/>
    <p:sldId id="272" r:id="rId16"/>
    <p:sldId id="298" r:id="rId17"/>
    <p:sldId id="265" r:id="rId18"/>
    <p:sldId id="274" r:id="rId19"/>
    <p:sldId id="275" r:id="rId20"/>
    <p:sldId id="278" r:id="rId21"/>
    <p:sldId id="373" r:id="rId22"/>
    <p:sldId id="279" r:id="rId23"/>
    <p:sldId id="353" r:id="rId24"/>
    <p:sldId id="350" r:id="rId25"/>
    <p:sldId id="351" r:id="rId26"/>
    <p:sldId id="374" r:id="rId27"/>
    <p:sldId id="375" r:id="rId28"/>
    <p:sldId id="282" r:id="rId29"/>
    <p:sldId id="283" r:id="rId30"/>
    <p:sldId id="299" r:id="rId31"/>
    <p:sldId id="300" r:id="rId32"/>
    <p:sldId id="301" r:id="rId33"/>
    <p:sldId id="302" r:id="rId34"/>
    <p:sldId id="303" r:id="rId35"/>
    <p:sldId id="304" r:id="rId36"/>
    <p:sldId id="284" r:id="rId37"/>
    <p:sldId id="305" r:id="rId38"/>
    <p:sldId id="306" r:id="rId39"/>
    <p:sldId id="376" r:id="rId40"/>
    <p:sldId id="285" r:id="rId41"/>
    <p:sldId id="286" r:id="rId42"/>
    <p:sldId id="310" r:id="rId43"/>
    <p:sldId id="311" r:id="rId44"/>
    <p:sldId id="312" r:id="rId45"/>
    <p:sldId id="313" r:id="rId46"/>
    <p:sldId id="314" r:id="rId47"/>
    <p:sldId id="315" r:id="rId48"/>
    <p:sldId id="377" r:id="rId49"/>
    <p:sldId id="378" r:id="rId50"/>
    <p:sldId id="379" r:id="rId51"/>
    <p:sldId id="319" r:id="rId52"/>
    <p:sldId id="320" r:id="rId53"/>
    <p:sldId id="359" r:id="rId54"/>
    <p:sldId id="380" r:id="rId55"/>
    <p:sldId id="381" r:id="rId56"/>
    <p:sldId id="382" r:id="rId57"/>
    <p:sldId id="383" r:id="rId58"/>
    <p:sldId id="384" r:id="rId59"/>
    <p:sldId id="385" r:id="rId60"/>
    <p:sldId id="291" r:id="rId61"/>
    <p:sldId id="293" r:id="rId62"/>
    <p:sldId id="323" r:id="rId63"/>
    <p:sldId id="324" r:id="rId64"/>
    <p:sldId id="325" r:id="rId65"/>
    <p:sldId id="326" r:id="rId66"/>
    <p:sldId id="327" r:id="rId67"/>
    <p:sldId id="328" r:id="rId68"/>
    <p:sldId id="330" r:id="rId69"/>
    <p:sldId id="386" r:id="rId70"/>
    <p:sldId id="331" r:id="rId71"/>
    <p:sldId id="332" r:id="rId72"/>
    <p:sldId id="333" r:id="rId73"/>
    <p:sldId id="334" r:id="rId74"/>
    <p:sldId id="387" r:id="rId75"/>
    <p:sldId id="388" r:id="rId76"/>
    <p:sldId id="389" r:id="rId77"/>
    <p:sldId id="316" r:id="rId78"/>
    <p:sldId id="294" r:id="rId79"/>
    <p:sldId id="318" r:id="rId80"/>
    <p:sldId id="349"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408821C5-167A-814D-A53D-F8B2B4B96179}">
          <p14:sldIdLst>
            <p14:sldId id="256"/>
            <p14:sldId id="264"/>
            <p14:sldId id="257"/>
            <p14:sldId id="367"/>
          </p14:sldIdLst>
        </p14:section>
        <p14:section name="Session 1" id="{C2796DC3-D977-9245-9216-E98CB68CF950}">
          <p14:sldIdLst>
            <p14:sldId id="339"/>
            <p14:sldId id="297"/>
            <p14:sldId id="271"/>
            <p14:sldId id="277"/>
            <p14:sldId id="371"/>
            <p14:sldId id="372"/>
            <p14:sldId id="296"/>
            <p14:sldId id="272"/>
            <p14:sldId id="298"/>
            <p14:sldId id="265"/>
            <p14:sldId id="274"/>
            <p14:sldId id="275"/>
            <p14:sldId id="278"/>
            <p14:sldId id="373"/>
            <p14:sldId id="279"/>
          </p14:sldIdLst>
        </p14:section>
        <p14:section name="Session 2" id="{9FA350DD-2FCF-6D43-A32B-C4AAAC4B469F}">
          <p14:sldIdLst>
            <p14:sldId id="353"/>
            <p14:sldId id="350"/>
            <p14:sldId id="351"/>
            <p14:sldId id="374"/>
            <p14:sldId id="375"/>
            <p14:sldId id="282"/>
            <p14:sldId id="283"/>
            <p14:sldId id="299"/>
            <p14:sldId id="300"/>
            <p14:sldId id="301"/>
            <p14:sldId id="302"/>
            <p14:sldId id="303"/>
            <p14:sldId id="304"/>
            <p14:sldId id="284"/>
            <p14:sldId id="305"/>
            <p14:sldId id="306"/>
            <p14:sldId id="376"/>
            <p14:sldId id="285"/>
            <p14:sldId id="286"/>
            <p14:sldId id="310"/>
            <p14:sldId id="311"/>
            <p14:sldId id="312"/>
            <p14:sldId id="313"/>
            <p14:sldId id="314"/>
            <p14:sldId id="315"/>
            <p14:sldId id="377"/>
            <p14:sldId id="378"/>
            <p14:sldId id="379"/>
            <p14:sldId id="319"/>
            <p14:sldId id="320"/>
          </p14:sldIdLst>
        </p14:section>
        <p14:section name="Session 3" id="{23285FB4-AA69-1D4E-BB84-02DCCACA512C}">
          <p14:sldIdLst>
            <p14:sldId id="359"/>
            <p14:sldId id="380"/>
            <p14:sldId id="381"/>
            <p14:sldId id="382"/>
            <p14:sldId id="383"/>
            <p14:sldId id="384"/>
            <p14:sldId id="385"/>
            <p14:sldId id="291"/>
            <p14:sldId id="293"/>
            <p14:sldId id="323"/>
            <p14:sldId id="324"/>
            <p14:sldId id="325"/>
            <p14:sldId id="326"/>
            <p14:sldId id="327"/>
            <p14:sldId id="328"/>
            <p14:sldId id="330"/>
            <p14:sldId id="386"/>
            <p14:sldId id="331"/>
            <p14:sldId id="332"/>
            <p14:sldId id="333"/>
            <p14:sldId id="334"/>
            <p14:sldId id="387"/>
            <p14:sldId id="388"/>
            <p14:sldId id="389"/>
            <p14:sldId id="316"/>
            <p14:sldId id="294"/>
            <p14:sldId id="318"/>
            <p14:sldId id="34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C9D0"/>
    <a:srgbClr val="71A9D3"/>
    <a:srgbClr val="D0E1EF"/>
    <a:srgbClr val="A0C5E1"/>
    <a:srgbClr val="39A9AE"/>
    <a:srgbClr val="3A82B9"/>
    <a:srgbClr val="4089C1"/>
    <a:srgbClr val="116DB7"/>
    <a:srgbClr val="653499"/>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28" autoAdjust="0"/>
    <p:restoredTop sz="82642" autoAdjust="0"/>
  </p:normalViewPr>
  <p:slideViewPr>
    <p:cSldViewPr snapToGrid="0">
      <p:cViewPr>
        <p:scale>
          <a:sx n="70" d="100"/>
          <a:sy n="70" d="100"/>
        </p:scale>
        <p:origin x="2424" y="6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4FAF8-4D86-4562-85B3-D7C91004D54E}" type="datetimeFigureOut">
              <a:rPr lang="en-GB" smtClean="0"/>
              <a:t>19/12/2023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774F49-3EEB-4F62-B50D-7A8F85B3E28A}" type="slidenum">
              <a:rPr lang="en-GB" smtClean="0"/>
              <a:t>‹#›</a:t>
            </a:fld>
            <a:endParaRPr lang="en-GB"/>
          </a:p>
        </p:txBody>
      </p:sp>
    </p:spTree>
    <p:extLst>
      <p:ext uri="{BB962C8B-B14F-4D97-AF65-F5344CB8AC3E}">
        <p14:creationId xmlns:p14="http://schemas.microsoft.com/office/powerpoint/2010/main" val="1289579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Cette</a:t>
            </a:r>
            <a:r>
              <a:rPr lang="en-US" dirty="0"/>
              <a:t> </a:t>
            </a:r>
            <a:r>
              <a:rPr lang="en-US" dirty="0" err="1"/>
              <a:t>présentation</a:t>
            </a:r>
            <a:r>
              <a:rPr lang="en-US" dirty="0"/>
              <a:t> a </a:t>
            </a:r>
            <a:r>
              <a:rPr lang="en-US" dirty="0" err="1"/>
              <a:t>été</a:t>
            </a:r>
            <a:r>
              <a:rPr lang="en-US" dirty="0"/>
              <a:t> </a:t>
            </a:r>
            <a:r>
              <a:rPr lang="en-US" dirty="0" err="1"/>
              <a:t>conçue</a:t>
            </a:r>
            <a:r>
              <a:rPr lang="en-US" dirty="0"/>
              <a:t> pour </a:t>
            </a:r>
            <a:r>
              <a:rPr lang="en-US" dirty="0" err="1"/>
              <a:t>être</a:t>
            </a:r>
            <a:r>
              <a:rPr lang="en-US" dirty="0"/>
              <a:t> </a:t>
            </a:r>
            <a:r>
              <a:rPr lang="en-US" dirty="0" err="1"/>
              <a:t>utilisée</a:t>
            </a:r>
            <a:r>
              <a:rPr lang="en-US" dirty="0"/>
              <a:t> avec </a:t>
            </a:r>
            <a:r>
              <a:rPr lang="en-US" dirty="0" err="1"/>
              <a:t>peu</a:t>
            </a:r>
            <a:r>
              <a:rPr lang="en-US" dirty="0"/>
              <a:t> </a:t>
            </a:r>
            <a:r>
              <a:rPr lang="en-US" dirty="0" err="1"/>
              <a:t>ou</a:t>
            </a:r>
            <a:r>
              <a:rPr lang="en-US" dirty="0"/>
              <a:t> pas </a:t>
            </a:r>
            <a:r>
              <a:rPr lang="en-US" dirty="0" err="1"/>
              <a:t>d'ajustements</a:t>
            </a:r>
            <a:r>
              <a:rPr lang="en-US" dirty="0"/>
              <a:t>, </a:t>
            </a:r>
            <a:r>
              <a:rPr lang="en-US" dirty="0" err="1"/>
              <a:t>mais</a:t>
            </a:r>
            <a:r>
              <a:rPr lang="en-US" dirty="0"/>
              <a:t> </a:t>
            </a:r>
            <a:r>
              <a:rPr lang="en-US" dirty="0" err="1"/>
              <a:t>elle</a:t>
            </a:r>
            <a:r>
              <a:rPr lang="en-US" dirty="0"/>
              <a:t> </a:t>
            </a:r>
            <a:r>
              <a:rPr lang="en-US" dirty="0" err="1"/>
              <a:t>peut</a:t>
            </a:r>
            <a:r>
              <a:rPr lang="en-US" dirty="0"/>
              <a:t> </a:t>
            </a:r>
            <a:r>
              <a:rPr lang="en-US" dirty="0" err="1"/>
              <a:t>également</a:t>
            </a:r>
            <a:r>
              <a:rPr lang="en-US" dirty="0"/>
              <a:t> </a:t>
            </a:r>
            <a:r>
              <a:rPr lang="en-US" dirty="0" err="1"/>
              <a:t>être</a:t>
            </a:r>
            <a:r>
              <a:rPr lang="en-US" dirty="0"/>
              <a:t> </a:t>
            </a:r>
            <a:r>
              <a:rPr lang="en-US" dirty="0" err="1"/>
              <a:t>adaptée</a:t>
            </a:r>
            <a:r>
              <a:rPr lang="en-US" dirty="0"/>
              <a:t> pour </a:t>
            </a:r>
            <a:r>
              <a:rPr lang="en-US" dirty="0" err="1"/>
              <a:t>répondre</a:t>
            </a:r>
            <a:r>
              <a:rPr lang="en-US" dirty="0"/>
              <a:t> aux </a:t>
            </a:r>
            <a:r>
              <a:rPr lang="en-US" dirty="0" err="1"/>
              <a:t>besoins</a:t>
            </a:r>
            <a:r>
              <a:rPr lang="en-US" dirty="0"/>
              <a:t> des participants et </a:t>
            </a:r>
            <a:r>
              <a:rPr lang="en-US" dirty="0" err="1"/>
              <a:t>inclure</a:t>
            </a:r>
            <a:r>
              <a:rPr lang="en-US" dirty="0"/>
              <a:t> des </a:t>
            </a:r>
            <a:r>
              <a:rPr lang="en-US" dirty="0" err="1"/>
              <a:t>exemples</a:t>
            </a:r>
            <a:r>
              <a:rPr lang="en-US" dirty="0"/>
              <a:t> </a:t>
            </a:r>
            <a:r>
              <a:rPr lang="en-US" dirty="0" err="1"/>
              <a:t>contextuels</a:t>
            </a:r>
            <a:r>
              <a:rPr lang="en-US" dirty="0"/>
              <a:t> </a:t>
            </a:r>
            <a:r>
              <a:rPr lang="en-US" dirty="0" err="1"/>
              <a:t>pertinents</a:t>
            </a:r>
            <a:r>
              <a:rPr lang="en-US" dirty="0"/>
              <a:t> </a:t>
            </a:r>
            <a:r>
              <a:rPr lang="en-US" dirty="0" err="1"/>
              <a:t>lorsque</a:t>
            </a:r>
            <a:r>
              <a:rPr lang="en-US" dirty="0"/>
              <a:t> </a:t>
            </a:r>
            <a:r>
              <a:rPr lang="en-US" dirty="0" err="1"/>
              <a:t>cela</a:t>
            </a:r>
            <a:r>
              <a:rPr lang="en-US" dirty="0"/>
              <a:t> </a:t>
            </a:r>
            <a:r>
              <a:rPr lang="en-US" dirty="0" err="1"/>
              <a:t>est</a:t>
            </a:r>
            <a:r>
              <a:rPr lang="en-US" dirty="0"/>
              <a:t> </a:t>
            </a:r>
            <a:r>
              <a:rPr lang="en-US" dirty="0" err="1"/>
              <a:t>nécessaire</a:t>
            </a:r>
            <a:r>
              <a:rPr lang="en-US" dirty="0"/>
              <a:t> et </a:t>
            </a:r>
            <a:r>
              <a:rPr lang="en-US" dirty="0" err="1"/>
              <a:t>approprié</a:t>
            </a:r>
            <a:r>
              <a:rPr lang="en-US" dirty="0"/>
              <a:t>.</a:t>
            </a:r>
          </a:p>
          <a:p>
            <a:endParaRPr lang="en-US" dirty="0"/>
          </a:p>
          <a:p>
            <a:r>
              <a:rPr lang="en-US" dirty="0"/>
              <a:t>La </a:t>
            </a:r>
            <a:r>
              <a:rPr lang="en-US" dirty="0" err="1"/>
              <a:t>présentation</a:t>
            </a:r>
            <a:r>
              <a:rPr lang="en-US" dirty="0"/>
              <a:t> </a:t>
            </a:r>
            <a:r>
              <a:rPr lang="en-US" dirty="0" err="1"/>
              <a:t>comprend</a:t>
            </a:r>
            <a:r>
              <a:rPr lang="en-US" dirty="0"/>
              <a:t> </a:t>
            </a:r>
            <a:r>
              <a:rPr lang="en-US" dirty="0" err="1"/>
              <a:t>comprend</a:t>
            </a:r>
            <a:r>
              <a:rPr lang="en-US" dirty="0"/>
              <a:t> 80 diapositives, </a:t>
            </a:r>
            <a:r>
              <a:rPr lang="en-US" dirty="0" err="1"/>
              <a:t>dont</a:t>
            </a:r>
            <a:r>
              <a:rPr lang="en-US" dirty="0"/>
              <a:t> </a:t>
            </a:r>
            <a:r>
              <a:rPr lang="en-US" dirty="0" err="1"/>
              <a:t>une</a:t>
            </a:r>
            <a:r>
              <a:rPr lang="en-US" dirty="0"/>
              <a:t> diapositive de couverture, </a:t>
            </a:r>
            <a:r>
              <a:rPr lang="en-US" dirty="0" err="1"/>
              <a:t>une</a:t>
            </a:r>
            <a:r>
              <a:rPr lang="en-US" dirty="0"/>
              <a:t> diapositive de </a:t>
            </a:r>
            <a:r>
              <a:rPr lang="en-US" dirty="0" err="1"/>
              <a:t>contenu</a:t>
            </a:r>
            <a:r>
              <a:rPr lang="en-US" dirty="0"/>
              <a:t> pour </a:t>
            </a:r>
            <a:r>
              <a:rPr lang="en-US" dirty="0" err="1"/>
              <a:t>chaque</a:t>
            </a:r>
            <a:r>
              <a:rPr lang="en-US" dirty="0"/>
              <a:t> session et des diapositives de </a:t>
            </a:r>
            <a:r>
              <a:rPr lang="en-US" dirty="0" err="1"/>
              <a:t>titres</a:t>
            </a:r>
            <a:r>
              <a:rPr lang="en-US" dirty="0"/>
              <a:t>. Il a </a:t>
            </a:r>
            <a:r>
              <a:rPr lang="en-US" dirty="0" err="1"/>
              <a:t>été</a:t>
            </a:r>
            <a:r>
              <a:rPr lang="en-US" dirty="0"/>
              <a:t> </a:t>
            </a:r>
            <a:r>
              <a:rPr lang="en-US" dirty="0" err="1"/>
              <a:t>conçu</a:t>
            </a:r>
            <a:r>
              <a:rPr lang="en-US" dirty="0"/>
              <a:t> pour </a:t>
            </a:r>
            <a:r>
              <a:rPr lang="en-US" dirty="0" err="1"/>
              <a:t>être</a:t>
            </a:r>
            <a:r>
              <a:rPr lang="en-US" dirty="0"/>
              <a:t> </a:t>
            </a:r>
            <a:r>
              <a:rPr lang="en-US" dirty="0" err="1"/>
              <a:t>présenté</a:t>
            </a:r>
            <a:r>
              <a:rPr lang="en-US" dirty="0"/>
              <a:t> </a:t>
            </a:r>
            <a:r>
              <a:rPr lang="en-US" dirty="0" err="1"/>
              <a:t>en</a:t>
            </a:r>
            <a:r>
              <a:rPr lang="en-US" dirty="0"/>
              <a:t> trois sessions de 45 minutes </a:t>
            </a:r>
            <a:r>
              <a:rPr lang="en-US" dirty="0" err="1"/>
              <a:t>chacune</a:t>
            </a:r>
            <a:r>
              <a:rPr lang="en-US" dirty="0"/>
              <a:t>. Si des adaptations </a:t>
            </a:r>
            <a:r>
              <a:rPr lang="en-US" dirty="0" err="1"/>
              <a:t>significatives</a:t>
            </a:r>
            <a:r>
              <a:rPr lang="en-US" dirty="0"/>
              <a:t> </a:t>
            </a:r>
            <a:r>
              <a:rPr lang="en-US" dirty="0" err="1"/>
              <a:t>sont</a:t>
            </a:r>
            <a:r>
              <a:rPr lang="en-US" dirty="0"/>
              <a:t> </a:t>
            </a:r>
            <a:r>
              <a:rPr lang="en-US" dirty="0" err="1"/>
              <a:t>apportées</a:t>
            </a:r>
            <a:r>
              <a:rPr lang="en-US" dirty="0"/>
              <a:t> </a:t>
            </a:r>
            <a:r>
              <a:rPr lang="en-US" dirty="0" err="1"/>
              <a:t>à</a:t>
            </a:r>
            <a:r>
              <a:rPr lang="en-US" dirty="0"/>
              <a:t> la </a:t>
            </a:r>
            <a:r>
              <a:rPr lang="en-US" dirty="0" err="1"/>
              <a:t>présentation</a:t>
            </a:r>
            <a:r>
              <a:rPr lang="en-US" dirty="0"/>
              <a:t>, il </a:t>
            </a:r>
            <a:r>
              <a:rPr lang="en-US" dirty="0" err="1"/>
              <a:t>est</a:t>
            </a:r>
            <a:r>
              <a:rPr lang="en-US" dirty="0"/>
              <a:t> important de noter que du temps </a:t>
            </a:r>
            <a:r>
              <a:rPr lang="en-US" dirty="0" err="1"/>
              <a:t>supplémentaire</a:t>
            </a:r>
            <a:r>
              <a:rPr lang="en-US" dirty="0"/>
              <a:t> </a:t>
            </a:r>
            <a:r>
              <a:rPr lang="en-US" dirty="0" err="1"/>
              <a:t>devra</a:t>
            </a:r>
            <a:r>
              <a:rPr lang="en-US" dirty="0"/>
              <a:t> </a:t>
            </a:r>
            <a:r>
              <a:rPr lang="en-US" dirty="0" err="1"/>
              <a:t>être</a:t>
            </a:r>
            <a:r>
              <a:rPr lang="en-US" dirty="0"/>
              <a:t> </a:t>
            </a:r>
            <a:r>
              <a:rPr lang="en-US" dirty="0" err="1"/>
              <a:t>ajouté</a:t>
            </a:r>
            <a:r>
              <a:rPr lang="en-US" dirty="0"/>
              <a:t>.</a:t>
            </a:r>
          </a:p>
          <a:p>
            <a:endParaRPr lang="en-US" dirty="0"/>
          </a:p>
          <a:p>
            <a:r>
              <a:rPr lang="en-US" dirty="0" err="1"/>
              <a:t>Cette</a:t>
            </a:r>
            <a:r>
              <a:rPr lang="en-US" dirty="0"/>
              <a:t> presentation </a:t>
            </a:r>
            <a:r>
              <a:rPr lang="en-US" dirty="0" err="1"/>
              <a:t>est</a:t>
            </a:r>
            <a:r>
              <a:rPr lang="en-US" dirty="0"/>
              <a:t> </a:t>
            </a:r>
            <a:r>
              <a:rPr lang="en-US" dirty="0" err="1"/>
              <a:t>une</a:t>
            </a:r>
            <a:r>
              <a:rPr lang="en-US" dirty="0"/>
              <a:t> introduction </a:t>
            </a:r>
            <a:r>
              <a:rPr lang="en-US" dirty="0" err="1"/>
              <a:t>détaillée</a:t>
            </a:r>
            <a:r>
              <a:rPr lang="en-US" dirty="0"/>
              <a:t> au </a:t>
            </a:r>
            <a:r>
              <a:rPr lang="en-US" dirty="0" err="1"/>
              <a:t>sujet</a:t>
            </a:r>
            <a:r>
              <a:rPr lang="en-US" dirty="0"/>
              <a:t>, </a:t>
            </a:r>
            <a:r>
              <a:rPr lang="en-US" dirty="0" err="1"/>
              <a:t>visant</a:t>
            </a:r>
            <a:r>
              <a:rPr lang="en-US" dirty="0"/>
              <a:t> </a:t>
            </a:r>
            <a:r>
              <a:rPr lang="en-US" dirty="0" err="1"/>
              <a:t>à</a:t>
            </a:r>
            <a:r>
              <a:rPr lang="en-US" dirty="0"/>
              <a:t> </a:t>
            </a:r>
            <a:r>
              <a:rPr lang="en-US" dirty="0" err="1"/>
              <a:t>présenter</a:t>
            </a:r>
            <a:r>
              <a:rPr lang="en-US" dirty="0"/>
              <a:t> le concept CWIS, les </a:t>
            </a:r>
            <a:r>
              <a:rPr lang="en-US" dirty="0" err="1"/>
              <a:t>approches</a:t>
            </a:r>
            <a:r>
              <a:rPr lang="en-US" dirty="0"/>
              <a:t> et les points </a:t>
            </a:r>
            <a:r>
              <a:rPr lang="en-US" dirty="0" err="1"/>
              <a:t>clés</a:t>
            </a:r>
            <a:r>
              <a:rPr lang="en-US" dirty="0"/>
              <a:t> </a:t>
            </a:r>
            <a:r>
              <a:rPr lang="en-US" dirty="0" err="1"/>
              <a:t>à</a:t>
            </a:r>
            <a:r>
              <a:rPr lang="en-US" dirty="0"/>
              <a:t> un </a:t>
            </a:r>
            <a:r>
              <a:rPr lang="en-US" dirty="0" err="1"/>
              <a:t>niveau</a:t>
            </a:r>
            <a:r>
              <a:rPr lang="en-US" dirty="0"/>
              <a:t> </a:t>
            </a:r>
            <a:r>
              <a:rPr lang="en-US" dirty="0" err="1"/>
              <a:t>élevé</a:t>
            </a:r>
            <a:r>
              <a:rPr lang="en-US" dirty="0"/>
              <a:t>. Les </a:t>
            </a:r>
            <a:r>
              <a:rPr lang="en-US" dirty="0" err="1"/>
              <a:t>formateurs</a:t>
            </a:r>
            <a:r>
              <a:rPr lang="en-US" dirty="0"/>
              <a:t>/</a:t>
            </a:r>
            <a:r>
              <a:rPr lang="en-US" dirty="0" err="1"/>
              <a:t>facilitateurs</a:t>
            </a:r>
            <a:r>
              <a:rPr lang="en-US" dirty="0"/>
              <a:t> </a:t>
            </a:r>
            <a:r>
              <a:rPr lang="en-US" dirty="0" err="1"/>
              <a:t>devraient</a:t>
            </a:r>
            <a:r>
              <a:rPr lang="en-US" dirty="0"/>
              <a:t> </a:t>
            </a:r>
            <a:r>
              <a:rPr lang="en-US" dirty="0" err="1"/>
              <a:t>prévoir</a:t>
            </a:r>
            <a:r>
              <a:rPr lang="en-US" dirty="0"/>
              <a:t> du temps </a:t>
            </a:r>
            <a:r>
              <a:rPr lang="en-US" dirty="0" err="1"/>
              <a:t>supplémentaire</a:t>
            </a:r>
            <a:r>
              <a:rPr lang="en-US" dirty="0"/>
              <a:t> pour </a:t>
            </a:r>
            <a:r>
              <a:rPr lang="en-US" dirty="0" err="1"/>
              <a:t>terminer</a:t>
            </a:r>
            <a:r>
              <a:rPr lang="en-US" dirty="0"/>
              <a:t> la session </a:t>
            </a:r>
            <a:r>
              <a:rPr lang="en-US" dirty="0" err="1"/>
              <a:t>s'ils</a:t>
            </a:r>
            <a:r>
              <a:rPr lang="en-US" dirty="0"/>
              <a:t> </a:t>
            </a:r>
            <a:r>
              <a:rPr lang="en-US" dirty="0" err="1"/>
              <a:t>ajoutent</a:t>
            </a:r>
            <a:r>
              <a:rPr lang="en-US" dirty="0"/>
              <a:t> plus </a:t>
            </a:r>
            <a:r>
              <a:rPr lang="en-US" dirty="0" err="1"/>
              <a:t>d'interaction</a:t>
            </a:r>
            <a:r>
              <a:rPr lang="en-US" dirty="0"/>
              <a:t> </a:t>
            </a:r>
            <a:r>
              <a:rPr lang="en-US" dirty="0" err="1"/>
              <a:t>ou</a:t>
            </a:r>
            <a:r>
              <a:rPr lang="en-US" dirty="0"/>
              <a:t> de </a:t>
            </a:r>
            <a:r>
              <a:rPr lang="en-US" dirty="0" err="1"/>
              <a:t>tâches</a:t>
            </a:r>
            <a:r>
              <a:rPr lang="en-US" dirty="0"/>
              <a:t> pour les participants. Un </a:t>
            </a:r>
            <a:r>
              <a:rPr lang="en-US" dirty="0" err="1"/>
              <a:t>autre</a:t>
            </a:r>
            <a:r>
              <a:rPr lang="en-US" dirty="0"/>
              <a:t> presentation - 'CWIS 101' - </a:t>
            </a:r>
            <a:r>
              <a:rPr lang="en-US" dirty="0" err="1"/>
              <a:t>est</a:t>
            </a:r>
            <a:r>
              <a:rPr lang="en-US" dirty="0"/>
              <a:t> </a:t>
            </a:r>
            <a:r>
              <a:rPr lang="en-US" dirty="0" err="1"/>
              <a:t>une</a:t>
            </a:r>
            <a:r>
              <a:rPr lang="en-US" dirty="0"/>
              <a:t> formation plus </a:t>
            </a:r>
            <a:r>
              <a:rPr lang="en-US" dirty="0" err="1"/>
              <a:t>courte</a:t>
            </a:r>
            <a:r>
              <a:rPr lang="en-US" dirty="0"/>
              <a:t> et </a:t>
            </a:r>
            <a:r>
              <a:rPr lang="en-US" dirty="0" err="1"/>
              <a:t>moins</a:t>
            </a:r>
            <a:r>
              <a:rPr lang="en-US" dirty="0"/>
              <a:t> </a:t>
            </a:r>
            <a:r>
              <a:rPr lang="en-US" dirty="0" err="1"/>
              <a:t>approfondie</a:t>
            </a:r>
            <a:r>
              <a:rPr lang="en-US" dirty="0"/>
              <a:t> qui </a:t>
            </a:r>
            <a:r>
              <a:rPr lang="en-US" dirty="0" err="1"/>
              <a:t>peut</a:t>
            </a:r>
            <a:r>
              <a:rPr lang="en-US" dirty="0"/>
              <a:t> </a:t>
            </a:r>
            <a:r>
              <a:rPr lang="en-US" dirty="0" err="1"/>
              <a:t>être</a:t>
            </a:r>
            <a:r>
              <a:rPr lang="en-US" dirty="0"/>
              <a:t> plus </a:t>
            </a:r>
            <a:r>
              <a:rPr lang="en-US" dirty="0" err="1"/>
              <a:t>adaptée</a:t>
            </a:r>
            <a:r>
              <a:rPr lang="en-US" dirty="0"/>
              <a:t> </a:t>
            </a:r>
            <a:r>
              <a:rPr lang="en-US" dirty="0" err="1"/>
              <a:t>à</a:t>
            </a:r>
            <a:r>
              <a:rPr lang="en-US" dirty="0"/>
              <a:t> </a:t>
            </a:r>
            <a:r>
              <a:rPr lang="en-US" dirty="0" err="1"/>
              <a:t>certains</a:t>
            </a:r>
            <a:r>
              <a:rPr lang="en-US" dirty="0"/>
              <a:t> publics. </a:t>
            </a:r>
            <a:r>
              <a:rPr lang="en-US" dirty="0" err="1"/>
              <a:t>Vous</a:t>
            </a:r>
            <a:r>
              <a:rPr lang="en-US" dirty="0"/>
              <a:t> </a:t>
            </a:r>
            <a:r>
              <a:rPr lang="en-US" dirty="0" err="1"/>
              <a:t>pouvez</a:t>
            </a:r>
            <a:r>
              <a:rPr lang="en-US" dirty="0"/>
              <a:t> le </a:t>
            </a:r>
            <a:r>
              <a:rPr lang="en-US" dirty="0" err="1"/>
              <a:t>trouver</a:t>
            </a:r>
            <a:r>
              <a:rPr lang="en-US" dirty="0"/>
              <a:t> </a:t>
            </a:r>
            <a:r>
              <a:rPr lang="en-US" dirty="0" err="1"/>
              <a:t>en</a:t>
            </a:r>
            <a:r>
              <a:rPr lang="en-US" dirty="0"/>
              <a:t> </a:t>
            </a:r>
            <a:r>
              <a:rPr lang="en-US" dirty="0" err="1"/>
              <a:t>ligne</a:t>
            </a:r>
            <a:r>
              <a:rPr lang="en-US" dirty="0"/>
              <a:t> sur </a:t>
            </a:r>
            <a:r>
              <a:rPr lang="en-US" dirty="0" err="1"/>
              <a:t>cwiscities.com</a:t>
            </a:r>
            <a:r>
              <a:rPr lang="en-US" dirty="0"/>
              <a:t>.</a:t>
            </a:r>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1</a:t>
            </a:fld>
            <a:endParaRPr lang="en-GB"/>
          </a:p>
        </p:txBody>
      </p:sp>
    </p:spTree>
    <p:extLst>
      <p:ext uri="{BB962C8B-B14F-4D97-AF65-F5344CB8AC3E}">
        <p14:creationId xmlns:p14="http://schemas.microsoft.com/office/powerpoint/2010/main" val="84375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 cadre du CWIS </a:t>
            </a:r>
            <a:r>
              <a:rPr lang="en-US" dirty="0" err="1"/>
              <a:t>est</a:t>
            </a:r>
            <a:r>
              <a:rPr lang="en-US" dirty="0"/>
              <a:t> un cadre </a:t>
            </a:r>
            <a:r>
              <a:rPr lang="en-US" dirty="0" err="1"/>
              <a:t>conceptuel</a:t>
            </a:r>
            <a:r>
              <a:rPr lang="en-US" dirty="0"/>
              <a:t> </a:t>
            </a:r>
            <a:r>
              <a:rPr lang="en-US" dirty="0" err="1"/>
              <a:t>essentiel</a:t>
            </a:r>
            <a:r>
              <a:rPr lang="en-US" dirty="0"/>
              <a:t> pour que les participants </a:t>
            </a:r>
            <a:r>
              <a:rPr lang="en-US" dirty="0" err="1"/>
              <a:t>comprennent</a:t>
            </a:r>
            <a:r>
              <a:rPr lang="en-US" dirty="0"/>
              <a:t> et </a:t>
            </a:r>
            <a:r>
              <a:rPr lang="en-US" dirty="0" err="1"/>
              <a:t>appliquent</a:t>
            </a:r>
            <a:r>
              <a:rPr lang="en-US" dirty="0"/>
              <a:t> le CWIS.</a:t>
            </a:r>
          </a:p>
          <a:p>
            <a:pPr marL="171450" indent="-171450">
              <a:buFont typeface="Arial" panose="020B0604020202020204" pitchFamily="34" charset="0"/>
              <a:buChar char="•"/>
            </a:pPr>
            <a:r>
              <a:rPr lang="en-US" dirty="0"/>
              <a:t>Les </a:t>
            </a:r>
            <a:r>
              <a:rPr lang="en-US" dirty="0" err="1"/>
              <a:t>résultats</a:t>
            </a:r>
            <a:r>
              <a:rPr lang="en-US" dirty="0"/>
              <a:t> de service </a:t>
            </a:r>
            <a:r>
              <a:rPr lang="en-US" dirty="0" err="1"/>
              <a:t>ont</a:t>
            </a:r>
            <a:r>
              <a:rPr lang="en-US" dirty="0"/>
              <a:t> déjà </a:t>
            </a:r>
            <a:r>
              <a:rPr lang="en-US" dirty="0" err="1"/>
              <a:t>été</a:t>
            </a:r>
            <a:r>
              <a:rPr lang="en-US" dirty="0"/>
              <a:t> </a:t>
            </a:r>
            <a:r>
              <a:rPr lang="en-US" dirty="0" err="1"/>
              <a:t>abordés</a:t>
            </a:r>
            <a:r>
              <a:rPr lang="en-US" dirty="0"/>
              <a:t> dans la diapositive sur les </a:t>
            </a:r>
            <a:r>
              <a:rPr lang="en-US" dirty="0" err="1"/>
              <a:t>principes</a:t>
            </a:r>
            <a:r>
              <a:rPr lang="en-US" dirty="0"/>
              <a:t>, </a:t>
            </a:r>
            <a:r>
              <a:rPr lang="en-US" dirty="0" err="1"/>
              <a:t>mais</a:t>
            </a:r>
            <a:r>
              <a:rPr lang="en-US" dirty="0"/>
              <a:t> </a:t>
            </a:r>
            <a:r>
              <a:rPr lang="en-US" dirty="0" err="1"/>
              <a:t>mettre</a:t>
            </a:r>
            <a:r>
              <a:rPr lang="en-US" dirty="0"/>
              <a:t> </a:t>
            </a:r>
            <a:r>
              <a:rPr lang="en-US" dirty="0" err="1"/>
              <a:t>en</a:t>
            </a:r>
            <a:r>
              <a:rPr lang="en-US" dirty="0"/>
              <a:t> </a:t>
            </a:r>
            <a:r>
              <a:rPr lang="en-US" dirty="0" err="1"/>
              <a:t>avant</a:t>
            </a:r>
            <a:r>
              <a:rPr lang="en-US" dirty="0"/>
              <a:t> les trois </a:t>
            </a:r>
            <a:r>
              <a:rPr lang="en-US" dirty="0" err="1"/>
              <a:t>résultats</a:t>
            </a:r>
            <a:r>
              <a:rPr lang="en-US" dirty="0"/>
              <a:t> de service </a:t>
            </a:r>
            <a:r>
              <a:rPr lang="en-US" dirty="0" err="1"/>
              <a:t>fournit</a:t>
            </a:r>
            <a:r>
              <a:rPr lang="en-US" dirty="0"/>
              <a:t> aux participants un point de </a:t>
            </a:r>
            <a:r>
              <a:rPr lang="en-US" dirty="0" err="1"/>
              <a:t>référence</a:t>
            </a:r>
            <a:r>
              <a:rPr lang="en-US" dirty="0"/>
              <a:t> important pour </a:t>
            </a:r>
            <a:r>
              <a:rPr lang="en-US" dirty="0" err="1"/>
              <a:t>renforcer</a:t>
            </a:r>
            <a:r>
              <a:rPr lang="en-US" dirty="0"/>
              <a:t> </a:t>
            </a:r>
            <a:r>
              <a:rPr lang="en-US" dirty="0" err="1"/>
              <a:t>leur</a:t>
            </a:r>
            <a:r>
              <a:rPr lang="en-US" dirty="0"/>
              <a:t> </a:t>
            </a:r>
            <a:r>
              <a:rPr lang="en-US" dirty="0" err="1"/>
              <a:t>compréhension</a:t>
            </a:r>
            <a:r>
              <a:rPr lang="en-US" dirty="0"/>
              <a:t> du CWIS.</a:t>
            </a:r>
          </a:p>
          <a:p>
            <a:pPr marL="171450" indent="-171450">
              <a:buFont typeface="Arial" panose="020B0604020202020204" pitchFamily="34" charset="0"/>
              <a:buChar char="•"/>
            </a:pPr>
            <a:r>
              <a:rPr lang="en-US" dirty="0"/>
              <a:t>Les </a:t>
            </a:r>
            <a:r>
              <a:rPr lang="en-US" dirty="0" err="1"/>
              <a:t>fonctions</a:t>
            </a:r>
            <a:r>
              <a:rPr lang="en-US" dirty="0"/>
              <a:t> du </a:t>
            </a:r>
            <a:r>
              <a:rPr lang="en-US" dirty="0" err="1"/>
              <a:t>système</a:t>
            </a:r>
            <a:r>
              <a:rPr lang="en-US" dirty="0"/>
              <a:t> </a:t>
            </a:r>
            <a:r>
              <a:rPr lang="en-US" dirty="0" err="1"/>
              <a:t>seront</a:t>
            </a:r>
            <a:r>
              <a:rPr lang="en-US" dirty="0"/>
              <a:t> </a:t>
            </a:r>
            <a:r>
              <a:rPr lang="en-US" dirty="0" err="1"/>
              <a:t>examinées</a:t>
            </a:r>
            <a:r>
              <a:rPr lang="en-US" dirty="0"/>
              <a:t> plus </a:t>
            </a:r>
            <a:r>
              <a:rPr lang="en-US" dirty="0" err="1"/>
              <a:t>en</a:t>
            </a:r>
            <a:r>
              <a:rPr lang="en-US" dirty="0"/>
              <a:t> </a:t>
            </a:r>
            <a:r>
              <a:rPr lang="en-US" dirty="0" err="1"/>
              <a:t>détail</a:t>
            </a:r>
            <a:r>
              <a:rPr lang="en-US" dirty="0"/>
              <a:t> au </a:t>
            </a:r>
            <a:r>
              <a:rPr lang="en-US" dirty="0" err="1"/>
              <a:t>cours</a:t>
            </a:r>
            <a:r>
              <a:rPr lang="en-US" dirty="0"/>
              <a:t> de </a:t>
            </a:r>
            <a:r>
              <a:rPr lang="en-US" dirty="0" err="1"/>
              <a:t>cette</a:t>
            </a:r>
            <a:r>
              <a:rPr lang="en-US" dirty="0"/>
              <a:t> orientation, </a:t>
            </a:r>
            <a:r>
              <a:rPr lang="en-US" dirty="0" err="1"/>
              <a:t>mais</a:t>
            </a:r>
            <a:r>
              <a:rPr lang="en-US" dirty="0"/>
              <a:t> il </a:t>
            </a:r>
            <a:r>
              <a:rPr lang="en-US" dirty="0" err="1"/>
              <a:t>est</a:t>
            </a:r>
            <a:r>
              <a:rPr lang="en-US" dirty="0"/>
              <a:t> important de </a:t>
            </a:r>
            <a:r>
              <a:rPr lang="en-US" dirty="0" err="1"/>
              <a:t>souligner</a:t>
            </a:r>
            <a:r>
              <a:rPr lang="en-US" dirty="0"/>
              <a:t> </a:t>
            </a:r>
            <a:r>
              <a:rPr lang="en-US" dirty="0" err="1"/>
              <a:t>l'importance</a:t>
            </a:r>
            <a:r>
              <a:rPr lang="en-US" dirty="0"/>
              <a:t> de </a:t>
            </a:r>
            <a:r>
              <a:rPr lang="en-US" dirty="0" err="1"/>
              <a:t>cette</a:t>
            </a:r>
            <a:r>
              <a:rPr lang="en-US" dirty="0"/>
              <a:t> structure </a:t>
            </a:r>
            <a:r>
              <a:rPr lang="en-US" dirty="0" err="1"/>
              <a:t>analytique</a:t>
            </a:r>
            <a:r>
              <a:rPr lang="en-US" dirty="0"/>
              <a:t> 2x3 du CWIS.</a:t>
            </a:r>
          </a:p>
        </p:txBody>
      </p:sp>
      <p:sp>
        <p:nvSpPr>
          <p:cNvPr id="4" name="Slide Number Placeholder 3"/>
          <p:cNvSpPr>
            <a:spLocks noGrp="1"/>
          </p:cNvSpPr>
          <p:nvPr>
            <p:ph type="sldNum" sz="quarter" idx="5"/>
          </p:nvPr>
        </p:nvSpPr>
        <p:spPr/>
        <p:txBody>
          <a:bodyPr/>
          <a:lstStyle/>
          <a:p>
            <a:fld id="{A337ECB4-6E4B-5B47-8BB0-8C0B16797478}" type="slidenum">
              <a:rPr lang="en-US" smtClean="0"/>
              <a:t>16</a:t>
            </a:fld>
            <a:endParaRPr lang="en-US"/>
          </a:p>
        </p:txBody>
      </p:sp>
    </p:spTree>
    <p:extLst>
      <p:ext uri="{BB962C8B-B14F-4D97-AF65-F5344CB8AC3E}">
        <p14:creationId xmlns:p14="http://schemas.microsoft.com/office/powerpoint/2010/main" val="659735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Les </a:t>
            </a:r>
            <a:r>
              <a:rPr lang="en-US" dirty="0" err="1"/>
              <a:t>dernières</a:t>
            </a:r>
            <a:r>
              <a:rPr lang="en-US" dirty="0"/>
              <a:t> diapositives de la session 1 </a:t>
            </a:r>
            <a:r>
              <a:rPr lang="en-US" dirty="0" err="1"/>
              <a:t>visent</a:t>
            </a:r>
            <a:r>
              <a:rPr lang="en-US" dirty="0"/>
              <a:t> </a:t>
            </a:r>
            <a:r>
              <a:rPr lang="en-US" dirty="0" err="1"/>
              <a:t>à</a:t>
            </a:r>
            <a:r>
              <a:rPr lang="en-US" dirty="0"/>
              <a:t> </a:t>
            </a:r>
            <a:r>
              <a:rPr lang="en-US" dirty="0" err="1"/>
              <a:t>renforcer</a:t>
            </a:r>
            <a:r>
              <a:rPr lang="en-US" dirty="0"/>
              <a:t> les </a:t>
            </a:r>
            <a:r>
              <a:rPr lang="en-US" dirty="0" err="1"/>
              <a:t>différences</a:t>
            </a:r>
            <a:r>
              <a:rPr lang="en-US" dirty="0"/>
              <a:t> entre les "</a:t>
            </a:r>
            <a:r>
              <a:rPr lang="en-US" dirty="0" err="1"/>
              <a:t>approches</a:t>
            </a:r>
            <a:r>
              <a:rPr lang="en-US" dirty="0"/>
              <a:t> </a:t>
            </a:r>
            <a:r>
              <a:rPr lang="en-US" dirty="0" err="1"/>
              <a:t>conventionnelles</a:t>
            </a:r>
            <a:r>
              <a:rPr lang="en-US" dirty="0"/>
              <a:t>" et le CWIS et </a:t>
            </a:r>
            <a:r>
              <a:rPr lang="en-US" dirty="0" err="1"/>
              <a:t>à</a:t>
            </a:r>
            <a:r>
              <a:rPr lang="en-US" dirty="0"/>
              <a:t> replacer la diapositive </a:t>
            </a:r>
            <a:r>
              <a:rPr lang="en-US" dirty="0" err="1"/>
              <a:t>initiale</a:t>
            </a:r>
            <a:r>
              <a:rPr lang="en-US" dirty="0"/>
              <a:t> dans le </a:t>
            </a:r>
            <a:r>
              <a:rPr lang="en-US" dirty="0" err="1"/>
              <a:t>contexte</a:t>
            </a:r>
            <a:r>
              <a:rPr lang="en-US" dirty="0"/>
              <a:t> des participants.</a:t>
            </a:r>
          </a:p>
          <a:p>
            <a:pPr marL="171450" indent="-171450">
              <a:buFont typeface="Arial" panose="020B0604020202020204" pitchFamily="34" charset="0"/>
              <a:buChar char="•"/>
            </a:pPr>
            <a:r>
              <a:rPr lang="en-US" dirty="0" err="1"/>
              <a:t>S'il</a:t>
            </a:r>
            <a:r>
              <a:rPr lang="en-US" dirty="0"/>
              <a:t> </a:t>
            </a:r>
            <a:r>
              <a:rPr lang="en-US" dirty="0" err="1"/>
              <a:t>est</a:t>
            </a:r>
            <a:r>
              <a:rPr lang="en-US" dirty="0"/>
              <a:t> </a:t>
            </a:r>
            <a:r>
              <a:rPr lang="en-US" dirty="0" err="1"/>
              <a:t>décidé</a:t>
            </a:r>
            <a:r>
              <a:rPr lang="en-US" dirty="0"/>
              <a:t> </a:t>
            </a:r>
            <a:r>
              <a:rPr lang="en-US" dirty="0" err="1"/>
              <a:t>d'inclure</a:t>
            </a:r>
            <a:r>
              <a:rPr lang="en-US" dirty="0"/>
              <a:t> </a:t>
            </a:r>
            <a:r>
              <a:rPr lang="en-US" dirty="0" err="1"/>
              <a:t>une</a:t>
            </a:r>
            <a:r>
              <a:rPr lang="en-US" dirty="0"/>
              <a:t> étude de </a:t>
            </a:r>
            <a:r>
              <a:rPr lang="en-US" dirty="0" err="1"/>
              <a:t>cas</a:t>
            </a:r>
            <a:r>
              <a:rPr lang="en-US" dirty="0"/>
              <a:t> (</a:t>
            </a:r>
            <a:r>
              <a:rPr lang="en-US" dirty="0" err="1"/>
              <a:t>ce</a:t>
            </a:r>
            <a:r>
              <a:rPr lang="en-US" dirty="0"/>
              <a:t> qui </a:t>
            </a:r>
            <a:r>
              <a:rPr lang="en-US" dirty="0" err="1"/>
              <a:t>est</a:t>
            </a:r>
            <a:r>
              <a:rPr lang="en-US" dirty="0"/>
              <a:t> </a:t>
            </a:r>
            <a:r>
              <a:rPr lang="en-US" dirty="0" err="1"/>
              <a:t>recommandé</a:t>
            </a:r>
            <a:r>
              <a:rPr lang="en-US" dirty="0"/>
              <a:t>), </a:t>
            </a:r>
            <a:r>
              <a:rPr lang="en-US" dirty="0" err="1"/>
              <a:t>alors</a:t>
            </a:r>
            <a:r>
              <a:rPr lang="en-US" dirty="0"/>
              <a:t> la diapositive "</a:t>
            </a:r>
            <a:r>
              <a:rPr lang="en-US" dirty="0" err="1"/>
              <a:t>À</a:t>
            </a:r>
            <a:r>
              <a:rPr lang="en-US" dirty="0"/>
              <a:t> quoi </a:t>
            </a:r>
            <a:r>
              <a:rPr lang="en-US" dirty="0" err="1"/>
              <a:t>cela</a:t>
            </a:r>
            <a:r>
              <a:rPr lang="en-US" dirty="0"/>
              <a:t> </a:t>
            </a:r>
            <a:r>
              <a:rPr lang="en-US" dirty="0" err="1"/>
              <a:t>ressemble</a:t>
            </a:r>
            <a:r>
              <a:rPr lang="en-US" dirty="0"/>
              <a:t>-t-il dans la pratique" </a:t>
            </a:r>
            <a:r>
              <a:rPr lang="en-US" dirty="0" err="1"/>
              <a:t>peut</a:t>
            </a:r>
            <a:r>
              <a:rPr lang="en-US" dirty="0"/>
              <a:t> </a:t>
            </a:r>
            <a:r>
              <a:rPr lang="en-US" dirty="0" err="1"/>
              <a:t>être</a:t>
            </a:r>
            <a:r>
              <a:rPr lang="en-US" dirty="0"/>
              <a:t> </a:t>
            </a:r>
            <a:r>
              <a:rPr lang="en-US" dirty="0" err="1"/>
              <a:t>retirée</a:t>
            </a:r>
            <a:r>
              <a:rPr lang="en-US" dirty="0"/>
              <a:t> et </a:t>
            </a:r>
            <a:r>
              <a:rPr lang="en-US" dirty="0" err="1"/>
              <a:t>utilisée</a:t>
            </a:r>
            <a:r>
              <a:rPr lang="en-US" dirty="0"/>
              <a:t> </a:t>
            </a:r>
            <a:r>
              <a:rPr lang="en-US" dirty="0" err="1"/>
              <a:t>plutôt</a:t>
            </a:r>
            <a:r>
              <a:rPr lang="en-US" dirty="0"/>
              <a:t> </a:t>
            </a:r>
            <a:r>
              <a:rPr lang="en-US" dirty="0" err="1"/>
              <a:t>comme</a:t>
            </a:r>
            <a:r>
              <a:rPr lang="en-US" dirty="0"/>
              <a:t> un guide pour </a:t>
            </a:r>
            <a:r>
              <a:rPr lang="en-US" dirty="0" err="1"/>
              <a:t>élaborer</a:t>
            </a:r>
            <a:r>
              <a:rPr lang="en-US" dirty="0"/>
              <a:t> </a:t>
            </a:r>
            <a:r>
              <a:rPr lang="en-US" dirty="0" err="1"/>
              <a:t>une</a:t>
            </a:r>
            <a:r>
              <a:rPr lang="en-US" dirty="0"/>
              <a:t> étude de </a:t>
            </a:r>
            <a:r>
              <a:rPr lang="en-US" dirty="0" err="1"/>
              <a:t>cas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17</a:t>
            </a:fld>
            <a:endParaRPr lang="en-US"/>
          </a:p>
        </p:txBody>
      </p:sp>
    </p:spTree>
    <p:extLst>
      <p:ext uri="{BB962C8B-B14F-4D97-AF65-F5344CB8AC3E}">
        <p14:creationId xmlns:p14="http://schemas.microsoft.com/office/powerpoint/2010/main" val="3360327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p>
          <a:p>
            <a:pPr algn="l"/>
            <a:endParaRPr lang="en-GB" b="0" i="0" u="none" strike="noStrike" dirty="0">
              <a:solidFill>
                <a:srgbClr val="374151"/>
              </a:solidFill>
              <a:effectLst/>
              <a:latin typeface="Söhne"/>
            </a:endParaRPr>
          </a:p>
          <a:p>
            <a:pPr marL="171450" indent="-171450" algn="l">
              <a:buFont typeface="Arial" panose="020B0604020202020204" pitchFamily="34" charset="0"/>
              <a:buChar char="•"/>
            </a:pPr>
            <a:r>
              <a:rPr lang="en-GB" b="0" i="0" u="none" strike="noStrike" dirty="0">
                <a:solidFill>
                  <a:srgbClr val="374151"/>
                </a:solidFill>
                <a:effectLst/>
                <a:latin typeface="Söhne"/>
              </a:rPr>
              <a:t>Les </a:t>
            </a:r>
            <a:r>
              <a:rPr lang="en-GB" b="0" i="0" u="none" strike="noStrike" dirty="0" err="1">
                <a:solidFill>
                  <a:srgbClr val="374151"/>
                </a:solidFill>
                <a:effectLst/>
                <a:latin typeface="Söhne"/>
              </a:rPr>
              <a:t>dernières</a:t>
            </a:r>
            <a:r>
              <a:rPr lang="en-GB" b="0" i="0" u="none" strike="noStrike" dirty="0">
                <a:solidFill>
                  <a:srgbClr val="374151"/>
                </a:solidFill>
                <a:effectLst/>
                <a:latin typeface="Söhne"/>
              </a:rPr>
              <a:t> diapositives de la session 1 </a:t>
            </a:r>
            <a:r>
              <a:rPr lang="en-GB" b="0" i="0" u="none" strike="noStrike" dirty="0" err="1">
                <a:solidFill>
                  <a:srgbClr val="374151"/>
                </a:solidFill>
                <a:effectLst/>
                <a:latin typeface="Söhne"/>
              </a:rPr>
              <a:t>visent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renforcer</a:t>
            </a:r>
            <a:r>
              <a:rPr lang="en-GB" b="0" i="0" u="none" strike="noStrike" dirty="0">
                <a:solidFill>
                  <a:srgbClr val="374151"/>
                </a:solidFill>
                <a:effectLst/>
                <a:latin typeface="Söhne"/>
              </a:rPr>
              <a:t> les </a:t>
            </a:r>
            <a:r>
              <a:rPr lang="en-GB" b="0" i="0" u="none" strike="noStrike" dirty="0" err="1">
                <a:solidFill>
                  <a:srgbClr val="374151"/>
                </a:solidFill>
                <a:effectLst/>
                <a:latin typeface="Söhne"/>
              </a:rPr>
              <a:t>différences</a:t>
            </a:r>
            <a:r>
              <a:rPr lang="en-GB" b="0" i="0" u="none" strike="noStrike" dirty="0">
                <a:solidFill>
                  <a:srgbClr val="374151"/>
                </a:solidFill>
                <a:effectLst/>
                <a:latin typeface="Söhne"/>
              </a:rPr>
              <a:t> entre les "</a:t>
            </a:r>
            <a:r>
              <a:rPr lang="en-GB" b="0" i="0" u="none" strike="noStrike" dirty="0" err="1">
                <a:solidFill>
                  <a:srgbClr val="374151"/>
                </a:solidFill>
                <a:effectLst/>
                <a:latin typeface="Söhne"/>
              </a:rPr>
              <a:t>approches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conventionnelles</a:t>
            </a:r>
            <a:r>
              <a:rPr lang="en-GB" b="0" i="0" u="none" strike="noStrike" dirty="0">
                <a:solidFill>
                  <a:srgbClr val="374151"/>
                </a:solidFill>
                <a:effectLst/>
                <a:latin typeface="Söhne"/>
              </a:rPr>
              <a:t>" et le CWIS et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replacer la diapositive </a:t>
            </a:r>
            <a:r>
              <a:rPr lang="en-GB" b="0" i="0" u="none" strike="noStrike" dirty="0" err="1">
                <a:solidFill>
                  <a:srgbClr val="374151"/>
                </a:solidFill>
                <a:effectLst/>
                <a:latin typeface="Söhne"/>
              </a:rPr>
              <a:t>initiale</a:t>
            </a:r>
            <a:r>
              <a:rPr lang="en-GB" b="0" i="0" u="none" strike="noStrike" dirty="0">
                <a:solidFill>
                  <a:srgbClr val="374151"/>
                </a:solidFill>
                <a:effectLst/>
                <a:latin typeface="Söhne"/>
              </a:rPr>
              <a:t> dans le </a:t>
            </a:r>
            <a:r>
              <a:rPr lang="en-GB" b="0" i="0" u="none" strike="noStrike" dirty="0" err="1">
                <a:solidFill>
                  <a:srgbClr val="374151"/>
                </a:solidFill>
                <a:effectLst/>
                <a:latin typeface="Söhne"/>
              </a:rPr>
              <a:t>contexte</a:t>
            </a:r>
            <a:r>
              <a:rPr lang="en-GB" b="0" i="0" u="none" strike="noStrike" dirty="0">
                <a:solidFill>
                  <a:srgbClr val="374151"/>
                </a:solidFill>
                <a:effectLst/>
                <a:latin typeface="Söhne"/>
              </a:rPr>
              <a:t> des participants. </a:t>
            </a:r>
          </a:p>
          <a:p>
            <a:pPr marL="171450" indent="-171450" algn="l">
              <a:buFont typeface="Arial" panose="020B0604020202020204" pitchFamily="34" charset="0"/>
              <a:buChar char="•"/>
            </a:pPr>
            <a:r>
              <a:rPr lang="en-GB" b="0" i="0" u="none" strike="noStrike" dirty="0" err="1">
                <a:solidFill>
                  <a:srgbClr val="374151"/>
                </a:solidFill>
                <a:effectLst/>
                <a:latin typeface="Söhne"/>
              </a:rPr>
              <a:t>S'il</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est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décidé</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d'inclure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une</a:t>
            </a:r>
            <a:r>
              <a:rPr lang="en-GB" b="0" i="0" u="none" strike="noStrike" dirty="0">
                <a:solidFill>
                  <a:srgbClr val="374151"/>
                </a:solidFill>
                <a:effectLst/>
                <a:latin typeface="Söhne"/>
              </a:rPr>
              <a:t> étude de </a:t>
            </a:r>
            <a:r>
              <a:rPr lang="en-GB" b="0" i="0" u="none" strike="noStrike" dirty="0" err="1">
                <a:solidFill>
                  <a:srgbClr val="374151"/>
                </a:solidFill>
                <a:effectLst/>
                <a:latin typeface="Söhne"/>
              </a:rPr>
              <a:t>cas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ce</a:t>
            </a:r>
            <a:r>
              <a:rPr lang="en-GB" b="0" i="0" u="none" strike="noStrike" dirty="0">
                <a:solidFill>
                  <a:srgbClr val="374151"/>
                </a:solidFill>
                <a:effectLst/>
                <a:latin typeface="Söhne"/>
              </a:rPr>
              <a:t> qui </a:t>
            </a:r>
            <a:r>
              <a:rPr lang="en-GB" b="0" i="0" u="none" strike="noStrike" dirty="0" err="1">
                <a:solidFill>
                  <a:srgbClr val="374151"/>
                </a:solidFill>
                <a:effectLst/>
                <a:latin typeface="Söhne"/>
              </a:rPr>
              <a:t>est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recommandé</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alors</a:t>
            </a:r>
            <a:r>
              <a:rPr lang="en-GB" b="0" i="0" u="none" strike="noStrike" dirty="0">
                <a:solidFill>
                  <a:srgbClr val="374151"/>
                </a:solidFill>
                <a:effectLst/>
                <a:latin typeface="Söhne"/>
              </a:rPr>
              <a:t> la diapositive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quoi </a:t>
            </a:r>
            <a:r>
              <a:rPr lang="en-GB" b="0" i="0" u="none" strike="noStrike" dirty="0" err="1">
                <a:solidFill>
                  <a:srgbClr val="374151"/>
                </a:solidFill>
                <a:effectLst/>
                <a:latin typeface="Söhne"/>
              </a:rPr>
              <a:t>cela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ressemble</a:t>
            </a:r>
            <a:r>
              <a:rPr lang="en-GB" b="0" i="0" u="none" strike="noStrike" dirty="0">
                <a:solidFill>
                  <a:srgbClr val="374151"/>
                </a:solidFill>
                <a:effectLst/>
                <a:latin typeface="Söhne"/>
              </a:rPr>
              <a:t>-t-il dans la pratique" </a:t>
            </a:r>
            <a:r>
              <a:rPr lang="en-GB" b="0" i="0" u="none" strike="noStrike" dirty="0" err="1">
                <a:solidFill>
                  <a:srgbClr val="374151"/>
                </a:solidFill>
                <a:effectLst/>
                <a:latin typeface="Söhne"/>
              </a:rPr>
              <a:t>peut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être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retirée</a:t>
            </a:r>
            <a:r>
              <a:rPr lang="en-GB" b="0" i="0" u="none" strike="noStrike" dirty="0">
                <a:solidFill>
                  <a:srgbClr val="374151"/>
                </a:solidFill>
                <a:effectLst/>
                <a:latin typeface="Söhne"/>
              </a:rPr>
              <a:t> et </a:t>
            </a:r>
            <a:r>
              <a:rPr lang="en-GB" b="0" i="0" u="none" strike="noStrike" dirty="0" err="1">
                <a:solidFill>
                  <a:srgbClr val="374151"/>
                </a:solidFill>
                <a:effectLst/>
                <a:latin typeface="Söhne"/>
              </a:rPr>
              <a:t>utilisée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plutôt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comme</a:t>
            </a:r>
            <a:r>
              <a:rPr lang="en-GB" b="0" i="0" u="none" strike="noStrike" dirty="0">
                <a:solidFill>
                  <a:srgbClr val="374151"/>
                </a:solidFill>
                <a:effectLst/>
                <a:latin typeface="Söhne"/>
              </a:rPr>
              <a:t> un guide pour </a:t>
            </a:r>
            <a:r>
              <a:rPr lang="en-GB" b="0" i="0" u="none" strike="noStrike" dirty="0" err="1">
                <a:solidFill>
                  <a:srgbClr val="374151"/>
                </a:solidFill>
                <a:effectLst/>
                <a:latin typeface="Söhne"/>
              </a:rPr>
              <a:t>élaborer</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une</a:t>
            </a:r>
            <a:r>
              <a:rPr lang="en-GB" b="0" i="0" u="none" strike="noStrike" dirty="0">
                <a:solidFill>
                  <a:srgbClr val="374151"/>
                </a:solidFill>
                <a:effectLst/>
                <a:latin typeface="Söhne"/>
              </a:rPr>
              <a:t> étude de </a:t>
            </a:r>
            <a:r>
              <a:rPr lang="en-GB" b="0" i="0" u="none" strike="noStrike" dirty="0" err="1">
                <a:solidFill>
                  <a:srgbClr val="374151"/>
                </a:solidFill>
                <a:effectLst/>
                <a:latin typeface="Söhne"/>
              </a:rPr>
              <a:t>cas</a:t>
            </a:r>
            <a:r>
              <a:rPr lang="en-GB" b="0" i="0" u="none" strike="noStrike" dirty="0">
                <a:solidFill>
                  <a:srgbClr val="374151"/>
                </a:solidFill>
                <a:effectLst/>
                <a:latin typeface="Söhne"/>
              </a:rPr>
              <a:t>.</a:t>
            </a:r>
          </a:p>
        </p:txBody>
      </p:sp>
      <p:sp>
        <p:nvSpPr>
          <p:cNvPr id="4" name="Slide Number Placeholder 3"/>
          <p:cNvSpPr>
            <a:spLocks noGrp="1"/>
          </p:cNvSpPr>
          <p:nvPr>
            <p:ph type="sldNum" sz="quarter" idx="5"/>
          </p:nvPr>
        </p:nvSpPr>
        <p:spPr/>
        <p:txBody>
          <a:bodyPr/>
          <a:lstStyle/>
          <a:p>
            <a:fld id="{A337ECB4-6E4B-5B47-8BB0-8C0B16797478}" type="slidenum">
              <a:rPr lang="en-US" smtClean="0"/>
              <a:t>18</a:t>
            </a:fld>
            <a:endParaRPr lang="en-US"/>
          </a:p>
        </p:txBody>
      </p:sp>
    </p:spTree>
    <p:extLst>
      <p:ext uri="{BB962C8B-B14F-4D97-AF65-F5344CB8AC3E}">
        <p14:creationId xmlns:p14="http://schemas.microsoft.com/office/powerpoint/2010/main" val="111585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err="1"/>
              <a:t>Espace</a:t>
            </a:r>
            <a:r>
              <a:rPr lang="en-US" dirty="0"/>
              <a:t> </a:t>
            </a:r>
            <a:r>
              <a:rPr lang="en-US" dirty="0" err="1"/>
              <a:t>réservé</a:t>
            </a:r>
            <a:r>
              <a:rPr lang="en-US" dirty="0"/>
              <a:t> au </a:t>
            </a:r>
            <a:r>
              <a:rPr lang="en-US" dirty="0" err="1"/>
              <a:t>formateur</a:t>
            </a:r>
            <a:r>
              <a:rPr lang="en-US" dirty="0"/>
              <a:t>/animateur pour </a:t>
            </a:r>
            <a:r>
              <a:rPr lang="en-US" dirty="0" err="1"/>
              <a:t>insérer</a:t>
            </a:r>
            <a:r>
              <a:rPr lang="en-US" dirty="0"/>
              <a:t> </a:t>
            </a:r>
            <a:r>
              <a:rPr lang="en-US" dirty="0" err="1"/>
              <a:t>une</a:t>
            </a:r>
            <a:r>
              <a:rPr lang="en-US" dirty="0"/>
              <a:t> étude de </a:t>
            </a:r>
            <a:r>
              <a:rPr lang="en-US" dirty="0" err="1"/>
              <a:t>cas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Lors</a:t>
            </a:r>
            <a:r>
              <a:rPr lang="en-US" dirty="0"/>
              <a:t> du </a:t>
            </a:r>
            <a:r>
              <a:rPr lang="en-US" dirty="0" err="1"/>
              <a:t>développement</a:t>
            </a:r>
            <a:r>
              <a:rPr lang="en-US" dirty="0"/>
              <a:t> </a:t>
            </a:r>
            <a:r>
              <a:rPr lang="en-US" dirty="0" err="1"/>
              <a:t>d'une</a:t>
            </a:r>
            <a:r>
              <a:rPr lang="en-US" dirty="0"/>
              <a:t> étude de </a:t>
            </a:r>
            <a:r>
              <a:rPr lang="en-US" dirty="0" err="1"/>
              <a:t>cas</a:t>
            </a:r>
            <a:r>
              <a:rPr lang="en-US" dirty="0"/>
              <a:t>, deux </a:t>
            </a:r>
            <a:r>
              <a:rPr lang="en-US" dirty="0" err="1"/>
              <a:t>approches</a:t>
            </a:r>
            <a:r>
              <a:rPr lang="en-US" dirty="0"/>
              <a:t> </a:t>
            </a:r>
            <a:r>
              <a:rPr lang="en-US" dirty="0" err="1"/>
              <a:t>peuvent</a:t>
            </a:r>
            <a:r>
              <a:rPr lang="en-US" dirty="0"/>
              <a:t> </a:t>
            </a:r>
            <a:r>
              <a:rPr lang="en-US" dirty="0" err="1"/>
              <a:t>être</a:t>
            </a:r>
            <a:r>
              <a:rPr lang="en-US" dirty="0"/>
              <a:t> </a:t>
            </a:r>
            <a:r>
              <a:rPr lang="en-US" dirty="0" err="1"/>
              <a:t>envisagées</a:t>
            </a:r>
            <a:r>
              <a:rPr lang="en-US" dirty="0"/>
              <a:t> : (</a:t>
            </a:r>
            <a:r>
              <a:rPr lang="en-US" dirty="0" err="1"/>
              <a:t>i</a:t>
            </a:r>
            <a:r>
              <a:rPr lang="en-US" dirty="0"/>
              <a:t>) prendre un </a:t>
            </a:r>
            <a:r>
              <a:rPr lang="en-US" dirty="0" err="1"/>
              <a:t>programme</a:t>
            </a:r>
            <a:r>
              <a:rPr lang="en-US" dirty="0"/>
              <a:t> </a:t>
            </a:r>
            <a:r>
              <a:rPr lang="en-US" dirty="0" err="1"/>
              <a:t>traditionnel</a:t>
            </a:r>
            <a:r>
              <a:rPr lang="en-US" dirty="0"/>
              <a:t> </a:t>
            </a:r>
            <a:r>
              <a:rPr lang="en-US" dirty="0" err="1"/>
              <a:t>familier</a:t>
            </a:r>
            <a:r>
              <a:rPr lang="en-US" dirty="0"/>
              <a:t> aux participants et </a:t>
            </a:r>
            <a:r>
              <a:rPr lang="en-US" dirty="0" err="1"/>
              <a:t>montrer</a:t>
            </a:r>
            <a:r>
              <a:rPr lang="en-US" dirty="0"/>
              <a:t> comment il </a:t>
            </a:r>
            <a:r>
              <a:rPr lang="en-US" dirty="0" err="1"/>
              <a:t>pourrait</a:t>
            </a:r>
            <a:r>
              <a:rPr lang="en-US" dirty="0"/>
              <a:t> </a:t>
            </a:r>
            <a:r>
              <a:rPr lang="en-US" dirty="0" err="1"/>
              <a:t>être</a:t>
            </a:r>
            <a:r>
              <a:rPr lang="en-US" dirty="0"/>
              <a:t> </a:t>
            </a:r>
            <a:r>
              <a:rPr lang="en-US" dirty="0" err="1"/>
              <a:t>adapté</a:t>
            </a:r>
            <a:r>
              <a:rPr lang="en-US" dirty="0"/>
              <a:t> pour appliquer </a:t>
            </a:r>
            <a:r>
              <a:rPr lang="en-US" dirty="0" err="1"/>
              <a:t>l'approche</a:t>
            </a:r>
            <a:r>
              <a:rPr lang="en-US" dirty="0"/>
              <a:t> CWIS, </a:t>
            </a:r>
            <a:r>
              <a:rPr lang="en-US" dirty="0" err="1"/>
              <a:t>ou</a:t>
            </a:r>
            <a:r>
              <a:rPr lang="en-US" dirty="0"/>
              <a:t> (ii) prendre un </a:t>
            </a:r>
            <a:r>
              <a:rPr lang="en-US" dirty="0" err="1"/>
              <a:t>programme</a:t>
            </a:r>
            <a:r>
              <a:rPr lang="en-US" dirty="0"/>
              <a:t> CWIS </a:t>
            </a:r>
            <a:r>
              <a:rPr lang="en-US" dirty="0" err="1"/>
              <a:t>actuel</a:t>
            </a:r>
            <a:r>
              <a:rPr lang="en-US" dirty="0"/>
              <a:t> du </a:t>
            </a:r>
            <a:r>
              <a:rPr lang="en-US" dirty="0" err="1"/>
              <a:t>contexte</a:t>
            </a:r>
            <a:r>
              <a:rPr lang="en-US" dirty="0"/>
              <a:t> des participants.</a:t>
            </a:r>
          </a:p>
          <a:p>
            <a:pPr marL="171450" indent="-171450">
              <a:buFont typeface="Arial" panose="020B0604020202020204" pitchFamily="34" charset="0"/>
              <a:buChar char="•"/>
            </a:pPr>
            <a:r>
              <a:rPr lang="en-US" dirty="0" err="1"/>
              <a:t>L'étude</a:t>
            </a:r>
            <a:r>
              <a:rPr lang="en-US" dirty="0"/>
              <a:t> de </a:t>
            </a:r>
            <a:r>
              <a:rPr lang="en-US" dirty="0" err="1"/>
              <a:t>cas</a:t>
            </a:r>
            <a:r>
              <a:rPr lang="en-US" dirty="0"/>
              <a:t> </a:t>
            </a:r>
            <a:r>
              <a:rPr lang="en-US" dirty="0" err="1"/>
              <a:t>devrait</a:t>
            </a:r>
            <a:r>
              <a:rPr lang="en-US" dirty="0"/>
              <a:t> </a:t>
            </a:r>
            <a:r>
              <a:rPr lang="en-US" dirty="0" err="1"/>
              <a:t>viser</a:t>
            </a:r>
            <a:r>
              <a:rPr lang="en-US" dirty="0"/>
              <a:t> </a:t>
            </a:r>
            <a:r>
              <a:rPr lang="en-US" dirty="0" err="1"/>
              <a:t>à</a:t>
            </a:r>
            <a:r>
              <a:rPr lang="en-US" dirty="0"/>
              <a:t> </a:t>
            </a:r>
            <a:r>
              <a:rPr lang="en-US" dirty="0" err="1"/>
              <a:t>montrer</a:t>
            </a:r>
            <a:r>
              <a:rPr lang="en-US" dirty="0"/>
              <a:t> comment </a:t>
            </a:r>
            <a:r>
              <a:rPr lang="en-US" dirty="0" err="1"/>
              <a:t>l'approche</a:t>
            </a:r>
            <a:r>
              <a:rPr lang="en-US" dirty="0"/>
              <a:t> CWIS </a:t>
            </a:r>
            <a:r>
              <a:rPr lang="en-US" dirty="0" err="1"/>
              <a:t>peut</a:t>
            </a:r>
            <a:r>
              <a:rPr lang="en-US" dirty="0"/>
              <a:t> </a:t>
            </a:r>
            <a:r>
              <a:rPr lang="en-US" dirty="0" err="1"/>
              <a:t>contribuer</a:t>
            </a:r>
            <a:r>
              <a:rPr lang="en-US" dirty="0"/>
              <a:t> </a:t>
            </a:r>
            <a:r>
              <a:rPr lang="en-US" dirty="0" err="1"/>
              <a:t>à</a:t>
            </a:r>
            <a:r>
              <a:rPr lang="en-US" dirty="0"/>
              <a:t> </a:t>
            </a:r>
            <a:r>
              <a:rPr lang="en-US" dirty="0" err="1"/>
              <a:t>résoudre</a:t>
            </a:r>
            <a:r>
              <a:rPr lang="en-US" dirty="0"/>
              <a:t> les </a:t>
            </a:r>
            <a:r>
              <a:rPr lang="en-US" dirty="0" err="1"/>
              <a:t>problèmes</a:t>
            </a:r>
            <a:r>
              <a:rPr lang="en-US" dirty="0"/>
              <a:t> </a:t>
            </a:r>
            <a:r>
              <a:rPr lang="en-US" dirty="0" err="1"/>
              <a:t>existants</a:t>
            </a:r>
            <a:r>
              <a:rPr lang="en-US" dirty="0"/>
              <a:t> :</a:t>
            </a:r>
          </a:p>
          <a:p>
            <a:pPr marL="628650" lvl="1" indent="-171450">
              <a:buFont typeface="Arial" panose="020B0604020202020204" pitchFamily="34" charset="0"/>
              <a:buChar char="•"/>
            </a:pPr>
            <a:r>
              <a:rPr lang="en-US" dirty="0" err="1"/>
              <a:t>L'approche</a:t>
            </a:r>
            <a:r>
              <a:rPr lang="en-US" dirty="0"/>
              <a:t> </a:t>
            </a:r>
            <a:r>
              <a:rPr lang="en-US" dirty="0" err="1"/>
              <a:t>classique</a:t>
            </a:r>
            <a:r>
              <a:rPr lang="en-US" dirty="0"/>
              <a:t> de </a:t>
            </a:r>
            <a:r>
              <a:rPr lang="en-US" dirty="0" err="1"/>
              <a:t>lourds</a:t>
            </a:r>
            <a:r>
              <a:rPr lang="en-US" dirty="0"/>
              <a:t> </a:t>
            </a:r>
            <a:r>
              <a:rPr lang="en-US" dirty="0" err="1"/>
              <a:t>investissements</a:t>
            </a:r>
            <a:r>
              <a:rPr lang="en-US" dirty="0"/>
              <a:t> </a:t>
            </a:r>
            <a:r>
              <a:rPr lang="en-US" dirty="0" err="1"/>
              <a:t>axés</a:t>
            </a:r>
            <a:r>
              <a:rPr lang="en-US" dirty="0"/>
              <a:t> sur </a:t>
            </a:r>
            <a:r>
              <a:rPr lang="en-US" dirty="0" err="1"/>
              <a:t>l'infrastructure</a:t>
            </a:r>
            <a:r>
              <a:rPr lang="en-US" dirty="0"/>
              <a:t> ne se </a:t>
            </a:r>
            <a:r>
              <a:rPr lang="en-US" dirty="0" err="1"/>
              <a:t>traduit</a:t>
            </a:r>
            <a:r>
              <a:rPr lang="en-US" dirty="0"/>
              <a:t> pas par des </a:t>
            </a:r>
            <a:r>
              <a:rPr lang="en-US" dirty="0" err="1"/>
              <a:t>résultats</a:t>
            </a:r>
            <a:r>
              <a:rPr lang="en-US" dirty="0"/>
              <a:t> de service </a:t>
            </a:r>
            <a:r>
              <a:rPr lang="en-US" dirty="0" err="1"/>
              <a:t>améliorés</a:t>
            </a:r>
            <a:r>
              <a:rPr lang="en-US" dirty="0"/>
              <a:t> (</a:t>
            </a:r>
            <a:r>
              <a:rPr lang="en-US" dirty="0" err="1"/>
              <a:t>en</a:t>
            </a:r>
            <a:r>
              <a:rPr lang="en-US" dirty="0"/>
              <a:t> particulier pour </a:t>
            </a:r>
            <a:r>
              <a:rPr lang="en-US" dirty="0" err="1"/>
              <a:t>ceux</a:t>
            </a:r>
            <a:r>
              <a:rPr lang="en-US" dirty="0"/>
              <a:t> qui ne </a:t>
            </a:r>
            <a:r>
              <a:rPr lang="en-US" dirty="0" err="1"/>
              <a:t>sont</a:t>
            </a:r>
            <a:r>
              <a:rPr lang="en-US" dirty="0"/>
              <a:t> pas </a:t>
            </a:r>
            <a:r>
              <a:rPr lang="en-US" dirty="0" err="1"/>
              <a:t>raccordés</a:t>
            </a:r>
            <a:r>
              <a:rPr lang="en-US" dirty="0"/>
              <a:t> aux </a:t>
            </a:r>
            <a:r>
              <a:rPr lang="en-US" dirty="0" err="1"/>
              <a:t>égouts</a:t>
            </a:r>
            <a:r>
              <a:rPr lang="en-US" dirty="0"/>
              <a:t>).</a:t>
            </a:r>
          </a:p>
          <a:p>
            <a:pPr marL="628650" lvl="1" indent="-171450">
              <a:buFont typeface="Arial" panose="020B0604020202020204" pitchFamily="34" charset="0"/>
              <a:buChar char="•"/>
            </a:pPr>
            <a:r>
              <a:rPr lang="en-US" dirty="0" err="1"/>
              <a:t>Faible</a:t>
            </a:r>
            <a:r>
              <a:rPr lang="en-US" dirty="0"/>
              <a:t> retour sur </a:t>
            </a:r>
            <a:r>
              <a:rPr lang="en-US" dirty="0" err="1"/>
              <a:t>investissement</a:t>
            </a:r>
            <a:r>
              <a:rPr lang="en-US" dirty="0"/>
              <a:t> de la part des </a:t>
            </a:r>
            <a:r>
              <a:rPr lang="en-US" dirty="0" err="1"/>
              <a:t>donateurs</a:t>
            </a:r>
            <a:r>
              <a:rPr lang="en-US" dirty="0"/>
              <a:t> et des </a:t>
            </a:r>
            <a:r>
              <a:rPr lang="en-US" dirty="0" err="1"/>
              <a:t>gouvernements</a:t>
            </a:r>
            <a:r>
              <a:rPr lang="en-US" dirty="0"/>
              <a:t> </a:t>
            </a:r>
            <a:r>
              <a:rPr lang="en-US" dirty="0" err="1"/>
              <a:t>en</a:t>
            </a:r>
            <a:r>
              <a:rPr lang="en-US" dirty="0"/>
              <a:t> raison </a:t>
            </a:r>
            <a:r>
              <a:rPr lang="en-US" dirty="0" err="1"/>
              <a:t>d'une</a:t>
            </a:r>
            <a:r>
              <a:rPr lang="en-US" dirty="0"/>
              <a:t> planification et </a:t>
            </a:r>
            <a:r>
              <a:rPr lang="en-US" dirty="0" err="1"/>
              <a:t>d'une</a:t>
            </a:r>
            <a:r>
              <a:rPr lang="en-US" dirty="0"/>
              <a:t> coordination </a:t>
            </a:r>
            <a:r>
              <a:rPr lang="en-US" dirty="0" err="1"/>
              <a:t>insuffisantes</a:t>
            </a:r>
            <a:r>
              <a:rPr lang="en-US" dirty="0"/>
              <a:t>.</a:t>
            </a:r>
          </a:p>
          <a:p>
            <a:pPr marL="628650" lvl="1" indent="-171450">
              <a:buFont typeface="Arial" panose="020B0604020202020204" pitchFamily="34" charset="0"/>
              <a:buChar char="•"/>
            </a:pPr>
            <a:r>
              <a:rPr lang="en-US" dirty="0"/>
              <a:t>Le 'cercle </a:t>
            </a:r>
            <a:r>
              <a:rPr lang="en-US" dirty="0" err="1"/>
              <a:t>vicieux</a:t>
            </a:r>
            <a:r>
              <a:rPr lang="en-US" dirty="0"/>
              <a:t>' des services publics/</a:t>
            </a:r>
            <a:r>
              <a:rPr lang="en-US" dirty="0" err="1"/>
              <a:t>fournisseurs</a:t>
            </a:r>
            <a:r>
              <a:rPr lang="en-US" dirty="0"/>
              <a:t> de services de </a:t>
            </a:r>
            <a:r>
              <a:rPr lang="en-US" dirty="0" err="1"/>
              <a:t>mauvaise</a:t>
            </a:r>
            <a:r>
              <a:rPr lang="en-US" dirty="0"/>
              <a:t> </a:t>
            </a:r>
            <a:r>
              <a:rPr lang="en-US" dirty="0" err="1"/>
              <a:t>réactivité</a:t>
            </a:r>
            <a:r>
              <a:rPr lang="en-US" dirty="0"/>
              <a:t> </a:t>
            </a:r>
            <a:r>
              <a:rPr lang="en-US" dirty="0" err="1"/>
              <a:t>envers</a:t>
            </a:r>
            <a:r>
              <a:rPr lang="en-US" dirty="0"/>
              <a:t> les clients, des </a:t>
            </a:r>
            <a:r>
              <a:rPr lang="en-US" dirty="0" err="1"/>
              <a:t>revenus</a:t>
            </a:r>
            <a:r>
              <a:rPr lang="en-US" dirty="0"/>
              <a:t> et des </a:t>
            </a:r>
            <a:r>
              <a:rPr lang="en-US" dirty="0" err="1"/>
              <a:t>dépenses</a:t>
            </a:r>
            <a:r>
              <a:rPr lang="en-US" dirty="0"/>
              <a:t> trop </a:t>
            </a:r>
            <a:r>
              <a:rPr lang="en-US" dirty="0" err="1"/>
              <a:t>faibles</a:t>
            </a:r>
            <a:r>
              <a:rPr lang="en-US" dirty="0"/>
              <a:t> </a:t>
            </a:r>
            <a:r>
              <a:rPr lang="en-US" dirty="0" err="1"/>
              <a:t>en</a:t>
            </a:r>
            <a:r>
              <a:rPr lang="en-US" dirty="0"/>
              <a:t> </a:t>
            </a:r>
            <a:r>
              <a:rPr lang="en-US" dirty="0" err="1"/>
              <a:t>entretien</a:t>
            </a:r>
            <a:r>
              <a:rPr lang="en-US" dirty="0"/>
              <a:t> et maintenance, </a:t>
            </a:r>
            <a:r>
              <a:rPr lang="en-US" dirty="0" err="1"/>
              <a:t>une</a:t>
            </a:r>
            <a:r>
              <a:rPr lang="en-US" dirty="0"/>
              <a:t> absence de notation de </a:t>
            </a:r>
            <a:r>
              <a:rPr lang="en-US" dirty="0" err="1"/>
              <a:t>crédit</a:t>
            </a:r>
            <a:r>
              <a:rPr lang="en-US" dirty="0"/>
              <a:t>, </a:t>
            </a:r>
            <a:r>
              <a:rPr lang="en-US" dirty="0" err="1"/>
              <a:t>une</a:t>
            </a:r>
            <a:r>
              <a:rPr lang="en-US" dirty="0"/>
              <a:t> </a:t>
            </a:r>
            <a:r>
              <a:rPr lang="en-US" dirty="0" err="1"/>
              <a:t>incapacité</a:t>
            </a:r>
            <a:r>
              <a:rPr lang="en-US" dirty="0"/>
              <a:t> </a:t>
            </a:r>
            <a:r>
              <a:rPr lang="en-US" dirty="0" err="1"/>
              <a:t>à</a:t>
            </a:r>
            <a:r>
              <a:rPr lang="en-US" dirty="0"/>
              <a:t> </a:t>
            </a:r>
            <a:r>
              <a:rPr lang="en-US" dirty="0" err="1"/>
              <a:t>investir</a:t>
            </a:r>
            <a:r>
              <a:rPr lang="en-US" dirty="0"/>
              <a:t> dans de </a:t>
            </a:r>
            <a:r>
              <a:rPr lang="en-US" dirty="0" err="1"/>
              <a:t>nouvelles</a:t>
            </a:r>
            <a:r>
              <a:rPr lang="en-US" dirty="0"/>
              <a:t> </a:t>
            </a:r>
            <a:r>
              <a:rPr lang="en-US" dirty="0" err="1"/>
              <a:t>lignes</a:t>
            </a:r>
            <a:r>
              <a:rPr lang="en-US" dirty="0"/>
              <a:t> de services </a:t>
            </a:r>
            <a:r>
              <a:rPr lang="en-US" dirty="0" err="1"/>
              <a:t>ou</a:t>
            </a:r>
            <a:r>
              <a:rPr lang="en-US" dirty="0"/>
              <a:t> dans des </a:t>
            </a:r>
            <a:r>
              <a:rPr lang="en-US" dirty="0" err="1"/>
              <a:t>améliorations</a:t>
            </a:r>
            <a:r>
              <a:rPr lang="en-US" dirty="0"/>
              <a:t> </a:t>
            </a:r>
            <a:r>
              <a:rPr lang="en-US" dirty="0" err="1"/>
              <a:t>opérationnelles</a:t>
            </a:r>
            <a:r>
              <a:rPr lang="en-US" dirty="0"/>
              <a:t> internes (par </a:t>
            </a:r>
            <a:r>
              <a:rPr lang="en-US" dirty="0" err="1"/>
              <a:t>exemple</a:t>
            </a:r>
            <a:r>
              <a:rPr lang="en-US" dirty="0"/>
              <a:t>, </a:t>
            </a:r>
            <a:r>
              <a:rPr lang="en-US" dirty="0" err="1"/>
              <a:t>l'amélioration</a:t>
            </a:r>
            <a:r>
              <a:rPr lang="en-US" dirty="0"/>
              <a:t> des </a:t>
            </a:r>
            <a:r>
              <a:rPr lang="en-US" dirty="0" err="1"/>
              <a:t>systèmes</a:t>
            </a:r>
            <a:r>
              <a:rPr lang="en-US" dirty="0"/>
              <a:t> de gestion des </a:t>
            </a:r>
            <a:r>
              <a:rPr lang="en-US" dirty="0" err="1"/>
              <a:t>données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19</a:t>
            </a:fld>
            <a:endParaRPr lang="en-US"/>
          </a:p>
        </p:txBody>
      </p:sp>
    </p:spTree>
    <p:extLst>
      <p:ext uri="{BB962C8B-B14F-4D97-AF65-F5344CB8AC3E}">
        <p14:creationId xmlns:p14="http://schemas.microsoft.com/office/powerpoint/2010/main" val="2328937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20</a:t>
            </a:fld>
            <a:endParaRPr lang="en-US"/>
          </a:p>
        </p:txBody>
      </p:sp>
    </p:spTree>
    <p:extLst>
      <p:ext uri="{BB962C8B-B14F-4D97-AF65-F5344CB8AC3E}">
        <p14:creationId xmlns:p14="http://schemas.microsoft.com/office/powerpoint/2010/main" val="3624570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a:p>
            <a:pPr marL="171450" indent="-171450">
              <a:buFont typeface="Arial" panose="020B0604020202020204" pitchFamily="34" charset="0"/>
              <a:buChar char="•"/>
            </a:pPr>
            <a:r>
              <a:rPr lang="en-US" dirty="0"/>
              <a:t>Il </a:t>
            </a:r>
            <a:r>
              <a:rPr lang="en-US" dirty="0" err="1"/>
              <a:t>pourrait</a:t>
            </a:r>
            <a:r>
              <a:rPr lang="en-US" dirty="0"/>
              <a:t> </a:t>
            </a:r>
            <a:r>
              <a:rPr lang="en-US" dirty="0" err="1"/>
              <a:t>être</a:t>
            </a:r>
            <a:r>
              <a:rPr lang="en-US" dirty="0"/>
              <a:t> utile de retarder les questions sur </a:t>
            </a:r>
            <a:r>
              <a:rPr lang="en-US" dirty="0" err="1"/>
              <a:t>l'application</a:t>
            </a:r>
            <a:r>
              <a:rPr lang="en-US" dirty="0"/>
              <a:t> du CWIS </a:t>
            </a:r>
            <a:r>
              <a:rPr lang="en-US" dirty="0" err="1"/>
              <a:t>jusqu'après</a:t>
            </a:r>
            <a:r>
              <a:rPr lang="en-US" dirty="0"/>
              <a:t> la </a:t>
            </a:r>
            <a:r>
              <a:rPr lang="en-US" dirty="0" err="1"/>
              <a:t>deuxième</a:t>
            </a:r>
            <a:r>
              <a:rPr lang="en-US" dirty="0"/>
              <a:t> session, </a:t>
            </a:r>
            <a:r>
              <a:rPr lang="en-US" dirty="0" err="1"/>
              <a:t>lorsque</a:t>
            </a:r>
            <a:r>
              <a:rPr lang="en-US" dirty="0"/>
              <a:t> nous </a:t>
            </a:r>
            <a:r>
              <a:rPr lang="en-US" dirty="0" err="1"/>
              <a:t>aurons</a:t>
            </a:r>
            <a:r>
              <a:rPr lang="en-US" dirty="0"/>
              <a:t> </a:t>
            </a:r>
            <a:r>
              <a:rPr lang="en-US" dirty="0" err="1"/>
              <a:t>présenté</a:t>
            </a:r>
            <a:r>
              <a:rPr lang="en-US" dirty="0"/>
              <a:t> un examen plus </a:t>
            </a:r>
            <a:r>
              <a:rPr lang="en-US" dirty="0" err="1"/>
              <a:t>détaillé</a:t>
            </a:r>
            <a:r>
              <a:rPr lang="en-US" dirty="0"/>
              <a:t> des </a:t>
            </a:r>
            <a:r>
              <a:rPr lang="en-US" dirty="0" err="1"/>
              <a:t>fonctions</a:t>
            </a:r>
            <a:r>
              <a:rPr lang="en-US" dirty="0"/>
              <a:t> du </a:t>
            </a:r>
            <a:r>
              <a:rPr lang="en-US" dirty="0" err="1"/>
              <a:t>système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21</a:t>
            </a:fld>
            <a:endParaRPr lang="en-US"/>
          </a:p>
        </p:txBody>
      </p:sp>
    </p:spTree>
    <p:extLst>
      <p:ext uri="{BB962C8B-B14F-4D97-AF65-F5344CB8AC3E}">
        <p14:creationId xmlns:p14="http://schemas.microsoft.com/office/powerpoint/2010/main" val="1401486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a:p>
            <a:pPr marL="171450" indent="-171450">
              <a:buFont typeface="Arial" panose="020B0604020202020204" pitchFamily="34" charset="0"/>
              <a:buChar char="•"/>
            </a:pPr>
            <a:r>
              <a:rPr lang="en-US" dirty="0"/>
              <a:t>Il </a:t>
            </a:r>
            <a:r>
              <a:rPr lang="en-US" dirty="0" err="1"/>
              <a:t>pourrait</a:t>
            </a:r>
            <a:r>
              <a:rPr lang="en-US" dirty="0"/>
              <a:t> </a:t>
            </a:r>
            <a:r>
              <a:rPr lang="en-US" dirty="0" err="1"/>
              <a:t>être</a:t>
            </a:r>
            <a:r>
              <a:rPr lang="en-US" dirty="0"/>
              <a:t> utile de retarder les questions sur </a:t>
            </a:r>
            <a:r>
              <a:rPr lang="en-US" dirty="0" err="1"/>
              <a:t>l'application</a:t>
            </a:r>
            <a:r>
              <a:rPr lang="en-US" dirty="0"/>
              <a:t> du CWIS </a:t>
            </a:r>
            <a:r>
              <a:rPr lang="en-US" dirty="0" err="1"/>
              <a:t>jusqu'après</a:t>
            </a:r>
            <a:r>
              <a:rPr lang="en-US" dirty="0"/>
              <a:t> la </a:t>
            </a:r>
            <a:r>
              <a:rPr lang="en-US" dirty="0" err="1"/>
              <a:t>deuxième</a:t>
            </a:r>
            <a:r>
              <a:rPr lang="en-US" dirty="0"/>
              <a:t> session, </a:t>
            </a:r>
            <a:r>
              <a:rPr lang="en-US" dirty="0" err="1"/>
              <a:t>lorsque</a:t>
            </a:r>
            <a:r>
              <a:rPr lang="en-US" dirty="0"/>
              <a:t> nous </a:t>
            </a:r>
            <a:r>
              <a:rPr lang="en-US" dirty="0" err="1"/>
              <a:t>aurons</a:t>
            </a:r>
            <a:r>
              <a:rPr lang="en-US" dirty="0"/>
              <a:t> </a:t>
            </a:r>
            <a:r>
              <a:rPr lang="en-US" dirty="0" err="1"/>
              <a:t>présenté</a:t>
            </a:r>
            <a:r>
              <a:rPr lang="en-US" dirty="0"/>
              <a:t> un examen plus </a:t>
            </a:r>
            <a:r>
              <a:rPr lang="en-US" dirty="0" err="1"/>
              <a:t>détaillé</a:t>
            </a:r>
            <a:r>
              <a:rPr lang="en-US" dirty="0"/>
              <a:t> des </a:t>
            </a:r>
            <a:r>
              <a:rPr lang="en-US" dirty="0" err="1"/>
              <a:t>fonctions</a:t>
            </a:r>
            <a:r>
              <a:rPr lang="en-US" dirty="0"/>
              <a:t> du </a:t>
            </a:r>
            <a:r>
              <a:rPr lang="en-US" dirty="0" err="1"/>
              <a:t>système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22</a:t>
            </a:fld>
            <a:endParaRPr lang="en-US"/>
          </a:p>
        </p:txBody>
      </p:sp>
    </p:spTree>
    <p:extLst>
      <p:ext uri="{BB962C8B-B14F-4D97-AF65-F5344CB8AC3E}">
        <p14:creationId xmlns:p14="http://schemas.microsoft.com/office/powerpoint/2010/main" val="1077987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err="1"/>
              <a:t>Ces</a:t>
            </a:r>
            <a:r>
              <a:rPr lang="en-US" dirty="0"/>
              <a:t> diapositives sur la « </a:t>
            </a:r>
            <a:r>
              <a:rPr lang="en-US" dirty="0" err="1"/>
              <a:t>Responsabilité</a:t>
            </a:r>
            <a:r>
              <a:rPr lang="en-US" dirty="0"/>
              <a:t> » </a:t>
            </a:r>
            <a:r>
              <a:rPr lang="en-US" dirty="0" err="1"/>
              <a:t>soulèvent</a:t>
            </a:r>
            <a:r>
              <a:rPr lang="en-US" dirty="0"/>
              <a:t> les </a:t>
            </a:r>
            <a:r>
              <a:rPr lang="en-US" dirty="0" err="1"/>
              <a:t>problèmes</a:t>
            </a:r>
            <a:r>
              <a:rPr lang="en-US" dirty="0"/>
              <a:t> de confusion quant aux </a:t>
            </a:r>
            <a:r>
              <a:rPr lang="en-US" dirty="0" err="1"/>
              <a:t>responsabilités</a:t>
            </a:r>
            <a:r>
              <a:rPr lang="en-US" dirty="0"/>
              <a:t> et de la </a:t>
            </a:r>
            <a:r>
              <a:rPr lang="en-US" dirty="0" err="1"/>
              <a:t>différence</a:t>
            </a:r>
            <a:r>
              <a:rPr lang="en-US" dirty="0"/>
              <a:t> entre les </a:t>
            </a:r>
            <a:r>
              <a:rPr lang="en-US" dirty="0" err="1"/>
              <a:t>responsabilités</a:t>
            </a:r>
            <a:r>
              <a:rPr lang="en-US" dirty="0"/>
              <a:t> « de jure » et « de facto ».</a:t>
            </a:r>
          </a:p>
        </p:txBody>
      </p:sp>
      <p:sp>
        <p:nvSpPr>
          <p:cNvPr id="4" name="Slide Number Placeholder 3"/>
          <p:cNvSpPr>
            <a:spLocks noGrp="1"/>
          </p:cNvSpPr>
          <p:nvPr>
            <p:ph type="sldNum" sz="quarter" idx="5"/>
          </p:nvPr>
        </p:nvSpPr>
        <p:spPr/>
        <p:txBody>
          <a:bodyPr/>
          <a:lstStyle/>
          <a:p>
            <a:fld id="{A337ECB4-6E4B-5B47-8BB0-8C0B16797478}" type="slidenum">
              <a:rPr lang="en-US" smtClean="0"/>
              <a:t>23</a:t>
            </a:fld>
            <a:endParaRPr lang="en-US"/>
          </a:p>
        </p:txBody>
      </p:sp>
    </p:spTree>
    <p:extLst>
      <p:ext uri="{BB962C8B-B14F-4D97-AF65-F5344CB8AC3E}">
        <p14:creationId xmlns:p14="http://schemas.microsoft.com/office/powerpoint/2010/main" val="1503550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err="1"/>
              <a:t>Ces</a:t>
            </a:r>
            <a:r>
              <a:rPr lang="en-US" dirty="0"/>
              <a:t> diapositives sur la « </a:t>
            </a:r>
            <a:r>
              <a:rPr lang="en-US" dirty="0" err="1"/>
              <a:t>Responsabilité</a:t>
            </a:r>
            <a:r>
              <a:rPr lang="en-US" dirty="0"/>
              <a:t> » </a:t>
            </a:r>
            <a:r>
              <a:rPr lang="en-US" dirty="0" err="1"/>
              <a:t>soulèvent</a:t>
            </a:r>
            <a:r>
              <a:rPr lang="en-US" dirty="0"/>
              <a:t> les </a:t>
            </a:r>
            <a:r>
              <a:rPr lang="en-US" dirty="0" err="1"/>
              <a:t>problèmes</a:t>
            </a:r>
            <a:r>
              <a:rPr lang="en-US" dirty="0"/>
              <a:t> de confusion </a:t>
            </a:r>
            <a:r>
              <a:rPr lang="en-US" dirty="0" err="1"/>
              <a:t>concernant</a:t>
            </a:r>
            <a:r>
              <a:rPr lang="en-US" dirty="0"/>
              <a:t> les </a:t>
            </a:r>
            <a:r>
              <a:rPr lang="en-US" dirty="0" err="1"/>
              <a:t>responsabilités</a:t>
            </a:r>
            <a:r>
              <a:rPr lang="en-US" dirty="0"/>
              <a:t> et la </a:t>
            </a:r>
            <a:r>
              <a:rPr lang="en-US" dirty="0" err="1"/>
              <a:t>différence</a:t>
            </a:r>
            <a:r>
              <a:rPr lang="en-US" dirty="0"/>
              <a:t> entre les </a:t>
            </a:r>
            <a:r>
              <a:rPr lang="en-US" dirty="0" err="1"/>
              <a:t>responsabilités</a:t>
            </a:r>
            <a:r>
              <a:rPr lang="en-US" dirty="0"/>
              <a:t> « de jure » et « de facto ».</a:t>
            </a:r>
          </a:p>
        </p:txBody>
      </p:sp>
      <p:sp>
        <p:nvSpPr>
          <p:cNvPr id="4" name="Slide Number Placeholder 3"/>
          <p:cNvSpPr>
            <a:spLocks noGrp="1"/>
          </p:cNvSpPr>
          <p:nvPr>
            <p:ph type="sldNum" sz="quarter" idx="5"/>
          </p:nvPr>
        </p:nvSpPr>
        <p:spPr/>
        <p:txBody>
          <a:bodyPr/>
          <a:lstStyle/>
          <a:p>
            <a:fld id="{A337ECB4-6E4B-5B47-8BB0-8C0B16797478}" type="slidenum">
              <a:rPr lang="en-US" smtClean="0"/>
              <a:t>24</a:t>
            </a:fld>
            <a:endParaRPr lang="en-US"/>
          </a:p>
        </p:txBody>
      </p:sp>
    </p:spTree>
    <p:extLst>
      <p:ext uri="{BB962C8B-B14F-4D97-AF65-F5344CB8AC3E}">
        <p14:creationId xmlns:p14="http://schemas.microsoft.com/office/powerpoint/2010/main" val="2741974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pour les </a:t>
            </a:r>
            <a:r>
              <a:rPr lang="en-US" dirty="0" err="1"/>
              <a:t>facilitateurs</a:t>
            </a:r>
            <a:r>
              <a:rPr lang="en-US" dirty="0"/>
              <a:t>/</a:t>
            </a:r>
            <a:r>
              <a:rPr lang="en-US" dirty="0" err="1"/>
              <a:t>formateurs</a:t>
            </a:r>
            <a:r>
              <a:rPr lang="en-U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 structure des </a:t>
            </a:r>
            <a:r>
              <a:rPr lang="en-US" dirty="0" err="1"/>
              <a:t>mandats</a:t>
            </a:r>
            <a:r>
              <a:rPr lang="en-US" dirty="0"/>
              <a:t> </a:t>
            </a:r>
            <a:r>
              <a:rPr lang="en-US" dirty="0" err="1"/>
              <a:t>montre</a:t>
            </a:r>
            <a:r>
              <a:rPr lang="en-US" dirty="0"/>
              <a:t> que les </a:t>
            </a:r>
            <a:r>
              <a:rPr lang="en-US" dirty="0" err="1"/>
              <a:t>différents</a:t>
            </a:r>
            <a:r>
              <a:rPr lang="en-US" dirty="0"/>
              <a:t> </a:t>
            </a:r>
            <a:r>
              <a:rPr lang="en-US" dirty="0" err="1"/>
              <a:t>modèles</a:t>
            </a:r>
            <a:r>
              <a:rPr lang="en-US" dirty="0"/>
              <a:t> de prestation de services </a:t>
            </a:r>
            <a:r>
              <a:rPr lang="en-US" dirty="0" err="1"/>
              <a:t>entraînent</a:t>
            </a:r>
            <a:r>
              <a:rPr lang="en-US" dirty="0"/>
              <a:t> </a:t>
            </a:r>
            <a:r>
              <a:rPr lang="en-US" dirty="0" err="1"/>
              <a:t>une</a:t>
            </a:r>
            <a:r>
              <a:rPr lang="en-US" dirty="0"/>
              <a:t> </a:t>
            </a:r>
            <a:r>
              <a:rPr lang="en-US" dirty="0" err="1"/>
              <a:t>répartition</a:t>
            </a:r>
            <a:r>
              <a:rPr lang="en-US" dirty="0"/>
              <a:t> des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(mis </a:t>
            </a:r>
            <a:r>
              <a:rPr lang="en-US" dirty="0" err="1"/>
              <a:t>en</a:t>
            </a:r>
            <a:r>
              <a:rPr lang="en-US" dirty="0"/>
              <a:t> </a:t>
            </a:r>
            <a:r>
              <a:rPr lang="en-US" dirty="0" err="1"/>
              <a:t>œuvre</a:t>
            </a:r>
            <a:r>
              <a:rPr lang="en-US" dirty="0"/>
              <a:t> par deux </a:t>
            </a:r>
            <a:r>
              <a:rPr lang="en-US" dirty="0" err="1"/>
              <a:t>entités</a:t>
            </a:r>
            <a:r>
              <a:rPr lang="en-US" dirty="0"/>
              <a:t> </a:t>
            </a:r>
            <a:r>
              <a:rPr lang="en-US" dirty="0" err="1"/>
              <a:t>différentes</a:t>
            </a:r>
            <a:r>
              <a:rPr lang="en-US" dirty="0"/>
              <a:t>) </a:t>
            </a:r>
            <a:r>
              <a:rPr lang="en-US" dirty="0" err="1"/>
              <a:t>ou</a:t>
            </a:r>
            <a:r>
              <a:rPr lang="en-US" dirty="0"/>
              <a:t> </a:t>
            </a:r>
            <a:r>
              <a:rPr lang="en-US" dirty="0" err="1"/>
              <a:t>une</a:t>
            </a:r>
            <a:r>
              <a:rPr lang="en-US" dirty="0"/>
              <a:t> </a:t>
            </a:r>
            <a:r>
              <a:rPr lang="en-US" dirty="0" err="1"/>
              <a:t>intégration</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p:txBody>
      </p:sp>
      <p:sp>
        <p:nvSpPr>
          <p:cNvPr id="4" name="Slide Number Placeholder 3"/>
          <p:cNvSpPr>
            <a:spLocks noGrp="1"/>
          </p:cNvSpPr>
          <p:nvPr>
            <p:ph type="sldNum" sz="quarter" idx="5"/>
          </p:nvPr>
        </p:nvSpPr>
        <p:spPr/>
        <p:txBody>
          <a:bodyPr/>
          <a:lstStyle/>
          <a:p>
            <a:fld id="{A337ECB4-6E4B-5B47-8BB0-8C0B16797478}" type="slidenum">
              <a:rPr lang="en-US" smtClean="0"/>
              <a:t>25</a:t>
            </a:fld>
            <a:endParaRPr lang="en-US"/>
          </a:p>
        </p:txBody>
      </p:sp>
    </p:spTree>
    <p:extLst>
      <p:ext uri="{BB962C8B-B14F-4D97-AF65-F5344CB8AC3E}">
        <p14:creationId xmlns:p14="http://schemas.microsoft.com/office/powerpoint/2010/main" val="259750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774F49-3EEB-4F62-B50D-7A8F85B3E28A}" type="slidenum">
              <a:rPr lang="en-GB" smtClean="0"/>
              <a:t>2</a:t>
            </a:fld>
            <a:endParaRPr lang="en-GB"/>
          </a:p>
        </p:txBody>
      </p:sp>
    </p:spTree>
    <p:extLst>
      <p:ext uri="{BB962C8B-B14F-4D97-AF65-F5344CB8AC3E}">
        <p14:creationId xmlns:p14="http://schemas.microsoft.com/office/powerpoint/2010/main" val="3299091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28</a:t>
            </a:fld>
            <a:endParaRPr lang="en-GB"/>
          </a:p>
        </p:txBody>
      </p:sp>
    </p:spTree>
    <p:extLst>
      <p:ext uri="{BB962C8B-B14F-4D97-AF65-F5344CB8AC3E}">
        <p14:creationId xmlns:p14="http://schemas.microsoft.com/office/powerpoint/2010/main" val="3427596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02774F49-3EEB-4F62-B50D-7A8F85B3E28A}" type="slidenum">
              <a:rPr lang="en-GB" smtClean="0"/>
              <a:t>29</a:t>
            </a:fld>
            <a:endParaRPr lang="en-GB"/>
          </a:p>
        </p:txBody>
      </p:sp>
    </p:spTree>
    <p:extLst>
      <p:ext uri="{BB962C8B-B14F-4D97-AF65-F5344CB8AC3E}">
        <p14:creationId xmlns:p14="http://schemas.microsoft.com/office/powerpoint/2010/main" val="2563738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02774F49-3EEB-4F62-B50D-7A8F85B3E28A}" type="slidenum">
              <a:rPr lang="en-GB" smtClean="0"/>
              <a:t>30</a:t>
            </a:fld>
            <a:endParaRPr lang="en-GB"/>
          </a:p>
        </p:txBody>
      </p:sp>
    </p:spTree>
    <p:extLst>
      <p:ext uri="{BB962C8B-B14F-4D97-AF65-F5344CB8AC3E}">
        <p14:creationId xmlns:p14="http://schemas.microsoft.com/office/powerpoint/2010/main" val="4224281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02774F49-3EEB-4F62-B50D-7A8F85B3E28A}" type="slidenum">
              <a:rPr lang="en-GB" smtClean="0"/>
              <a:t>31</a:t>
            </a:fld>
            <a:endParaRPr lang="en-GB"/>
          </a:p>
        </p:txBody>
      </p:sp>
    </p:spTree>
    <p:extLst>
      <p:ext uri="{BB962C8B-B14F-4D97-AF65-F5344CB8AC3E}">
        <p14:creationId xmlns:p14="http://schemas.microsoft.com/office/powerpoint/2010/main" val="2379772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02774F49-3EEB-4F62-B50D-7A8F85B3E28A}" type="slidenum">
              <a:rPr lang="en-GB" smtClean="0"/>
              <a:t>32</a:t>
            </a:fld>
            <a:endParaRPr lang="en-GB"/>
          </a:p>
        </p:txBody>
      </p:sp>
    </p:spTree>
    <p:extLst>
      <p:ext uri="{BB962C8B-B14F-4D97-AF65-F5344CB8AC3E}">
        <p14:creationId xmlns:p14="http://schemas.microsoft.com/office/powerpoint/2010/main" val="2971245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Cette</a:t>
            </a:r>
            <a:r>
              <a:rPr lang="en-GB" sz="1800" b="0" i="0" u="none" strike="noStrike" dirty="0">
                <a:solidFill>
                  <a:srgbClr val="000000"/>
                </a:solidFill>
                <a:effectLst/>
                <a:latin typeface="Calibri" panose="020F0502020204030204" pitchFamily="34" charset="0"/>
              </a:rPr>
              <a:t> diapositive </a:t>
            </a:r>
            <a:r>
              <a:rPr lang="en-GB" sz="1800" b="0" i="0" u="none" strike="noStrike" dirty="0" err="1">
                <a:solidFill>
                  <a:srgbClr val="000000"/>
                </a:solidFill>
                <a:effectLst/>
                <a:latin typeface="Calibri" panose="020F0502020204030204" pitchFamily="34" charset="0"/>
              </a:rPr>
              <a:t>fournit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quelques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recommandations</a:t>
            </a:r>
            <a:r>
              <a:rPr lang="en-GB" sz="1800" b="0" i="0" u="none" strike="noStrike" dirty="0">
                <a:solidFill>
                  <a:srgbClr val="000000"/>
                </a:solidFill>
                <a:effectLst/>
                <a:latin typeface="Calibri" panose="020F0502020204030204" pitchFamily="34" charset="0"/>
              </a:rPr>
              <a:t> sur la conception et la mise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œuvre</a:t>
            </a:r>
            <a:r>
              <a:rPr lang="en-GB" sz="1800" b="0" i="0" u="none" strike="noStrike" dirty="0">
                <a:solidFill>
                  <a:srgbClr val="000000"/>
                </a:solidFill>
                <a:effectLst/>
                <a:latin typeface="Calibri" panose="020F0502020204030204" pitchFamily="34" charset="0"/>
              </a:rPr>
              <a:t> des </a:t>
            </a:r>
            <a:r>
              <a:rPr lang="en-GB" sz="1800" b="0" i="0" u="none" strike="noStrike" dirty="0" err="1">
                <a:solidFill>
                  <a:srgbClr val="000000"/>
                </a:solidFill>
                <a:effectLst/>
                <a:latin typeface="Calibri" panose="020F0502020204030204" pitchFamily="34" charset="0"/>
              </a:rPr>
              <a:t>mandats</a:t>
            </a:r>
            <a:r>
              <a:rPr lang="en-GB" sz="1800" b="0" i="0" u="none" strike="noStrike" dirty="0">
                <a:solidFill>
                  <a:srgbClr val="000000"/>
                </a:solidFill>
                <a:effectLst/>
                <a:latin typeface="Calibri" panose="020F0502020204030204" pitchFamily="34" charset="0"/>
              </a:rPr>
              <a:t>, et </a:t>
            </a:r>
            <a:r>
              <a:rPr lang="en-GB" sz="1800" b="0" i="0" u="none" strike="noStrike" dirty="0" err="1">
                <a:solidFill>
                  <a:srgbClr val="000000"/>
                </a:solidFill>
                <a:effectLst/>
                <a:latin typeface="Calibri" panose="020F0502020204030204" pitchFamily="34" charset="0"/>
              </a:rPr>
              <a:t>offre</a:t>
            </a:r>
            <a:r>
              <a:rPr lang="en-GB" sz="1800" b="0" i="0" u="none" strike="noStrike" dirty="0">
                <a:solidFill>
                  <a:srgbClr val="000000"/>
                </a:solidFill>
                <a:effectLst/>
                <a:latin typeface="Calibri" panose="020F0502020204030204" pitchFamily="34" charset="0"/>
              </a:rPr>
              <a:t> de nouveau aux participants </a:t>
            </a:r>
            <a:r>
              <a:rPr lang="en-GB" sz="1800" b="0" i="0" u="none" strike="noStrike" dirty="0" err="1">
                <a:solidFill>
                  <a:srgbClr val="000000"/>
                </a:solidFill>
                <a:effectLst/>
                <a:latin typeface="Calibri" panose="020F0502020204030204" pitchFamily="34" charset="0"/>
              </a:rPr>
              <a:t>l'occasion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réfléchir</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leur</a:t>
            </a:r>
            <a:r>
              <a:rPr lang="en-GB" sz="1800" b="0" i="0" u="none" strike="noStrike" dirty="0">
                <a:solidFill>
                  <a:srgbClr val="000000"/>
                </a:solidFill>
                <a:effectLst/>
                <a:latin typeface="Calibri" panose="020F0502020204030204" pitchFamily="34" charset="0"/>
              </a:rPr>
              <a:t> propre </a:t>
            </a:r>
            <a:r>
              <a:rPr lang="en-GB" sz="1800" b="0" i="0" u="none" strike="noStrike" dirty="0" err="1">
                <a:solidFill>
                  <a:srgbClr val="000000"/>
                </a:solidFill>
                <a:effectLst/>
                <a:latin typeface="Calibri" panose="020F0502020204030204" pitchFamily="34" charset="0"/>
              </a:rPr>
              <a:t>contexte</a:t>
            </a:r>
            <a:r>
              <a:rPr lang="en-GB" sz="1800" b="0" i="0" u="none" strike="noStrike" dirty="0">
                <a:solidFill>
                  <a:srgbClr val="000000"/>
                </a:solidFill>
                <a:effectLst/>
                <a:latin typeface="Calibri" panose="020F0502020204030204" pitchFamily="34" charset="0"/>
              </a:rPr>
              <a:t>.</a:t>
            </a:r>
            <a:endParaRPr lang="en-US" sz="1800" dirty="0"/>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33</a:t>
            </a:fld>
            <a:endParaRPr lang="en-US"/>
          </a:p>
        </p:txBody>
      </p:sp>
    </p:spTree>
    <p:extLst>
      <p:ext uri="{BB962C8B-B14F-4D97-AF65-F5344CB8AC3E}">
        <p14:creationId xmlns:p14="http://schemas.microsoft.com/office/powerpoint/2010/main" val="3440229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36</a:t>
            </a:fld>
            <a:endParaRPr lang="en-US"/>
          </a:p>
        </p:txBody>
      </p:sp>
    </p:spTree>
    <p:extLst>
      <p:ext uri="{BB962C8B-B14F-4D97-AF65-F5344CB8AC3E}">
        <p14:creationId xmlns:p14="http://schemas.microsoft.com/office/powerpoint/2010/main" val="270696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a:t>
            </a:r>
            <a:r>
              <a:rPr lang="en-US" dirty="0" err="1"/>
              <a:t>responsabilité</a:t>
            </a:r>
            <a:r>
              <a:rPr lang="en-US" dirty="0"/>
              <a:t> </a:t>
            </a:r>
            <a:r>
              <a:rPr lang="en-US" dirty="0" err="1"/>
              <a:t>est</a:t>
            </a:r>
            <a:r>
              <a:rPr lang="en-US" dirty="0"/>
              <a:t> un </a:t>
            </a:r>
            <a:r>
              <a:rPr lang="en-US" dirty="0" err="1"/>
              <a:t>terme</a:t>
            </a:r>
            <a:r>
              <a:rPr lang="en-US" dirty="0"/>
              <a:t> </a:t>
            </a:r>
            <a:r>
              <a:rPr lang="en-US" dirty="0" err="1"/>
              <a:t>souvent</a:t>
            </a:r>
            <a:r>
              <a:rPr lang="en-US" dirty="0"/>
              <a:t> </a:t>
            </a:r>
            <a:r>
              <a:rPr lang="en-US" dirty="0" err="1"/>
              <a:t>utilisé</a:t>
            </a:r>
            <a:r>
              <a:rPr lang="en-US" dirty="0"/>
              <a:t>, </a:t>
            </a:r>
            <a:r>
              <a:rPr lang="en-US" dirty="0" err="1"/>
              <a:t>mais</a:t>
            </a:r>
            <a:r>
              <a:rPr lang="en-US" dirty="0"/>
              <a:t> </a:t>
            </a:r>
            <a:r>
              <a:rPr lang="en-US" dirty="0" err="1"/>
              <a:t>aussi</a:t>
            </a:r>
            <a:r>
              <a:rPr lang="en-US" dirty="0"/>
              <a:t> </a:t>
            </a:r>
            <a:r>
              <a:rPr lang="en-US" dirty="0" err="1"/>
              <a:t>souvent</a:t>
            </a:r>
            <a:r>
              <a:rPr lang="en-US" dirty="0"/>
              <a:t> </a:t>
            </a:r>
            <a:r>
              <a:rPr lang="en-US" dirty="0" err="1"/>
              <a:t>interprété</a:t>
            </a:r>
            <a:r>
              <a:rPr lang="en-US" dirty="0"/>
              <a:t> de </a:t>
            </a:r>
            <a:r>
              <a:rPr lang="en-US" dirty="0" err="1"/>
              <a:t>différentes</a:t>
            </a:r>
            <a:r>
              <a:rPr lang="en-US" dirty="0"/>
              <a:t> manières.</a:t>
            </a:r>
          </a:p>
          <a:p>
            <a:pPr marL="171450" indent="-171450">
              <a:buFont typeface="Arial" panose="020B0604020202020204" pitchFamily="34" charset="0"/>
              <a:buChar char="•"/>
            </a:pPr>
            <a:r>
              <a:rPr lang="en-US" dirty="0" err="1"/>
              <a:t>Ainsi</a:t>
            </a:r>
            <a:r>
              <a:rPr lang="en-US" dirty="0"/>
              <a:t>, </a:t>
            </a:r>
            <a:r>
              <a:rPr lang="en-US" dirty="0" err="1"/>
              <a:t>cette</a:t>
            </a:r>
            <a:r>
              <a:rPr lang="en-US" dirty="0"/>
              <a:t> diapositive </a:t>
            </a:r>
            <a:r>
              <a:rPr lang="en-US" dirty="0" err="1"/>
              <a:t>offre</a:t>
            </a:r>
            <a:r>
              <a:rPr lang="en-US" dirty="0"/>
              <a:t> </a:t>
            </a:r>
            <a:r>
              <a:rPr lang="en-US" dirty="0" err="1"/>
              <a:t>l'occasion</a:t>
            </a:r>
            <a:r>
              <a:rPr lang="en-US" dirty="0"/>
              <a:t> de </a:t>
            </a:r>
            <a:r>
              <a:rPr lang="en-US" dirty="0" err="1"/>
              <a:t>convenir</a:t>
            </a:r>
            <a:r>
              <a:rPr lang="en-US" dirty="0"/>
              <a:t> </a:t>
            </a:r>
            <a:r>
              <a:rPr lang="en-US" dirty="0" err="1"/>
              <a:t>d'une</a:t>
            </a:r>
            <a:r>
              <a:rPr lang="en-US" dirty="0"/>
              <a:t> </a:t>
            </a:r>
            <a:r>
              <a:rPr lang="en-US" dirty="0" err="1"/>
              <a:t>définition</a:t>
            </a:r>
            <a:r>
              <a:rPr lang="en-US" dirty="0"/>
              <a:t> commune dans le but de </a:t>
            </a:r>
            <a:r>
              <a:rPr lang="en-US" dirty="0" err="1"/>
              <a:t>comprendre</a:t>
            </a:r>
            <a:r>
              <a:rPr lang="en-US" dirty="0"/>
              <a:t> la </a:t>
            </a:r>
            <a:r>
              <a:rPr lang="en-US" dirty="0" err="1"/>
              <a:t>responsabilité</a:t>
            </a:r>
            <a:r>
              <a:rPr lang="en-US" dirty="0"/>
              <a:t> dans le cadre du CWIS.</a:t>
            </a:r>
          </a:p>
          <a:p>
            <a:pPr marL="171450" indent="-171450">
              <a:buFont typeface="Arial" panose="020B0604020202020204" pitchFamily="34" charset="0"/>
              <a:buChar char="•"/>
            </a:pPr>
            <a:r>
              <a:rPr lang="en-US" dirty="0"/>
              <a:t>La </a:t>
            </a:r>
            <a:r>
              <a:rPr lang="en-US" dirty="0" err="1"/>
              <a:t>liste</a:t>
            </a:r>
            <a:r>
              <a:rPr lang="en-US" dirty="0"/>
              <a:t> des </a:t>
            </a:r>
            <a:r>
              <a:rPr lang="en-US" dirty="0" err="1"/>
              <a:t>mécanismes</a:t>
            </a:r>
            <a:r>
              <a:rPr lang="en-US" dirty="0"/>
              <a:t> de </a:t>
            </a:r>
            <a:r>
              <a:rPr lang="en-US" dirty="0" err="1"/>
              <a:t>responsabilité</a:t>
            </a:r>
            <a:r>
              <a:rPr lang="en-US" dirty="0"/>
              <a:t> </a:t>
            </a:r>
            <a:r>
              <a:rPr lang="en-US" dirty="0" err="1"/>
              <a:t>offre</a:t>
            </a:r>
            <a:r>
              <a:rPr lang="en-US" dirty="0"/>
              <a:t> de nouveau aux participants </a:t>
            </a:r>
            <a:r>
              <a:rPr lang="en-US" dirty="0" err="1"/>
              <a:t>l'occasion</a:t>
            </a:r>
            <a:r>
              <a:rPr lang="en-US" dirty="0"/>
              <a:t> de </a:t>
            </a:r>
            <a:r>
              <a:rPr lang="en-US" dirty="0" err="1"/>
              <a:t>réfléchir</a:t>
            </a:r>
            <a:r>
              <a:rPr lang="en-US" dirty="0"/>
              <a:t> </a:t>
            </a:r>
            <a:r>
              <a:rPr lang="en-US" dirty="0" err="1"/>
              <a:t>à</a:t>
            </a:r>
            <a:r>
              <a:rPr lang="en-US" dirty="0"/>
              <a:t> </a:t>
            </a:r>
            <a:r>
              <a:rPr lang="en-US" dirty="0" err="1"/>
              <a:t>ceux</a:t>
            </a:r>
            <a:r>
              <a:rPr lang="en-US" dirty="0"/>
              <a:t> qui </a:t>
            </a:r>
            <a:r>
              <a:rPr lang="en-US" dirty="0" err="1"/>
              <a:t>sont</a:t>
            </a:r>
            <a:r>
              <a:rPr lang="en-US" dirty="0"/>
              <a:t> </a:t>
            </a:r>
            <a:r>
              <a:rPr lang="en-US" dirty="0" err="1"/>
              <a:t>utilisés</a:t>
            </a:r>
            <a:r>
              <a:rPr lang="en-US" dirty="0"/>
              <a:t> dans </a:t>
            </a:r>
            <a:r>
              <a:rPr lang="en-US" dirty="0" err="1"/>
              <a:t>leur</a:t>
            </a:r>
            <a:r>
              <a:rPr lang="en-US" dirty="0"/>
              <a:t> </a:t>
            </a:r>
            <a:r>
              <a:rPr lang="en-US" dirty="0" err="1"/>
              <a:t>contexte</a:t>
            </a:r>
            <a:r>
              <a:rPr lang="en-US" dirty="0"/>
              <a:t>.</a:t>
            </a:r>
          </a:p>
          <a:p>
            <a:pPr marL="171450" indent="-171450">
              <a:buFont typeface="Arial" panose="020B0604020202020204" pitchFamily="34" charset="0"/>
              <a:buChar char="•"/>
            </a:pPr>
            <a:r>
              <a:rPr lang="en-US" dirty="0"/>
              <a:t>Pour </a:t>
            </a:r>
            <a:r>
              <a:rPr lang="en-US" dirty="0" err="1"/>
              <a:t>accroître</a:t>
            </a:r>
            <a:r>
              <a:rPr lang="en-US" dirty="0"/>
              <a:t> </a:t>
            </a:r>
            <a:r>
              <a:rPr lang="en-US" dirty="0" err="1"/>
              <a:t>l'engagement</a:t>
            </a:r>
            <a:r>
              <a:rPr lang="en-US" dirty="0"/>
              <a:t>, </a:t>
            </a:r>
            <a:r>
              <a:rPr lang="en-US" dirty="0" err="1"/>
              <a:t>l'utilisation</a:t>
            </a:r>
            <a:r>
              <a:rPr lang="en-US" dirty="0"/>
              <a:t> d'un sondage </a:t>
            </a:r>
            <a:r>
              <a:rPr lang="en-US" dirty="0" err="1"/>
              <a:t>en</a:t>
            </a:r>
            <a:r>
              <a:rPr lang="en-US" dirty="0"/>
              <a:t> </a:t>
            </a:r>
            <a:r>
              <a:rPr lang="en-US" dirty="0" err="1"/>
              <a:t>ligne</a:t>
            </a:r>
            <a:r>
              <a:rPr lang="en-US" dirty="0"/>
              <a:t> </a:t>
            </a:r>
            <a:r>
              <a:rPr lang="en-US" dirty="0" err="1"/>
              <a:t>pourrait</a:t>
            </a:r>
            <a:r>
              <a:rPr lang="en-US" dirty="0"/>
              <a:t> </a:t>
            </a:r>
            <a:r>
              <a:rPr lang="en-US" dirty="0" err="1"/>
              <a:t>fournir</a:t>
            </a:r>
            <a:r>
              <a:rPr lang="en-US" dirty="0"/>
              <a:t> un aperçu </a:t>
            </a:r>
            <a:r>
              <a:rPr lang="en-US" dirty="0" err="1"/>
              <a:t>rapide</a:t>
            </a:r>
            <a:r>
              <a:rPr lang="en-US" dirty="0"/>
              <a:t> des </a:t>
            </a:r>
            <a:r>
              <a:rPr lang="en-US" dirty="0" err="1"/>
              <a:t>mécanismes</a:t>
            </a:r>
            <a:r>
              <a:rPr lang="en-US" dirty="0"/>
              <a:t> de </a:t>
            </a:r>
            <a:r>
              <a:rPr lang="en-US" dirty="0" err="1"/>
              <a:t>responsabilité</a:t>
            </a:r>
            <a:r>
              <a:rPr lang="en-US" dirty="0"/>
              <a:t> </a:t>
            </a:r>
            <a:r>
              <a:rPr lang="en-US" dirty="0" err="1"/>
              <a:t>utilisés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37</a:t>
            </a:fld>
            <a:endParaRPr lang="en-US"/>
          </a:p>
        </p:txBody>
      </p:sp>
    </p:spTree>
    <p:extLst>
      <p:ext uri="{BB962C8B-B14F-4D97-AF65-F5344CB8AC3E}">
        <p14:creationId xmlns:p14="http://schemas.microsoft.com/office/powerpoint/2010/main" val="23206659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formateurs</a:t>
            </a:r>
            <a:r>
              <a:rPr lang="en-US" dirty="0"/>
              <a:t> :</a:t>
            </a:r>
          </a:p>
          <a:p>
            <a:endParaRPr lang="en-US" dirty="0"/>
          </a:p>
          <a:p>
            <a:pPr marL="171450" indent="-171450">
              <a:buFont typeface="Arial" panose="020B0604020202020204" pitchFamily="34" charset="0"/>
              <a:buChar char="•"/>
            </a:pPr>
            <a:r>
              <a:rPr lang="en-US" dirty="0"/>
              <a:t>La </a:t>
            </a:r>
            <a:r>
              <a:rPr lang="en-US" dirty="0" err="1"/>
              <a:t>liste</a:t>
            </a:r>
            <a:r>
              <a:rPr lang="en-US" dirty="0"/>
              <a:t> des </a:t>
            </a:r>
            <a:r>
              <a:rPr lang="en-US" dirty="0" err="1"/>
              <a:t>mécanismes</a:t>
            </a:r>
            <a:r>
              <a:rPr lang="en-US" dirty="0"/>
              <a:t> de </a:t>
            </a:r>
            <a:r>
              <a:rPr lang="en-US" dirty="0" err="1"/>
              <a:t>responsabilité</a:t>
            </a:r>
            <a:r>
              <a:rPr lang="en-US" dirty="0"/>
              <a:t> </a:t>
            </a:r>
            <a:r>
              <a:rPr lang="en-US" dirty="0" err="1"/>
              <a:t>offre</a:t>
            </a:r>
            <a:r>
              <a:rPr lang="en-US" dirty="0"/>
              <a:t> de nouveau aux participants </a:t>
            </a:r>
            <a:r>
              <a:rPr lang="en-US" dirty="0" err="1"/>
              <a:t>l'occasion</a:t>
            </a:r>
            <a:r>
              <a:rPr lang="en-US" dirty="0"/>
              <a:t> de </a:t>
            </a:r>
            <a:r>
              <a:rPr lang="en-US" dirty="0" err="1"/>
              <a:t>réfléchir</a:t>
            </a:r>
            <a:r>
              <a:rPr lang="en-US" dirty="0"/>
              <a:t> </a:t>
            </a:r>
            <a:r>
              <a:rPr lang="en-US" dirty="0" err="1"/>
              <a:t>à</a:t>
            </a:r>
            <a:r>
              <a:rPr lang="en-US" dirty="0"/>
              <a:t> </a:t>
            </a:r>
            <a:r>
              <a:rPr lang="en-US" dirty="0" err="1"/>
              <a:t>ceux</a:t>
            </a:r>
            <a:r>
              <a:rPr lang="en-US" dirty="0"/>
              <a:t> qui </a:t>
            </a:r>
            <a:r>
              <a:rPr lang="en-US" dirty="0" err="1"/>
              <a:t>sont</a:t>
            </a:r>
            <a:r>
              <a:rPr lang="en-US" dirty="0"/>
              <a:t> </a:t>
            </a:r>
            <a:r>
              <a:rPr lang="en-US" dirty="0" err="1"/>
              <a:t>utilisés</a:t>
            </a:r>
            <a:r>
              <a:rPr lang="en-US" dirty="0"/>
              <a:t> dans </a:t>
            </a:r>
            <a:r>
              <a:rPr lang="en-US" dirty="0" err="1"/>
              <a:t>leur</a:t>
            </a:r>
            <a:r>
              <a:rPr lang="en-US" dirty="0"/>
              <a:t> </a:t>
            </a:r>
            <a:r>
              <a:rPr lang="en-US" dirty="0" err="1"/>
              <a:t>contexte</a:t>
            </a:r>
            <a:r>
              <a:rPr lang="en-US" dirty="0"/>
              <a:t>.</a:t>
            </a:r>
          </a:p>
          <a:p>
            <a:pPr marL="171450" indent="-171450">
              <a:buFont typeface="Arial" panose="020B0604020202020204" pitchFamily="34" charset="0"/>
              <a:buChar char="•"/>
            </a:pPr>
            <a:r>
              <a:rPr lang="en-US" dirty="0"/>
              <a:t>Pour augmenter </a:t>
            </a:r>
            <a:r>
              <a:rPr lang="en-US" dirty="0" err="1"/>
              <a:t>l'engagement</a:t>
            </a:r>
            <a:r>
              <a:rPr lang="en-US" dirty="0"/>
              <a:t>, </a:t>
            </a:r>
            <a:r>
              <a:rPr lang="en-US" dirty="0" err="1"/>
              <a:t>l'utilisation</a:t>
            </a:r>
            <a:r>
              <a:rPr lang="en-US" dirty="0"/>
              <a:t> d'un sondage </a:t>
            </a:r>
            <a:r>
              <a:rPr lang="en-US" dirty="0" err="1"/>
              <a:t>en</a:t>
            </a:r>
            <a:r>
              <a:rPr lang="en-US" dirty="0"/>
              <a:t> </a:t>
            </a:r>
            <a:r>
              <a:rPr lang="en-US" dirty="0" err="1"/>
              <a:t>ligne</a:t>
            </a:r>
            <a:r>
              <a:rPr lang="en-US" dirty="0"/>
              <a:t> </a:t>
            </a:r>
            <a:r>
              <a:rPr lang="en-US" dirty="0" err="1"/>
              <a:t>pourrait</a:t>
            </a:r>
            <a:r>
              <a:rPr lang="en-US" dirty="0"/>
              <a:t> </a:t>
            </a:r>
            <a:r>
              <a:rPr lang="en-US" dirty="0" err="1"/>
              <a:t>fournir</a:t>
            </a:r>
            <a:r>
              <a:rPr lang="en-US" dirty="0"/>
              <a:t> un aperçu </a:t>
            </a:r>
            <a:r>
              <a:rPr lang="en-US" dirty="0" err="1"/>
              <a:t>rapide</a:t>
            </a:r>
            <a:r>
              <a:rPr lang="en-US" dirty="0"/>
              <a:t> des </a:t>
            </a:r>
            <a:r>
              <a:rPr lang="en-US" dirty="0" err="1"/>
              <a:t>mécanismes</a:t>
            </a:r>
            <a:r>
              <a:rPr lang="en-US" dirty="0"/>
              <a:t> de </a:t>
            </a:r>
            <a:r>
              <a:rPr lang="en-US" dirty="0" err="1"/>
              <a:t>responsabilité</a:t>
            </a:r>
            <a:r>
              <a:rPr lang="en-US" dirty="0"/>
              <a:t> </a:t>
            </a:r>
            <a:r>
              <a:rPr lang="en-US" dirty="0" err="1"/>
              <a:t>utilisés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38</a:t>
            </a:fld>
            <a:endParaRPr lang="en-US"/>
          </a:p>
        </p:txBody>
      </p:sp>
    </p:spTree>
    <p:extLst>
      <p:ext uri="{BB962C8B-B14F-4D97-AF65-F5344CB8AC3E}">
        <p14:creationId xmlns:p14="http://schemas.microsoft.com/office/powerpoint/2010/main" val="527950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50</a:t>
            </a:fld>
            <a:endParaRPr lang="en-US"/>
          </a:p>
        </p:txBody>
      </p:sp>
    </p:spTree>
    <p:extLst>
      <p:ext uri="{BB962C8B-B14F-4D97-AF65-F5344CB8AC3E}">
        <p14:creationId xmlns:p14="http://schemas.microsoft.com/office/powerpoint/2010/main" val="2774745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À</a:t>
            </a:r>
            <a:r>
              <a:rPr lang="en-US" dirty="0"/>
              <a:t> </a:t>
            </a:r>
            <a:r>
              <a:rPr lang="en-US" dirty="0" err="1"/>
              <a:t>compléter</a:t>
            </a:r>
            <a:r>
              <a:rPr lang="en-US" dirty="0"/>
              <a:t> par le </a:t>
            </a:r>
            <a:r>
              <a:rPr lang="en-US" dirty="0" err="1"/>
              <a:t>formateur</a:t>
            </a:r>
            <a:r>
              <a:rPr lang="en-US" dirty="0"/>
              <a:t>/</a:t>
            </a:r>
            <a:r>
              <a:rPr lang="en-US" dirty="0" err="1"/>
              <a:t>l'animateur</a:t>
            </a:r>
            <a:r>
              <a:rPr lang="en-US" dirty="0"/>
              <a:t>, </a:t>
            </a:r>
            <a:r>
              <a:rPr lang="en-US" dirty="0" err="1"/>
              <a:t>en</a:t>
            </a:r>
            <a:r>
              <a:rPr lang="en-US" dirty="0"/>
              <a:t> collaboration avec les </a:t>
            </a:r>
            <a:r>
              <a:rPr lang="en-US" dirty="0" err="1"/>
              <a:t>organisateurs</a:t>
            </a:r>
            <a:r>
              <a:rPr lang="en-US" dirty="0"/>
              <a:t> de la session et les participants </a:t>
            </a:r>
            <a:r>
              <a:rPr lang="en-US" dirty="0" err="1"/>
              <a:t>si</a:t>
            </a:r>
            <a:r>
              <a:rPr lang="en-US" dirty="0"/>
              <a:t> possible].</a:t>
            </a:r>
          </a:p>
          <a:p>
            <a:endParaRPr lang="en-US" dirty="0"/>
          </a:p>
          <a:p>
            <a:r>
              <a:rPr lang="en-US" dirty="0" err="1"/>
              <a:t>Consultez</a:t>
            </a:r>
            <a:r>
              <a:rPr lang="en-US" dirty="0"/>
              <a:t> la note </a:t>
            </a:r>
            <a:r>
              <a:rPr lang="en-US" dirty="0" err="1"/>
              <a:t>d'orientation</a:t>
            </a:r>
            <a:r>
              <a:rPr lang="en-US" dirty="0"/>
              <a:t> &lt;&lt;DÉVELOPPEMENT DE LA FORMATION PARTICIPATIVE SUR LES SYSTÈMES D'ASSAINISSEMENT INCLUSIF EN VILLE&gt;&gt; sur </a:t>
            </a:r>
            <a:r>
              <a:rPr lang="en-US" dirty="0" err="1"/>
              <a:t>cwiscities.com</a:t>
            </a:r>
            <a:r>
              <a:rPr lang="en-US" dirty="0"/>
              <a:t> pour </a:t>
            </a:r>
            <a:r>
              <a:rPr lang="en-US" dirty="0" err="1"/>
              <a:t>davantage</a:t>
            </a:r>
            <a:r>
              <a:rPr lang="en-US" dirty="0"/>
              <a:t> de conseils sur la </a:t>
            </a:r>
            <a:r>
              <a:rPr lang="en-US" dirty="0" err="1"/>
              <a:t>définition</a:t>
            </a:r>
            <a:r>
              <a:rPr lang="en-US" dirty="0"/>
              <a:t> des </a:t>
            </a:r>
            <a:r>
              <a:rPr lang="en-US" dirty="0" err="1"/>
              <a:t>objectifs</a:t>
            </a:r>
            <a:r>
              <a:rPr lang="en-US" dirty="0"/>
              <a:t> </a:t>
            </a:r>
            <a:r>
              <a:rPr lang="en-US" dirty="0" err="1"/>
              <a:t>d'apprentissage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4</a:t>
            </a:fld>
            <a:endParaRPr lang="en-US"/>
          </a:p>
        </p:txBody>
      </p:sp>
    </p:spTree>
    <p:extLst>
      <p:ext uri="{BB962C8B-B14F-4D97-AF65-F5344CB8AC3E}">
        <p14:creationId xmlns:p14="http://schemas.microsoft.com/office/powerpoint/2010/main" val="440249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p:txBody>
      </p:sp>
      <p:sp>
        <p:nvSpPr>
          <p:cNvPr id="4" name="Slide Number Placeholder 3"/>
          <p:cNvSpPr>
            <a:spLocks noGrp="1"/>
          </p:cNvSpPr>
          <p:nvPr>
            <p:ph type="sldNum" sz="quarter" idx="5"/>
          </p:nvPr>
        </p:nvSpPr>
        <p:spPr/>
        <p:txBody>
          <a:bodyPr/>
          <a:lstStyle/>
          <a:p>
            <a:fld id="{A337ECB4-6E4B-5B47-8BB0-8C0B16797478}" type="slidenum">
              <a:rPr lang="en-US" smtClean="0"/>
              <a:t>51</a:t>
            </a:fld>
            <a:endParaRPr lang="en-US"/>
          </a:p>
        </p:txBody>
      </p:sp>
    </p:spTree>
    <p:extLst>
      <p:ext uri="{BB962C8B-B14F-4D97-AF65-F5344CB8AC3E}">
        <p14:creationId xmlns:p14="http://schemas.microsoft.com/office/powerpoint/2010/main" val="673154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GB" b="0" i="0" u="none" strike="noStrike" dirty="0" err="1">
                <a:solidFill>
                  <a:srgbClr val="374151"/>
                </a:solidFill>
                <a:effectLst/>
                <a:latin typeface="Söhne"/>
              </a:rPr>
              <a:t>Cette</a:t>
            </a:r>
            <a:r>
              <a:rPr lang="en-GB" b="0" i="0" u="none" strike="noStrike" dirty="0">
                <a:solidFill>
                  <a:srgbClr val="374151"/>
                </a:solidFill>
                <a:effectLst/>
                <a:latin typeface="Söhne"/>
              </a:rPr>
              <a:t> diapositive </a:t>
            </a:r>
            <a:r>
              <a:rPr lang="en-GB" b="0" i="0" u="none" strike="noStrike" dirty="0" err="1">
                <a:solidFill>
                  <a:srgbClr val="374151"/>
                </a:solidFill>
                <a:effectLst/>
                <a:latin typeface="Söhne"/>
              </a:rPr>
              <a:t>vise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rafraîchir</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mémoire</a:t>
            </a:r>
            <a:r>
              <a:rPr lang="en-GB" b="0" i="0" u="none" strike="noStrike" dirty="0">
                <a:solidFill>
                  <a:srgbClr val="374151"/>
                </a:solidFill>
                <a:effectLst/>
                <a:latin typeface="Söhne"/>
              </a:rPr>
              <a:t> des participants sur le cadre CWIS, </a:t>
            </a:r>
            <a:r>
              <a:rPr lang="en-GB" b="0" i="0" u="none" strike="noStrike" dirty="0" err="1">
                <a:solidFill>
                  <a:srgbClr val="374151"/>
                </a:solidFill>
                <a:effectLst/>
                <a:latin typeface="Söhne"/>
              </a:rPr>
              <a:t>mais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aussi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souligner</a:t>
            </a:r>
            <a:r>
              <a:rPr lang="en-GB" b="0" i="0" u="none" strike="noStrike" dirty="0">
                <a:solidFill>
                  <a:srgbClr val="374151"/>
                </a:solidFill>
                <a:effectLst/>
                <a:latin typeface="Söhne"/>
              </a:rPr>
              <a:t> que </a:t>
            </a:r>
            <a:r>
              <a:rPr lang="en-GB" b="0" i="0" u="none" strike="noStrike" dirty="0" err="1">
                <a:solidFill>
                  <a:srgbClr val="374151"/>
                </a:solidFill>
                <a:effectLst/>
                <a:latin typeface="Söhne"/>
              </a:rPr>
              <a:t>cette</a:t>
            </a:r>
            <a:r>
              <a:rPr lang="en-GB" b="0" i="0" u="none" strike="noStrike" dirty="0">
                <a:solidFill>
                  <a:srgbClr val="374151"/>
                </a:solidFill>
                <a:effectLst/>
                <a:latin typeface="Söhne"/>
              </a:rPr>
              <a:t> session se </a:t>
            </a:r>
            <a:r>
              <a:rPr lang="en-GB" b="0" i="0" u="none" strike="noStrike" dirty="0" err="1">
                <a:solidFill>
                  <a:srgbClr val="374151"/>
                </a:solidFill>
                <a:effectLst/>
                <a:latin typeface="Söhne"/>
              </a:rPr>
              <a:t>concentrera</a:t>
            </a:r>
            <a:r>
              <a:rPr lang="en-GB" b="0" i="0" u="none" strike="noStrike" dirty="0">
                <a:solidFill>
                  <a:srgbClr val="374151"/>
                </a:solidFill>
                <a:effectLst/>
                <a:latin typeface="Söhne"/>
              </a:rPr>
              <a:t> sur </a:t>
            </a:r>
            <a:r>
              <a:rPr lang="en-GB" b="0" i="0" u="none" strike="noStrike" dirty="0" err="1">
                <a:solidFill>
                  <a:srgbClr val="374151"/>
                </a:solidFill>
                <a:effectLst/>
                <a:latin typeface="Söhne"/>
              </a:rPr>
              <a:t>l'examen</a:t>
            </a:r>
            <a:r>
              <a:rPr lang="en-GB" b="0" i="0" u="none" strike="noStrike" dirty="0">
                <a:solidFill>
                  <a:srgbClr val="374151"/>
                </a:solidFill>
                <a:effectLst/>
                <a:latin typeface="Söhne"/>
              </a:rPr>
              <a:t> plus </a:t>
            </a:r>
            <a:r>
              <a:rPr lang="en-GB" b="0" i="0" u="none" strike="noStrike" dirty="0" err="1">
                <a:solidFill>
                  <a:srgbClr val="374151"/>
                </a:solidFill>
                <a:effectLst/>
                <a:latin typeface="Söhne"/>
              </a:rPr>
              <a:t>approfondi</a:t>
            </a:r>
            <a:r>
              <a:rPr lang="en-GB" b="0" i="0" u="none" strike="noStrike" dirty="0">
                <a:solidFill>
                  <a:srgbClr val="374151"/>
                </a:solidFill>
                <a:effectLst/>
                <a:latin typeface="Söhne"/>
              </a:rPr>
              <a:t> de la </a:t>
            </a:r>
            <a:r>
              <a:rPr lang="en-GB" b="0" i="0" u="none" strike="noStrike" dirty="0" err="1">
                <a:solidFill>
                  <a:srgbClr val="374151"/>
                </a:solidFill>
                <a:effectLst/>
                <a:latin typeface="Söhne"/>
              </a:rPr>
              <a:t>fonction</a:t>
            </a:r>
            <a:r>
              <a:rPr lang="en-GB" b="0" i="0" u="none" strike="noStrike" dirty="0">
                <a:solidFill>
                  <a:srgbClr val="374151"/>
                </a:solidFill>
                <a:effectLst/>
                <a:latin typeface="Söhne"/>
              </a:rPr>
              <a:t> de gestion des </a:t>
            </a:r>
            <a:r>
              <a:rPr lang="en-GB" b="0" i="0" u="none" strike="noStrike" dirty="0" err="1">
                <a:solidFill>
                  <a:srgbClr val="374151"/>
                </a:solidFill>
                <a:effectLst/>
                <a:latin typeface="Söhne"/>
              </a:rPr>
              <a:t>ressources</a:t>
            </a:r>
            <a:r>
              <a:rPr lang="en-GB" b="0" i="0" u="none" strike="noStrike" dirty="0">
                <a:solidFill>
                  <a:srgbClr val="374151"/>
                </a:solidFill>
                <a:effectLst/>
                <a:latin typeface="Söhne"/>
              </a:rPr>
              <a:t> et de planification du </a:t>
            </a:r>
            <a:r>
              <a:rPr lang="en-GB" b="0" i="0" u="none" strike="noStrike" dirty="0" err="1">
                <a:solidFill>
                  <a:srgbClr val="374151"/>
                </a:solidFill>
                <a:effectLst/>
                <a:latin typeface="Söhne"/>
              </a:rPr>
              <a:t>système</a:t>
            </a:r>
            <a:r>
              <a:rPr lang="en-GB" b="0" i="0" u="none" strike="noStrike" dirty="0">
                <a:solidFill>
                  <a:srgbClr val="374151"/>
                </a:solidFill>
                <a:effectLst/>
                <a:latin typeface="Söhne"/>
              </a:rPr>
              <a:t>. </a:t>
            </a:r>
          </a:p>
          <a:p>
            <a:pPr marL="171450" indent="-171450">
              <a:buFont typeface="Arial" panose="020B0604020202020204" pitchFamily="34" charset="0"/>
              <a:buChar char="•"/>
            </a:pPr>
            <a:r>
              <a:rPr lang="en-GB" b="0" i="0" u="none" strike="noStrike" dirty="0">
                <a:solidFill>
                  <a:srgbClr val="374151"/>
                </a:solidFill>
                <a:effectLst/>
                <a:latin typeface="Söhne"/>
              </a:rPr>
              <a:t>Ce </a:t>
            </a:r>
            <a:r>
              <a:rPr lang="en-GB" b="0" i="0" u="none" strike="noStrike" dirty="0" err="1">
                <a:solidFill>
                  <a:srgbClr val="374151"/>
                </a:solidFill>
                <a:effectLst/>
                <a:latin typeface="Söhne"/>
              </a:rPr>
              <a:t>récapitulatif</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offre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l'opportunité</a:t>
            </a:r>
            <a:r>
              <a:rPr lang="en-GB" b="0" i="0" u="none" strike="noStrike" dirty="0">
                <a:solidFill>
                  <a:srgbClr val="374151"/>
                </a:solidFill>
                <a:effectLst/>
                <a:latin typeface="Söhne"/>
              </a:rPr>
              <a:t> aux participants de poser des questions pour plus de </a:t>
            </a:r>
            <a:r>
              <a:rPr lang="en-GB" b="0" i="0" u="none" strike="noStrike" dirty="0" err="1">
                <a:solidFill>
                  <a:srgbClr val="374151"/>
                </a:solidFill>
                <a:effectLst/>
                <a:latin typeface="Söhne"/>
              </a:rPr>
              <a:t>clarté</a:t>
            </a:r>
            <a:r>
              <a:rPr lang="en-GB" b="0" i="0" u="none" strike="noStrike" dirty="0">
                <a:solidFill>
                  <a:srgbClr val="374151"/>
                </a:solidFill>
                <a:effectLst/>
                <a:latin typeface="Söhne"/>
              </a:rPr>
              <a:t>.</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52</a:t>
            </a:fld>
            <a:endParaRPr lang="en-US"/>
          </a:p>
        </p:txBody>
      </p:sp>
    </p:spTree>
    <p:extLst>
      <p:ext uri="{BB962C8B-B14F-4D97-AF65-F5344CB8AC3E}">
        <p14:creationId xmlns:p14="http://schemas.microsoft.com/office/powerpoint/2010/main" val="2768037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section sur la planification et la gestion des </a:t>
            </a:r>
            <a:r>
              <a:rPr lang="en-US" dirty="0" err="1"/>
              <a:t>ressources</a:t>
            </a:r>
            <a:r>
              <a:rPr lang="en-US" dirty="0"/>
              <a:t> commence par </a:t>
            </a:r>
            <a:r>
              <a:rPr lang="en-US" dirty="0" err="1"/>
              <a:t>quelques</a:t>
            </a:r>
            <a:r>
              <a:rPr lang="en-US" dirty="0"/>
              <a:t> </a:t>
            </a:r>
            <a:r>
              <a:rPr lang="en-US" dirty="0" err="1"/>
              <a:t>principes</a:t>
            </a:r>
            <a:r>
              <a:rPr lang="en-US" dirty="0"/>
              <a:t> pour guider les cadres financiers.</a:t>
            </a:r>
          </a:p>
          <a:p>
            <a:pPr marL="171450" indent="-171450">
              <a:buFont typeface="Arial" panose="020B0604020202020204" pitchFamily="34" charset="0"/>
              <a:buChar char="•"/>
            </a:pPr>
            <a:r>
              <a:rPr lang="en-US" dirty="0"/>
              <a:t>Il </a:t>
            </a:r>
            <a:r>
              <a:rPr lang="en-US" dirty="0" err="1"/>
              <a:t>convient</a:t>
            </a:r>
            <a:r>
              <a:rPr lang="en-US" dirty="0"/>
              <a:t> de noter que le </a:t>
            </a:r>
            <a:r>
              <a:rPr lang="en-US" dirty="0" err="1"/>
              <a:t>financement</a:t>
            </a:r>
            <a:r>
              <a:rPr lang="en-US" dirty="0"/>
              <a:t> </a:t>
            </a:r>
            <a:r>
              <a:rPr lang="en-US" dirty="0" err="1"/>
              <a:t>est</a:t>
            </a:r>
            <a:r>
              <a:rPr lang="en-US" dirty="0"/>
              <a:t> un </a:t>
            </a:r>
            <a:r>
              <a:rPr lang="en-US" dirty="0" err="1"/>
              <a:t>domaine</a:t>
            </a:r>
            <a:r>
              <a:rPr lang="en-US" dirty="0"/>
              <a:t> technique que de </a:t>
            </a:r>
            <a:r>
              <a:rPr lang="en-US" dirty="0" err="1"/>
              <a:t>nombreux</a:t>
            </a:r>
            <a:r>
              <a:rPr lang="en-US" dirty="0"/>
              <a:t> </a:t>
            </a:r>
            <a:r>
              <a:rPr lang="en-US" dirty="0" err="1"/>
              <a:t>professionnels</a:t>
            </a:r>
            <a:r>
              <a:rPr lang="en-US" dirty="0"/>
              <a:t> de </a:t>
            </a:r>
            <a:r>
              <a:rPr lang="en-US" dirty="0" err="1"/>
              <a:t>l'eau</a:t>
            </a:r>
            <a:r>
              <a:rPr lang="en-US" dirty="0"/>
              <a:t> et de </a:t>
            </a:r>
            <a:r>
              <a:rPr lang="en-US" dirty="0" err="1"/>
              <a:t>l'assainissement</a:t>
            </a:r>
            <a:r>
              <a:rPr lang="en-US" dirty="0"/>
              <a:t> ne </a:t>
            </a:r>
            <a:r>
              <a:rPr lang="en-US" dirty="0" err="1"/>
              <a:t>connaissent</a:t>
            </a:r>
            <a:r>
              <a:rPr lang="en-US" dirty="0"/>
              <a:t> pas </a:t>
            </a:r>
            <a:r>
              <a:rPr lang="en-US" dirty="0" err="1"/>
              <a:t>en</a:t>
            </a:r>
            <a:r>
              <a:rPr lang="en-US" dirty="0"/>
              <a:t> </a:t>
            </a:r>
            <a:r>
              <a:rPr lang="en-US" dirty="0" err="1"/>
              <a:t>détail</a:t>
            </a:r>
            <a:r>
              <a:rPr lang="en-US" dirty="0"/>
              <a:t>. La capture de </a:t>
            </a:r>
            <a:r>
              <a:rPr lang="en-US" dirty="0" err="1"/>
              <a:t>ces</a:t>
            </a:r>
            <a:r>
              <a:rPr lang="en-US" dirty="0"/>
              <a:t> </a:t>
            </a:r>
            <a:r>
              <a:rPr lang="en-US" dirty="0" err="1"/>
              <a:t>principes</a:t>
            </a:r>
            <a:r>
              <a:rPr lang="en-US" dirty="0"/>
              <a:t> </a:t>
            </a:r>
            <a:r>
              <a:rPr lang="en-US" dirty="0" err="1"/>
              <a:t>est</a:t>
            </a:r>
            <a:r>
              <a:rPr lang="en-US" dirty="0"/>
              <a:t> un point de </a:t>
            </a:r>
            <a:r>
              <a:rPr lang="en-US" dirty="0" err="1"/>
              <a:t>départ</a:t>
            </a:r>
            <a:r>
              <a:rPr lang="en-US" dirty="0"/>
              <a:t> important pour que les participants </a:t>
            </a:r>
            <a:r>
              <a:rPr lang="en-US" dirty="0" err="1"/>
              <a:t>s'impliquent</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53</a:t>
            </a:fld>
            <a:endParaRPr lang="en-US"/>
          </a:p>
        </p:txBody>
      </p:sp>
    </p:spTree>
    <p:extLst>
      <p:ext uri="{BB962C8B-B14F-4D97-AF65-F5344CB8AC3E}">
        <p14:creationId xmlns:p14="http://schemas.microsoft.com/office/powerpoint/2010/main" val="19116850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section sur la planification et la gestion des </a:t>
            </a:r>
            <a:r>
              <a:rPr lang="en-US" dirty="0" err="1"/>
              <a:t>ressources</a:t>
            </a:r>
            <a:r>
              <a:rPr lang="en-US" dirty="0"/>
              <a:t> commence par </a:t>
            </a:r>
            <a:r>
              <a:rPr lang="en-US" dirty="0" err="1"/>
              <a:t>quelques</a:t>
            </a:r>
            <a:r>
              <a:rPr lang="en-US" dirty="0"/>
              <a:t> </a:t>
            </a:r>
            <a:r>
              <a:rPr lang="en-US" dirty="0" err="1"/>
              <a:t>principes</a:t>
            </a:r>
            <a:r>
              <a:rPr lang="en-US" dirty="0"/>
              <a:t> pour guider les cadres financiers.</a:t>
            </a:r>
          </a:p>
          <a:p>
            <a:pPr marL="171450" indent="-171450">
              <a:buFont typeface="Arial" panose="020B0604020202020204" pitchFamily="34" charset="0"/>
              <a:buChar char="•"/>
            </a:pPr>
            <a:r>
              <a:rPr lang="en-US" dirty="0"/>
              <a:t>Il </a:t>
            </a:r>
            <a:r>
              <a:rPr lang="en-US" dirty="0" err="1"/>
              <a:t>convient</a:t>
            </a:r>
            <a:r>
              <a:rPr lang="en-US" dirty="0"/>
              <a:t> de noter que le </a:t>
            </a:r>
            <a:r>
              <a:rPr lang="en-US" dirty="0" err="1"/>
              <a:t>financement</a:t>
            </a:r>
            <a:r>
              <a:rPr lang="en-US" dirty="0"/>
              <a:t> </a:t>
            </a:r>
            <a:r>
              <a:rPr lang="en-US" dirty="0" err="1"/>
              <a:t>est</a:t>
            </a:r>
            <a:r>
              <a:rPr lang="en-US" dirty="0"/>
              <a:t> un </a:t>
            </a:r>
            <a:r>
              <a:rPr lang="en-US" dirty="0" err="1"/>
              <a:t>domaine</a:t>
            </a:r>
            <a:r>
              <a:rPr lang="en-US" dirty="0"/>
              <a:t> technique que de </a:t>
            </a:r>
            <a:r>
              <a:rPr lang="en-US" dirty="0" err="1"/>
              <a:t>nombreux</a:t>
            </a:r>
            <a:r>
              <a:rPr lang="en-US" dirty="0"/>
              <a:t> </a:t>
            </a:r>
            <a:r>
              <a:rPr lang="en-US" dirty="0" err="1"/>
              <a:t>professionnels</a:t>
            </a:r>
            <a:r>
              <a:rPr lang="en-US" dirty="0"/>
              <a:t> de </a:t>
            </a:r>
            <a:r>
              <a:rPr lang="en-US" dirty="0" err="1"/>
              <a:t>l'eau</a:t>
            </a:r>
            <a:r>
              <a:rPr lang="en-US" dirty="0"/>
              <a:t> et de </a:t>
            </a:r>
            <a:r>
              <a:rPr lang="en-US" dirty="0" err="1"/>
              <a:t>l'assainissement</a:t>
            </a:r>
            <a:r>
              <a:rPr lang="en-US" dirty="0"/>
              <a:t> ne </a:t>
            </a:r>
            <a:r>
              <a:rPr lang="en-US" dirty="0" err="1"/>
              <a:t>connaissent</a:t>
            </a:r>
            <a:r>
              <a:rPr lang="en-US" dirty="0"/>
              <a:t> pas </a:t>
            </a:r>
            <a:r>
              <a:rPr lang="en-US" dirty="0" err="1"/>
              <a:t>en</a:t>
            </a:r>
            <a:r>
              <a:rPr lang="en-US" dirty="0"/>
              <a:t> </a:t>
            </a:r>
            <a:r>
              <a:rPr lang="en-US" dirty="0" err="1"/>
              <a:t>détail</a:t>
            </a:r>
            <a:r>
              <a:rPr lang="en-US" dirty="0"/>
              <a:t>. La capture de </a:t>
            </a:r>
            <a:r>
              <a:rPr lang="en-US" dirty="0" err="1"/>
              <a:t>ces</a:t>
            </a:r>
            <a:r>
              <a:rPr lang="en-US" dirty="0"/>
              <a:t> </a:t>
            </a:r>
            <a:r>
              <a:rPr lang="en-US" dirty="0" err="1"/>
              <a:t>principes</a:t>
            </a:r>
            <a:r>
              <a:rPr lang="en-US" dirty="0"/>
              <a:t> </a:t>
            </a:r>
            <a:r>
              <a:rPr lang="en-US" dirty="0" err="1"/>
              <a:t>est</a:t>
            </a:r>
            <a:r>
              <a:rPr lang="en-US" dirty="0"/>
              <a:t> un point de </a:t>
            </a:r>
            <a:r>
              <a:rPr lang="en-US" dirty="0" err="1"/>
              <a:t>départ</a:t>
            </a:r>
            <a:r>
              <a:rPr lang="en-US" dirty="0"/>
              <a:t> important pour que les participants </a:t>
            </a:r>
            <a:r>
              <a:rPr lang="en-US" dirty="0" err="1"/>
              <a:t>s'impliquent</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54</a:t>
            </a:fld>
            <a:endParaRPr lang="en-US"/>
          </a:p>
        </p:txBody>
      </p:sp>
    </p:spTree>
    <p:extLst>
      <p:ext uri="{BB962C8B-B14F-4D97-AF65-F5344CB8AC3E}">
        <p14:creationId xmlns:p14="http://schemas.microsoft.com/office/powerpoint/2010/main" val="2486923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Les participants </a:t>
            </a:r>
            <a:r>
              <a:rPr lang="en-GB" sz="1800" b="0" i="0" u="none" strike="noStrike" dirty="0" err="1">
                <a:solidFill>
                  <a:srgbClr val="000000"/>
                </a:solidFill>
                <a:effectLst/>
                <a:latin typeface="Calibri" panose="020F0502020204030204" pitchFamily="34" charset="0"/>
              </a:rPr>
              <a:t>devraient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également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être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mesure</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reconnaître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certains</a:t>
            </a:r>
            <a:r>
              <a:rPr lang="en-GB" sz="1800" b="0" i="0" u="none" strike="noStrike" dirty="0">
                <a:solidFill>
                  <a:srgbClr val="000000"/>
                </a:solidFill>
                <a:effectLst/>
                <a:latin typeface="Calibri" panose="020F0502020204030204" pitchFamily="34" charset="0"/>
              </a:rPr>
              <a:t> des </a:t>
            </a:r>
            <a:r>
              <a:rPr lang="en-GB" sz="1800" b="0" i="0" u="none" strike="noStrike" dirty="0" err="1">
                <a:solidFill>
                  <a:srgbClr val="000000"/>
                </a:solidFill>
                <a:effectLst/>
                <a:latin typeface="Calibri" panose="020F0502020204030204" pitchFamily="34" charset="0"/>
              </a:rPr>
              <a:t>composants</a:t>
            </a:r>
            <a:r>
              <a:rPr lang="en-GB" sz="1800" b="0" i="0" u="none" strike="noStrike" dirty="0">
                <a:solidFill>
                  <a:srgbClr val="000000"/>
                </a:solidFill>
                <a:effectLst/>
                <a:latin typeface="Calibri" panose="020F0502020204030204" pitchFamily="34" charset="0"/>
              </a:rPr>
              <a:t> d'un cadre financier,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est</a:t>
            </a:r>
            <a:r>
              <a:rPr lang="en-GB" sz="1800" b="0" i="0" u="none" strike="noStrike" dirty="0">
                <a:solidFill>
                  <a:srgbClr val="000000"/>
                </a:solidFill>
                <a:effectLst/>
                <a:latin typeface="Calibri" panose="020F0502020204030204" pitchFamily="34" charset="0"/>
              </a:rPr>
              <a:t> un bon </a:t>
            </a:r>
            <a:r>
              <a:rPr lang="en-GB" sz="1800" b="0" i="0" u="none" strike="noStrike" dirty="0" err="1">
                <a:solidFill>
                  <a:srgbClr val="000000"/>
                </a:solidFill>
                <a:effectLst/>
                <a:latin typeface="Calibri" panose="020F0502020204030204" pitchFamily="34" charset="0"/>
              </a:rPr>
              <a:t>moyen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démystifier</a:t>
            </a:r>
            <a:r>
              <a:rPr lang="en-GB" sz="1800" b="0" i="0" u="none" strike="noStrike" dirty="0">
                <a:solidFill>
                  <a:srgbClr val="000000"/>
                </a:solidFill>
                <a:effectLst/>
                <a:latin typeface="Calibri" panose="020F0502020204030204" pitchFamily="34" charset="0"/>
              </a:rPr>
              <a:t> un </a:t>
            </a:r>
            <a:r>
              <a:rPr lang="en-GB" sz="1800" b="0" i="0" u="none" strike="noStrike" dirty="0" err="1">
                <a:solidFill>
                  <a:srgbClr val="000000"/>
                </a:solidFill>
                <a:effectLst/>
                <a:latin typeface="Calibri" panose="020F0502020204030204" pitchFamily="34" charset="0"/>
              </a:rPr>
              <a:t>langage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pourrait</a:t>
            </a:r>
            <a:r>
              <a:rPr lang="en-GB" sz="1800" b="0" i="0" u="none" strike="noStrike" dirty="0">
                <a:solidFill>
                  <a:srgbClr val="000000"/>
                </a:solidFill>
                <a:effectLst/>
                <a:latin typeface="Calibri" panose="020F0502020204030204" pitchFamily="34" charset="0"/>
              </a:rPr>
              <a:t> ne pas </a:t>
            </a:r>
            <a:r>
              <a:rPr lang="en-GB" sz="1800" b="0" i="0" u="none" strike="noStrike" dirty="0" err="1">
                <a:solidFill>
                  <a:srgbClr val="000000"/>
                </a:solidFill>
                <a:effectLst/>
                <a:latin typeface="Calibri" panose="020F0502020204030204" pitchFamily="34" charset="0"/>
              </a:rPr>
              <a:t>être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familier</a:t>
            </a:r>
            <a:r>
              <a:rPr lang="en-GB" sz="1800" b="0" i="0" u="none" strike="noStrike" dirty="0">
                <a:solidFill>
                  <a:srgbClr val="000000"/>
                </a:solidFill>
                <a:effectLst/>
                <a:latin typeface="Calibri" panose="020F0502020204030204" pitchFamily="34" charset="0"/>
              </a:rPr>
              <a:t> au </a:t>
            </a:r>
            <a:r>
              <a:rPr lang="en-GB" sz="1800" b="0" i="0" u="none" strike="noStrike" dirty="0" err="1">
                <a:solidFill>
                  <a:srgbClr val="000000"/>
                </a:solidFill>
                <a:effectLst/>
                <a:latin typeface="Calibri" panose="020F0502020204030204" pitchFamily="34" charset="0"/>
              </a:rPr>
              <a:t>groupe</a:t>
            </a:r>
            <a:r>
              <a:rPr lang="en-GB" sz="1800" b="0" i="0" u="none" strike="noStrike" dirty="0">
                <a:solidFill>
                  <a:srgbClr val="000000"/>
                </a:solidFill>
                <a:effectLst/>
                <a:latin typeface="Calibri" panose="020F0502020204030204" pitchFamily="34" charset="0"/>
              </a:rPr>
              <a:t>.</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De la </a:t>
            </a:r>
            <a:r>
              <a:rPr lang="en-GB" sz="1800" b="0" i="0" u="none" strike="noStrike" dirty="0" err="1">
                <a:solidFill>
                  <a:srgbClr val="000000"/>
                </a:solidFill>
                <a:effectLst/>
                <a:latin typeface="Calibri" panose="020F0502020204030204" pitchFamily="34" charset="0"/>
              </a:rPr>
              <a:t>même</a:t>
            </a:r>
            <a:r>
              <a:rPr lang="en-GB" sz="1800" b="0" i="0" u="none" strike="noStrike" dirty="0">
                <a:solidFill>
                  <a:srgbClr val="000000"/>
                </a:solidFill>
                <a:effectLst/>
                <a:latin typeface="Calibri" panose="020F0502020204030204" pitchFamily="34" charset="0"/>
              </a:rPr>
              <a:t> manière, la manière </a:t>
            </a:r>
            <a:r>
              <a:rPr lang="en-GB" sz="1800" b="0" i="0" u="none" strike="noStrike" dirty="0" err="1">
                <a:solidFill>
                  <a:srgbClr val="000000"/>
                </a:solidFill>
                <a:effectLst/>
                <a:latin typeface="Calibri" panose="020F0502020204030204" pitchFamily="34" charset="0"/>
              </a:rPr>
              <a:t>dont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différents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composants</a:t>
            </a:r>
            <a:r>
              <a:rPr lang="en-GB" sz="1800" b="0" i="0" u="none" strike="noStrike" dirty="0">
                <a:solidFill>
                  <a:srgbClr val="000000"/>
                </a:solidFill>
                <a:effectLst/>
                <a:latin typeface="Calibri" panose="020F0502020204030204" pitchFamily="34" charset="0"/>
              </a:rPr>
              <a:t> d'un cadre financier </a:t>
            </a:r>
            <a:r>
              <a:rPr lang="en-GB" sz="1800" b="0" i="0" u="none" strike="noStrike" dirty="0" err="1">
                <a:solidFill>
                  <a:srgbClr val="000000"/>
                </a:solidFill>
                <a:effectLst/>
                <a:latin typeface="Calibri" panose="020F0502020204030204" pitchFamily="34" charset="0"/>
              </a:rPr>
              <a:t>peuvent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soutenir</a:t>
            </a:r>
            <a:r>
              <a:rPr lang="en-GB" sz="1800" b="0" i="0" u="none" strike="noStrike" dirty="0">
                <a:solidFill>
                  <a:srgbClr val="000000"/>
                </a:solidFill>
                <a:effectLst/>
                <a:latin typeface="Calibri" panose="020F0502020204030204" pitchFamily="34" charset="0"/>
              </a:rPr>
              <a:t> la mise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œuvre</a:t>
            </a:r>
            <a:r>
              <a:rPr lang="en-GB" sz="1800" b="0" i="0" u="none" strike="noStrike" dirty="0">
                <a:solidFill>
                  <a:srgbClr val="000000"/>
                </a:solidFill>
                <a:effectLst/>
                <a:latin typeface="Calibri" panose="020F0502020204030204" pitchFamily="34" charset="0"/>
              </a:rPr>
              <a:t> du CWIS </a:t>
            </a:r>
            <a:r>
              <a:rPr lang="en-GB" sz="1800" b="0" i="0" u="none" strike="noStrike" dirty="0" err="1">
                <a:solidFill>
                  <a:srgbClr val="000000"/>
                </a:solidFill>
                <a:effectLst/>
                <a:latin typeface="Calibri" panose="020F0502020204030204" pitchFamily="34" charset="0"/>
              </a:rPr>
              <a:t>pourrait</a:t>
            </a:r>
            <a:r>
              <a:rPr lang="en-GB" sz="1800" b="0" i="0" u="none" strike="noStrike" dirty="0">
                <a:solidFill>
                  <a:srgbClr val="000000"/>
                </a:solidFill>
                <a:effectLst/>
                <a:latin typeface="Calibri" panose="020F0502020204030204" pitchFamily="34" charset="0"/>
              </a:rPr>
              <a:t> encore </a:t>
            </a:r>
            <a:r>
              <a:rPr lang="en-GB" sz="1800" b="0" i="0" u="none" strike="noStrike" dirty="0" err="1">
                <a:solidFill>
                  <a:srgbClr val="000000"/>
                </a:solidFill>
                <a:effectLst/>
                <a:latin typeface="Calibri" panose="020F0502020204030204" pitchFamily="34" charset="0"/>
              </a:rPr>
              <a:t>offrir</a:t>
            </a:r>
            <a:r>
              <a:rPr lang="en-GB" sz="1800" b="0" i="0" u="none" strike="noStrike" dirty="0">
                <a:solidFill>
                  <a:srgbClr val="000000"/>
                </a:solidFill>
                <a:effectLst/>
                <a:latin typeface="Calibri" panose="020F0502020204030204" pitchFamily="34" charset="0"/>
              </a:rPr>
              <a:t> aux participants </a:t>
            </a:r>
            <a:r>
              <a:rPr lang="en-GB" sz="1800" b="0" i="0" u="none" strike="noStrike" dirty="0" err="1">
                <a:solidFill>
                  <a:srgbClr val="000000"/>
                </a:solidFill>
                <a:effectLst/>
                <a:latin typeface="Calibri" panose="020F0502020204030204" pitchFamily="34" charset="0"/>
              </a:rPr>
              <a:t>l'occasion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réfléchir</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est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place dans </a:t>
            </a:r>
            <a:r>
              <a:rPr lang="en-GB" sz="1800" b="0" i="0" u="none" strike="noStrike" dirty="0" err="1">
                <a:solidFill>
                  <a:srgbClr val="000000"/>
                </a:solidFill>
                <a:effectLst/>
                <a:latin typeface="Calibri" panose="020F0502020204030204" pitchFamily="34" charset="0"/>
              </a:rPr>
              <a:t>leur</a:t>
            </a:r>
            <a:r>
              <a:rPr lang="en-GB" sz="1800" b="0" i="0" u="none" strike="noStrike" dirty="0">
                <a:solidFill>
                  <a:srgbClr val="000000"/>
                </a:solidFill>
                <a:effectLst/>
                <a:latin typeface="Calibri" panose="020F0502020204030204" pitchFamily="34" charset="0"/>
              </a:rPr>
              <a:t> propre </a:t>
            </a:r>
            <a:r>
              <a:rPr lang="en-GB" sz="1800" b="0" i="0" u="none" strike="noStrike" dirty="0" err="1">
                <a:solidFill>
                  <a:srgbClr val="000000"/>
                </a:solidFill>
                <a:effectLst/>
                <a:latin typeface="Calibri" panose="020F0502020204030204" pitchFamily="34" charset="0"/>
              </a:rPr>
              <a:t>contexte</a:t>
            </a:r>
            <a:r>
              <a:rPr lang="en-GB" sz="1800" b="0" i="0" u="none" strike="noStrike" dirty="0">
                <a:solidFill>
                  <a:srgbClr val="000000"/>
                </a:solidFill>
                <a:effectLst/>
                <a:latin typeface="Calibri" panose="020F0502020204030204" pitchFamily="34" charset="0"/>
              </a:rPr>
              <a:t>.</a:t>
            </a:r>
            <a:endParaRPr lang="en-US" b="0" dirty="0"/>
          </a:p>
        </p:txBody>
      </p:sp>
      <p:sp>
        <p:nvSpPr>
          <p:cNvPr id="4" name="Slide Number Placeholder 3"/>
          <p:cNvSpPr>
            <a:spLocks noGrp="1"/>
          </p:cNvSpPr>
          <p:nvPr>
            <p:ph type="sldNum" sz="quarter" idx="5"/>
          </p:nvPr>
        </p:nvSpPr>
        <p:spPr/>
        <p:txBody>
          <a:bodyPr/>
          <a:lstStyle/>
          <a:p>
            <a:fld id="{A337ECB4-6E4B-5B47-8BB0-8C0B16797478}" type="slidenum">
              <a:rPr lang="en-US" smtClean="0"/>
              <a:t>55</a:t>
            </a:fld>
            <a:endParaRPr lang="en-US"/>
          </a:p>
        </p:txBody>
      </p:sp>
    </p:spTree>
    <p:extLst>
      <p:ext uri="{BB962C8B-B14F-4D97-AF65-F5344CB8AC3E}">
        <p14:creationId xmlns:p14="http://schemas.microsoft.com/office/powerpoint/2010/main" val="6835205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56</a:t>
            </a:fld>
            <a:endParaRPr lang="en-US"/>
          </a:p>
        </p:txBody>
      </p:sp>
    </p:spTree>
    <p:extLst>
      <p:ext uri="{BB962C8B-B14F-4D97-AF65-F5344CB8AC3E}">
        <p14:creationId xmlns:p14="http://schemas.microsoft.com/office/powerpoint/2010/main" val="23746499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65</a:t>
            </a:fld>
            <a:endParaRPr lang="en-GB"/>
          </a:p>
        </p:txBody>
      </p:sp>
    </p:spTree>
    <p:extLst>
      <p:ext uri="{BB962C8B-B14F-4D97-AF65-F5344CB8AC3E}">
        <p14:creationId xmlns:p14="http://schemas.microsoft.com/office/powerpoint/2010/main" val="2167706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66</a:t>
            </a:fld>
            <a:endParaRPr lang="en-GB"/>
          </a:p>
        </p:txBody>
      </p:sp>
    </p:spTree>
    <p:extLst>
      <p:ext uri="{BB962C8B-B14F-4D97-AF65-F5344CB8AC3E}">
        <p14:creationId xmlns:p14="http://schemas.microsoft.com/office/powerpoint/2010/main" val="1816989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GB" b="0" i="0" u="none" strike="noStrike" dirty="0" err="1">
                <a:solidFill>
                  <a:srgbClr val="374151"/>
                </a:solidFill>
                <a:effectLst/>
                <a:latin typeface="Söhne"/>
              </a:rPr>
              <a:t>Cette</a:t>
            </a:r>
            <a:r>
              <a:rPr lang="en-GB" b="0" i="0" u="none" strike="noStrike" dirty="0">
                <a:solidFill>
                  <a:srgbClr val="374151"/>
                </a:solidFill>
                <a:effectLst/>
                <a:latin typeface="Söhne"/>
              </a:rPr>
              <a:t> diapositive </a:t>
            </a:r>
            <a:r>
              <a:rPr lang="en-GB" b="0" i="0" u="none" strike="noStrike" dirty="0" err="1">
                <a:solidFill>
                  <a:srgbClr val="374151"/>
                </a:solidFill>
                <a:effectLst/>
                <a:latin typeface="Söhne"/>
              </a:rPr>
              <a:t>vise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rafraîchir</a:t>
            </a:r>
            <a:r>
              <a:rPr lang="en-GB" b="0" i="0" u="none" strike="noStrike" dirty="0">
                <a:solidFill>
                  <a:srgbClr val="374151"/>
                </a:solidFill>
                <a:effectLst/>
                <a:latin typeface="Söhne"/>
              </a:rPr>
              <a:t> la </a:t>
            </a:r>
            <a:r>
              <a:rPr lang="en-GB" b="0" i="0" u="none" strike="noStrike" dirty="0" err="1">
                <a:solidFill>
                  <a:srgbClr val="374151"/>
                </a:solidFill>
                <a:effectLst/>
                <a:latin typeface="Söhne"/>
              </a:rPr>
              <a:t>mémoire</a:t>
            </a:r>
            <a:r>
              <a:rPr lang="en-GB" b="0" i="0" u="none" strike="noStrike" dirty="0">
                <a:solidFill>
                  <a:srgbClr val="374151"/>
                </a:solidFill>
                <a:effectLst/>
                <a:latin typeface="Söhne"/>
              </a:rPr>
              <a:t> des participants sur le cadre CWIS, </a:t>
            </a:r>
            <a:r>
              <a:rPr lang="en-GB" b="0" i="0" u="none" strike="noStrike" dirty="0" err="1">
                <a:solidFill>
                  <a:srgbClr val="374151"/>
                </a:solidFill>
                <a:effectLst/>
                <a:latin typeface="Söhne"/>
              </a:rPr>
              <a:t>mais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aussi</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souligner</a:t>
            </a:r>
            <a:r>
              <a:rPr lang="en-GB" b="0" i="0" u="none" strike="noStrike" dirty="0">
                <a:solidFill>
                  <a:srgbClr val="374151"/>
                </a:solidFill>
                <a:effectLst/>
                <a:latin typeface="Söhne"/>
              </a:rPr>
              <a:t> que </a:t>
            </a:r>
            <a:r>
              <a:rPr lang="en-GB" b="0" i="0" u="none" strike="noStrike" dirty="0" err="1">
                <a:solidFill>
                  <a:srgbClr val="374151"/>
                </a:solidFill>
                <a:effectLst/>
                <a:latin typeface="Söhne"/>
              </a:rPr>
              <a:t>cette</a:t>
            </a:r>
            <a:r>
              <a:rPr lang="en-GB" b="0" i="0" u="none" strike="noStrike" dirty="0">
                <a:solidFill>
                  <a:srgbClr val="374151"/>
                </a:solidFill>
                <a:effectLst/>
                <a:latin typeface="Söhne"/>
              </a:rPr>
              <a:t> session </a:t>
            </a:r>
            <a:r>
              <a:rPr lang="en-GB" b="0" i="0" u="none" strike="noStrike" dirty="0" err="1">
                <a:solidFill>
                  <a:srgbClr val="374151"/>
                </a:solidFill>
                <a:effectLst/>
                <a:latin typeface="Söhne"/>
              </a:rPr>
              <a:t>s'est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concentrée</a:t>
            </a:r>
            <a:r>
              <a:rPr lang="en-GB" b="0" i="0" u="none" strike="noStrike" dirty="0">
                <a:solidFill>
                  <a:srgbClr val="374151"/>
                </a:solidFill>
                <a:effectLst/>
                <a:latin typeface="Söhne"/>
              </a:rPr>
              <a:t> sur la </a:t>
            </a:r>
            <a:r>
              <a:rPr lang="en-GB" b="0" i="0" u="none" strike="noStrike" dirty="0" err="1">
                <a:solidFill>
                  <a:srgbClr val="374151"/>
                </a:solidFill>
                <a:effectLst/>
                <a:latin typeface="Söhne"/>
              </a:rPr>
              <a:t>fonction</a:t>
            </a:r>
            <a:r>
              <a:rPr lang="en-GB" b="0" i="0" u="none" strike="noStrike" dirty="0">
                <a:solidFill>
                  <a:srgbClr val="374151"/>
                </a:solidFill>
                <a:effectLst/>
                <a:latin typeface="Söhne"/>
              </a:rPr>
              <a:t> de gestion des </a:t>
            </a:r>
            <a:r>
              <a:rPr lang="en-GB" b="0" i="0" u="none" strike="noStrike" dirty="0" err="1">
                <a:solidFill>
                  <a:srgbClr val="374151"/>
                </a:solidFill>
                <a:effectLst/>
                <a:latin typeface="Söhne"/>
              </a:rPr>
              <a:t>ressources</a:t>
            </a:r>
            <a:r>
              <a:rPr lang="en-GB" b="0" i="0" u="none" strike="noStrike" dirty="0">
                <a:solidFill>
                  <a:srgbClr val="374151"/>
                </a:solidFill>
                <a:effectLst/>
                <a:latin typeface="Söhne"/>
              </a:rPr>
              <a:t> et de planification du </a:t>
            </a:r>
            <a:r>
              <a:rPr lang="en-GB" b="0" i="0" u="none" strike="noStrike" dirty="0" err="1">
                <a:solidFill>
                  <a:srgbClr val="374151"/>
                </a:solidFill>
                <a:effectLst/>
                <a:latin typeface="Söhne"/>
              </a:rPr>
              <a:t>système</a:t>
            </a:r>
            <a:r>
              <a:rPr lang="en-GB" b="0" i="0" u="none" strike="noStrike" dirty="0">
                <a:solidFill>
                  <a:srgbClr val="374151"/>
                </a:solidFill>
                <a:effectLst/>
                <a:latin typeface="Söhne"/>
              </a:rPr>
              <a:t>. </a:t>
            </a:r>
          </a:p>
          <a:p>
            <a:pPr marL="171450" indent="-171450">
              <a:buFont typeface="Arial" panose="020B0604020202020204" pitchFamily="34" charset="0"/>
              <a:buChar char="•"/>
            </a:pPr>
            <a:r>
              <a:rPr lang="en-GB" b="0" i="0" u="none" strike="noStrike" dirty="0">
                <a:solidFill>
                  <a:srgbClr val="374151"/>
                </a:solidFill>
                <a:effectLst/>
                <a:latin typeface="Söhne"/>
              </a:rPr>
              <a:t>Ce </a:t>
            </a:r>
            <a:r>
              <a:rPr lang="en-GB" b="0" i="0" u="none" strike="noStrike" dirty="0" err="1">
                <a:solidFill>
                  <a:srgbClr val="374151"/>
                </a:solidFill>
                <a:effectLst/>
                <a:latin typeface="Söhne"/>
              </a:rPr>
              <a:t>récapitulatif</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offre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l'opportunité</a:t>
            </a:r>
            <a:r>
              <a:rPr lang="en-GB" b="0" i="0" u="none" strike="noStrike" dirty="0">
                <a:solidFill>
                  <a:srgbClr val="374151"/>
                </a:solidFill>
                <a:effectLst/>
                <a:latin typeface="Söhne"/>
              </a:rPr>
              <a:t> aux participants de poser des questions pour plus de </a:t>
            </a:r>
            <a:r>
              <a:rPr lang="en-GB" b="0" i="0" u="none" strike="noStrike" dirty="0" err="1">
                <a:solidFill>
                  <a:srgbClr val="374151"/>
                </a:solidFill>
                <a:effectLst/>
                <a:latin typeface="Söhne"/>
              </a:rPr>
              <a:t>clarté</a:t>
            </a:r>
            <a:r>
              <a:rPr lang="en-GB" b="0" i="0" u="none" strike="noStrike" dirty="0">
                <a:solidFill>
                  <a:srgbClr val="374151"/>
                </a:solidFill>
                <a:effectLst/>
                <a:latin typeface="Söhne"/>
              </a:rPr>
              <a:t>.</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71</a:t>
            </a:fld>
            <a:endParaRPr lang="en-US"/>
          </a:p>
        </p:txBody>
      </p:sp>
    </p:spTree>
    <p:extLst>
      <p:ext uri="{BB962C8B-B14F-4D97-AF65-F5344CB8AC3E}">
        <p14:creationId xmlns:p14="http://schemas.microsoft.com/office/powerpoint/2010/main" val="19694184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p:txBody>
      </p:sp>
      <p:sp>
        <p:nvSpPr>
          <p:cNvPr id="4" name="Slide Number Placeholder 3"/>
          <p:cNvSpPr>
            <a:spLocks noGrp="1"/>
          </p:cNvSpPr>
          <p:nvPr>
            <p:ph type="sldNum" sz="quarter" idx="5"/>
          </p:nvPr>
        </p:nvSpPr>
        <p:spPr/>
        <p:txBody>
          <a:bodyPr/>
          <a:lstStyle/>
          <a:p>
            <a:fld id="{A337ECB4-6E4B-5B47-8BB0-8C0B16797478}" type="slidenum">
              <a:rPr lang="en-US" smtClean="0"/>
              <a:t>72</a:t>
            </a:fld>
            <a:endParaRPr lang="en-US"/>
          </a:p>
        </p:txBody>
      </p:sp>
    </p:spTree>
    <p:extLst>
      <p:ext uri="{BB962C8B-B14F-4D97-AF65-F5344CB8AC3E}">
        <p14:creationId xmlns:p14="http://schemas.microsoft.com/office/powerpoint/2010/main" val="3743027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r>
              <a:rPr lang="en-US" dirty="0" err="1"/>
              <a:t>Ces</a:t>
            </a:r>
            <a:r>
              <a:rPr lang="en-US" dirty="0"/>
              <a:t> diapositives </a:t>
            </a:r>
            <a:r>
              <a:rPr lang="en-US" dirty="0" err="1"/>
              <a:t>offrent</a:t>
            </a:r>
            <a:r>
              <a:rPr lang="en-US" dirty="0"/>
              <a:t> </a:t>
            </a:r>
            <a:r>
              <a:rPr lang="en-US" dirty="0" err="1"/>
              <a:t>une</a:t>
            </a:r>
            <a:r>
              <a:rPr lang="en-US" dirty="0"/>
              <a:t> </a:t>
            </a:r>
            <a:r>
              <a:rPr lang="en-US" dirty="0" err="1"/>
              <a:t>opportunité</a:t>
            </a:r>
            <a:r>
              <a:rPr lang="en-US" dirty="0"/>
              <a:t> </a:t>
            </a:r>
            <a:r>
              <a:rPr lang="en-US" dirty="0" err="1"/>
              <a:t>d'impliquer</a:t>
            </a:r>
            <a:r>
              <a:rPr lang="en-US" dirty="0"/>
              <a:t> les participants et </a:t>
            </a:r>
            <a:r>
              <a:rPr lang="en-US" dirty="0" err="1"/>
              <a:t>d'identifier</a:t>
            </a:r>
            <a:r>
              <a:rPr lang="en-US" dirty="0"/>
              <a:t> </a:t>
            </a:r>
            <a:r>
              <a:rPr lang="en-US" dirty="0" err="1"/>
              <a:t>leurs</a:t>
            </a:r>
            <a:r>
              <a:rPr lang="en-US" dirty="0"/>
              <a:t> perceptions et </a:t>
            </a:r>
            <a:r>
              <a:rPr lang="en-US" dirty="0" err="1"/>
              <a:t>leur</a:t>
            </a:r>
            <a:r>
              <a:rPr lang="en-US" dirty="0"/>
              <a:t> </a:t>
            </a:r>
            <a:r>
              <a:rPr lang="en-US" dirty="0" err="1"/>
              <a:t>compréhension</a:t>
            </a:r>
            <a:r>
              <a:rPr lang="en-US" dirty="0"/>
              <a:t> </a:t>
            </a:r>
            <a:r>
              <a:rPr lang="en-US" dirty="0" err="1"/>
              <a:t>actuelles</a:t>
            </a:r>
            <a:r>
              <a:rPr lang="en-US" dirty="0"/>
              <a:t> de CWIS.</a:t>
            </a:r>
          </a:p>
          <a:p>
            <a:endParaRPr lang="en-US" dirty="0"/>
          </a:p>
          <a:p>
            <a:r>
              <a:rPr lang="en-US" dirty="0"/>
              <a:t>Demander aux participants de </a:t>
            </a:r>
            <a:r>
              <a:rPr lang="en-US" dirty="0" err="1"/>
              <a:t>partager</a:t>
            </a:r>
            <a:r>
              <a:rPr lang="en-US" dirty="0"/>
              <a:t> </a:t>
            </a:r>
            <a:r>
              <a:rPr lang="en-US" dirty="0" err="1"/>
              <a:t>leurs</a:t>
            </a:r>
            <a:r>
              <a:rPr lang="en-US" dirty="0"/>
              <a:t> </a:t>
            </a:r>
            <a:r>
              <a:rPr lang="en-US" dirty="0" err="1"/>
              <a:t>réflexions</a:t>
            </a:r>
            <a:r>
              <a:rPr lang="en-US" dirty="0"/>
              <a:t> sur </a:t>
            </a:r>
            <a:r>
              <a:rPr lang="en-US" dirty="0" err="1"/>
              <a:t>ce</a:t>
            </a:r>
            <a:r>
              <a:rPr lang="en-US" dirty="0"/>
              <a:t> que CWIS "</a:t>
            </a:r>
            <a:r>
              <a:rPr lang="en-US" dirty="0" err="1"/>
              <a:t>est</a:t>
            </a:r>
            <a:r>
              <a:rPr lang="en-US" dirty="0"/>
              <a:t> et </a:t>
            </a:r>
            <a:r>
              <a:rPr lang="en-US" dirty="0" err="1"/>
              <a:t>n'est</a:t>
            </a:r>
            <a:r>
              <a:rPr lang="en-US" dirty="0"/>
              <a:t> pas" </a:t>
            </a:r>
            <a:r>
              <a:rPr lang="en-US" dirty="0" err="1"/>
              <a:t>avant</a:t>
            </a:r>
            <a:r>
              <a:rPr lang="en-US" dirty="0"/>
              <a:t> de </a:t>
            </a:r>
            <a:r>
              <a:rPr lang="en-US" dirty="0" err="1"/>
              <a:t>partager</a:t>
            </a:r>
            <a:r>
              <a:rPr lang="en-US" dirty="0"/>
              <a:t> le </a:t>
            </a:r>
            <a:r>
              <a:rPr lang="en-US" dirty="0" err="1"/>
              <a:t>contenu</a:t>
            </a:r>
            <a:r>
              <a:rPr lang="en-US" dirty="0"/>
              <a:t> de la diapositive </a:t>
            </a:r>
            <a:r>
              <a:rPr lang="en-US" dirty="0" err="1"/>
              <a:t>encouragera</a:t>
            </a:r>
            <a:r>
              <a:rPr lang="en-US" dirty="0"/>
              <a:t> </a:t>
            </a:r>
            <a:r>
              <a:rPr lang="en-US" dirty="0" err="1"/>
              <a:t>leur</a:t>
            </a:r>
            <a:r>
              <a:rPr lang="en-US" dirty="0"/>
              <a:t> engagement.</a:t>
            </a:r>
          </a:p>
          <a:p>
            <a:endParaRPr lang="en-US" dirty="0"/>
          </a:p>
          <a:p>
            <a:r>
              <a:rPr lang="en-US" dirty="0"/>
              <a:t>Remarque : </a:t>
            </a:r>
            <a:r>
              <a:rPr lang="en-US" dirty="0" err="1"/>
              <a:t>assurez-vous</a:t>
            </a:r>
            <a:r>
              <a:rPr lang="en-US" dirty="0"/>
              <a:t> de </a:t>
            </a:r>
            <a:r>
              <a:rPr lang="en-US" dirty="0" err="1"/>
              <a:t>préciser</a:t>
            </a:r>
            <a:r>
              <a:rPr lang="en-US" dirty="0"/>
              <a:t> </a:t>
            </a:r>
            <a:r>
              <a:rPr lang="en-US" dirty="0" err="1"/>
              <a:t>qu'il</a:t>
            </a:r>
            <a:r>
              <a:rPr lang="en-US" dirty="0"/>
              <a:t> ne </a:t>
            </a:r>
            <a:r>
              <a:rPr lang="en-US" dirty="0" err="1"/>
              <a:t>s'agit</a:t>
            </a:r>
            <a:r>
              <a:rPr lang="en-US" dirty="0"/>
              <a:t> pas d'un test et que les participants ne </a:t>
            </a:r>
            <a:r>
              <a:rPr lang="en-US" dirty="0" err="1"/>
              <a:t>doivent</a:t>
            </a:r>
            <a:r>
              <a:rPr lang="en-US" dirty="0"/>
              <a:t> pas se </a:t>
            </a:r>
            <a:r>
              <a:rPr lang="en-US" dirty="0" err="1"/>
              <a:t>sentir</a:t>
            </a:r>
            <a:r>
              <a:rPr lang="en-US" dirty="0"/>
              <a:t> </a:t>
            </a:r>
            <a:r>
              <a:rPr lang="en-US" dirty="0" err="1"/>
              <a:t>jugés</a:t>
            </a:r>
            <a:r>
              <a:rPr lang="en-US" dirty="0"/>
              <a:t> </a:t>
            </a:r>
            <a:r>
              <a:rPr lang="en-US" dirty="0" err="1"/>
              <a:t>en</a:t>
            </a:r>
            <a:r>
              <a:rPr lang="en-US" dirty="0"/>
              <a:t> </a:t>
            </a:r>
            <a:r>
              <a:rPr lang="en-US" dirty="0" err="1"/>
              <a:t>fonction</a:t>
            </a:r>
            <a:r>
              <a:rPr lang="en-US" dirty="0"/>
              <a:t> de </a:t>
            </a:r>
            <a:r>
              <a:rPr lang="en-US" dirty="0" err="1"/>
              <a:t>leur</a:t>
            </a:r>
            <a:r>
              <a:rPr lang="en-US" dirty="0"/>
              <a:t> </a:t>
            </a:r>
            <a:r>
              <a:rPr lang="en-US" dirty="0" err="1"/>
              <a:t>compréhension</a:t>
            </a:r>
            <a:r>
              <a:rPr lang="en-US" dirty="0"/>
              <a:t> </a:t>
            </a:r>
            <a:r>
              <a:rPr lang="en-US" dirty="0" err="1"/>
              <a:t>actuelle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6</a:t>
            </a:fld>
            <a:endParaRPr lang="en-US"/>
          </a:p>
        </p:txBody>
      </p:sp>
    </p:spTree>
    <p:extLst>
      <p:ext uri="{BB962C8B-B14F-4D97-AF65-F5344CB8AC3E}">
        <p14:creationId xmlns:p14="http://schemas.microsoft.com/office/powerpoint/2010/main" val="31247959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Ces</a:t>
            </a:r>
            <a:r>
              <a:rPr lang="en-GB" sz="1800" b="0" i="0" u="none" strike="noStrike" dirty="0">
                <a:solidFill>
                  <a:srgbClr val="000000"/>
                </a:solidFill>
                <a:effectLst/>
                <a:latin typeface="Calibri" panose="020F0502020204030204" pitchFamily="34" charset="0"/>
              </a:rPr>
              <a:t> diapositives </a:t>
            </a:r>
            <a:r>
              <a:rPr lang="en-GB" sz="1800" b="0" i="0" u="none" strike="noStrike" dirty="0" err="1">
                <a:solidFill>
                  <a:srgbClr val="000000"/>
                </a:solidFill>
                <a:effectLst/>
                <a:latin typeface="Calibri" panose="020F0502020204030204" pitchFamily="34" charset="0"/>
              </a:rPr>
              <a:t>examinent</a:t>
            </a:r>
            <a:r>
              <a:rPr lang="en-GB" sz="1800" b="0" i="0" u="none" strike="noStrike" dirty="0">
                <a:solidFill>
                  <a:srgbClr val="000000"/>
                </a:solidFill>
                <a:effectLst/>
                <a:latin typeface="Calibri" panose="020F0502020204030204" pitchFamily="34" charset="0"/>
              </a:rPr>
              <a:t> les points </a:t>
            </a:r>
            <a:r>
              <a:rPr lang="en-GB" sz="1800" b="0" i="0" u="none" strike="noStrike" dirty="0" err="1">
                <a:solidFill>
                  <a:srgbClr val="000000"/>
                </a:solidFill>
                <a:effectLst/>
                <a:latin typeface="Calibri" panose="020F0502020204030204" pitchFamily="34" charset="0"/>
              </a:rPr>
              <a:t>liés</a:t>
            </a:r>
            <a:r>
              <a:rPr lang="en-GB" sz="1800" b="0" i="0" u="none" strike="noStrike" dirty="0">
                <a:solidFill>
                  <a:srgbClr val="000000"/>
                </a:solidFill>
                <a:effectLst/>
                <a:latin typeface="Calibri" panose="020F0502020204030204" pitchFamily="34" charset="0"/>
              </a:rPr>
              <a:t> aux </a:t>
            </a:r>
            <a:r>
              <a:rPr lang="en-GB" sz="1800" b="0" i="0" u="none" strike="noStrike" dirty="0" err="1">
                <a:solidFill>
                  <a:srgbClr val="000000"/>
                </a:solidFill>
                <a:effectLst/>
                <a:latin typeface="Calibri" panose="020F0502020204030204" pitchFamily="34" charset="0"/>
              </a:rPr>
              <a:t>fonctions</a:t>
            </a:r>
            <a:r>
              <a:rPr lang="en-GB" sz="1800" b="0" i="0" u="none" strike="noStrike" dirty="0">
                <a:solidFill>
                  <a:srgbClr val="000000"/>
                </a:solidFill>
                <a:effectLst/>
                <a:latin typeface="Calibri" panose="020F0502020204030204" pitchFamily="34" charset="0"/>
              </a:rPr>
              <a:t> du </a:t>
            </a:r>
            <a:r>
              <a:rPr lang="en-GB" sz="1800" b="0" i="0" u="none" strike="noStrike" dirty="0" err="1">
                <a:solidFill>
                  <a:srgbClr val="000000"/>
                </a:solidFill>
                <a:effectLst/>
                <a:latin typeface="Calibri" panose="020F0502020204030204" pitchFamily="34" charset="0"/>
              </a:rPr>
              <a:t>système</a:t>
            </a:r>
            <a:r>
              <a:rPr lang="en-GB" sz="1800" b="0" i="0" u="none" strike="noStrike" dirty="0">
                <a:solidFill>
                  <a:srgbClr val="000000"/>
                </a:solidFill>
                <a:effectLst/>
                <a:latin typeface="Calibri" panose="020F0502020204030204" pitchFamily="34" charset="0"/>
              </a:rPr>
              <a:t> et </a:t>
            </a:r>
            <a:r>
              <a:rPr lang="en-GB" sz="1800" b="0" i="0" u="none" strike="noStrike" dirty="0" err="1">
                <a:solidFill>
                  <a:srgbClr val="000000"/>
                </a:solidFill>
                <a:effectLst/>
                <a:latin typeface="Calibri" panose="020F0502020204030204" pitchFamily="34" charset="0"/>
              </a:rPr>
              <a:t>renforcent</a:t>
            </a:r>
            <a:r>
              <a:rPr lang="en-GB" sz="1800" b="0" i="0" u="none" strike="noStrike" dirty="0">
                <a:solidFill>
                  <a:srgbClr val="000000"/>
                </a:solidFill>
                <a:effectLst/>
                <a:latin typeface="Calibri" panose="020F0502020204030204" pitchFamily="34" charset="0"/>
              </a:rPr>
              <a:t> les diapositives de </a:t>
            </a:r>
            <a:r>
              <a:rPr lang="en-GB" sz="1800" b="0" i="0" u="none" strike="noStrike" dirty="0" err="1">
                <a:solidFill>
                  <a:srgbClr val="000000"/>
                </a:solidFill>
                <a:effectLst/>
                <a:latin typeface="Calibri" panose="020F0502020204030204" pitchFamily="34" charset="0"/>
              </a:rPr>
              <a:t>cette</a:t>
            </a:r>
            <a:r>
              <a:rPr lang="en-GB" sz="1800" b="0" i="0" u="none" strike="noStrike" dirty="0">
                <a:solidFill>
                  <a:srgbClr val="000000"/>
                </a:solidFill>
                <a:effectLst/>
                <a:latin typeface="Calibri" panose="020F0502020204030204" pitchFamily="34" charset="0"/>
              </a:rPr>
              <a:t> section.</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Si le temps le </a:t>
            </a:r>
            <a:r>
              <a:rPr lang="en-GB" sz="1800" b="0" i="0" u="none" strike="noStrike" dirty="0" err="1">
                <a:solidFill>
                  <a:srgbClr val="000000"/>
                </a:solidFill>
                <a:effectLst/>
                <a:latin typeface="Calibri" panose="020F0502020204030204" pitchFamily="34" charset="0"/>
              </a:rPr>
              <a:t>permet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cela</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offre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une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autre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opportunité</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d'inclure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une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autre</a:t>
            </a:r>
            <a:r>
              <a:rPr lang="en-GB" sz="1800" b="0" i="0" u="none" strike="noStrike" dirty="0">
                <a:solidFill>
                  <a:srgbClr val="000000"/>
                </a:solidFill>
                <a:effectLst/>
                <a:latin typeface="Calibri" panose="020F0502020204030204" pitchFamily="34" charset="0"/>
              </a:rPr>
              <a:t> étude de </a:t>
            </a:r>
            <a:r>
              <a:rPr lang="en-GB" sz="1800" b="0" i="0" u="none" strike="noStrike" dirty="0" err="1">
                <a:solidFill>
                  <a:srgbClr val="000000"/>
                </a:solidFill>
                <a:effectLst/>
                <a:latin typeface="Calibri" panose="020F0502020204030204" pitchFamily="34" charset="0"/>
              </a:rPr>
              <a:t>cas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stade</a:t>
            </a:r>
            <a:r>
              <a:rPr lang="en-GB" sz="1800" b="0" i="0" u="none" strike="noStrike" dirty="0">
                <a:solidFill>
                  <a:srgbClr val="000000"/>
                </a:solidFill>
                <a:effectLst/>
                <a:latin typeface="Calibri" panose="020F0502020204030204" pitchFamily="34" charset="0"/>
              </a:rPr>
              <a:t>.</a:t>
            </a:r>
            <a:endParaRPr lang="en-US" b="0" dirty="0"/>
          </a:p>
        </p:txBody>
      </p:sp>
      <p:sp>
        <p:nvSpPr>
          <p:cNvPr id="4" name="Slide Number Placeholder 3"/>
          <p:cNvSpPr>
            <a:spLocks noGrp="1"/>
          </p:cNvSpPr>
          <p:nvPr>
            <p:ph type="sldNum" sz="quarter" idx="5"/>
          </p:nvPr>
        </p:nvSpPr>
        <p:spPr/>
        <p:txBody>
          <a:bodyPr/>
          <a:lstStyle/>
          <a:p>
            <a:fld id="{A337ECB4-6E4B-5B47-8BB0-8C0B16797478}" type="slidenum">
              <a:rPr lang="en-US" smtClean="0"/>
              <a:t>73</a:t>
            </a:fld>
            <a:endParaRPr lang="en-US"/>
          </a:p>
        </p:txBody>
      </p:sp>
    </p:spTree>
    <p:extLst>
      <p:ext uri="{BB962C8B-B14F-4D97-AF65-F5344CB8AC3E}">
        <p14:creationId xmlns:p14="http://schemas.microsoft.com/office/powerpoint/2010/main" val="4149990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Les </a:t>
            </a:r>
            <a:r>
              <a:rPr lang="en-US" dirty="0" err="1"/>
              <a:t>dernières</a:t>
            </a:r>
            <a:r>
              <a:rPr lang="en-US" dirty="0"/>
              <a:t> diapositives </a:t>
            </a:r>
            <a:r>
              <a:rPr lang="en-US" dirty="0" err="1"/>
              <a:t>visent</a:t>
            </a:r>
            <a:r>
              <a:rPr lang="en-US" dirty="0"/>
              <a:t> </a:t>
            </a:r>
            <a:r>
              <a:rPr lang="en-US" dirty="0" err="1"/>
              <a:t>à</a:t>
            </a:r>
            <a:r>
              <a:rPr lang="en-US" dirty="0"/>
              <a:t> </a:t>
            </a:r>
            <a:r>
              <a:rPr lang="en-US" dirty="0" err="1"/>
              <a:t>renforcer</a:t>
            </a:r>
            <a:r>
              <a:rPr lang="en-US" dirty="0"/>
              <a:t> les </a:t>
            </a:r>
            <a:r>
              <a:rPr lang="en-US" dirty="0" err="1"/>
              <a:t>différences</a:t>
            </a:r>
            <a:r>
              <a:rPr lang="en-US" dirty="0"/>
              <a:t> entre les "</a:t>
            </a:r>
            <a:r>
              <a:rPr lang="en-US" dirty="0" err="1"/>
              <a:t>approches</a:t>
            </a:r>
            <a:r>
              <a:rPr lang="en-US" dirty="0"/>
              <a:t> </a:t>
            </a:r>
            <a:r>
              <a:rPr lang="en-US" dirty="0" err="1"/>
              <a:t>conventionnelles</a:t>
            </a:r>
            <a:r>
              <a:rPr lang="en-US" dirty="0"/>
              <a:t>" et le CWIS et </a:t>
            </a:r>
            <a:r>
              <a:rPr lang="en-US" dirty="0" err="1"/>
              <a:t>à</a:t>
            </a:r>
            <a:r>
              <a:rPr lang="en-US" dirty="0"/>
              <a:t> replacer la diapositive </a:t>
            </a:r>
            <a:r>
              <a:rPr lang="en-US" dirty="0" err="1"/>
              <a:t>initiale</a:t>
            </a:r>
            <a:r>
              <a:rPr lang="en-US" dirty="0"/>
              <a:t> dans le </a:t>
            </a:r>
            <a:r>
              <a:rPr lang="en-US" dirty="0" err="1"/>
              <a:t>contexte</a:t>
            </a:r>
            <a:r>
              <a:rPr lang="en-US" dirty="0"/>
              <a:t> des participants.</a:t>
            </a:r>
          </a:p>
          <a:p>
            <a:pPr marL="171450" indent="-171450">
              <a:buFont typeface="Arial" panose="020B0604020202020204" pitchFamily="34" charset="0"/>
              <a:buChar char="•"/>
            </a:pPr>
            <a:r>
              <a:rPr lang="en-US" dirty="0" err="1"/>
              <a:t>S'il</a:t>
            </a:r>
            <a:r>
              <a:rPr lang="en-US" dirty="0"/>
              <a:t> </a:t>
            </a:r>
            <a:r>
              <a:rPr lang="en-US" dirty="0" err="1"/>
              <a:t>est</a:t>
            </a:r>
            <a:r>
              <a:rPr lang="en-US" dirty="0"/>
              <a:t> </a:t>
            </a:r>
            <a:r>
              <a:rPr lang="en-US" dirty="0" err="1"/>
              <a:t>décidé</a:t>
            </a:r>
            <a:r>
              <a:rPr lang="en-US" dirty="0"/>
              <a:t> </a:t>
            </a:r>
            <a:r>
              <a:rPr lang="en-US" dirty="0" err="1"/>
              <a:t>d'inclure</a:t>
            </a:r>
            <a:r>
              <a:rPr lang="en-US" dirty="0"/>
              <a:t> </a:t>
            </a:r>
            <a:r>
              <a:rPr lang="en-US" dirty="0" err="1"/>
              <a:t>une</a:t>
            </a:r>
            <a:r>
              <a:rPr lang="en-US" dirty="0"/>
              <a:t> étude de </a:t>
            </a:r>
            <a:r>
              <a:rPr lang="en-US" dirty="0" err="1"/>
              <a:t>cas</a:t>
            </a:r>
            <a:r>
              <a:rPr lang="en-US" dirty="0"/>
              <a:t> (</a:t>
            </a:r>
            <a:r>
              <a:rPr lang="en-US" dirty="0" err="1"/>
              <a:t>ce</a:t>
            </a:r>
            <a:r>
              <a:rPr lang="en-US" dirty="0"/>
              <a:t> qui </a:t>
            </a:r>
            <a:r>
              <a:rPr lang="en-US" dirty="0" err="1"/>
              <a:t>est</a:t>
            </a:r>
            <a:r>
              <a:rPr lang="en-US" dirty="0"/>
              <a:t> </a:t>
            </a:r>
            <a:r>
              <a:rPr lang="en-US" dirty="0" err="1"/>
              <a:t>recommandé</a:t>
            </a:r>
            <a:r>
              <a:rPr lang="en-US" dirty="0"/>
              <a:t>), la diapositive </a:t>
            </a:r>
            <a:r>
              <a:rPr lang="en-US" dirty="0" err="1"/>
              <a:t>intitulée</a:t>
            </a:r>
            <a:r>
              <a:rPr lang="en-US" dirty="0"/>
              <a:t> "</a:t>
            </a:r>
            <a:r>
              <a:rPr lang="en-US" dirty="0" err="1"/>
              <a:t>À</a:t>
            </a:r>
            <a:r>
              <a:rPr lang="en-US" dirty="0"/>
              <a:t> quoi </a:t>
            </a:r>
            <a:r>
              <a:rPr lang="en-US" dirty="0" err="1"/>
              <a:t>cela</a:t>
            </a:r>
            <a:r>
              <a:rPr lang="en-US" dirty="0"/>
              <a:t> </a:t>
            </a:r>
            <a:r>
              <a:rPr lang="en-US" dirty="0" err="1"/>
              <a:t>ressemble</a:t>
            </a:r>
            <a:r>
              <a:rPr lang="en-US" dirty="0"/>
              <a:t>-t-il </a:t>
            </a:r>
            <a:r>
              <a:rPr lang="en-US" dirty="0" err="1"/>
              <a:t>en</a:t>
            </a:r>
            <a:r>
              <a:rPr lang="en-US" dirty="0"/>
              <a:t> pratique" </a:t>
            </a:r>
            <a:r>
              <a:rPr lang="en-US" dirty="0" err="1"/>
              <a:t>pourrait</a:t>
            </a:r>
            <a:r>
              <a:rPr lang="en-US" dirty="0"/>
              <a:t> </a:t>
            </a:r>
            <a:r>
              <a:rPr lang="en-US" dirty="0" err="1"/>
              <a:t>être</a:t>
            </a:r>
            <a:r>
              <a:rPr lang="en-US" dirty="0"/>
              <a:t> </a:t>
            </a:r>
            <a:r>
              <a:rPr lang="en-US" dirty="0" err="1"/>
              <a:t>retirée</a:t>
            </a:r>
            <a:r>
              <a:rPr lang="en-US" dirty="0"/>
              <a:t> et </a:t>
            </a:r>
            <a:r>
              <a:rPr lang="en-US" dirty="0" err="1"/>
              <a:t>utilisée</a:t>
            </a:r>
            <a:r>
              <a:rPr lang="en-US" dirty="0"/>
              <a:t> </a:t>
            </a:r>
            <a:r>
              <a:rPr lang="en-US" dirty="0" err="1"/>
              <a:t>comme</a:t>
            </a:r>
            <a:r>
              <a:rPr lang="en-US" dirty="0"/>
              <a:t> guide pour </a:t>
            </a:r>
            <a:r>
              <a:rPr lang="en-US" dirty="0" err="1"/>
              <a:t>développer</a:t>
            </a:r>
            <a:r>
              <a:rPr lang="en-US" dirty="0"/>
              <a:t> </a:t>
            </a:r>
            <a:r>
              <a:rPr lang="en-US" dirty="0" err="1"/>
              <a:t>une</a:t>
            </a:r>
            <a:r>
              <a:rPr lang="en-US" dirty="0"/>
              <a:t> étude de </a:t>
            </a:r>
            <a:r>
              <a:rPr lang="en-US" dirty="0" err="1"/>
              <a:t>cas</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74</a:t>
            </a:fld>
            <a:endParaRPr lang="en-US"/>
          </a:p>
        </p:txBody>
      </p:sp>
    </p:spTree>
    <p:extLst>
      <p:ext uri="{BB962C8B-B14F-4D97-AF65-F5344CB8AC3E}">
        <p14:creationId xmlns:p14="http://schemas.microsoft.com/office/powerpoint/2010/main" val="863255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76</a:t>
            </a:fld>
            <a:endParaRPr lang="en-US"/>
          </a:p>
        </p:txBody>
      </p:sp>
    </p:spTree>
    <p:extLst>
      <p:ext uri="{BB962C8B-B14F-4D97-AF65-F5344CB8AC3E}">
        <p14:creationId xmlns:p14="http://schemas.microsoft.com/office/powerpoint/2010/main" val="4147133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De </a:t>
            </a:r>
            <a:r>
              <a:rPr lang="en-IN" dirty="0" err="1"/>
              <a:t>nombreux</a:t>
            </a:r>
            <a:r>
              <a:rPr lang="en-IN" dirty="0"/>
              <a:t> </a:t>
            </a:r>
            <a:r>
              <a:rPr lang="en-IN" dirty="0" err="1"/>
              <a:t>outils</a:t>
            </a:r>
            <a:r>
              <a:rPr lang="en-IN" dirty="0"/>
              <a:t> </a:t>
            </a:r>
            <a:r>
              <a:rPr lang="en-IN" dirty="0" err="1"/>
              <a:t>d'aide</a:t>
            </a:r>
            <a:r>
              <a:rPr lang="en-IN" dirty="0"/>
              <a:t> </a:t>
            </a:r>
            <a:r>
              <a:rPr lang="en-IN" dirty="0" err="1"/>
              <a:t>à</a:t>
            </a:r>
            <a:r>
              <a:rPr lang="en-IN" dirty="0"/>
              <a:t> la </a:t>
            </a:r>
            <a:r>
              <a:rPr lang="en-IN" dirty="0" err="1"/>
              <a:t>décision</a:t>
            </a:r>
            <a:r>
              <a:rPr lang="en-IN" dirty="0"/>
              <a:t> (DST) </a:t>
            </a:r>
            <a:r>
              <a:rPr lang="en-IN" dirty="0" err="1"/>
              <a:t>sont</a:t>
            </a:r>
            <a:r>
              <a:rPr lang="en-IN" dirty="0"/>
              <a:t> </a:t>
            </a:r>
            <a:r>
              <a:rPr lang="en-IN" dirty="0" err="1"/>
              <a:t>disponibles</a:t>
            </a:r>
            <a:r>
              <a:rPr lang="en-IN" dirty="0"/>
              <a:t> dans le </a:t>
            </a:r>
            <a:r>
              <a:rPr lang="en-IN" dirty="0" err="1"/>
              <a:t>domaine</a:t>
            </a:r>
            <a:r>
              <a:rPr lang="en-IN" dirty="0"/>
              <a:t> public, </a:t>
            </a:r>
            <a:r>
              <a:rPr lang="en-IN" dirty="0" err="1"/>
              <a:t>ce</a:t>
            </a:r>
            <a:r>
              <a:rPr lang="en-IN" dirty="0"/>
              <a:t> qui conduit </a:t>
            </a:r>
            <a:r>
              <a:rPr lang="en-IN" dirty="0" err="1"/>
              <a:t>souvent</a:t>
            </a:r>
            <a:r>
              <a:rPr lang="en-IN" dirty="0"/>
              <a:t> </a:t>
            </a:r>
            <a:r>
              <a:rPr lang="en-IN" dirty="0" err="1"/>
              <a:t>à</a:t>
            </a:r>
            <a:r>
              <a:rPr lang="en-IN" dirty="0"/>
              <a:t> la confusion </a:t>
            </a:r>
            <a:r>
              <a:rPr lang="en-IN" dirty="0" err="1"/>
              <a:t>parmi</a:t>
            </a:r>
            <a:r>
              <a:rPr lang="en-IN" dirty="0"/>
              <a:t> les </a:t>
            </a:r>
            <a:r>
              <a:rPr lang="en-IN" dirty="0" err="1"/>
              <a:t>décideurs</a:t>
            </a:r>
            <a:r>
              <a:rPr lang="en-IN" dirty="0"/>
              <a:t> sur le </a:t>
            </a:r>
            <a:r>
              <a:rPr lang="en-IN" dirty="0" err="1"/>
              <a:t>choix</a:t>
            </a:r>
            <a:r>
              <a:rPr lang="en-IN" dirty="0"/>
              <a:t> de </a:t>
            </a:r>
            <a:r>
              <a:rPr lang="en-IN" dirty="0" err="1"/>
              <a:t>l'outil</a:t>
            </a:r>
            <a:r>
              <a:rPr lang="en-IN" dirty="0"/>
              <a:t> </a:t>
            </a:r>
            <a:r>
              <a:rPr lang="en-IN" dirty="0" err="1"/>
              <a:t>à</a:t>
            </a:r>
            <a:r>
              <a:rPr lang="en-IN" dirty="0"/>
              <a:t> utiliser pour </a:t>
            </a:r>
            <a:r>
              <a:rPr lang="en-IN" dirty="0" err="1"/>
              <a:t>l'évaluation</a:t>
            </a:r>
            <a:r>
              <a:rPr lang="en-IN" dirty="0"/>
              <a:t>, la planification </a:t>
            </a:r>
            <a:r>
              <a:rPr lang="en-IN" dirty="0" err="1"/>
              <a:t>ou</a:t>
            </a:r>
            <a:r>
              <a:rPr lang="en-IN" dirty="0"/>
              <a:t> le </a:t>
            </a:r>
            <a:r>
              <a:rPr lang="en-IN" dirty="0" err="1"/>
              <a:t>suivi</a:t>
            </a:r>
            <a:r>
              <a:rPr lang="en-IN" dirty="0"/>
              <a:t>.</a:t>
            </a:r>
          </a:p>
          <a:p>
            <a:endParaRPr lang="en-IN" dirty="0"/>
          </a:p>
          <a:p>
            <a:r>
              <a:rPr lang="en-IN" dirty="0" err="1"/>
              <a:t>Cette</a:t>
            </a:r>
            <a:r>
              <a:rPr lang="en-IN" dirty="0"/>
              <a:t> diapositive </a:t>
            </a:r>
            <a:r>
              <a:rPr lang="en-IN" dirty="0" err="1"/>
              <a:t>donne</a:t>
            </a:r>
            <a:r>
              <a:rPr lang="en-IN" dirty="0"/>
              <a:t> un aperçu des </a:t>
            </a:r>
            <a:r>
              <a:rPr lang="en-IN" dirty="0" err="1"/>
              <a:t>outils</a:t>
            </a:r>
            <a:r>
              <a:rPr lang="en-IN" dirty="0"/>
              <a:t> </a:t>
            </a:r>
            <a:r>
              <a:rPr lang="en-IN" dirty="0" err="1"/>
              <a:t>disponibles</a:t>
            </a:r>
            <a:r>
              <a:rPr lang="en-IN" dirty="0"/>
              <a:t>, </a:t>
            </a:r>
            <a:r>
              <a:rPr lang="en-IN" dirty="0" err="1"/>
              <a:t>placés</a:t>
            </a:r>
            <a:r>
              <a:rPr lang="en-IN" dirty="0"/>
              <a:t> le long de la </a:t>
            </a:r>
            <a:r>
              <a:rPr lang="en-IN" dirty="0" err="1"/>
              <a:t>chaîne</a:t>
            </a:r>
            <a:r>
              <a:rPr lang="en-IN" dirty="0"/>
              <a:t> de services </a:t>
            </a:r>
            <a:r>
              <a:rPr lang="en-IN" dirty="0" err="1"/>
              <a:t>d'assainissement</a:t>
            </a:r>
            <a:r>
              <a:rPr lang="en-IN" dirty="0"/>
              <a:t>. </a:t>
            </a:r>
            <a:r>
              <a:rPr lang="en-IN" dirty="0" err="1"/>
              <a:t>Seuls</a:t>
            </a:r>
            <a:r>
              <a:rPr lang="en-IN" dirty="0"/>
              <a:t> les </a:t>
            </a:r>
            <a:r>
              <a:rPr lang="en-IN" dirty="0" err="1"/>
              <a:t>outils</a:t>
            </a:r>
            <a:r>
              <a:rPr lang="en-IN" dirty="0"/>
              <a:t> de gestion des </a:t>
            </a:r>
            <a:r>
              <a:rPr lang="en-IN" dirty="0" err="1"/>
              <a:t>eaux</a:t>
            </a:r>
            <a:r>
              <a:rPr lang="en-IN" dirty="0"/>
              <a:t> </a:t>
            </a:r>
            <a:r>
              <a:rPr lang="en-IN" dirty="0" err="1"/>
              <a:t>usées</a:t>
            </a:r>
            <a:r>
              <a:rPr lang="en-IN" dirty="0"/>
              <a:t> </a:t>
            </a:r>
            <a:r>
              <a:rPr lang="en-IN" dirty="0" err="1"/>
              <a:t>sont</a:t>
            </a:r>
            <a:r>
              <a:rPr lang="en-IN" dirty="0"/>
              <a:t> pris </a:t>
            </a:r>
            <a:r>
              <a:rPr lang="en-IN" dirty="0" err="1"/>
              <a:t>en</a:t>
            </a:r>
            <a:r>
              <a:rPr lang="en-IN" dirty="0"/>
              <a:t> </a:t>
            </a:r>
            <a:r>
              <a:rPr lang="en-IN" dirty="0" err="1"/>
              <a:t>compte</a:t>
            </a:r>
            <a:r>
              <a:rPr lang="en-IN" dirty="0"/>
              <a:t>, </a:t>
            </a:r>
            <a:r>
              <a:rPr lang="en-IN" dirty="0" err="1"/>
              <a:t>c'est</a:t>
            </a:r>
            <a:r>
              <a:rPr lang="en-IN" dirty="0"/>
              <a:t>-</a:t>
            </a:r>
            <a:r>
              <a:rPr lang="en-IN" dirty="0" err="1"/>
              <a:t>à</a:t>
            </a:r>
            <a:r>
              <a:rPr lang="en-IN" dirty="0"/>
              <a:t>-dire que </a:t>
            </a:r>
            <a:r>
              <a:rPr lang="en-IN" dirty="0" err="1"/>
              <a:t>ceux</a:t>
            </a:r>
            <a:r>
              <a:rPr lang="en-IN" dirty="0"/>
              <a:t> de la gestion des </a:t>
            </a:r>
            <a:r>
              <a:rPr lang="en-IN" dirty="0" err="1"/>
              <a:t>déchets</a:t>
            </a:r>
            <a:r>
              <a:rPr lang="en-IN" dirty="0"/>
              <a:t> </a:t>
            </a:r>
            <a:r>
              <a:rPr lang="en-IN" dirty="0" err="1"/>
              <a:t>solides</a:t>
            </a:r>
            <a:r>
              <a:rPr lang="en-IN" dirty="0"/>
              <a:t> </a:t>
            </a:r>
            <a:r>
              <a:rPr lang="en-IN" dirty="0" err="1"/>
              <a:t>ou</a:t>
            </a:r>
            <a:r>
              <a:rPr lang="en-IN" dirty="0"/>
              <a:t> de </a:t>
            </a:r>
            <a:r>
              <a:rPr lang="en-IN" dirty="0" err="1"/>
              <a:t>l'approvisionnement</a:t>
            </a:r>
            <a:r>
              <a:rPr lang="en-IN" dirty="0"/>
              <a:t> </a:t>
            </a:r>
            <a:r>
              <a:rPr lang="en-IN" dirty="0" err="1"/>
              <a:t>en</a:t>
            </a:r>
            <a:r>
              <a:rPr lang="en-IN" dirty="0"/>
              <a:t> </a:t>
            </a:r>
            <a:r>
              <a:rPr lang="en-IN" dirty="0" err="1"/>
              <a:t>eau</a:t>
            </a:r>
            <a:r>
              <a:rPr lang="en-IN" dirty="0"/>
              <a:t> </a:t>
            </a:r>
            <a:r>
              <a:rPr lang="en-IN" dirty="0" err="1"/>
              <a:t>sont</a:t>
            </a:r>
            <a:r>
              <a:rPr lang="en-IN" dirty="0"/>
              <a:t> </a:t>
            </a:r>
            <a:r>
              <a:rPr lang="en-IN" dirty="0" err="1"/>
              <a:t>exclus</a:t>
            </a:r>
            <a:r>
              <a:rPr lang="en-IN" dirty="0"/>
              <a:t>. Les </a:t>
            </a:r>
            <a:r>
              <a:rPr lang="en-IN" dirty="0" err="1"/>
              <a:t>outils</a:t>
            </a:r>
            <a:r>
              <a:rPr lang="en-IN" dirty="0"/>
              <a:t> sous </a:t>
            </a:r>
            <a:r>
              <a:rPr lang="en-IN" dirty="0" err="1"/>
              <a:t>forme</a:t>
            </a:r>
            <a:r>
              <a:rPr lang="en-IN" dirty="0"/>
              <a:t> d'« </a:t>
            </a:r>
            <a:r>
              <a:rPr lang="en-IN" dirty="0" err="1"/>
              <a:t>approche</a:t>
            </a:r>
            <a:r>
              <a:rPr lang="en-IN" dirty="0"/>
              <a:t> » ne </a:t>
            </a:r>
            <a:r>
              <a:rPr lang="en-IN" dirty="0" err="1"/>
              <a:t>sont</a:t>
            </a:r>
            <a:r>
              <a:rPr lang="en-IN" dirty="0"/>
              <a:t> pas </a:t>
            </a:r>
            <a:r>
              <a:rPr lang="en-IN" dirty="0" err="1"/>
              <a:t>inclus</a:t>
            </a:r>
            <a:r>
              <a:rPr lang="en-IN" dirty="0"/>
              <a:t>.</a:t>
            </a:r>
          </a:p>
          <a:p>
            <a:endParaRPr lang="en-IN" dirty="0"/>
          </a:p>
          <a:p>
            <a:r>
              <a:rPr lang="en-IN" dirty="0"/>
              <a:t>Un ensemble </a:t>
            </a:r>
            <a:r>
              <a:rPr lang="en-IN" dirty="0" err="1"/>
              <a:t>compilant</a:t>
            </a:r>
            <a:r>
              <a:rPr lang="en-IN" dirty="0"/>
              <a:t> </a:t>
            </a:r>
            <a:r>
              <a:rPr lang="en-IN" dirty="0" err="1"/>
              <a:t>tous</a:t>
            </a:r>
            <a:r>
              <a:rPr lang="en-IN" dirty="0"/>
              <a:t> les </a:t>
            </a:r>
            <a:r>
              <a:rPr lang="en-IN" dirty="0" err="1"/>
              <a:t>outils</a:t>
            </a:r>
            <a:r>
              <a:rPr lang="en-IN" dirty="0"/>
              <a:t> </a:t>
            </a:r>
            <a:r>
              <a:rPr lang="en-IN" dirty="0" err="1"/>
              <a:t>d'aide</a:t>
            </a:r>
            <a:r>
              <a:rPr lang="en-IN" dirty="0"/>
              <a:t> </a:t>
            </a:r>
            <a:r>
              <a:rPr lang="en-IN" dirty="0" err="1"/>
              <a:t>à</a:t>
            </a:r>
            <a:r>
              <a:rPr lang="en-IN" dirty="0"/>
              <a:t> la </a:t>
            </a:r>
            <a:r>
              <a:rPr lang="en-IN" dirty="0" err="1"/>
              <a:t>décision</a:t>
            </a:r>
            <a:r>
              <a:rPr lang="en-IN" dirty="0"/>
              <a:t> </a:t>
            </a:r>
            <a:r>
              <a:rPr lang="en-IN" dirty="0" err="1"/>
              <a:t>disponibles</a:t>
            </a:r>
            <a:r>
              <a:rPr lang="en-IN" dirty="0"/>
              <a:t> dans le </a:t>
            </a:r>
            <a:r>
              <a:rPr lang="en-IN" dirty="0" err="1"/>
              <a:t>domaine</a:t>
            </a:r>
            <a:r>
              <a:rPr lang="en-IN" dirty="0"/>
              <a:t> public pour </a:t>
            </a:r>
            <a:r>
              <a:rPr lang="en-IN" dirty="0" err="1"/>
              <a:t>l'évaluation</a:t>
            </a:r>
            <a:r>
              <a:rPr lang="en-IN" dirty="0"/>
              <a:t> et la planification de </a:t>
            </a:r>
            <a:r>
              <a:rPr lang="en-IN" dirty="0" err="1"/>
              <a:t>l'assainissement</a:t>
            </a:r>
            <a:r>
              <a:rPr lang="en-IN" dirty="0"/>
              <a:t> </a:t>
            </a:r>
            <a:r>
              <a:rPr lang="en-IN" dirty="0" err="1"/>
              <a:t>géré</a:t>
            </a:r>
            <a:r>
              <a:rPr lang="en-IN" dirty="0"/>
              <a:t> de manière </a:t>
            </a:r>
            <a:r>
              <a:rPr lang="en-IN" dirty="0" err="1"/>
              <a:t>sûre</a:t>
            </a:r>
            <a:r>
              <a:rPr lang="en-IN" dirty="0"/>
              <a:t> </a:t>
            </a:r>
            <a:r>
              <a:rPr lang="en-IN" dirty="0" err="1"/>
              <a:t>est</a:t>
            </a:r>
            <a:r>
              <a:rPr lang="en-IN" dirty="0"/>
              <a:t> disponible </a:t>
            </a:r>
            <a:r>
              <a:rPr lang="en-IN" dirty="0" err="1"/>
              <a:t>ici</a:t>
            </a:r>
            <a:r>
              <a:rPr lang="en-IN" dirty="0"/>
              <a:t> : https://</a:t>
            </a:r>
            <a:r>
              <a:rPr lang="en-IN" dirty="0" err="1"/>
              <a:t>www.cwiscities.com</a:t>
            </a:r>
            <a:r>
              <a:rPr lang="en-IN" dirty="0"/>
              <a:t>/Home/</a:t>
            </a:r>
            <a:r>
              <a:rPr lang="en-IN" dirty="0" err="1"/>
              <a:t>LearningTools</a:t>
            </a:r>
            <a:r>
              <a:rPr lang="en-IN" dirty="0"/>
              <a:t> </a:t>
            </a:r>
          </a:p>
          <a:p>
            <a:endParaRPr lang="en-IN" dirty="0"/>
          </a:p>
          <a:p>
            <a:r>
              <a:rPr lang="en-IN" dirty="0" err="1"/>
              <a:t>Cet</a:t>
            </a:r>
            <a:r>
              <a:rPr lang="en-IN" dirty="0"/>
              <a:t> ensemble </a:t>
            </a:r>
            <a:r>
              <a:rPr lang="en-IN" dirty="0" err="1"/>
              <a:t>donne</a:t>
            </a:r>
            <a:r>
              <a:rPr lang="en-IN" dirty="0"/>
              <a:t> un aperçu des </a:t>
            </a:r>
            <a:r>
              <a:rPr lang="en-IN" dirty="0" err="1"/>
              <a:t>outils</a:t>
            </a:r>
            <a:r>
              <a:rPr lang="en-IN" dirty="0"/>
              <a:t>, avec des </a:t>
            </a:r>
            <a:r>
              <a:rPr lang="en-IN" dirty="0" err="1"/>
              <a:t>informations</a:t>
            </a:r>
            <a:r>
              <a:rPr lang="en-IN" dirty="0"/>
              <a:t> </a:t>
            </a:r>
            <a:r>
              <a:rPr lang="en-IN" dirty="0" err="1"/>
              <a:t>clés</a:t>
            </a:r>
            <a:r>
              <a:rPr lang="en-IN" dirty="0"/>
              <a:t> pour </a:t>
            </a:r>
            <a:r>
              <a:rPr lang="en-IN" dirty="0" err="1"/>
              <a:t>chacun</a:t>
            </a:r>
            <a:r>
              <a:rPr lang="en-IN" dirty="0"/>
              <a:t> </a:t>
            </a:r>
            <a:r>
              <a:rPr lang="en-IN" dirty="0" err="1"/>
              <a:t>d'entre</a:t>
            </a:r>
            <a:r>
              <a:rPr lang="en-IN" dirty="0"/>
              <a:t> </a:t>
            </a:r>
            <a:r>
              <a:rPr lang="en-IN" dirty="0" err="1"/>
              <a:t>eux</a:t>
            </a:r>
            <a:r>
              <a:rPr lang="en-IN" dirty="0"/>
              <a:t> </a:t>
            </a:r>
            <a:r>
              <a:rPr lang="en-IN" dirty="0" err="1"/>
              <a:t>afin</a:t>
            </a:r>
            <a:r>
              <a:rPr lang="en-IN" dirty="0"/>
              <a:t> </a:t>
            </a:r>
            <a:r>
              <a:rPr lang="en-IN" dirty="0" err="1"/>
              <a:t>d'aider</a:t>
            </a:r>
            <a:r>
              <a:rPr lang="en-IN" dirty="0"/>
              <a:t> les </a:t>
            </a:r>
            <a:r>
              <a:rPr lang="en-IN" dirty="0" err="1"/>
              <a:t>lecteurs</a:t>
            </a:r>
            <a:r>
              <a:rPr lang="en-IN" dirty="0"/>
              <a:t> </a:t>
            </a:r>
            <a:r>
              <a:rPr lang="en-IN" dirty="0" err="1"/>
              <a:t>à</a:t>
            </a:r>
            <a:r>
              <a:rPr lang="en-IN" dirty="0"/>
              <a:t> </a:t>
            </a:r>
            <a:r>
              <a:rPr lang="en-IN" dirty="0" err="1"/>
              <a:t>choisir</a:t>
            </a:r>
            <a:r>
              <a:rPr lang="en-IN" dirty="0"/>
              <a:t> les </a:t>
            </a:r>
            <a:r>
              <a:rPr lang="en-IN" dirty="0" err="1"/>
              <a:t>outils</a:t>
            </a:r>
            <a:r>
              <a:rPr lang="en-IN" dirty="0"/>
              <a:t> </a:t>
            </a:r>
            <a:r>
              <a:rPr lang="en-IN" dirty="0" err="1"/>
              <a:t>pertinents</a:t>
            </a:r>
            <a:r>
              <a:rPr lang="en-IN" dirty="0"/>
              <a:t>, et il </a:t>
            </a:r>
            <a:r>
              <a:rPr lang="en-IN" dirty="0" err="1"/>
              <a:t>inclut</a:t>
            </a:r>
            <a:r>
              <a:rPr lang="en-IN" dirty="0"/>
              <a:t> des liens </a:t>
            </a:r>
            <a:r>
              <a:rPr lang="en-IN" dirty="0" err="1"/>
              <a:t>vers</a:t>
            </a:r>
            <a:r>
              <a:rPr lang="en-IN" dirty="0"/>
              <a:t> les </a:t>
            </a:r>
            <a:r>
              <a:rPr lang="en-IN" dirty="0" err="1"/>
              <a:t>outils</a:t>
            </a:r>
            <a:r>
              <a:rPr lang="en-IN" dirty="0"/>
              <a:t> </a:t>
            </a:r>
            <a:r>
              <a:rPr lang="en-IN" dirty="0" err="1"/>
              <a:t>ainsi</a:t>
            </a:r>
            <a:r>
              <a:rPr lang="en-IN" dirty="0"/>
              <a:t> que des documents de lecture/</a:t>
            </a:r>
            <a:r>
              <a:rPr lang="en-IN" dirty="0" err="1"/>
              <a:t>cas</a:t>
            </a:r>
            <a:r>
              <a:rPr lang="en-IN" dirty="0"/>
              <a:t> </a:t>
            </a:r>
            <a:r>
              <a:rPr lang="en-IN" dirty="0" err="1"/>
              <a:t>d'étude</a:t>
            </a:r>
            <a:r>
              <a:rPr lang="en-IN" dirty="0"/>
              <a:t> </a:t>
            </a:r>
            <a:r>
              <a:rPr lang="en-IN" dirty="0" err="1"/>
              <a:t>complémentaires</a:t>
            </a:r>
            <a:r>
              <a:rPr lang="en-IN" dirty="0"/>
              <a:t>.</a:t>
            </a:r>
          </a:p>
        </p:txBody>
      </p:sp>
      <p:sp>
        <p:nvSpPr>
          <p:cNvPr id="4" name="Slide Number Placeholder 3"/>
          <p:cNvSpPr>
            <a:spLocks noGrp="1"/>
          </p:cNvSpPr>
          <p:nvPr>
            <p:ph type="sldNum" sz="quarter" idx="5"/>
          </p:nvPr>
        </p:nvSpPr>
        <p:spPr/>
        <p:txBody>
          <a:bodyPr/>
          <a:lstStyle/>
          <a:p>
            <a:fld id="{3C7E0EF2-00EF-4892-81C7-A298D7F631FB}" type="slidenum">
              <a:rPr lang="en-IN" smtClean="0"/>
              <a:t>77</a:t>
            </a:fld>
            <a:endParaRPr lang="en-IN"/>
          </a:p>
        </p:txBody>
      </p:sp>
    </p:spTree>
    <p:extLst>
      <p:ext uri="{BB962C8B-B14F-4D97-AF65-F5344CB8AC3E}">
        <p14:creationId xmlns:p14="http://schemas.microsoft.com/office/powerpoint/2010/main" val="1954361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a:t>
            </a:fld>
            <a:endParaRPr lang="en-US"/>
          </a:p>
        </p:txBody>
      </p:sp>
    </p:spTree>
    <p:extLst>
      <p:ext uri="{BB962C8B-B14F-4D97-AF65-F5344CB8AC3E}">
        <p14:creationId xmlns:p14="http://schemas.microsoft.com/office/powerpoint/2010/main" val="1846098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8</a:t>
            </a:fld>
            <a:endParaRPr lang="en-US"/>
          </a:p>
        </p:txBody>
      </p:sp>
    </p:spTree>
    <p:extLst>
      <p:ext uri="{BB962C8B-B14F-4D97-AF65-F5344CB8AC3E}">
        <p14:creationId xmlns:p14="http://schemas.microsoft.com/office/powerpoint/2010/main" val="2779984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nature de service public de </a:t>
            </a:r>
            <a:r>
              <a:rPr lang="en-US" dirty="0" err="1"/>
              <a:t>l'approche</a:t>
            </a:r>
            <a:r>
              <a:rPr lang="en-US" dirty="0"/>
              <a:t> CWIS </a:t>
            </a:r>
            <a:r>
              <a:rPr lang="en-US" dirty="0" err="1"/>
              <a:t>est</a:t>
            </a:r>
            <a:r>
              <a:rPr lang="en-US" dirty="0"/>
              <a:t> un </a:t>
            </a:r>
            <a:r>
              <a:rPr lang="en-US" dirty="0" err="1"/>
              <a:t>élément</a:t>
            </a:r>
            <a:r>
              <a:rPr lang="en-US" dirty="0"/>
              <a:t> critique qui la distingue des </a:t>
            </a:r>
            <a:r>
              <a:rPr lang="en-US" dirty="0" err="1"/>
              <a:t>approches</a:t>
            </a:r>
            <a:r>
              <a:rPr lang="en-US" dirty="0"/>
              <a:t> </a:t>
            </a:r>
            <a:r>
              <a:rPr lang="en-US" dirty="0" err="1"/>
              <a:t>traditionnelles</a:t>
            </a:r>
            <a:r>
              <a:rPr lang="en-US" dirty="0"/>
              <a:t> </a:t>
            </a:r>
            <a:r>
              <a:rPr lang="en-US" dirty="0" err="1"/>
              <a:t>d'assainissement</a:t>
            </a:r>
            <a:r>
              <a:rPr lang="en-US" dirty="0"/>
              <a:t> </a:t>
            </a:r>
            <a:r>
              <a:rPr lang="en-US" dirty="0" err="1"/>
              <a:t>urbain</a:t>
            </a:r>
            <a:r>
              <a:rPr lang="en-US" dirty="0"/>
              <a:t>.</a:t>
            </a:r>
          </a:p>
          <a:p>
            <a:pPr marL="171450" indent="-171450">
              <a:buFont typeface="Arial" panose="020B0604020202020204" pitchFamily="34" charset="0"/>
              <a:buChar char="•"/>
            </a:pPr>
            <a:r>
              <a:rPr lang="en-US" dirty="0" err="1"/>
              <a:t>Ces</a:t>
            </a:r>
            <a:r>
              <a:rPr lang="en-US" dirty="0"/>
              <a:t> diapositives </a:t>
            </a:r>
            <a:r>
              <a:rPr lang="en-US" dirty="0" err="1"/>
              <a:t>présentent</a:t>
            </a:r>
            <a:r>
              <a:rPr lang="en-US" dirty="0"/>
              <a:t> </a:t>
            </a:r>
            <a:r>
              <a:rPr lang="en-US" dirty="0" err="1"/>
              <a:t>certains</a:t>
            </a:r>
            <a:r>
              <a:rPr lang="en-US" dirty="0"/>
              <a:t> des </a:t>
            </a:r>
            <a:r>
              <a:rPr lang="en-US" dirty="0" err="1"/>
              <a:t>éléments</a:t>
            </a:r>
            <a:r>
              <a:rPr lang="en-US" dirty="0"/>
              <a:t> </a:t>
            </a:r>
            <a:r>
              <a:rPr lang="en-US" dirty="0" err="1"/>
              <a:t>clés</a:t>
            </a:r>
            <a:r>
              <a:rPr lang="en-US" dirty="0"/>
              <a:t> de la nature de service public de </a:t>
            </a:r>
            <a:r>
              <a:rPr lang="en-US" dirty="0" err="1"/>
              <a:t>l'approche</a:t>
            </a:r>
            <a:r>
              <a:rPr lang="en-US" dirty="0"/>
              <a:t> CWIS, </a:t>
            </a:r>
            <a:r>
              <a:rPr lang="en-US" dirty="0" err="1"/>
              <a:t>ce</a:t>
            </a:r>
            <a:r>
              <a:rPr lang="en-US" dirty="0"/>
              <a:t> qui </a:t>
            </a:r>
            <a:r>
              <a:rPr lang="en-US" dirty="0" err="1"/>
              <a:t>est</a:t>
            </a:r>
            <a:r>
              <a:rPr lang="en-US" dirty="0"/>
              <a:t> important pour changer la </a:t>
            </a:r>
            <a:r>
              <a:rPr lang="en-US" dirty="0" err="1"/>
              <a:t>mentalité</a:t>
            </a:r>
            <a:r>
              <a:rPr lang="en-US" dirty="0"/>
              <a:t> de </a:t>
            </a:r>
            <a:r>
              <a:rPr lang="en-US" dirty="0" err="1"/>
              <a:t>nombreux</a:t>
            </a:r>
            <a:r>
              <a:rPr lang="en-US" dirty="0"/>
              <a:t> </a:t>
            </a:r>
            <a:r>
              <a:rPr lang="en-US" dirty="0" err="1"/>
              <a:t>professionnels</a:t>
            </a:r>
            <a:r>
              <a:rPr lang="en-US" dirty="0"/>
              <a:t> </a:t>
            </a:r>
            <a:r>
              <a:rPr lang="en-US" dirty="0" err="1"/>
              <a:t>ayant</a:t>
            </a:r>
            <a:r>
              <a:rPr lang="en-US" dirty="0"/>
              <a:t> de </a:t>
            </a:r>
            <a:r>
              <a:rPr lang="en-US" dirty="0" err="1"/>
              <a:t>l'expérience</a:t>
            </a:r>
            <a:r>
              <a:rPr lang="en-US" dirty="0"/>
              <a:t> dans </a:t>
            </a:r>
            <a:r>
              <a:rPr lang="en-US" dirty="0" err="1"/>
              <a:t>l'assainissement</a:t>
            </a:r>
            <a:r>
              <a:rPr lang="en-US" dirty="0"/>
              <a:t> </a:t>
            </a:r>
            <a:r>
              <a:rPr lang="en-US" err="1"/>
              <a:t>urbain</a:t>
            </a:r>
            <a:r>
              <a:rPr lang="en-US"/>
              <a:t>.</a:t>
            </a:r>
          </a:p>
          <a:p>
            <a:r>
              <a:rPr lang="en-US"/>
              <a:t>Ce concept est renforcé tout au long de la présentation, mais aussi dans la diapositive de résumé final.</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9</a:t>
            </a:fld>
            <a:endParaRPr lang="en-US"/>
          </a:p>
        </p:txBody>
      </p:sp>
    </p:spTree>
    <p:extLst>
      <p:ext uri="{BB962C8B-B14F-4D97-AF65-F5344CB8AC3E}">
        <p14:creationId xmlns:p14="http://schemas.microsoft.com/office/powerpoint/2010/main" val="2109888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10</a:t>
            </a:fld>
            <a:endParaRPr lang="en-US"/>
          </a:p>
        </p:txBody>
      </p:sp>
    </p:spTree>
    <p:extLst>
      <p:ext uri="{BB962C8B-B14F-4D97-AF65-F5344CB8AC3E}">
        <p14:creationId xmlns:p14="http://schemas.microsoft.com/office/powerpoint/2010/main" val="2481208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r>
              <a:rPr lang="en-US" dirty="0"/>
              <a:t>Les </a:t>
            </a:r>
            <a:r>
              <a:rPr lang="en-US" dirty="0" err="1"/>
              <a:t>principes</a:t>
            </a:r>
            <a:r>
              <a:rPr lang="en-US" dirty="0"/>
              <a:t> du CWIS </a:t>
            </a:r>
            <a:r>
              <a:rPr lang="en-US" dirty="0" err="1"/>
              <a:t>aideront</a:t>
            </a:r>
            <a:r>
              <a:rPr lang="en-US" dirty="0"/>
              <a:t> </a:t>
            </a:r>
            <a:r>
              <a:rPr lang="en-US" dirty="0" err="1"/>
              <a:t>à</a:t>
            </a:r>
            <a:r>
              <a:rPr lang="en-US" dirty="0"/>
              <a:t> </a:t>
            </a:r>
            <a:r>
              <a:rPr lang="en-US" dirty="0" err="1"/>
              <a:t>renforcer</a:t>
            </a:r>
            <a:r>
              <a:rPr lang="en-US" dirty="0"/>
              <a:t> </a:t>
            </a:r>
            <a:r>
              <a:rPr lang="en-US" dirty="0" err="1"/>
              <a:t>ce</a:t>
            </a:r>
            <a:r>
              <a:rPr lang="en-US" dirty="0"/>
              <a:t> que le CWIS </a:t>
            </a:r>
            <a:r>
              <a:rPr lang="en-US" dirty="0" err="1"/>
              <a:t>est</a:t>
            </a:r>
            <a:r>
              <a:rPr lang="en-US" dirty="0"/>
              <a:t> (et </a:t>
            </a:r>
            <a:r>
              <a:rPr lang="en-US" dirty="0" err="1"/>
              <a:t>n'est</a:t>
            </a:r>
            <a:r>
              <a:rPr lang="en-US" dirty="0"/>
              <a:t> pas).</a:t>
            </a:r>
          </a:p>
          <a:p>
            <a:endParaRPr lang="en-US" dirty="0"/>
          </a:p>
          <a:p>
            <a:r>
              <a:rPr lang="en-US" dirty="0"/>
              <a:t>Les questions </a:t>
            </a:r>
            <a:r>
              <a:rPr lang="en-US" dirty="0" err="1"/>
              <a:t>soulevées</a:t>
            </a:r>
            <a:r>
              <a:rPr lang="en-US" dirty="0"/>
              <a:t> </a:t>
            </a:r>
            <a:r>
              <a:rPr lang="en-US" dirty="0" err="1"/>
              <a:t>ici</a:t>
            </a:r>
            <a:r>
              <a:rPr lang="en-US" dirty="0"/>
              <a:t> </a:t>
            </a:r>
            <a:r>
              <a:rPr lang="en-US" dirty="0" err="1"/>
              <a:t>seront</a:t>
            </a:r>
            <a:r>
              <a:rPr lang="en-US" dirty="0"/>
              <a:t> </a:t>
            </a:r>
            <a:r>
              <a:rPr lang="en-US" dirty="0" err="1"/>
              <a:t>mentionnées</a:t>
            </a:r>
            <a:r>
              <a:rPr lang="en-US" dirty="0"/>
              <a:t> </a:t>
            </a:r>
            <a:r>
              <a:rPr lang="en-US" dirty="0" err="1"/>
              <a:t>à</a:t>
            </a:r>
            <a:r>
              <a:rPr lang="en-US" dirty="0"/>
              <a:t> nouveau au fur et </a:t>
            </a:r>
            <a:r>
              <a:rPr lang="en-US" dirty="0" err="1"/>
              <a:t>à</a:t>
            </a:r>
            <a:r>
              <a:rPr lang="en-US" dirty="0"/>
              <a:t> </a:t>
            </a:r>
            <a:r>
              <a:rPr lang="en-US" dirty="0" err="1"/>
              <a:t>mesure</a:t>
            </a:r>
            <a:r>
              <a:rPr lang="en-US" dirty="0"/>
              <a:t> de </a:t>
            </a:r>
            <a:r>
              <a:rPr lang="en-US" dirty="0" err="1"/>
              <a:t>l'orientation</a:t>
            </a:r>
            <a:r>
              <a:rPr lang="en-US" dirty="0"/>
              <a:t>.</a:t>
            </a:r>
          </a:p>
          <a:p>
            <a:endParaRPr lang="en-US" dirty="0"/>
          </a:p>
          <a:p>
            <a:r>
              <a:rPr lang="en-US" dirty="0"/>
              <a:t>Il </a:t>
            </a:r>
            <a:r>
              <a:rPr lang="en-US" dirty="0" err="1"/>
              <a:t>pourrait</a:t>
            </a:r>
            <a:r>
              <a:rPr lang="en-US" dirty="0"/>
              <a:t> </a:t>
            </a:r>
            <a:r>
              <a:rPr lang="en-US" dirty="0" err="1"/>
              <a:t>être</a:t>
            </a:r>
            <a:r>
              <a:rPr lang="en-US" dirty="0"/>
              <a:t> utile de prendre </a:t>
            </a:r>
            <a:r>
              <a:rPr lang="en-US" dirty="0" err="1"/>
              <a:t>une</a:t>
            </a:r>
            <a:r>
              <a:rPr lang="en-US" dirty="0"/>
              <a:t> minute pour </a:t>
            </a:r>
            <a:r>
              <a:rPr lang="en-US" dirty="0" err="1"/>
              <a:t>discuter</a:t>
            </a:r>
            <a:r>
              <a:rPr lang="en-US" dirty="0"/>
              <a:t> de </a:t>
            </a:r>
            <a:r>
              <a:rPr lang="en-US" dirty="0" err="1"/>
              <a:t>l'importance</a:t>
            </a:r>
            <a:r>
              <a:rPr lang="en-US" dirty="0"/>
              <a:t> de la </a:t>
            </a:r>
            <a:r>
              <a:rPr lang="en-US" dirty="0" err="1"/>
              <a:t>volonté</a:t>
            </a:r>
            <a:r>
              <a:rPr lang="en-US" dirty="0"/>
              <a:t> politique, car </a:t>
            </a:r>
            <a:r>
              <a:rPr lang="en-US" dirty="0" err="1"/>
              <a:t>ce</a:t>
            </a:r>
            <a:r>
              <a:rPr lang="en-US" dirty="0"/>
              <a:t> concept </a:t>
            </a:r>
            <a:r>
              <a:rPr lang="en-US" dirty="0" err="1"/>
              <a:t>n'est</a:t>
            </a:r>
            <a:r>
              <a:rPr lang="en-US" dirty="0"/>
              <a:t> pas </a:t>
            </a:r>
            <a:r>
              <a:rPr lang="en-US" dirty="0" err="1"/>
              <a:t>abordé</a:t>
            </a:r>
            <a:r>
              <a:rPr lang="en-US" dirty="0"/>
              <a:t> </a:t>
            </a:r>
            <a:r>
              <a:rPr lang="en-US" dirty="0" err="1"/>
              <a:t>en</a:t>
            </a:r>
            <a:r>
              <a:rPr lang="en-US" dirty="0"/>
              <a:t> </a:t>
            </a:r>
            <a:r>
              <a:rPr lang="en-US" dirty="0" err="1"/>
              <a:t>détail</a:t>
            </a:r>
            <a:r>
              <a:rPr lang="en-US" dirty="0"/>
              <a:t> </a:t>
            </a:r>
            <a:r>
              <a:rPr lang="en-US" dirty="0" err="1"/>
              <a:t>lors</a:t>
            </a:r>
            <a:r>
              <a:rPr lang="en-US" dirty="0"/>
              <a:t> de </a:t>
            </a:r>
            <a:r>
              <a:rPr lang="en-US" dirty="0" err="1"/>
              <a:t>cette</a:t>
            </a:r>
            <a:r>
              <a:rPr lang="en-US" dirty="0"/>
              <a:t> orientation </a:t>
            </a:r>
            <a:r>
              <a:rPr lang="en-US" dirty="0" err="1"/>
              <a:t>initiale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13</a:t>
            </a:fld>
            <a:endParaRPr lang="en-US"/>
          </a:p>
        </p:txBody>
      </p:sp>
    </p:spTree>
    <p:extLst>
      <p:ext uri="{BB962C8B-B14F-4D97-AF65-F5344CB8AC3E}">
        <p14:creationId xmlns:p14="http://schemas.microsoft.com/office/powerpoint/2010/main" val="1811189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 pag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808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6656" y="2011680"/>
            <a:ext cx="10753725" cy="376618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88299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66865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4213248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new footer">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9131AD7-375E-9957-BC72-E8639198E4D3}"/>
              </a:ext>
            </a:extLst>
          </p:cNvPr>
          <p:cNvSpPr>
            <a:spLocks noGrp="1"/>
          </p:cNvSpPr>
          <p:nvPr>
            <p:ph type="sldNum" sz="quarter" idx="12"/>
          </p:nvPr>
        </p:nvSpPr>
        <p:spPr>
          <a:xfrm>
            <a:off x="8763926" y="6488059"/>
            <a:ext cx="3047074" cy="342900"/>
          </a:xfrm>
          <a:prstGeom prst="rect">
            <a:avLst/>
          </a:prstGeom>
        </p:spPr>
        <p:txBody>
          <a:bodyPr lIns="0" tIns="0" rIns="0" bIns="0" anchor="t" anchorCtr="0"/>
          <a:lstStyle>
            <a:lvl1pPr algn="r">
              <a:defRPr sz="1200">
                <a:solidFill>
                  <a:schemeClr val="bg1">
                    <a:lumMod val="50000"/>
                  </a:schemeClr>
                </a:solidFill>
              </a:defRPr>
            </a:lvl1pPr>
          </a:lstStyle>
          <a:p>
            <a:fld id="{6515B2AC-B7CC-4D1E-ADEB-D57D54B28AD3}" type="slidenum">
              <a:rPr lang="en-GB" smtClean="0"/>
              <a:pPr/>
              <a:t>‹#›</a:t>
            </a:fld>
            <a:endParaRPr lang="en-GB" dirty="0"/>
          </a:p>
        </p:txBody>
      </p:sp>
      <p:sp>
        <p:nvSpPr>
          <p:cNvPr id="3" name="Slide Number Placeholder 5">
            <a:extLst>
              <a:ext uri="{FF2B5EF4-FFF2-40B4-BE49-F238E27FC236}">
                <a16:creationId xmlns:a16="http://schemas.microsoft.com/office/drawing/2014/main" id="{CAA7AC54-90B2-B36D-1937-E3080BC15CC7}"/>
              </a:ext>
            </a:extLst>
          </p:cNvPr>
          <p:cNvSpPr txBox="1">
            <a:spLocks/>
          </p:cNvSpPr>
          <p:nvPr userDrawn="1"/>
        </p:nvSpPr>
        <p:spPr>
          <a:xfrm>
            <a:off x="723900" y="6488059"/>
            <a:ext cx="6787945" cy="342900"/>
          </a:xfrm>
          <a:prstGeom prst="rect">
            <a:avLst/>
          </a:prstGeom>
        </p:spPr>
        <p:txBody>
          <a:bodyPr lIns="0" tIns="0" rIns="0" bIns="0" anchor="t" anchorCtr="0"/>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bg1">
                    <a:lumMod val="50000"/>
                  </a:schemeClr>
                </a:solidFill>
              </a:rPr>
              <a:t>Citywide Inclusive Sanitation as a Public Service</a:t>
            </a:r>
            <a:endParaRPr lang="en-GB" dirty="0">
              <a:solidFill>
                <a:schemeClr val="bg1">
                  <a:lumMod val="50000"/>
                </a:schemeClr>
              </a:solidFill>
            </a:endParaRPr>
          </a:p>
        </p:txBody>
      </p:sp>
    </p:spTree>
    <p:extLst>
      <p:ext uri="{BB962C8B-B14F-4D97-AF65-F5344CB8AC3E}">
        <p14:creationId xmlns:p14="http://schemas.microsoft.com/office/powerpoint/2010/main" val="3902487219"/>
      </p:ext>
    </p:extLst>
  </p:cSld>
  <p:clrMapOvr>
    <a:masterClrMapping/>
  </p:clrMapOvr>
  <p:extLst>
    <p:ext uri="{DCECCB84-F9BA-43D5-87BE-67443E8EF086}">
      <p15:sldGuideLst xmlns:p15="http://schemas.microsoft.com/office/powerpoint/2012/main">
        <p15:guide id="1" orient="horz" pos="456" userDrawn="1">
          <p15:clr>
            <a:srgbClr val="FBAE40"/>
          </p15:clr>
        </p15:guide>
        <p15:guide id="2" pos="3840" userDrawn="1">
          <p15:clr>
            <a:srgbClr val="FBAE40"/>
          </p15:clr>
        </p15:guide>
        <p15:guide id="3" pos="216" userDrawn="1">
          <p15:clr>
            <a:srgbClr val="FBAE40"/>
          </p15:clr>
        </p15:guide>
        <p15:guide id="4" pos="456" userDrawn="1">
          <p15:clr>
            <a:srgbClr val="FBAE40"/>
          </p15:clr>
        </p15:guide>
        <p15:guide id="5" pos="672" userDrawn="1">
          <p15:clr>
            <a:srgbClr val="FBAE40"/>
          </p15:clr>
        </p15:guide>
        <p15:guide id="6" pos="7440" userDrawn="1">
          <p15:clr>
            <a:srgbClr val="FBAE40"/>
          </p15:clr>
        </p15:guide>
        <p15:guide id="7" orient="horz" pos="672" userDrawn="1">
          <p15:clr>
            <a:srgbClr val="FBAE40"/>
          </p15:clr>
        </p15:guide>
        <p15:guide id="8" orient="horz" pos="240" userDrawn="1">
          <p15:clr>
            <a:srgbClr val="FBAE40"/>
          </p15:clr>
        </p15:guide>
        <p15:guide id="9" orient="horz" pos="2260" userDrawn="1">
          <p15:clr>
            <a:srgbClr val="FBAE40"/>
          </p15:clr>
        </p15:guide>
        <p15:guide id="10" pos="7224" userDrawn="1">
          <p15:clr>
            <a:srgbClr val="FBAE40"/>
          </p15:clr>
        </p15:guide>
        <p15:guide id="11" orient="horz" pos="4080" userDrawn="1">
          <p15:clr>
            <a:srgbClr val="FBAE40"/>
          </p15:clr>
        </p15:guide>
        <p15:guide id="12" orient="horz" pos="38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307808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53313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8" name="Footer Placeholder 7"/>
          <p:cNvSpPr>
            <a:spLocks noGrp="1"/>
          </p:cNvSpPr>
          <p:nvPr>
            <p:ph type="ftr" sz="quarter" idx="11"/>
          </p:nvPr>
        </p:nvSpPr>
        <p:spPr>
          <a:xfrm>
            <a:off x="685800" y="6554697"/>
            <a:ext cx="5029200" cy="228600"/>
          </a:xfrm>
          <a:prstGeom prst="rect">
            <a:avLst/>
          </a:prstGeom>
        </p:spPr>
        <p:txBody>
          <a:bodyPr/>
          <a:lstStyle/>
          <a:p>
            <a:endParaRPr lang="en-GB"/>
          </a:p>
        </p:txBody>
      </p:sp>
      <p:sp>
        <p:nvSpPr>
          <p:cNvPr id="9" name="Slide Number Placeholder 8"/>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421867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4" name="Footer Placeholder 3"/>
          <p:cNvSpPr>
            <a:spLocks noGrp="1"/>
          </p:cNvSpPr>
          <p:nvPr>
            <p:ph type="ftr" sz="quarter" idx="11"/>
          </p:nvPr>
        </p:nvSpPr>
        <p:spPr>
          <a:xfrm>
            <a:off x="685800" y="6554697"/>
            <a:ext cx="5029200" cy="228600"/>
          </a:xfrm>
          <a:prstGeom prst="rect">
            <a:avLst/>
          </a:prstGeom>
        </p:spPr>
        <p:txBody>
          <a:bodyPr/>
          <a:lstStyle/>
          <a:p>
            <a:endParaRPr lang="en-GB"/>
          </a:p>
        </p:txBody>
      </p:sp>
      <p:sp>
        <p:nvSpPr>
          <p:cNvPr id="5" name="Slide Number Placeholder 4"/>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49652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endParaRPr lang="en-GB"/>
          </a:p>
        </p:txBody>
      </p:sp>
      <p:sp>
        <p:nvSpPr>
          <p:cNvPr id="4" name="Slide Number Placeholder 3"/>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3325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a:prstGeom prst="rect">
            <a:avLst/>
          </a:prstGeo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a:prstGeom prst="rect">
            <a:avLst/>
          </a:prstGeo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19/12/2023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lvl1pPr>
              <a:defRPr>
                <a:solidFill>
                  <a:srgbClr val="FFFFFF">
                    <a:alpha val="20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105111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a:prstGeom prst="rect">
            <a:avLst/>
          </a:prstGeo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prstGeom prst="rect">
            <a:avLst/>
          </a:prstGeo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a:prstGeom prst="rect">
            <a:avLst/>
          </a:prstGeo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a:xfrm>
            <a:off x="685800" y="6412447"/>
            <a:ext cx="4114800" cy="228600"/>
          </a:xfrm>
          <a:prstGeom prst="rect">
            <a:avLst/>
          </a:prstGeom>
        </p:spPr>
        <p:txBody>
          <a:bodyPr/>
          <a:lstStyle>
            <a:lvl1pPr>
              <a:defRPr>
                <a:solidFill>
                  <a:srgbClr val="FFFFFF">
                    <a:alpha val="80000"/>
                  </a:srgbClr>
                </a:solidFill>
              </a:defRPr>
            </a:lvl1pPr>
          </a:lstStyle>
          <a:p>
            <a:fld id="{E38F2189-29AB-4B93-AAFF-306508F7D465}" type="datetimeFigureOut">
              <a:rPr lang="en-GB" smtClean="0"/>
              <a:t>19/12/2023</a:t>
            </a:fld>
            <a:endParaRPr lang="en-GB"/>
          </a:p>
        </p:txBody>
      </p:sp>
      <p:sp>
        <p:nvSpPr>
          <p:cNvPr id="13" name="Footer Placeholder 12"/>
          <p:cNvSpPr>
            <a:spLocks noGrp="1"/>
          </p:cNvSpPr>
          <p:nvPr>
            <p:ph type="ftr" sz="quarter" idx="11"/>
          </p:nvPr>
        </p:nvSpPr>
        <p:spPr>
          <a:xfrm>
            <a:off x="685800" y="6554697"/>
            <a:ext cx="5029200" cy="228600"/>
          </a:xfrm>
          <a:prstGeom prst="rect">
            <a:avLst/>
          </a:prstGeom>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a:xfrm>
            <a:off x="8763926" y="5876412"/>
            <a:ext cx="2926080" cy="1397039"/>
          </a:xfrm>
          <a:prstGeom prst="rect">
            <a:avLst/>
          </a:prstGeom>
        </p:spPr>
        <p:txBody>
          <a:bodyPr/>
          <a:lstStyle>
            <a:lvl1pPr>
              <a:defRPr>
                <a:solidFill>
                  <a:srgbClr val="FFFFFF">
                    <a:alpha val="25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24967851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439294"/>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E437638-E86C-41B1-BC86-6F186CB35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 y="0"/>
            <a:ext cx="12202287" cy="6858000"/>
          </a:xfrm>
          <a:prstGeom prst="rect">
            <a:avLst/>
          </a:prstGeom>
          <a:solidFill>
            <a:srgbClr val="8A28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4E470-F901-2ED1-3969-314849996083}"/>
              </a:ext>
            </a:extLst>
          </p:cNvPr>
          <p:cNvSpPr>
            <a:spLocks noGrp="1"/>
          </p:cNvSpPr>
          <p:nvPr>
            <p:ph type="ctrTitle" idx="4294967295"/>
          </p:nvPr>
        </p:nvSpPr>
        <p:spPr>
          <a:xfrm>
            <a:off x="5087738" y="1140856"/>
            <a:ext cx="6298065" cy="3352800"/>
          </a:xfrm>
          <a:prstGeom prst="rect">
            <a:avLst/>
          </a:prstGeom>
        </p:spPr>
        <p:txBody>
          <a:bodyPr lIns="0" tIns="0" rIns="0" bIns="0" anchor="b" anchorCtr="0">
            <a:normAutofit/>
          </a:bodyPr>
          <a:lstStyle/>
          <a:p>
            <a:r>
              <a:rPr lang="en-GB" sz="7200" dirty="0">
                <a:solidFill>
                  <a:schemeClr val="tx1"/>
                </a:solidFill>
              </a:rPr>
              <a:t>CWIS’ session </a:t>
            </a:r>
            <a:r>
              <a:rPr lang="en-GB" sz="7200" dirty="0" err="1">
                <a:solidFill>
                  <a:schemeClr val="tx1"/>
                </a:solidFill>
              </a:rPr>
              <a:t>d’orientation</a:t>
            </a:r>
            <a:br>
              <a:rPr lang="en-GB" sz="7200" dirty="0">
                <a:solidFill>
                  <a:schemeClr val="tx1"/>
                </a:solidFill>
              </a:rPr>
            </a:br>
            <a:r>
              <a:rPr lang="en-GB" sz="3600" i="1" dirty="0" err="1">
                <a:solidFill>
                  <a:schemeClr val="tx1"/>
                </a:solidFill>
              </a:rPr>
              <a:t>Édition</a:t>
            </a:r>
            <a:r>
              <a:rPr lang="en-GB" sz="3600" i="1" dirty="0">
                <a:solidFill>
                  <a:schemeClr val="tx1"/>
                </a:solidFill>
              </a:rPr>
              <a:t> </a:t>
            </a:r>
            <a:r>
              <a:rPr lang="en-GB" sz="3600" i="1" dirty="0" err="1">
                <a:solidFill>
                  <a:schemeClr val="tx1"/>
                </a:solidFill>
              </a:rPr>
              <a:t>étendue</a:t>
            </a:r>
            <a:endParaRPr lang="en-GB" sz="7200" i="1" dirty="0">
              <a:solidFill>
                <a:schemeClr val="tx1"/>
              </a:solidFill>
            </a:endParaRPr>
          </a:p>
        </p:txBody>
      </p:sp>
      <p:pic>
        <p:nvPicPr>
          <p:cNvPr id="7" name="Picture 6" descr="A picture containing magenta, colorfulness, purple, screenshot&#10;&#10;Description automatically generated">
            <a:extLst>
              <a:ext uri="{FF2B5EF4-FFF2-40B4-BE49-F238E27FC236}">
                <a16:creationId xmlns:a16="http://schemas.microsoft.com/office/drawing/2014/main" id="{70393FEC-B2EC-7A89-D7D3-42905E61CAA1}"/>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pic>
        <p:nvPicPr>
          <p:cNvPr id="9" name="Graphic 8">
            <a:extLst>
              <a:ext uri="{FF2B5EF4-FFF2-40B4-BE49-F238E27FC236}">
                <a16:creationId xmlns:a16="http://schemas.microsoft.com/office/drawing/2014/main" id="{6A8EE286-A10C-488E-D273-2516B7E6AE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196" y="614422"/>
            <a:ext cx="1502749" cy="739815"/>
          </a:xfrm>
          <a:prstGeom prst="rect">
            <a:avLst/>
          </a:prstGeom>
        </p:spPr>
      </p:pic>
    </p:spTree>
    <p:extLst>
      <p:ext uri="{BB962C8B-B14F-4D97-AF65-F5344CB8AC3E}">
        <p14:creationId xmlns:p14="http://schemas.microsoft.com/office/powerpoint/2010/main" val="20422019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F2EE21-790C-5862-5707-151EF835B2DF}"/>
              </a:ext>
            </a:extLst>
          </p:cNvPr>
          <p:cNvSpPr txBox="1"/>
          <p:nvPr/>
        </p:nvSpPr>
        <p:spPr>
          <a:xfrm>
            <a:off x="823220" y="952587"/>
            <a:ext cx="2025747" cy="400110"/>
          </a:xfrm>
          <a:prstGeom prst="rect">
            <a:avLst/>
          </a:prstGeom>
          <a:noFill/>
        </p:spPr>
        <p:txBody>
          <a:bodyPr wrap="none" rtlCol="0">
            <a:spAutoFit/>
          </a:bodyPr>
          <a:lstStyle/>
          <a:p>
            <a:r>
              <a:rPr lang="en-US" sz="2000" b="1" dirty="0" err="1"/>
              <a:t>Cela</a:t>
            </a:r>
            <a:r>
              <a:rPr lang="en-US" sz="2000" b="1" dirty="0"/>
              <a:t> </a:t>
            </a:r>
            <a:r>
              <a:rPr lang="en-US" sz="2000" b="1" dirty="0" err="1"/>
              <a:t>signifie</a:t>
            </a:r>
            <a:r>
              <a:rPr lang="en-US" sz="2000" b="1" dirty="0"/>
              <a:t>-t-il…</a:t>
            </a:r>
          </a:p>
        </p:txBody>
      </p:sp>
      <p:sp>
        <p:nvSpPr>
          <p:cNvPr id="3" name="TextBox 2">
            <a:extLst>
              <a:ext uri="{FF2B5EF4-FFF2-40B4-BE49-F238E27FC236}">
                <a16:creationId xmlns:a16="http://schemas.microsoft.com/office/drawing/2014/main" id="{632357CC-C036-7806-15AE-6E443C396573}"/>
              </a:ext>
            </a:extLst>
          </p:cNvPr>
          <p:cNvSpPr txBox="1"/>
          <p:nvPr/>
        </p:nvSpPr>
        <p:spPr>
          <a:xfrm>
            <a:off x="3386138" y="1450813"/>
            <a:ext cx="8369599" cy="707886"/>
          </a:xfrm>
          <a:prstGeom prst="rect">
            <a:avLst/>
          </a:prstGeom>
          <a:noFill/>
        </p:spPr>
        <p:txBody>
          <a:bodyPr wrap="square" rtlCol="0">
            <a:spAutoFit/>
          </a:bodyPr>
          <a:lstStyle/>
          <a:p>
            <a:r>
              <a:rPr lang="en-US" sz="2000" dirty="0"/>
              <a:t>…</a:t>
            </a:r>
            <a:r>
              <a:rPr lang="en-US" sz="2000" dirty="0" err="1"/>
              <a:t>reposer</a:t>
            </a:r>
            <a:r>
              <a:rPr lang="en-US" sz="2000" dirty="0"/>
              <a:t> sur les subventions </a:t>
            </a:r>
            <a:r>
              <a:rPr lang="en-US" sz="2000" dirty="0" err="1"/>
              <a:t>en</a:t>
            </a:r>
            <a:r>
              <a:rPr lang="en-US" sz="2000" dirty="0"/>
              <a:t> tant que </a:t>
            </a:r>
            <a:r>
              <a:rPr lang="en-US" sz="2000" dirty="0" err="1"/>
              <a:t>mécanisme</a:t>
            </a:r>
            <a:r>
              <a:rPr lang="en-US" sz="2000" dirty="0"/>
              <a:t> </a:t>
            </a:r>
            <a:r>
              <a:rPr lang="en-US" sz="2000" dirty="0" err="1"/>
              <a:t>à</a:t>
            </a:r>
            <a:r>
              <a:rPr lang="en-US" sz="2000" dirty="0"/>
              <a:t> long </a:t>
            </a:r>
            <a:r>
              <a:rPr lang="en-US" sz="2000" dirty="0" err="1"/>
              <a:t>terme</a:t>
            </a:r>
            <a:r>
              <a:rPr lang="en-US" sz="2000" dirty="0"/>
              <a:t> pour </a:t>
            </a:r>
            <a:r>
              <a:rPr lang="en-US" sz="2000" dirty="0" err="1"/>
              <a:t>améliorer</a:t>
            </a:r>
            <a:r>
              <a:rPr lang="en-US" sz="2000" dirty="0"/>
              <a:t> la prestation de services ?</a:t>
            </a:r>
          </a:p>
        </p:txBody>
      </p:sp>
      <p:sp>
        <p:nvSpPr>
          <p:cNvPr id="4" name="TextBox 3">
            <a:extLst>
              <a:ext uri="{FF2B5EF4-FFF2-40B4-BE49-F238E27FC236}">
                <a16:creationId xmlns:a16="http://schemas.microsoft.com/office/drawing/2014/main" id="{6E43BADC-65AF-924A-1271-1FACDADE7C94}"/>
              </a:ext>
            </a:extLst>
          </p:cNvPr>
          <p:cNvSpPr txBox="1"/>
          <p:nvPr/>
        </p:nvSpPr>
        <p:spPr>
          <a:xfrm>
            <a:off x="1711972" y="2949314"/>
            <a:ext cx="8062335" cy="400110"/>
          </a:xfrm>
          <a:prstGeom prst="rect">
            <a:avLst/>
          </a:prstGeom>
          <a:noFill/>
        </p:spPr>
        <p:txBody>
          <a:bodyPr wrap="none" rtlCol="0">
            <a:spAutoFit/>
          </a:bodyPr>
          <a:lstStyle/>
          <a:p>
            <a:r>
              <a:rPr lang="en-US" sz="2000" dirty="0"/>
              <a:t>…se </a:t>
            </a:r>
            <a:r>
              <a:rPr lang="en-US" sz="2000" dirty="0" err="1"/>
              <a:t>concentrer</a:t>
            </a:r>
            <a:r>
              <a:rPr lang="en-US" sz="2000" dirty="0"/>
              <a:t> </a:t>
            </a:r>
            <a:r>
              <a:rPr lang="en-US" sz="2000" dirty="0" err="1"/>
              <a:t>uniquement</a:t>
            </a:r>
            <a:r>
              <a:rPr lang="en-US" sz="2000" dirty="0"/>
              <a:t> sur la </a:t>
            </a:r>
            <a:r>
              <a:rPr lang="en-US" sz="2000" dirty="0" err="1"/>
              <a:t>réalisation</a:t>
            </a:r>
            <a:r>
              <a:rPr lang="en-US" sz="2000" dirty="0"/>
              <a:t>/supervision de </a:t>
            </a:r>
            <a:r>
              <a:rPr lang="en-US" sz="2000" dirty="0" err="1"/>
              <a:t>projets</a:t>
            </a:r>
            <a:r>
              <a:rPr lang="en-US" sz="2000" dirty="0"/>
              <a:t> 'CWIS' ?</a:t>
            </a:r>
          </a:p>
        </p:txBody>
      </p:sp>
      <p:sp>
        <p:nvSpPr>
          <p:cNvPr id="6" name="TextBox 5">
            <a:extLst>
              <a:ext uri="{FF2B5EF4-FFF2-40B4-BE49-F238E27FC236}">
                <a16:creationId xmlns:a16="http://schemas.microsoft.com/office/drawing/2014/main" id="{BB56C826-5497-FE59-7B06-E78B5482BAFC}"/>
              </a:ext>
            </a:extLst>
          </p:cNvPr>
          <p:cNvSpPr txBox="1"/>
          <p:nvPr/>
        </p:nvSpPr>
        <p:spPr>
          <a:xfrm>
            <a:off x="5769917" y="4018098"/>
            <a:ext cx="5012013" cy="400110"/>
          </a:xfrm>
          <a:prstGeom prst="rect">
            <a:avLst/>
          </a:prstGeom>
          <a:noFill/>
        </p:spPr>
        <p:txBody>
          <a:bodyPr wrap="none" rtlCol="0">
            <a:spAutoFit/>
          </a:bodyPr>
          <a:lstStyle/>
          <a:p>
            <a:r>
              <a:rPr lang="en-US" sz="2000" dirty="0"/>
              <a:t>…</a:t>
            </a:r>
            <a:r>
              <a:rPr lang="en-US" sz="2000" dirty="0" err="1"/>
              <a:t>décharger</a:t>
            </a:r>
            <a:r>
              <a:rPr lang="en-US" sz="2000" dirty="0"/>
              <a:t> la </a:t>
            </a:r>
            <a:r>
              <a:rPr lang="en-US" sz="2000" dirty="0" err="1"/>
              <a:t>responsabilité</a:t>
            </a:r>
            <a:r>
              <a:rPr lang="en-US" sz="2000" dirty="0"/>
              <a:t> au </a:t>
            </a:r>
            <a:r>
              <a:rPr lang="en-US" sz="2000" dirty="0" err="1"/>
              <a:t>secteur</a:t>
            </a:r>
            <a:r>
              <a:rPr lang="en-US" sz="2000" dirty="0"/>
              <a:t> </a:t>
            </a:r>
            <a:r>
              <a:rPr lang="en-US" sz="2000" dirty="0" err="1"/>
              <a:t>privé</a:t>
            </a:r>
            <a:r>
              <a:rPr lang="en-US" sz="2000" dirty="0"/>
              <a:t> ?</a:t>
            </a:r>
          </a:p>
        </p:txBody>
      </p:sp>
      <p:sp>
        <p:nvSpPr>
          <p:cNvPr id="7" name="TextBox 6">
            <a:extLst>
              <a:ext uri="{FF2B5EF4-FFF2-40B4-BE49-F238E27FC236}">
                <a16:creationId xmlns:a16="http://schemas.microsoft.com/office/drawing/2014/main" id="{B658EFB2-DABB-266E-CF65-6B8CAC6905F7}"/>
              </a:ext>
            </a:extLst>
          </p:cNvPr>
          <p:cNvSpPr txBox="1"/>
          <p:nvPr/>
        </p:nvSpPr>
        <p:spPr>
          <a:xfrm>
            <a:off x="841067" y="5286937"/>
            <a:ext cx="9779344" cy="400110"/>
          </a:xfrm>
          <a:prstGeom prst="rect">
            <a:avLst/>
          </a:prstGeom>
          <a:noFill/>
        </p:spPr>
        <p:txBody>
          <a:bodyPr wrap="none" rtlCol="0">
            <a:spAutoFit/>
          </a:bodyPr>
          <a:lstStyle/>
          <a:p>
            <a:r>
              <a:rPr lang="en-US" sz="2000" dirty="0"/>
              <a:t>…</a:t>
            </a:r>
            <a:r>
              <a:rPr lang="en-US" sz="2000" dirty="0" err="1"/>
              <a:t>déchirer</a:t>
            </a:r>
            <a:r>
              <a:rPr lang="en-US" sz="2000" dirty="0"/>
              <a:t> les plans </a:t>
            </a:r>
            <a:r>
              <a:rPr lang="en-US" sz="2000" dirty="0" err="1"/>
              <a:t>directeurs</a:t>
            </a:r>
            <a:r>
              <a:rPr lang="en-US" sz="2000" dirty="0"/>
              <a:t>, les politiques et les régimes </a:t>
            </a:r>
            <a:r>
              <a:rPr lang="en-US" sz="2000" dirty="0" err="1"/>
              <a:t>tarifaires</a:t>
            </a:r>
            <a:r>
              <a:rPr lang="en-US" sz="2000" dirty="0"/>
              <a:t> et </a:t>
            </a:r>
            <a:r>
              <a:rPr lang="en-US" sz="2000" dirty="0" err="1"/>
              <a:t>recommencer</a:t>
            </a:r>
            <a:r>
              <a:rPr lang="en-US" sz="2000" dirty="0"/>
              <a:t> </a:t>
            </a:r>
            <a:r>
              <a:rPr lang="en-US" sz="2000" dirty="0" err="1"/>
              <a:t>à</a:t>
            </a:r>
            <a:r>
              <a:rPr lang="en-US" sz="2000" dirty="0"/>
              <a:t> </a:t>
            </a:r>
            <a:r>
              <a:rPr lang="en-US" sz="2000" dirty="0" err="1"/>
              <a:t>zéro</a:t>
            </a:r>
            <a:r>
              <a:rPr lang="en-US" sz="2000" dirty="0"/>
              <a:t> ?</a:t>
            </a:r>
          </a:p>
        </p:txBody>
      </p:sp>
    </p:spTree>
    <p:extLst>
      <p:ext uri="{BB962C8B-B14F-4D97-AF65-F5344CB8AC3E}">
        <p14:creationId xmlns:p14="http://schemas.microsoft.com/office/powerpoint/2010/main" val="153801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E28E-2D74-1CA0-F86A-C0AA6AD25A00}"/>
              </a:ext>
            </a:extLst>
          </p:cNvPr>
          <p:cNvSpPr txBox="1">
            <a:spLocks/>
          </p:cNvSpPr>
          <p:nvPr/>
        </p:nvSpPr>
        <p:spPr>
          <a:xfrm>
            <a:off x="3077001" y="3105150"/>
            <a:ext cx="6037998"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r>
              <a:rPr lang="en-GB" sz="4000" b="1" dirty="0" err="1">
                <a:solidFill>
                  <a:schemeClr val="tx2"/>
                </a:solidFill>
                <a:latin typeface="Calibri" panose="020F0502020204030204" pitchFamily="34" charset="0"/>
              </a:rPr>
              <a:t>Qu'est-ce</a:t>
            </a:r>
            <a:r>
              <a:rPr lang="en-GB" sz="4000" b="1" dirty="0">
                <a:solidFill>
                  <a:schemeClr val="tx2"/>
                </a:solidFill>
                <a:latin typeface="Calibri" panose="020F0502020204030204" pitchFamily="34" charset="0"/>
              </a:rPr>
              <a:t> qui </a:t>
            </a:r>
            <a:r>
              <a:rPr lang="en-GB" sz="4000" b="1" u="sng" dirty="0" err="1">
                <a:solidFill>
                  <a:schemeClr val="tx2"/>
                </a:solidFill>
                <a:latin typeface="Calibri" panose="020F0502020204030204" pitchFamily="34" charset="0"/>
              </a:rPr>
              <a:t>n'est</a:t>
            </a:r>
            <a:r>
              <a:rPr lang="en-GB" sz="4000" b="1" u="sng" dirty="0">
                <a:solidFill>
                  <a:schemeClr val="tx2"/>
                </a:solidFill>
                <a:latin typeface="Calibri" panose="020F0502020204030204" pitchFamily="34" charset="0"/>
              </a:rPr>
              <a:t> pas </a:t>
            </a:r>
            <a:r>
              <a:rPr lang="en-GB" sz="4000" b="1" dirty="0">
                <a:solidFill>
                  <a:schemeClr val="tx2"/>
                </a:solidFill>
                <a:latin typeface="Calibri" panose="020F0502020204030204" pitchFamily="34" charset="0"/>
              </a:rPr>
              <a:t>CWIS ?</a:t>
            </a:r>
          </a:p>
          <a:p>
            <a:pPr algn="ctr"/>
            <a:endParaRPr lang="en-GB" sz="4000" b="1" dirty="0">
              <a:solidFill>
                <a:schemeClr val="tx2"/>
              </a:solidFill>
              <a:latin typeface="Calibri" panose="020F0502020204030204" pitchFamily="34" charset="0"/>
            </a:endParaRPr>
          </a:p>
        </p:txBody>
      </p:sp>
    </p:spTree>
    <p:extLst>
      <p:ext uri="{BB962C8B-B14F-4D97-AF65-F5344CB8AC3E}">
        <p14:creationId xmlns:p14="http://schemas.microsoft.com/office/powerpoint/2010/main" val="167078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6;p4">
            <a:extLst>
              <a:ext uri="{FF2B5EF4-FFF2-40B4-BE49-F238E27FC236}">
                <a16:creationId xmlns:a16="http://schemas.microsoft.com/office/drawing/2014/main" id="{EE411DA0-7B3C-4309-2CF0-87ED51A8DB8C}"/>
              </a:ext>
            </a:extLst>
          </p:cNvPr>
          <p:cNvSpPr txBox="1">
            <a:spLocks/>
          </p:cNvSpPr>
          <p:nvPr/>
        </p:nvSpPr>
        <p:spPr>
          <a:xfrm>
            <a:off x="723900" y="1616856"/>
            <a:ext cx="2872739" cy="3180358"/>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Gestion des </a:t>
            </a:r>
            <a:r>
              <a:rPr lang="en-US" b="1" dirty="0" err="1">
                <a:solidFill>
                  <a:schemeClr val="bg2">
                    <a:lumMod val="60000"/>
                    <a:lumOff val="40000"/>
                  </a:schemeClr>
                </a:solidFill>
                <a:latin typeface="Lato"/>
                <a:ea typeface="Lato"/>
                <a:cs typeface="Lato"/>
                <a:sym typeface="Lato"/>
              </a:rPr>
              <a:t>Boues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Fécales</a:t>
            </a:r>
            <a:r>
              <a:rPr lang="en-US" b="1" dirty="0">
                <a:solidFill>
                  <a:schemeClr val="bg2">
                    <a:lumMod val="60000"/>
                    <a:lumOff val="40000"/>
                  </a:schemeClr>
                </a:solidFill>
                <a:latin typeface="Lato"/>
                <a:ea typeface="Lato"/>
                <a:cs typeface="Lato"/>
                <a:sym typeface="Lato"/>
              </a:rPr>
              <a:t> (GDM/FSM)</a:t>
            </a: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est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approche</a:t>
            </a:r>
            <a:r>
              <a:rPr lang="en-US" sz="1800" dirty="0">
                <a:solidFill>
                  <a:srgbClr val="000000"/>
                </a:solidFill>
                <a:latin typeface="Lato"/>
                <a:ea typeface="Lato"/>
                <a:cs typeface="Lato"/>
                <a:sym typeface="Lato"/>
              </a:rPr>
              <a:t> plus large de la planification de </a:t>
            </a:r>
            <a:r>
              <a:rPr lang="en-US" sz="1800" dirty="0" err="1">
                <a:solidFill>
                  <a:srgbClr val="000000"/>
                </a:solidFill>
                <a:latin typeface="Lato"/>
                <a:ea typeface="Lato"/>
                <a:cs typeface="Lato"/>
                <a:sym typeface="Lato"/>
              </a:rPr>
              <a:t>l'assainissement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urbain</a:t>
            </a:r>
            <a:r>
              <a:rPr lang="en-US" sz="1800" dirty="0">
                <a:solidFill>
                  <a:srgbClr val="000000"/>
                </a:solidFill>
                <a:latin typeface="Lato"/>
                <a:ea typeface="Lato"/>
                <a:cs typeface="Lato"/>
                <a:sym typeface="Lato"/>
              </a:rPr>
              <a:t> et de la prestation de services, </a:t>
            </a:r>
            <a:r>
              <a:rPr lang="en-US" sz="1800" b="1" dirty="0" err="1">
                <a:solidFill>
                  <a:srgbClr val="000000"/>
                </a:solidFill>
                <a:latin typeface="Lato"/>
                <a:ea typeface="Lato"/>
                <a:cs typeface="Lato"/>
                <a:sym typeface="Lato"/>
              </a:rPr>
              <a:t>allant</a:t>
            </a:r>
            <a:r>
              <a:rPr lang="en-US" sz="1800" b="1" dirty="0">
                <a:solidFill>
                  <a:srgbClr val="000000"/>
                </a:solidFill>
                <a:latin typeface="Lato"/>
                <a:ea typeface="Lato"/>
                <a:cs typeface="Lato"/>
                <a:sym typeface="Lato"/>
              </a:rPr>
              <a:t> au-</a:t>
            </a:r>
            <a:r>
              <a:rPr lang="en-US" sz="1800" b="1" dirty="0" err="1">
                <a:solidFill>
                  <a:srgbClr val="000000"/>
                </a:solidFill>
                <a:latin typeface="Lato"/>
                <a:ea typeface="Lato"/>
                <a:cs typeface="Lato"/>
                <a:sym typeface="Lato"/>
              </a:rPr>
              <a:t>delà</a:t>
            </a:r>
            <a:r>
              <a:rPr lang="en-US" sz="1800" b="1" dirty="0">
                <a:solidFill>
                  <a:srgbClr val="000000"/>
                </a:solidFill>
                <a:latin typeface="Lato"/>
                <a:ea typeface="Lato"/>
                <a:cs typeface="Lato"/>
                <a:sym typeface="Lato"/>
              </a:rPr>
              <a:t> </a:t>
            </a:r>
            <a:r>
              <a:rPr lang="en-US" sz="1800" dirty="0">
                <a:solidFill>
                  <a:srgbClr val="000000"/>
                </a:solidFill>
                <a:latin typeface="Lato"/>
                <a:ea typeface="Lato"/>
                <a:cs typeface="Lato"/>
                <a:sym typeface="Lato"/>
              </a:rPr>
              <a:t>de la Gestion des </a:t>
            </a:r>
            <a:r>
              <a:rPr lang="en-US" sz="1800" dirty="0" err="1">
                <a:solidFill>
                  <a:srgbClr val="000000"/>
                </a:solidFill>
                <a:latin typeface="Lato"/>
                <a:ea typeface="Lato"/>
                <a:cs typeface="Lato"/>
                <a:sym typeface="Lato"/>
              </a:rPr>
              <a:t>Boues</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Fécales</a:t>
            </a:r>
            <a:r>
              <a:rPr lang="en-US" sz="1800" dirty="0">
                <a:solidFill>
                  <a:srgbClr val="000000"/>
                </a:solidFill>
                <a:latin typeface="Lato"/>
                <a:ea typeface="Lato"/>
                <a:cs typeface="Lato"/>
                <a:sym typeface="Lato"/>
              </a:rPr>
              <a:t> (FSM)</a:t>
            </a:r>
            <a:endParaRPr lang="en-US" dirty="0"/>
          </a:p>
        </p:txBody>
      </p:sp>
      <p:sp>
        <p:nvSpPr>
          <p:cNvPr id="8" name="Google Shape;126;p4">
            <a:extLst>
              <a:ext uri="{FF2B5EF4-FFF2-40B4-BE49-F238E27FC236}">
                <a16:creationId xmlns:a16="http://schemas.microsoft.com/office/drawing/2014/main" id="{07C80F44-786E-C014-0046-917C27834886}"/>
              </a:ext>
            </a:extLst>
          </p:cNvPr>
          <p:cNvSpPr txBox="1">
            <a:spLocks/>
          </p:cNvSpPr>
          <p:nvPr/>
        </p:nvSpPr>
        <p:spPr>
          <a:xfrm>
            <a:off x="4254129" y="1616856"/>
            <a:ext cx="3213471" cy="2462213"/>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err="1">
                <a:solidFill>
                  <a:schemeClr val="bg2">
                    <a:lumMod val="60000"/>
                    <a:lumOff val="40000"/>
                  </a:schemeClr>
                </a:solidFill>
                <a:latin typeface="Lato"/>
                <a:ea typeface="Lato"/>
                <a:cs typeface="Lato"/>
                <a:sym typeface="Lato"/>
              </a:rPr>
              <a:t>Basé</a:t>
            </a:r>
            <a:r>
              <a:rPr lang="en-US" b="1" dirty="0">
                <a:solidFill>
                  <a:schemeClr val="bg2">
                    <a:lumMod val="60000"/>
                    <a:lumOff val="40000"/>
                  </a:schemeClr>
                </a:solidFill>
                <a:latin typeface="Lato"/>
                <a:ea typeface="Lato"/>
                <a:cs typeface="Lato"/>
                <a:sym typeface="Lato"/>
              </a:rPr>
              <a:t> sur </a:t>
            </a:r>
            <a:r>
              <a:rPr lang="en-US" b="1" dirty="0" err="1">
                <a:solidFill>
                  <a:schemeClr val="bg2">
                    <a:lumMod val="60000"/>
                    <a:lumOff val="40000"/>
                  </a:schemeClr>
                </a:solidFill>
                <a:latin typeface="Lato"/>
                <a:ea typeface="Lato"/>
                <a:cs typeface="Lato"/>
                <a:sym typeface="Lato"/>
              </a:rPr>
              <a:t>une</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seule</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technologie</a:t>
            </a:r>
            <a:r>
              <a:rPr lang="en-US" b="1" dirty="0">
                <a:solidFill>
                  <a:schemeClr val="bg2">
                    <a:lumMod val="60000"/>
                    <a:lumOff val="40000"/>
                  </a:schemeClr>
                </a:solidFill>
                <a:latin typeface="Lato"/>
                <a:ea typeface="Lato"/>
                <a:cs typeface="Lato"/>
                <a:sym typeface="Lato"/>
              </a:rPr>
              <a:t> / </a:t>
            </a:r>
            <a:r>
              <a:rPr lang="en-US" b="1" dirty="0" err="1">
                <a:solidFill>
                  <a:schemeClr val="bg2">
                    <a:lumMod val="60000"/>
                    <a:lumOff val="40000"/>
                  </a:schemeClr>
                </a:solidFill>
                <a:latin typeface="Lato"/>
                <a:ea typeface="Lato"/>
                <a:cs typeface="Lato"/>
                <a:sym typeface="Lato"/>
              </a:rPr>
              <a:t>modèle</a:t>
            </a:r>
            <a:endParaRPr lang="en-US" b="1" dirty="0">
              <a:solidFill>
                <a:schemeClr val="bg2">
                  <a:lumMod val="60000"/>
                  <a:lumOff val="40000"/>
                </a:schemeClr>
              </a:solidFill>
              <a:latin typeface="Lato"/>
              <a:ea typeface="Lato"/>
              <a:cs typeface="Lato"/>
              <a:sym typeface="Lato"/>
            </a:endParaRP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utilise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gamme</a:t>
            </a:r>
            <a:r>
              <a:rPr lang="en-US" sz="1800" dirty="0">
                <a:solidFill>
                  <a:srgbClr val="000000"/>
                </a:solidFill>
                <a:latin typeface="Lato"/>
                <a:ea typeface="Lato"/>
                <a:cs typeface="Lato"/>
                <a:sym typeface="Lato"/>
              </a:rPr>
              <a:t> de technologies et de </a:t>
            </a:r>
            <a:r>
              <a:rPr lang="en-US" sz="1800" dirty="0" err="1">
                <a:solidFill>
                  <a:srgbClr val="000000"/>
                </a:solidFill>
                <a:latin typeface="Lato"/>
                <a:ea typeface="Lato"/>
                <a:cs typeface="Lato"/>
                <a:sym typeface="Lato"/>
              </a:rPr>
              <a:t>modèles</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appropriés</a:t>
            </a:r>
            <a:r>
              <a:rPr lang="en-US" sz="1800" dirty="0">
                <a:solidFill>
                  <a:srgbClr val="000000"/>
                </a:solidFill>
                <a:latin typeface="Lato"/>
                <a:ea typeface="Lato"/>
                <a:cs typeface="Lato"/>
                <a:sym typeface="Lato"/>
              </a:rPr>
              <a:t> pour </a:t>
            </a:r>
            <a:r>
              <a:rPr lang="en-US" sz="1800" dirty="0" err="1">
                <a:solidFill>
                  <a:srgbClr val="000000"/>
                </a:solidFill>
                <a:latin typeface="Lato"/>
                <a:ea typeface="Lato"/>
                <a:cs typeface="Lato"/>
                <a:sym typeface="Lato"/>
              </a:rPr>
              <a:t>fournir</a:t>
            </a:r>
            <a:r>
              <a:rPr lang="en-US" sz="1800" dirty="0">
                <a:solidFill>
                  <a:srgbClr val="000000"/>
                </a:solidFill>
                <a:latin typeface="Lato"/>
                <a:ea typeface="Lato"/>
                <a:cs typeface="Lato"/>
                <a:sym typeface="Lato"/>
              </a:rPr>
              <a:t> des services </a:t>
            </a:r>
            <a:r>
              <a:rPr lang="en-US" sz="1800" dirty="0" err="1">
                <a:solidFill>
                  <a:srgbClr val="000000"/>
                </a:solidFill>
                <a:latin typeface="Lato"/>
                <a:ea typeface="Lato"/>
                <a:cs typeface="Lato"/>
                <a:sym typeface="Lato"/>
              </a:rPr>
              <a:t>à</a:t>
            </a:r>
            <a:r>
              <a:rPr lang="en-US" sz="1800" dirty="0">
                <a:solidFill>
                  <a:srgbClr val="000000"/>
                </a:solidFill>
                <a:latin typeface="Lato"/>
                <a:ea typeface="Lato"/>
                <a:cs typeface="Lato"/>
                <a:sym typeface="Lato"/>
              </a:rPr>
              <a:t> tout le monde</a:t>
            </a:r>
            <a:endParaRPr lang="en-US" dirty="0"/>
          </a:p>
        </p:txBody>
      </p:sp>
      <p:sp>
        <p:nvSpPr>
          <p:cNvPr id="12" name="Google Shape;126;p4">
            <a:extLst>
              <a:ext uri="{FF2B5EF4-FFF2-40B4-BE49-F238E27FC236}">
                <a16:creationId xmlns:a16="http://schemas.microsoft.com/office/drawing/2014/main" id="{FFD0955C-2B0A-7BFB-ABF1-80FF47BAEF25}"/>
              </a:ext>
            </a:extLst>
          </p:cNvPr>
          <p:cNvSpPr txBox="1">
            <a:spLocks/>
          </p:cNvSpPr>
          <p:nvPr/>
        </p:nvSpPr>
        <p:spPr>
          <a:xfrm>
            <a:off x="7937872" y="1616856"/>
            <a:ext cx="3451488" cy="4206280"/>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Prestation de services dans les zones </a:t>
            </a:r>
            <a:r>
              <a:rPr lang="en-US" b="1" dirty="0" err="1">
                <a:solidFill>
                  <a:schemeClr val="bg2">
                    <a:lumMod val="60000"/>
                    <a:lumOff val="40000"/>
                  </a:schemeClr>
                </a:solidFill>
                <a:latin typeface="Lato"/>
                <a:ea typeface="Lato"/>
                <a:cs typeface="Lato"/>
                <a:sym typeface="Lato"/>
              </a:rPr>
              <a:t>urbaines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à</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faibles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revenus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périurbaines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informelles</a:t>
            </a:r>
            <a:endParaRPr lang="en-US" b="1" dirty="0">
              <a:solidFill>
                <a:schemeClr val="bg2">
                  <a:lumMod val="60000"/>
                  <a:lumOff val="40000"/>
                </a:schemeClr>
              </a:solidFill>
              <a:latin typeface="Lato"/>
              <a:ea typeface="Lato"/>
              <a:cs typeface="Lato"/>
              <a:sym typeface="Lato"/>
            </a:endParaRP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garantit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à</a:t>
            </a:r>
            <a:r>
              <a:rPr lang="en-US" sz="1800" dirty="0">
                <a:solidFill>
                  <a:srgbClr val="000000"/>
                </a:solidFill>
                <a:latin typeface="Lato"/>
                <a:ea typeface="Lato"/>
                <a:cs typeface="Lato"/>
                <a:sym typeface="Lato"/>
              </a:rPr>
              <a:t> tout le monde dans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ville</a:t>
            </a:r>
            <a:r>
              <a:rPr lang="en-US" sz="1800" dirty="0">
                <a:solidFill>
                  <a:srgbClr val="000000"/>
                </a:solidFill>
                <a:latin typeface="Lato"/>
                <a:ea typeface="Lato"/>
                <a:cs typeface="Lato"/>
                <a:sym typeface="Lato"/>
              </a:rPr>
              <a:t> un </a:t>
            </a:r>
            <a:r>
              <a:rPr lang="en-US" sz="1800" dirty="0" err="1">
                <a:solidFill>
                  <a:srgbClr val="000000"/>
                </a:solidFill>
                <a:latin typeface="Lato"/>
                <a:ea typeface="Lato"/>
                <a:cs typeface="Lato"/>
                <a:sym typeface="Lato"/>
              </a:rPr>
              <a:t>assainissement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géré</a:t>
            </a:r>
            <a:r>
              <a:rPr lang="en-US" sz="1800" dirty="0">
                <a:solidFill>
                  <a:srgbClr val="000000"/>
                </a:solidFill>
                <a:latin typeface="Lato"/>
                <a:ea typeface="Lato"/>
                <a:cs typeface="Lato"/>
                <a:sym typeface="Lato"/>
              </a:rPr>
              <a:t> de manière </a:t>
            </a:r>
            <a:r>
              <a:rPr lang="en-US" sz="1800" dirty="0" err="1">
                <a:solidFill>
                  <a:srgbClr val="000000"/>
                </a:solidFill>
                <a:latin typeface="Lato"/>
                <a:ea typeface="Lato"/>
                <a:cs typeface="Lato"/>
                <a:sym typeface="Lato"/>
              </a:rPr>
              <a:t>sûre</a:t>
            </a:r>
            <a:r>
              <a:rPr lang="en-US" sz="1800" dirty="0">
                <a:solidFill>
                  <a:srgbClr val="000000"/>
                </a:solidFill>
                <a:latin typeface="Lato"/>
                <a:ea typeface="Lato"/>
                <a:cs typeface="Lato"/>
                <a:sym typeface="Lato"/>
              </a:rPr>
              <a:t>, y </a:t>
            </a:r>
            <a:r>
              <a:rPr lang="en-US" sz="1800" dirty="0" err="1">
                <a:solidFill>
                  <a:srgbClr val="000000"/>
                </a:solidFill>
                <a:latin typeface="Lato"/>
                <a:ea typeface="Lato"/>
                <a:cs typeface="Lato"/>
                <a:sym typeface="Lato"/>
              </a:rPr>
              <a:t>compris</a:t>
            </a:r>
            <a:r>
              <a:rPr lang="en-US" sz="1800" dirty="0">
                <a:solidFill>
                  <a:srgbClr val="000000"/>
                </a:solidFill>
                <a:latin typeface="Lato"/>
                <a:ea typeface="Lato"/>
                <a:cs typeface="Lato"/>
                <a:sym typeface="Lato"/>
              </a:rPr>
              <a:t> - </a:t>
            </a:r>
            <a:r>
              <a:rPr lang="en-US" sz="1800" dirty="0" err="1">
                <a:solidFill>
                  <a:srgbClr val="000000"/>
                </a:solidFill>
                <a:latin typeface="Lato"/>
                <a:ea typeface="Lato"/>
                <a:cs typeface="Lato"/>
                <a:sym typeface="Lato"/>
              </a:rPr>
              <a:t>mais</a:t>
            </a:r>
            <a:r>
              <a:rPr lang="en-US" sz="1800" dirty="0">
                <a:solidFill>
                  <a:srgbClr val="000000"/>
                </a:solidFill>
                <a:latin typeface="Lato"/>
                <a:ea typeface="Lato"/>
                <a:cs typeface="Lato"/>
                <a:sym typeface="Lato"/>
              </a:rPr>
              <a:t> pas </a:t>
            </a:r>
            <a:r>
              <a:rPr lang="en-US" sz="1800" dirty="0" err="1">
                <a:solidFill>
                  <a:srgbClr val="000000"/>
                </a:solidFill>
                <a:latin typeface="Lato"/>
                <a:ea typeface="Lato"/>
                <a:cs typeface="Lato"/>
                <a:sym typeface="Lato"/>
              </a:rPr>
              <a:t>exclusivement</a:t>
            </a:r>
            <a:r>
              <a:rPr lang="en-US" sz="1800" dirty="0">
                <a:solidFill>
                  <a:srgbClr val="000000"/>
                </a:solidFill>
                <a:latin typeface="Lato"/>
                <a:ea typeface="Lato"/>
                <a:cs typeface="Lato"/>
                <a:sym typeface="Lato"/>
              </a:rPr>
              <a:t> - </a:t>
            </a:r>
            <a:r>
              <a:rPr lang="en-US" sz="1800" dirty="0" err="1">
                <a:solidFill>
                  <a:srgbClr val="000000"/>
                </a:solidFill>
                <a:latin typeface="Lato"/>
                <a:ea typeface="Lato"/>
                <a:cs typeface="Lato"/>
                <a:sym typeface="Lato"/>
              </a:rPr>
              <a:t>ceux</a:t>
            </a:r>
            <a:r>
              <a:rPr lang="en-US" sz="1800" dirty="0">
                <a:solidFill>
                  <a:srgbClr val="000000"/>
                </a:solidFill>
                <a:latin typeface="Lato"/>
                <a:ea typeface="Lato"/>
                <a:cs typeface="Lato"/>
                <a:sym typeface="Lato"/>
              </a:rPr>
              <a:t> qui </a:t>
            </a:r>
            <a:r>
              <a:rPr lang="en-US" sz="1800" dirty="0" err="1">
                <a:solidFill>
                  <a:srgbClr val="000000"/>
                </a:solidFill>
                <a:latin typeface="Lato"/>
                <a:ea typeface="Lato"/>
                <a:cs typeface="Lato"/>
                <a:sym typeface="Lato"/>
              </a:rPr>
              <a:t>vivent</a:t>
            </a:r>
            <a:r>
              <a:rPr lang="en-US" sz="1800" dirty="0">
                <a:solidFill>
                  <a:srgbClr val="000000"/>
                </a:solidFill>
                <a:latin typeface="Lato"/>
                <a:ea typeface="Lato"/>
                <a:cs typeface="Lato"/>
                <a:sym typeface="Lato"/>
              </a:rPr>
              <a:t> dans </a:t>
            </a:r>
            <a:r>
              <a:rPr lang="en-US" sz="1800" dirty="0" err="1">
                <a:solidFill>
                  <a:srgbClr val="000000"/>
                </a:solidFill>
                <a:latin typeface="Lato"/>
                <a:ea typeface="Lato"/>
                <a:cs typeface="Lato"/>
                <a:sym typeface="Lato"/>
              </a:rPr>
              <a:t>ces</a:t>
            </a:r>
            <a:r>
              <a:rPr lang="en-US" sz="1800" dirty="0">
                <a:solidFill>
                  <a:srgbClr val="000000"/>
                </a:solidFill>
                <a:latin typeface="Lato"/>
                <a:ea typeface="Lato"/>
                <a:cs typeface="Lato"/>
                <a:sym typeface="Lato"/>
              </a:rPr>
              <a:t> zones</a:t>
            </a:r>
          </a:p>
          <a:p>
            <a:pPr marL="0" lvl="1" indent="0">
              <a:lnSpc>
                <a:spcPts val="2600"/>
              </a:lnSpc>
              <a:spcBef>
                <a:spcPts val="0"/>
              </a:spcBef>
              <a:buClr>
                <a:srgbClr val="000000"/>
              </a:buClr>
              <a:buSzPts val="1800"/>
              <a:buNone/>
            </a:pPr>
            <a:endParaRPr lang="en-US" dirty="0"/>
          </a:p>
        </p:txBody>
      </p:sp>
    </p:spTree>
    <p:extLst>
      <p:ext uri="{BB962C8B-B14F-4D97-AF65-F5344CB8AC3E}">
        <p14:creationId xmlns:p14="http://schemas.microsoft.com/office/powerpoint/2010/main" val="6827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grpId="1" nodeType="clickEffect">
                                  <p:stCondLst>
                                    <p:cond delay="0"/>
                                  </p:stCondLst>
                                  <p:childTnLst>
                                    <p:animEffect transition="out" filter="dissolve">
                                      <p:cBhvr>
                                        <p:cTn id="20" dur="500"/>
                                        <p:tgtEl>
                                          <p:spTgt spid="4">
                                            <p:txEl>
                                              <p:pRg st="0" end="0"/>
                                            </p:txEl>
                                          </p:spTgt>
                                        </p:tgtEl>
                                      </p:cBhvr>
                                    </p:animEffect>
                                    <p:set>
                                      <p:cBhvr>
                                        <p:cTn id="21" dur="1" fill="hold">
                                          <p:stCondLst>
                                            <p:cond delay="499"/>
                                          </p:stCondLst>
                                        </p:cTn>
                                        <p:tgtEl>
                                          <p:spTgt spid="4">
                                            <p:txEl>
                                              <p:pRg st="0" end="0"/>
                                            </p:txEl>
                                          </p:spTgt>
                                        </p:tgtEl>
                                        <p:attrNameLst>
                                          <p:attrName>style.visibility</p:attrName>
                                        </p:attrNameLst>
                                      </p:cBhvr>
                                      <p:to>
                                        <p:strVal val="hidden"/>
                                      </p:to>
                                    </p:set>
                                  </p:childTnLst>
                                </p:cTn>
                              </p:par>
                              <p:par>
                                <p:cTn id="22" presetID="9" presetClass="exit" presetSubtype="0" fill="hold" grpId="0" nodeType="withEffect">
                                  <p:stCondLst>
                                    <p:cond delay="0"/>
                                  </p:stCondLst>
                                  <p:childTnLst>
                                    <p:animEffect transition="out" filter="dissolve">
                                      <p:cBhvr>
                                        <p:cTn id="23" dur="500"/>
                                        <p:tgtEl>
                                          <p:spTgt spid="8">
                                            <p:txEl>
                                              <p:pRg st="0" end="0"/>
                                            </p:txEl>
                                          </p:spTgt>
                                        </p:tgtEl>
                                      </p:cBhvr>
                                    </p:animEffect>
                                    <p:set>
                                      <p:cBhvr>
                                        <p:cTn id="24" dur="1" fill="hold">
                                          <p:stCondLst>
                                            <p:cond delay="499"/>
                                          </p:stCondLst>
                                        </p:cTn>
                                        <p:tgtEl>
                                          <p:spTgt spid="8">
                                            <p:txEl>
                                              <p:pRg st="0" end="0"/>
                                            </p:txEl>
                                          </p:spTgt>
                                        </p:tgtEl>
                                        <p:attrNameLst>
                                          <p:attrName>style.visibility</p:attrName>
                                        </p:attrNameLst>
                                      </p:cBhvr>
                                      <p:to>
                                        <p:strVal val="hidden"/>
                                      </p:to>
                                    </p:set>
                                  </p:childTnLst>
                                </p:cTn>
                              </p:par>
                              <p:par>
                                <p:cTn id="25" presetID="9" presetClass="exit" presetSubtype="0" fill="hold" grpId="0" nodeType="withEffect">
                                  <p:stCondLst>
                                    <p:cond delay="0"/>
                                  </p:stCondLst>
                                  <p:childTnLst>
                                    <p:animEffect transition="out" filter="dissolve">
                                      <p:cBhvr>
                                        <p:cTn id="26" dur="500"/>
                                        <p:tgtEl>
                                          <p:spTgt spid="12">
                                            <p:txEl>
                                              <p:pRg st="0" end="0"/>
                                            </p:txEl>
                                          </p:spTgt>
                                        </p:tgtEl>
                                      </p:cBhvr>
                                    </p:animEffect>
                                    <p:set>
                                      <p:cBhvr>
                                        <p:cTn id="27"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build="allAtOnce"/>
      <p:bldP spid="8" grpId="0" build="allAtOnce"/>
      <p:bldP spid="12"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A310-D346-37D4-D0D7-9DA4E0B9EBA6}"/>
              </a:ext>
            </a:extLst>
          </p:cNvPr>
          <p:cNvSpPr txBox="1">
            <a:spLocks/>
          </p:cNvSpPr>
          <p:nvPr/>
        </p:nvSpPr>
        <p:spPr>
          <a:xfrm>
            <a:off x="4325055" y="3169746"/>
            <a:ext cx="5142271" cy="518508"/>
          </a:xfrm>
          <a:prstGeom prst="rect">
            <a:avLst/>
          </a:prstGeom>
        </p:spPr>
        <p:txBody>
          <a:bodyPr vert="horz" lIns="0" tIns="0" rIns="0" bIns="0" rtlCol="0" anchor="t" anchorCtr="0">
            <a:normAutofit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4000" b="1" dirty="0" err="1">
                <a:solidFill>
                  <a:schemeClr val="tx2"/>
                </a:solidFill>
                <a:latin typeface="Calibri" panose="020F0502020204030204" pitchFamily="34" charset="0"/>
              </a:rPr>
              <a:t>Principes</a:t>
            </a:r>
            <a:r>
              <a:rPr lang="en-US" sz="4000" b="1" dirty="0">
                <a:solidFill>
                  <a:schemeClr val="tx2"/>
                </a:solidFill>
                <a:latin typeface="Calibri" panose="020F0502020204030204" pitchFamily="34" charset="0"/>
              </a:rPr>
              <a:t> du CWIS</a:t>
            </a:r>
          </a:p>
        </p:txBody>
      </p:sp>
    </p:spTree>
    <p:extLst>
      <p:ext uri="{BB962C8B-B14F-4D97-AF65-F5344CB8AC3E}">
        <p14:creationId xmlns:p14="http://schemas.microsoft.com/office/powerpoint/2010/main" val="301070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292578" y="1599831"/>
            <a:ext cx="4693919" cy="1829169"/>
          </a:xfrm>
          <a:prstGeom prst="rect">
            <a:avLst/>
          </a:prstGeom>
        </p:spPr>
        <p:txBody>
          <a:bodyPr vert="horz" lIns="0" tIns="0" rIns="0" bIns="0" rtlCol="0">
            <a:noAutofit/>
          </a:bodyPr>
          <a:lstStyle/>
          <a:p>
            <a:pPr marL="0" indent="0">
              <a:lnSpc>
                <a:spcPts val="2400"/>
              </a:lnSpc>
              <a:spcBef>
                <a:spcPts val="0"/>
              </a:spcBef>
              <a:spcAft>
                <a:spcPts val="600"/>
              </a:spcAft>
              <a:buNone/>
            </a:pPr>
            <a:r>
              <a:rPr lang="en-US" sz="2000" b="1" dirty="0">
                <a:solidFill>
                  <a:schemeClr val="tx2"/>
                </a:solidFill>
                <a:latin typeface="Calibri" panose="020F0502020204030204" pitchFamily="34" charset="0"/>
                <a:cs typeface="Calibri" panose="020F0502020204030204" pitchFamily="34" charset="0"/>
              </a:rPr>
              <a:t>Tout le monde</a:t>
            </a:r>
            <a:r>
              <a:rPr lang="en-US" sz="1800" b="1" dirty="0">
                <a:solidFill>
                  <a:schemeClr val="tx2"/>
                </a:solidFill>
                <a:effectLst/>
                <a:latin typeface="Calibri" panose="020F0502020204030204" pitchFamily="34" charset="0"/>
                <a:cs typeface="Calibri" panose="020F0502020204030204" pitchFamily="34" charset="0"/>
              </a:rPr>
              <a:t> </a:t>
            </a:r>
          </a:p>
          <a:p>
            <a:pPr marL="0" indent="0">
              <a:lnSpc>
                <a:spcPts val="2400"/>
              </a:lnSpc>
              <a:spcBef>
                <a:spcPts val="0"/>
              </a:spcBef>
              <a:spcAft>
                <a:spcPts val="1800"/>
              </a:spcAft>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Tout le monde dans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zone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urbaine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 y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communautés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marginalisées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pour des raisons de genre,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sociales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économiques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bénéficie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 services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équitables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abordables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sûrs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t>
            </a:r>
            <a:endParaRPr lang="en-US" sz="1800" dirty="0">
              <a:effectLs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Content Placeholder 2">
            <a:extLst>
              <a:ext uri="{FF2B5EF4-FFF2-40B4-BE49-F238E27FC236}">
                <a16:creationId xmlns:a16="http://schemas.microsoft.com/office/drawing/2014/main" id="{F452E017-9B98-21EA-F107-75EBAFE518BA}"/>
              </a:ext>
            </a:extLst>
          </p:cNvPr>
          <p:cNvSpPr txBox="1">
            <a:spLocks/>
          </p:cNvSpPr>
          <p:nvPr/>
        </p:nvSpPr>
        <p:spPr>
          <a:xfrm>
            <a:off x="6551607" y="1599831"/>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r>
              <a:rPr lang="en-US" sz="2000" b="1" dirty="0" err="1">
                <a:solidFill>
                  <a:schemeClr val="tx2"/>
                </a:solidFill>
                <a:latin typeface="Calibri" panose="020F0502020204030204" pitchFamily="34" charset="0"/>
                <a:cs typeface="Calibri" panose="020F0502020204030204" pitchFamily="34" charset="0"/>
              </a:rPr>
              <a:t>Assainissement</a:t>
            </a:r>
            <a:r>
              <a:rPr lang="en-US" sz="2000" b="1" dirty="0">
                <a:solidFill>
                  <a:schemeClr val="tx2"/>
                </a:solidFill>
                <a:latin typeface="Calibri" panose="020F0502020204030204" pitchFamily="34" charset="0"/>
                <a:cs typeface="Calibri" panose="020F0502020204030204" pitchFamily="34" charset="0"/>
              </a:rPr>
              <a:t> </a:t>
            </a:r>
            <a:r>
              <a:rPr lang="en-US" sz="2000" b="1" dirty="0" err="1">
                <a:solidFill>
                  <a:schemeClr val="tx2"/>
                </a:solidFill>
                <a:latin typeface="Calibri" panose="020F0502020204030204" pitchFamily="34" charset="0"/>
                <a:cs typeface="Calibri" panose="020F0502020204030204" pitchFamily="34" charset="0"/>
              </a:rPr>
              <a:t>géré</a:t>
            </a:r>
            <a:r>
              <a:rPr lang="en-US" sz="2000" b="1" dirty="0">
                <a:solidFill>
                  <a:schemeClr val="tx2"/>
                </a:solidFill>
                <a:latin typeface="Calibri" panose="020F0502020204030204" pitchFamily="34" charset="0"/>
                <a:cs typeface="Calibri" panose="020F0502020204030204" pitchFamily="34" charset="0"/>
              </a:rPr>
              <a:t> de manière </a:t>
            </a:r>
            <a:r>
              <a:rPr lang="en-US" sz="2000" b="1" dirty="0" err="1">
                <a:solidFill>
                  <a:schemeClr val="tx2"/>
                </a:solidFill>
                <a:latin typeface="Calibri" panose="020F0502020204030204" pitchFamily="34" charset="0"/>
                <a:cs typeface="Calibri" panose="020F0502020204030204" pitchFamily="34" charset="0"/>
              </a:rPr>
              <a:t>sûre</a:t>
            </a: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1800" dirty="0"/>
              <a:t>Les </a:t>
            </a:r>
            <a:r>
              <a:rPr lang="en-US" sz="1800" dirty="0" err="1"/>
              <a:t>déchets</a:t>
            </a:r>
            <a:r>
              <a:rPr lang="en-US" sz="1800" dirty="0"/>
              <a:t> </a:t>
            </a:r>
            <a:r>
              <a:rPr lang="en-US" sz="1800" dirty="0" err="1"/>
              <a:t>humains</a:t>
            </a:r>
            <a:r>
              <a:rPr lang="en-US" sz="1800" dirty="0"/>
              <a:t> </a:t>
            </a:r>
            <a:r>
              <a:rPr lang="en-US" sz="1800" dirty="0" err="1"/>
              <a:t>sont</a:t>
            </a:r>
            <a:r>
              <a:rPr lang="en-US" sz="1800" dirty="0"/>
              <a:t> </a:t>
            </a:r>
            <a:r>
              <a:rPr lang="en-US" sz="1800" dirty="0" err="1"/>
              <a:t>gérés</a:t>
            </a:r>
            <a:r>
              <a:rPr lang="en-US" sz="1800" dirty="0"/>
              <a:t> de manière </a:t>
            </a:r>
            <a:r>
              <a:rPr lang="en-US" sz="1800" dirty="0" err="1"/>
              <a:t>sûre</a:t>
            </a:r>
            <a:r>
              <a:rPr lang="en-US" sz="1800" dirty="0"/>
              <a:t> le long de </a:t>
            </a:r>
            <a:r>
              <a:rPr lang="en-US" sz="1800" dirty="0" err="1"/>
              <a:t>toute</a:t>
            </a:r>
            <a:r>
              <a:rPr lang="en-US" sz="1800" dirty="0"/>
              <a:t> la </a:t>
            </a:r>
            <a:r>
              <a:rPr lang="en-US" sz="1800" dirty="0" err="1"/>
              <a:t>chaîne</a:t>
            </a:r>
            <a:r>
              <a:rPr lang="en-US" sz="1800" dirty="0"/>
              <a:t> de services </a:t>
            </a:r>
            <a:r>
              <a:rPr lang="en-US" sz="1800" dirty="0" err="1"/>
              <a:t>d'assainissement</a:t>
            </a:r>
            <a:r>
              <a:rPr lang="en-US" sz="1800" dirty="0"/>
              <a:t>, </a:t>
            </a:r>
            <a:r>
              <a:rPr lang="en-US" sz="1800" dirty="0" err="1"/>
              <a:t>depuis</a:t>
            </a:r>
            <a:r>
              <a:rPr lang="en-US" sz="1800" dirty="0"/>
              <a:t> la </a:t>
            </a:r>
            <a:r>
              <a:rPr lang="en-US" sz="1800" dirty="0" err="1"/>
              <a:t>collecte</a:t>
            </a:r>
            <a:r>
              <a:rPr lang="en-US" sz="1800" dirty="0"/>
              <a:t> </a:t>
            </a:r>
            <a:r>
              <a:rPr lang="en-US" sz="1800" dirty="0" err="1"/>
              <a:t>jusqu'à</a:t>
            </a:r>
            <a:r>
              <a:rPr lang="en-US" sz="1800" dirty="0"/>
              <a:t> la </a:t>
            </a:r>
            <a:r>
              <a:rPr lang="en-US" sz="1800" dirty="0" err="1"/>
              <a:t>réutilisation</a:t>
            </a:r>
            <a:r>
              <a:rPr lang="en-US" sz="1800" dirty="0"/>
              <a:t> et </a:t>
            </a:r>
            <a:r>
              <a:rPr lang="en-US" sz="1800" dirty="0" err="1"/>
              <a:t>l'élimination</a:t>
            </a:r>
            <a:r>
              <a:rPr lang="en-US" sz="1800" dirty="0"/>
              <a:t>.</a:t>
            </a:r>
          </a:p>
        </p:txBody>
      </p:sp>
      <p:sp>
        <p:nvSpPr>
          <p:cNvPr id="6" name="Content Placeholder 2">
            <a:extLst>
              <a:ext uri="{FF2B5EF4-FFF2-40B4-BE49-F238E27FC236}">
                <a16:creationId xmlns:a16="http://schemas.microsoft.com/office/drawing/2014/main" id="{6522F573-B55F-A070-886E-669A292B13BA}"/>
              </a:ext>
            </a:extLst>
          </p:cNvPr>
          <p:cNvSpPr txBox="1">
            <a:spLocks/>
          </p:cNvSpPr>
          <p:nvPr/>
        </p:nvSpPr>
        <p:spPr>
          <a:xfrm>
            <a:off x="6551607" y="3573793"/>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2000" b="1" dirty="0" err="1">
                <a:solidFill>
                  <a:schemeClr val="tx2"/>
                </a:solidFill>
                <a:latin typeface="Calibri" panose="020F0502020204030204" pitchFamily="34" charset="0"/>
                <a:cs typeface="Calibri" panose="020F0502020204030204" pitchFamily="34" charset="0"/>
              </a:rPr>
              <a:t>Suivi</a:t>
            </a:r>
            <a:r>
              <a:rPr lang="en-US" sz="2000" b="1" dirty="0">
                <a:solidFill>
                  <a:schemeClr val="tx2"/>
                </a:solidFill>
                <a:latin typeface="Calibri" panose="020F0502020204030204" pitchFamily="34" charset="0"/>
                <a:cs typeface="Calibri" panose="020F0502020204030204" pitchFamily="34" charset="0"/>
              </a:rPr>
              <a:t> et </a:t>
            </a:r>
            <a:r>
              <a:rPr lang="en-US" sz="2000" b="1" dirty="0" err="1">
                <a:solidFill>
                  <a:schemeClr val="tx2"/>
                </a:solidFill>
                <a:latin typeface="Calibri" panose="020F0502020204030204" pitchFamily="34" charset="0"/>
                <a:cs typeface="Calibri" panose="020F0502020204030204" pitchFamily="34" charset="0"/>
              </a:rPr>
              <a:t>responsabilité</a:t>
            </a: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autorités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opèrent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avec un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mandat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clair</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inclusif</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objectifs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 performance, des exigences de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suivi</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ressources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humaines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financières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au sein de structures de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responsabilité</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t>
            </a:r>
            <a:endParaRPr lang="en-US" sz="1800" dirty="0"/>
          </a:p>
        </p:txBody>
      </p:sp>
      <p:sp>
        <p:nvSpPr>
          <p:cNvPr id="8" name="TextBox 7">
            <a:extLst>
              <a:ext uri="{FF2B5EF4-FFF2-40B4-BE49-F238E27FC236}">
                <a16:creationId xmlns:a16="http://schemas.microsoft.com/office/drawing/2014/main" id="{2AAE6B00-E4EC-3734-A364-1F9AE46D5819}"/>
              </a:ext>
            </a:extLst>
          </p:cNvPr>
          <p:cNvSpPr txBox="1"/>
          <p:nvPr/>
        </p:nvSpPr>
        <p:spPr>
          <a:xfrm>
            <a:off x="1180486" y="3794666"/>
            <a:ext cx="4693919" cy="1692130"/>
          </a:xfrm>
          <a:prstGeom prst="rect">
            <a:avLst/>
          </a:prstGeom>
          <a:noFill/>
        </p:spPr>
        <p:txBody>
          <a:bodyPr wrap="square">
            <a:spAutoFit/>
          </a:bodyPr>
          <a:lstStyle/>
          <a:p>
            <a:pPr>
              <a:lnSpc>
                <a:spcPts val="2400"/>
              </a:lnSpc>
              <a:spcAft>
                <a:spcPts val="600"/>
              </a:spcAft>
            </a:pPr>
            <a:r>
              <a:rPr lang="en-US" sz="2000" b="1" dirty="0" err="1">
                <a:solidFill>
                  <a:schemeClr val="tx2"/>
                </a:solidFill>
                <a:latin typeface="Calibri" panose="020F0502020204030204" pitchFamily="34" charset="0"/>
                <a:cs typeface="Calibri" panose="020F0502020204030204" pitchFamily="34" charset="0"/>
              </a:rPr>
              <a:t>Équité</a:t>
            </a:r>
            <a:r>
              <a:rPr lang="en-US" sz="1800" dirty="0">
                <a:effectLst/>
              </a:rPr>
              <a:t> </a:t>
            </a:r>
          </a:p>
          <a:p>
            <a:pPr>
              <a:lnSpc>
                <a:spcPts val="2400"/>
              </a:lnSpc>
              <a:spcAft>
                <a:spcPts val="1200"/>
              </a:spcAft>
            </a:pPr>
            <a:r>
              <a:rPr lang="en-US" dirty="0" err="1"/>
              <a:t>Ceux</a:t>
            </a:r>
            <a:r>
              <a:rPr lang="en-US" dirty="0"/>
              <a:t> qui </a:t>
            </a:r>
            <a:r>
              <a:rPr lang="en-US" dirty="0" err="1"/>
              <a:t>sont</a:t>
            </a:r>
            <a:r>
              <a:rPr lang="en-US" dirty="0"/>
              <a:t> </a:t>
            </a:r>
            <a:r>
              <a:rPr lang="en-US" dirty="0" err="1"/>
              <a:t>marginalisés</a:t>
            </a:r>
            <a:r>
              <a:rPr lang="en-US" dirty="0"/>
              <a:t>, les femmes et les filles, </a:t>
            </a:r>
            <a:r>
              <a:rPr lang="en-US" dirty="0" err="1"/>
              <a:t>ainsi</a:t>
            </a:r>
            <a:r>
              <a:rPr lang="en-US" dirty="0"/>
              <a:t> que </a:t>
            </a:r>
            <a:r>
              <a:rPr lang="en-US" dirty="0" err="1"/>
              <a:t>ceux</a:t>
            </a:r>
            <a:r>
              <a:rPr lang="en-US" dirty="0"/>
              <a:t> qui </a:t>
            </a:r>
            <a:r>
              <a:rPr lang="en-US" dirty="0" err="1"/>
              <a:t>n'ont</a:t>
            </a:r>
            <a:r>
              <a:rPr lang="en-US" dirty="0"/>
              <a:t> pas de </a:t>
            </a:r>
            <a:r>
              <a:rPr lang="en-US" dirty="0" err="1"/>
              <a:t>titre</a:t>
            </a:r>
            <a:r>
              <a:rPr lang="en-US" dirty="0"/>
              <a:t> </a:t>
            </a:r>
            <a:r>
              <a:rPr lang="en-US" dirty="0" err="1"/>
              <a:t>foncier</a:t>
            </a:r>
            <a:r>
              <a:rPr lang="en-US" dirty="0"/>
              <a:t> </a:t>
            </a:r>
            <a:r>
              <a:rPr lang="en-US" dirty="0" err="1"/>
              <a:t>formel</a:t>
            </a:r>
            <a:r>
              <a:rPr lang="en-US" dirty="0"/>
              <a:t> </a:t>
            </a:r>
            <a:r>
              <a:rPr lang="en-US" dirty="0" err="1"/>
              <a:t>ou</a:t>
            </a:r>
            <a:r>
              <a:rPr lang="en-US" dirty="0"/>
              <a:t> </a:t>
            </a:r>
            <a:r>
              <a:rPr lang="en-US" dirty="0" err="1"/>
              <a:t>d'accès</a:t>
            </a:r>
            <a:r>
              <a:rPr lang="en-US" dirty="0"/>
              <a:t> aux </a:t>
            </a:r>
            <a:r>
              <a:rPr lang="en-US" dirty="0" err="1"/>
              <a:t>égouts</a:t>
            </a:r>
            <a:r>
              <a:rPr lang="en-US" dirty="0"/>
              <a:t>, </a:t>
            </a:r>
            <a:r>
              <a:rPr lang="en-US" dirty="0" err="1"/>
              <a:t>sont</a:t>
            </a:r>
            <a:r>
              <a:rPr lang="en-US" dirty="0"/>
              <a:t> </a:t>
            </a:r>
            <a:r>
              <a:rPr lang="en-US" dirty="0" err="1"/>
              <a:t>impliqués</a:t>
            </a:r>
            <a:r>
              <a:rPr lang="en-US" dirty="0"/>
              <a:t> dans les </a:t>
            </a:r>
            <a:r>
              <a:rPr lang="en-US" dirty="0" err="1"/>
              <a:t>décisions</a:t>
            </a:r>
            <a:r>
              <a:rPr lang="en-US" dirty="0"/>
              <a:t> </a:t>
            </a:r>
            <a:r>
              <a:rPr lang="en-US" dirty="0" err="1"/>
              <a:t>concernant</a:t>
            </a:r>
            <a:r>
              <a:rPr lang="en-US" dirty="0"/>
              <a:t> </a:t>
            </a:r>
            <a:r>
              <a:rPr lang="en-US" dirty="0" err="1"/>
              <a:t>leurs</a:t>
            </a:r>
            <a:r>
              <a:rPr lang="en-US" dirty="0"/>
              <a:t> services.</a:t>
            </a:r>
            <a:endParaRPr lang="en-US" sz="1800" dirty="0">
              <a:effectLst/>
            </a:endParaRPr>
          </a:p>
        </p:txBody>
      </p:sp>
    </p:spTree>
    <p:extLst>
      <p:ext uri="{BB962C8B-B14F-4D97-AF65-F5344CB8AC3E}">
        <p14:creationId xmlns:p14="http://schemas.microsoft.com/office/powerpoint/2010/main" val="440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4;p5">
            <a:extLst>
              <a:ext uri="{FF2B5EF4-FFF2-40B4-BE49-F238E27FC236}">
                <a16:creationId xmlns:a16="http://schemas.microsoft.com/office/drawing/2014/main" id="{C382F3F5-BC5A-4BA4-3F7B-7D39E7F47E79}"/>
              </a:ext>
            </a:extLst>
          </p:cNvPr>
          <p:cNvSpPr/>
          <p:nvPr/>
        </p:nvSpPr>
        <p:spPr>
          <a:xfrm>
            <a:off x="1363351" y="1047398"/>
            <a:ext cx="4556760" cy="1917955"/>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US" sz="2000" b="1" dirty="0" err="1">
                <a:solidFill>
                  <a:schemeClr val="tx2"/>
                </a:solidFill>
                <a:latin typeface="Calibri" panose="020F0502020204030204" pitchFamily="34" charset="0"/>
                <a:cs typeface="Calibri" panose="020F0502020204030204" pitchFamily="34" charset="0"/>
                <a:sym typeface="Lato"/>
              </a:rPr>
              <a:t>Gamme</a:t>
            </a:r>
            <a:r>
              <a:rPr lang="en-US" sz="2000" b="1" dirty="0">
                <a:solidFill>
                  <a:schemeClr val="tx2"/>
                </a:solidFill>
                <a:latin typeface="Calibri" panose="020F0502020204030204" pitchFamily="34" charset="0"/>
                <a:cs typeface="Calibri" panose="020F0502020204030204" pitchFamily="34" charset="0"/>
                <a:sym typeface="Lato"/>
              </a:rPr>
              <a:t> </a:t>
            </a:r>
            <a:r>
              <a:rPr lang="en-US" sz="2000" b="1" dirty="0" err="1">
                <a:solidFill>
                  <a:schemeClr val="tx2"/>
                </a:solidFill>
                <a:latin typeface="Calibri" panose="020F0502020204030204" pitchFamily="34" charset="0"/>
                <a:cs typeface="Calibri" panose="020F0502020204030204" pitchFamily="34" charset="0"/>
                <a:sym typeface="Lato"/>
              </a:rPr>
              <a:t>d'approches</a:t>
            </a:r>
            <a:r>
              <a:rPr lang="en-US" sz="2000" b="1" dirty="0">
                <a:solidFill>
                  <a:schemeClr val="tx2"/>
                </a:solidFill>
                <a:latin typeface="Calibri" panose="020F0502020204030204" pitchFamily="34" charset="0"/>
                <a:cs typeface="Calibri" panose="020F0502020204030204" pitchFamily="34" charset="0"/>
                <a:sym typeface="Lato"/>
              </a:rPr>
              <a:t> </a:t>
            </a:r>
            <a:r>
              <a:rPr lang="en-US" sz="2000" b="1" dirty="0" err="1">
                <a:solidFill>
                  <a:schemeClr val="tx2"/>
                </a:solidFill>
                <a:latin typeface="Calibri" panose="020F0502020204030204" pitchFamily="34" charset="0"/>
                <a:cs typeface="Calibri" panose="020F0502020204030204" pitchFamily="34" charset="0"/>
                <a:sym typeface="Lato"/>
              </a:rPr>
              <a:t>commerciales</a:t>
            </a:r>
            <a:r>
              <a:rPr lang="en-US" sz="2000" b="1" dirty="0">
                <a:solidFill>
                  <a:schemeClr val="tx2"/>
                </a:solidFill>
                <a:latin typeface="Calibri" panose="020F0502020204030204" pitchFamily="34" charset="0"/>
                <a:cs typeface="Calibri" panose="020F0502020204030204" pitchFamily="34" charset="0"/>
                <a:sym typeface="Lato"/>
              </a:rPr>
              <a:t>, de </a:t>
            </a:r>
            <a:r>
              <a:rPr lang="en-US" sz="2000" b="1" dirty="0" err="1">
                <a:solidFill>
                  <a:schemeClr val="tx2"/>
                </a:solidFill>
                <a:latin typeface="Calibri" panose="020F0502020204030204" pitchFamily="34" charset="0"/>
                <a:cs typeface="Calibri" panose="020F0502020204030204" pitchFamily="34" charset="0"/>
                <a:sym typeface="Lato"/>
              </a:rPr>
              <a:t>financement</a:t>
            </a:r>
            <a:r>
              <a:rPr lang="en-US" sz="2000" b="1" dirty="0">
                <a:solidFill>
                  <a:schemeClr val="tx2"/>
                </a:solidFill>
                <a:latin typeface="Calibri" panose="020F0502020204030204" pitchFamily="34" charset="0"/>
                <a:cs typeface="Calibri" panose="020F0502020204030204" pitchFamily="34" charset="0"/>
                <a:sym typeface="Lato"/>
              </a:rPr>
              <a:t> et de matériel</a:t>
            </a:r>
          </a:p>
          <a:p>
            <a:pPr>
              <a:lnSpc>
                <a:spcPts val="2400"/>
              </a:lnSpc>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services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fournis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grâce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variété</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modèles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d'entreprise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sources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financement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mécanismes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financiers. Des solutions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raccordées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réseau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autonomes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coexistent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fonction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contexte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du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potentiel</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valorisation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ressources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8" name="Google Shape;136;p5">
            <a:extLst>
              <a:ext uri="{FF2B5EF4-FFF2-40B4-BE49-F238E27FC236}">
                <a16:creationId xmlns:a16="http://schemas.microsoft.com/office/drawing/2014/main" id="{E28F46EB-735F-84EB-D24D-B0B9B411E5C8}"/>
              </a:ext>
            </a:extLst>
          </p:cNvPr>
          <p:cNvSpPr/>
          <p:nvPr/>
        </p:nvSpPr>
        <p:spPr>
          <a:xfrm>
            <a:off x="6553054" y="1051661"/>
            <a:ext cx="4428744" cy="2415033"/>
          </a:xfrm>
          <a:prstGeom prst="rect">
            <a:avLst/>
          </a:prstGeom>
          <a:noFill/>
          <a:ln>
            <a:noFill/>
          </a:ln>
        </p:spPr>
        <p:txBody>
          <a:bodyPr spcFirstLastPara="1" wrap="square" lIns="45700" tIns="22850" rIns="45700" bIns="22850" anchor="t" anchorCtr="0">
            <a:noAutofit/>
          </a:bodyPr>
          <a:lstStyle/>
          <a:p>
            <a:pPr>
              <a:spcAft>
                <a:spcPts val="600"/>
              </a:spcAft>
            </a:pPr>
            <a:r>
              <a:rPr lang="en-GB" sz="2000" b="1" dirty="0" err="1">
                <a:solidFill>
                  <a:schemeClr val="tx2"/>
                </a:solidFill>
                <a:latin typeface="Calibri" panose="020F0502020204030204" pitchFamily="34" charset="0"/>
                <a:cs typeface="Calibri" panose="020F0502020204030204" pitchFamily="34" charset="0"/>
                <a:sym typeface="Lato"/>
              </a:rPr>
              <a:t>Volonté</a:t>
            </a:r>
            <a:r>
              <a:rPr lang="en-GB" sz="2000" b="1" dirty="0">
                <a:solidFill>
                  <a:schemeClr val="tx2"/>
                </a:solidFill>
                <a:latin typeface="Calibri" panose="020F0502020204030204" pitchFamily="34" charset="0"/>
                <a:cs typeface="Calibri" panose="020F0502020204030204" pitchFamily="34" charset="0"/>
                <a:sym typeface="Lato"/>
              </a:rPr>
              <a:t> politique</a:t>
            </a:r>
          </a:p>
          <a:p>
            <a:pPr>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décideurs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haut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niveau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sein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ministères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principaux</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entreprises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ainsi</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que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d'autres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organisations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apportent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leur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soutien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la planification et aux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processus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du CWIS.</a:t>
            </a:r>
          </a:p>
        </p:txBody>
      </p:sp>
      <p:sp>
        <p:nvSpPr>
          <p:cNvPr id="10" name="Google Shape;141;p5">
            <a:extLst>
              <a:ext uri="{FF2B5EF4-FFF2-40B4-BE49-F238E27FC236}">
                <a16:creationId xmlns:a16="http://schemas.microsoft.com/office/drawing/2014/main" id="{9F2EDDE8-40D8-7453-0F1F-3ED7FE058860}"/>
              </a:ext>
            </a:extLst>
          </p:cNvPr>
          <p:cNvSpPr/>
          <p:nvPr/>
        </p:nvSpPr>
        <p:spPr>
          <a:xfrm>
            <a:off x="6553054" y="3429000"/>
            <a:ext cx="4653741" cy="1789333"/>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GB" sz="2000" b="1" dirty="0">
                <a:solidFill>
                  <a:schemeClr val="tx2"/>
                </a:solidFill>
                <a:latin typeface="Calibri" panose="020F0502020204030204" pitchFamily="34" charset="0"/>
                <a:cs typeface="Calibri" panose="020F0502020204030204" pitchFamily="34" charset="0"/>
                <a:sym typeface="Lato"/>
              </a:rPr>
              <a:t>Planification </a:t>
            </a:r>
            <a:r>
              <a:rPr lang="en-GB" sz="2000" b="1" dirty="0" err="1">
                <a:solidFill>
                  <a:schemeClr val="tx2"/>
                </a:solidFill>
                <a:latin typeface="Calibri" panose="020F0502020204030204" pitchFamily="34" charset="0"/>
                <a:cs typeface="Calibri" panose="020F0502020204030204" pitchFamily="34" charset="0"/>
                <a:sym typeface="Lato"/>
              </a:rPr>
              <a:t>stratégique</a:t>
            </a:r>
            <a:r>
              <a:rPr lang="en-GB" sz="2000" b="1" dirty="0">
                <a:solidFill>
                  <a:schemeClr val="tx2"/>
                </a:solidFill>
                <a:latin typeface="Calibri" panose="020F0502020204030204" pitchFamily="34" charset="0"/>
                <a:cs typeface="Calibri" panose="020F0502020204030204" pitchFamily="34" charset="0"/>
                <a:sym typeface="Lato"/>
              </a:rPr>
              <a:t> et </a:t>
            </a:r>
            <a:r>
              <a:rPr lang="en-GB" sz="2000" b="1" dirty="0" err="1">
                <a:solidFill>
                  <a:schemeClr val="tx2"/>
                </a:solidFill>
                <a:latin typeface="Calibri" panose="020F0502020204030204" pitchFamily="34" charset="0"/>
                <a:cs typeface="Calibri" panose="020F0502020204030204" pitchFamily="34" charset="0"/>
                <a:sym typeface="Lato"/>
              </a:rPr>
              <a:t>globale</a:t>
            </a:r>
            <a:endParaRPr lang="en-GB" sz="2000" b="1" dirty="0">
              <a:solidFill>
                <a:schemeClr val="tx2"/>
              </a:solidFill>
              <a:latin typeface="Calibri" panose="020F0502020204030204" pitchFamily="34" charset="0"/>
              <a:cs typeface="Calibri" panose="020F0502020204030204" pitchFamily="34" charset="0"/>
              <a:sym typeface="Lato"/>
            </a:endParaRPr>
          </a:p>
          <a:p>
            <a:pPr>
              <a:lnSpc>
                <a:spcPts val="2400"/>
              </a:lnSpc>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La planification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inclusive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holistique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avec la participation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toutes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parties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prenantes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y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utilisateurs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acteurs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politiques,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intègre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vision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court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long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terme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ainsi</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qu'une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perspective progressive qui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synergique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avec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d'autres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objectifs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développement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urbain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Tree>
    <p:extLst>
      <p:ext uri="{BB962C8B-B14F-4D97-AF65-F5344CB8AC3E}">
        <p14:creationId xmlns:p14="http://schemas.microsoft.com/office/powerpoint/2010/main" val="31095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ÉQUITÉ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GB" sz="1600" dirty="0">
                <a:solidFill>
                  <a:schemeClr val="lt1"/>
                </a:solidFill>
                <a:latin typeface="Calibri"/>
                <a:ea typeface="Calibri"/>
                <a:cs typeface="Calibri"/>
                <a:sym typeface="Calibri"/>
              </a:rPr>
              <a:t>La « justice » dans la distribution et la </a:t>
            </a:r>
            <a:r>
              <a:rPr lang="en-GB" sz="1600" dirty="0" err="1">
                <a:solidFill>
                  <a:schemeClr val="lt1"/>
                </a:solidFill>
                <a:latin typeface="Calibri"/>
                <a:ea typeface="Calibri"/>
                <a:cs typeface="Calibri"/>
                <a:sym typeface="Calibri"/>
              </a:rPr>
              <a:t>priorisation</a:t>
            </a:r>
            <a:r>
              <a:rPr lang="en-GB" sz="1600" dirty="0">
                <a:solidFill>
                  <a:schemeClr val="lt1"/>
                </a:solidFill>
                <a:latin typeface="Calibri"/>
                <a:ea typeface="Calibri"/>
                <a:cs typeface="Calibri"/>
                <a:sym typeface="Calibri"/>
              </a:rPr>
              <a:t> de la </a:t>
            </a:r>
            <a:r>
              <a:rPr lang="en-GB" sz="1600" dirty="0" err="1">
                <a:solidFill>
                  <a:schemeClr val="lt1"/>
                </a:solidFill>
                <a:latin typeface="Calibri"/>
                <a:ea typeface="Calibri"/>
                <a:cs typeface="Calibri"/>
                <a:sym typeface="Calibri"/>
              </a:rPr>
              <a:t>qualité</a:t>
            </a:r>
            <a:r>
              <a:rPr lang="en-GB" sz="1600" dirty="0">
                <a:solidFill>
                  <a:schemeClr val="lt1"/>
                </a:solidFill>
                <a:latin typeface="Calibri"/>
                <a:ea typeface="Calibri"/>
                <a:cs typeface="Calibri"/>
                <a:sym typeface="Calibri"/>
              </a:rPr>
              <a:t> des services, des prix des services, et des </a:t>
            </a:r>
            <a:r>
              <a:rPr lang="en-GB" sz="1600" dirty="0" err="1">
                <a:solidFill>
                  <a:schemeClr val="lt1"/>
                </a:solidFill>
                <a:latin typeface="Calibri"/>
                <a:ea typeface="Calibri"/>
                <a:cs typeface="Calibri"/>
                <a:sym typeface="Calibri"/>
              </a:rPr>
              <a:t>financements</a:t>
            </a:r>
            <a:r>
              <a:rPr lang="en-GB" sz="1600" dirty="0">
                <a:solidFill>
                  <a:schemeClr val="lt1"/>
                </a:solidFill>
                <a:latin typeface="Calibri"/>
                <a:ea typeface="Calibri"/>
                <a:cs typeface="Calibri"/>
                <a:sym typeface="Calibri"/>
              </a:rPr>
              <a:t> </a:t>
            </a:r>
            <a:r>
              <a:rPr lang="en-GB" dirty="0">
                <a:solidFill>
                  <a:schemeClr val="lt1"/>
                </a:solidFill>
                <a:latin typeface="Calibri"/>
                <a:ea typeface="Calibri"/>
                <a:cs typeface="Calibri"/>
                <a:sym typeface="Calibri"/>
              </a:rPr>
              <a:t>publics/subventions.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SÉCURITÉ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clients, les </a:t>
            </a:r>
            <a:r>
              <a:rPr lang="en-US" dirty="0" err="1">
                <a:solidFill>
                  <a:schemeClr val="lt1"/>
                </a:solidFill>
                <a:latin typeface="Calibri"/>
                <a:ea typeface="Calibri"/>
                <a:cs typeface="Calibri"/>
                <a:sym typeface="Calibri"/>
              </a:rPr>
              <a:t>travailleurs</a:t>
            </a:r>
            <a:r>
              <a:rPr lang="en-US" dirty="0">
                <a:solidFill>
                  <a:schemeClr val="lt1"/>
                </a:solidFill>
                <a:latin typeface="Calibri"/>
                <a:ea typeface="Calibri"/>
                <a:cs typeface="Calibri"/>
                <a:sym typeface="Calibri"/>
              </a:rPr>
              <a:t> et les </a:t>
            </a:r>
            <a:r>
              <a:rPr lang="en-US" dirty="0" err="1">
                <a:solidFill>
                  <a:schemeClr val="lt1"/>
                </a:solidFill>
                <a:latin typeface="Calibri"/>
                <a:ea typeface="Calibri"/>
                <a:cs typeface="Calibri"/>
                <a:sym typeface="Calibri"/>
              </a:rPr>
              <a:t>communautés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protégés </a:t>
            </a:r>
            <a:r>
              <a:rPr lang="en-US" dirty="0" err="1">
                <a:solidFill>
                  <a:schemeClr val="lt1"/>
                </a:solidFill>
                <a:latin typeface="Calibri"/>
                <a:ea typeface="Calibri"/>
                <a:cs typeface="Calibri"/>
                <a:sym typeface="Calibri"/>
              </a:rPr>
              <a:t>contre</a:t>
            </a:r>
            <a:r>
              <a:rPr lang="en-US" dirty="0">
                <a:solidFill>
                  <a:schemeClr val="lt1"/>
                </a:solidFill>
                <a:latin typeface="Calibri"/>
                <a:ea typeface="Calibri"/>
                <a:cs typeface="Calibri"/>
                <a:sym typeface="Calibri"/>
              </a:rPr>
              <a:t> les </a:t>
            </a:r>
            <a:r>
              <a:rPr lang="en-US" dirty="0" err="1">
                <a:solidFill>
                  <a:schemeClr val="lt1"/>
                </a:solidFill>
                <a:latin typeface="Calibri"/>
                <a:ea typeface="Calibri"/>
                <a:cs typeface="Calibri"/>
                <a:sym typeface="Calibri"/>
              </a:rPr>
              <a:t>risques</a:t>
            </a:r>
            <a:r>
              <a:rPr lang="en-US" dirty="0">
                <a:solidFill>
                  <a:schemeClr val="lt1"/>
                </a:solidFill>
                <a:latin typeface="Calibri"/>
                <a:ea typeface="Calibri"/>
                <a:cs typeface="Calibri"/>
                <a:sym typeface="Calibri"/>
              </a:rPr>
              <a:t> pour la </a:t>
            </a:r>
            <a:r>
              <a:rPr lang="en-US" dirty="0" err="1">
                <a:solidFill>
                  <a:schemeClr val="lt1"/>
                </a:solidFill>
                <a:latin typeface="Calibri"/>
                <a:ea typeface="Calibri"/>
                <a:cs typeface="Calibri"/>
                <a:sym typeface="Calibri"/>
              </a:rPr>
              <a:t>sécurité</a:t>
            </a:r>
            <a:r>
              <a:rPr lang="en-US" dirty="0">
                <a:solidFill>
                  <a:schemeClr val="lt1"/>
                </a:solidFill>
                <a:latin typeface="Calibri"/>
                <a:ea typeface="Calibri"/>
                <a:cs typeface="Calibri"/>
                <a:sym typeface="Calibri"/>
              </a:rPr>
              <a:t> et la </a:t>
            </a:r>
            <a:r>
              <a:rPr lang="en-US" dirty="0" err="1">
                <a:solidFill>
                  <a:schemeClr val="lt1"/>
                </a:solidFill>
                <a:latin typeface="Calibri"/>
                <a:ea typeface="Calibri"/>
                <a:cs typeface="Calibri"/>
                <a:sym typeface="Calibri"/>
              </a:rPr>
              <a:t>santé</a:t>
            </a:r>
            <a:endParaRPr lang="en-US" dirty="0">
              <a:solidFill>
                <a:schemeClr val="lt1"/>
              </a:solidFill>
              <a:latin typeface="Calibri"/>
              <a:ea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DURABILITÉ</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services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fournis</a:t>
            </a:r>
            <a:r>
              <a:rPr lang="en-US" dirty="0">
                <a:solidFill>
                  <a:schemeClr val="lt1"/>
                </a:solidFill>
                <a:latin typeface="Calibri"/>
                <a:ea typeface="Calibri"/>
                <a:cs typeface="Calibri"/>
                <a:sym typeface="Calibri"/>
              </a:rPr>
              <a:t> de manière </a:t>
            </a:r>
            <a:r>
              <a:rPr lang="en-US" dirty="0" err="1">
                <a:solidFill>
                  <a:schemeClr val="lt1"/>
                </a:solidFill>
                <a:latin typeface="Calibri"/>
                <a:ea typeface="Calibri"/>
                <a:cs typeface="Calibri"/>
                <a:sym typeface="Calibri"/>
              </a:rPr>
              <a:t>fiable</a:t>
            </a:r>
            <a:r>
              <a:rPr lang="en-US" dirty="0">
                <a:solidFill>
                  <a:schemeClr val="lt1"/>
                </a:solidFill>
                <a:latin typeface="Calibri"/>
                <a:ea typeface="Calibri"/>
                <a:cs typeface="Calibri"/>
                <a:sym typeface="Calibri"/>
              </a:rPr>
              <a:t> grâce </a:t>
            </a:r>
            <a:r>
              <a:rPr lang="en-US" dirty="0" err="1">
                <a:solidFill>
                  <a:schemeClr val="lt1"/>
                </a:solidFill>
                <a:latin typeface="Calibri"/>
                <a:ea typeface="Calibri"/>
                <a:cs typeface="Calibri"/>
                <a:sym typeface="Calibri"/>
              </a:rPr>
              <a:t>à</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une</a:t>
            </a:r>
            <a:r>
              <a:rPr lang="en-US" dirty="0">
                <a:solidFill>
                  <a:schemeClr val="lt1"/>
                </a:solidFill>
                <a:latin typeface="Calibri"/>
                <a:ea typeface="Calibri"/>
                <a:cs typeface="Calibri"/>
                <a:sym typeface="Calibri"/>
              </a:rPr>
              <a:t> bonne gestion des </a:t>
            </a:r>
            <a:r>
              <a:rPr lang="en-US" dirty="0" err="1">
                <a:solidFill>
                  <a:schemeClr val="lt1"/>
                </a:solidFill>
                <a:latin typeface="Calibri"/>
                <a:ea typeface="Calibri"/>
                <a:cs typeface="Calibri"/>
                <a:sym typeface="Calibri"/>
              </a:rPr>
              <a:t>ressources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humaines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financières</a:t>
            </a:r>
            <a:r>
              <a:rPr lang="en-US" dirty="0">
                <a:solidFill>
                  <a:schemeClr val="lt1"/>
                </a:solidFill>
                <a:latin typeface="Calibri"/>
                <a:ea typeface="Calibri"/>
                <a:cs typeface="Calibri"/>
                <a:sym typeface="Calibri"/>
              </a:rPr>
              <a:t> et </a:t>
            </a:r>
            <a:r>
              <a:rPr lang="en-US" dirty="0" err="1">
                <a:solidFill>
                  <a:schemeClr val="lt1"/>
                </a:solidFill>
                <a:latin typeface="Calibri"/>
                <a:ea typeface="Calibri"/>
                <a:cs typeface="Calibri"/>
                <a:sym typeface="Calibri"/>
              </a:rPr>
              <a:t>naturelles</a:t>
            </a:r>
            <a:endParaRPr lang="en-US" dirty="0">
              <a:solidFill>
                <a:schemeClr val="lt1"/>
              </a:solidFill>
              <a:latin typeface="Calibri"/>
              <a:ea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RESPONSABILITÉ</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err="1">
                <a:latin typeface="Calibri"/>
                <a:ea typeface="Calibri"/>
                <a:cs typeface="Calibri"/>
                <a:sym typeface="Calibri"/>
              </a:rPr>
              <a:t>L'autorité</a:t>
            </a:r>
            <a:r>
              <a:rPr lang="en-US" dirty="0">
                <a:latin typeface="Calibri"/>
                <a:ea typeface="Calibri"/>
                <a:cs typeface="Calibri"/>
                <a:sym typeface="Calibri"/>
              </a:rPr>
              <a:t> </a:t>
            </a:r>
            <a:r>
              <a:rPr lang="en-US" dirty="0" err="1">
                <a:latin typeface="Calibri"/>
                <a:ea typeface="Calibri"/>
                <a:cs typeface="Calibri"/>
                <a:sym typeface="Calibri"/>
              </a:rPr>
              <a:t>ou</a:t>
            </a:r>
            <a:r>
              <a:rPr lang="en-US" dirty="0">
                <a:latin typeface="Calibri"/>
                <a:ea typeface="Calibri"/>
                <a:cs typeface="Calibri"/>
                <a:sym typeface="Calibri"/>
              </a:rPr>
              <a:t> les </a:t>
            </a:r>
            <a:r>
              <a:rPr lang="en-US" dirty="0" err="1">
                <a:latin typeface="Calibri"/>
                <a:ea typeface="Calibri"/>
                <a:cs typeface="Calibri"/>
                <a:sym typeface="Calibri"/>
              </a:rPr>
              <a:t>autorités</a:t>
            </a:r>
            <a:r>
              <a:rPr lang="en-US" dirty="0">
                <a:latin typeface="Calibri"/>
                <a:ea typeface="Calibri"/>
                <a:cs typeface="Calibri"/>
                <a:sym typeface="Calibri"/>
              </a:rPr>
              <a:t> </a:t>
            </a:r>
            <a:r>
              <a:rPr lang="en-US" dirty="0" err="1">
                <a:latin typeface="Calibri"/>
                <a:ea typeface="Calibri"/>
                <a:cs typeface="Calibri"/>
                <a:sym typeface="Calibri"/>
              </a:rPr>
              <a:t>ont</a:t>
            </a:r>
            <a:r>
              <a:rPr lang="en-US" dirty="0">
                <a:latin typeface="Calibri"/>
                <a:ea typeface="Calibri"/>
                <a:cs typeface="Calibri"/>
                <a:sym typeface="Calibri"/>
              </a:rPr>
              <a:t> un </a:t>
            </a:r>
            <a:r>
              <a:rPr lang="en-US" dirty="0" err="1">
                <a:latin typeface="Calibri"/>
                <a:ea typeface="Calibri"/>
                <a:cs typeface="Calibri"/>
                <a:sym typeface="Calibri"/>
              </a:rPr>
              <a:t>mandat</a:t>
            </a:r>
            <a:r>
              <a:rPr lang="en-US" dirty="0">
                <a:latin typeface="Calibri"/>
                <a:ea typeface="Calibri"/>
                <a:cs typeface="Calibri"/>
                <a:sym typeface="Calibri"/>
              </a:rPr>
              <a:t> </a:t>
            </a:r>
            <a:r>
              <a:rPr lang="en-US" dirty="0" err="1">
                <a:latin typeface="Calibri"/>
                <a:ea typeface="Calibri"/>
                <a:cs typeface="Calibri"/>
                <a:sym typeface="Calibri"/>
              </a:rPr>
              <a:t>clair</a:t>
            </a:r>
            <a:r>
              <a:rPr lang="en-US" dirty="0">
                <a:latin typeface="Calibri"/>
                <a:ea typeface="Calibri"/>
                <a:cs typeface="Calibri"/>
                <a:sym typeface="Calibri"/>
              </a:rPr>
              <a:t> pour </a:t>
            </a:r>
            <a:r>
              <a:rPr lang="en-US" dirty="0" err="1">
                <a:latin typeface="Calibri"/>
                <a:ea typeface="Calibri"/>
                <a:cs typeface="Calibri"/>
                <a:sym typeface="Calibri"/>
              </a:rPr>
              <a:t>garantir</a:t>
            </a:r>
            <a:r>
              <a:rPr lang="en-US" dirty="0">
                <a:latin typeface="Calibri"/>
                <a:ea typeface="Calibri"/>
                <a:cs typeface="Calibri"/>
                <a:sym typeface="Calibri"/>
              </a:rPr>
              <a:t> des services </a:t>
            </a:r>
            <a:r>
              <a:rPr lang="en-US" dirty="0" err="1">
                <a:latin typeface="Calibri"/>
                <a:ea typeface="Calibri"/>
                <a:cs typeface="Calibri"/>
                <a:sym typeface="Calibri"/>
              </a:rPr>
              <a:t>d'assainissement</a:t>
            </a:r>
            <a:r>
              <a:rPr lang="en-US" dirty="0">
                <a:latin typeface="Calibri"/>
                <a:ea typeface="Calibri"/>
                <a:cs typeface="Calibri"/>
                <a:sym typeface="Calibri"/>
              </a:rPr>
              <a:t> </a:t>
            </a:r>
            <a:r>
              <a:rPr lang="en-US" dirty="0" err="1">
                <a:latin typeface="Calibri"/>
                <a:ea typeface="Calibri"/>
                <a:cs typeface="Calibri"/>
                <a:sym typeface="Calibri"/>
              </a:rPr>
              <a:t>inclusifs</a:t>
            </a:r>
            <a:r>
              <a:rPr lang="en-US" dirty="0">
                <a:latin typeface="Calibri"/>
                <a:ea typeface="Calibri"/>
                <a:cs typeface="Calibri"/>
                <a:sym typeface="Calibri"/>
              </a:rPr>
              <a:t> et </a:t>
            </a:r>
            <a:r>
              <a:rPr lang="en-US" dirty="0" err="1">
                <a:latin typeface="Calibri"/>
                <a:ea typeface="Calibri"/>
                <a:cs typeface="Calibri"/>
                <a:sym typeface="Calibri"/>
              </a:rPr>
              <a:t>sûrs</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OBLIGATION DE RENDRE COMPTE</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La performance </a:t>
            </a:r>
            <a:r>
              <a:rPr lang="en-US" dirty="0" err="1">
                <a:latin typeface="Calibri"/>
                <a:ea typeface="Calibri"/>
                <a:cs typeface="Calibri"/>
                <a:sym typeface="Calibri"/>
              </a:rPr>
              <a:t>est</a:t>
            </a:r>
            <a:r>
              <a:rPr lang="en-US" dirty="0">
                <a:latin typeface="Calibri"/>
                <a:ea typeface="Calibri"/>
                <a:cs typeface="Calibri"/>
                <a:sym typeface="Calibri"/>
              </a:rPr>
              <a:t> </a:t>
            </a:r>
            <a:r>
              <a:rPr lang="en-US" dirty="0" err="1">
                <a:latin typeface="Calibri"/>
                <a:ea typeface="Calibri"/>
                <a:cs typeface="Calibri"/>
                <a:sym typeface="Calibri"/>
              </a:rPr>
              <a:t>surveillée</a:t>
            </a:r>
            <a:r>
              <a:rPr lang="en-US" dirty="0">
                <a:latin typeface="Calibri"/>
                <a:ea typeface="Calibri"/>
                <a:cs typeface="Calibri"/>
                <a:sym typeface="Calibri"/>
              </a:rPr>
              <a:t> de manière </a:t>
            </a:r>
            <a:r>
              <a:rPr lang="en-US" dirty="0" err="1">
                <a:latin typeface="Calibri"/>
                <a:ea typeface="Calibri"/>
                <a:cs typeface="Calibri"/>
                <a:sym typeface="Calibri"/>
              </a:rPr>
              <a:t>transparente</a:t>
            </a:r>
            <a:r>
              <a:rPr lang="en-US" dirty="0">
                <a:latin typeface="Calibri"/>
                <a:ea typeface="Calibri"/>
                <a:cs typeface="Calibri"/>
                <a:sym typeface="Calibri"/>
              </a:rPr>
              <a:t> et </a:t>
            </a:r>
            <a:r>
              <a:rPr lang="en-US" dirty="0" err="1">
                <a:latin typeface="Calibri"/>
                <a:ea typeface="Calibri"/>
                <a:cs typeface="Calibri"/>
                <a:sym typeface="Calibri"/>
              </a:rPr>
              <a:t>gérée</a:t>
            </a:r>
            <a:r>
              <a:rPr lang="en-US" dirty="0">
                <a:latin typeface="Calibri"/>
                <a:ea typeface="Calibri"/>
                <a:cs typeface="Calibri"/>
                <a:sym typeface="Calibri"/>
              </a:rPr>
              <a:t> avec des </a:t>
            </a:r>
            <a:r>
              <a:rPr lang="en-US" dirty="0" err="1">
                <a:latin typeface="Calibri"/>
                <a:ea typeface="Calibri"/>
                <a:cs typeface="Calibri"/>
                <a:sym typeface="Calibri"/>
              </a:rPr>
              <a:t>données</a:t>
            </a:r>
            <a:r>
              <a:rPr lang="en-US" dirty="0">
                <a:latin typeface="Calibri"/>
                <a:ea typeface="Calibri"/>
                <a:cs typeface="Calibri"/>
                <a:sym typeface="Calibri"/>
              </a:rPr>
              <a:t>, de la transparence et des </a:t>
            </a:r>
            <a:r>
              <a:rPr lang="en-US" dirty="0" err="1">
                <a:latin typeface="Calibri"/>
                <a:ea typeface="Calibri"/>
                <a:cs typeface="Calibri"/>
                <a:sym typeface="Calibri"/>
              </a:rPr>
              <a:t>incitations</a:t>
            </a:r>
            <a:endParaRPr lang="en-US" dirty="0">
              <a:latin typeface="Calibri"/>
              <a:ea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PLANIFICATION ET GESTION DES RESSOURCES</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sz="1700" dirty="0">
                <a:latin typeface="Calibri"/>
                <a:ea typeface="Calibri"/>
                <a:cs typeface="Calibri"/>
                <a:sym typeface="Calibri"/>
              </a:rPr>
              <a:t>Les </a:t>
            </a:r>
            <a:r>
              <a:rPr lang="en-US" sz="1700" dirty="0" err="1">
                <a:latin typeface="Calibri"/>
                <a:ea typeface="Calibri"/>
                <a:cs typeface="Calibri"/>
                <a:sym typeface="Calibri"/>
              </a:rPr>
              <a:t>ressources</a:t>
            </a:r>
            <a:r>
              <a:rPr lang="en-US" sz="1700" dirty="0">
                <a:latin typeface="Calibri"/>
                <a:ea typeface="Calibri"/>
                <a:cs typeface="Calibri"/>
                <a:sym typeface="Calibri"/>
              </a:rPr>
              <a:t> </a:t>
            </a:r>
            <a:r>
              <a:rPr lang="en-US" sz="1700" dirty="0" err="1">
                <a:latin typeface="Calibri"/>
                <a:ea typeface="Calibri"/>
                <a:cs typeface="Calibri"/>
                <a:sym typeface="Calibri"/>
              </a:rPr>
              <a:t>sont</a:t>
            </a:r>
            <a:r>
              <a:rPr lang="en-US" sz="1700" dirty="0">
                <a:latin typeface="Calibri"/>
                <a:ea typeface="Calibri"/>
                <a:cs typeface="Calibri"/>
                <a:sym typeface="Calibri"/>
              </a:rPr>
              <a:t> </a:t>
            </a:r>
            <a:r>
              <a:rPr lang="en-US" sz="1700" dirty="0" err="1">
                <a:latin typeface="Calibri"/>
                <a:ea typeface="Calibri"/>
                <a:cs typeface="Calibri"/>
                <a:sym typeface="Calibri"/>
              </a:rPr>
              <a:t>gérées</a:t>
            </a:r>
            <a:r>
              <a:rPr lang="en-US" sz="1700" dirty="0">
                <a:latin typeface="Calibri"/>
                <a:ea typeface="Calibri"/>
                <a:cs typeface="Calibri"/>
                <a:sym typeface="Calibri"/>
              </a:rPr>
              <a:t> pour </a:t>
            </a:r>
            <a:r>
              <a:rPr lang="en-US" sz="1700" dirty="0" err="1">
                <a:latin typeface="Calibri"/>
                <a:ea typeface="Calibri"/>
                <a:cs typeface="Calibri"/>
                <a:sym typeface="Calibri"/>
              </a:rPr>
              <a:t>soutenir</a:t>
            </a:r>
            <a:r>
              <a:rPr lang="en-US" sz="1700" dirty="0">
                <a:latin typeface="Calibri"/>
                <a:ea typeface="Calibri"/>
                <a:cs typeface="Calibri"/>
                <a:sym typeface="Calibri"/>
              </a:rPr>
              <a:t> la mise </a:t>
            </a:r>
            <a:r>
              <a:rPr lang="en-US" sz="1700" dirty="0" err="1">
                <a:latin typeface="Calibri"/>
                <a:ea typeface="Calibri"/>
                <a:cs typeface="Calibri"/>
                <a:sym typeface="Calibri"/>
              </a:rPr>
              <a:t>en</a:t>
            </a:r>
            <a:r>
              <a:rPr lang="en-US" sz="1700" dirty="0">
                <a:latin typeface="Calibri"/>
                <a:ea typeface="Calibri"/>
                <a:cs typeface="Calibri"/>
                <a:sym typeface="Calibri"/>
              </a:rPr>
              <a:t> </a:t>
            </a:r>
            <a:r>
              <a:rPr lang="en-US" sz="1700" dirty="0" err="1">
                <a:latin typeface="Calibri"/>
                <a:ea typeface="Calibri"/>
                <a:cs typeface="Calibri"/>
                <a:sym typeface="Calibri"/>
              </a:rPr>
              <a:t>œuvre</a:t>
            </a:r>
            <a:r>
              <a:rPr lang="en-US" sz="1700" dirty="0">
                <a:latin typeface="Calibri"/>
                <a:ea typeface="Calibri"/>
                <a:cs typeface="Calibri"/>
                <a:sym typeface="Calibri"/>
              </a:rPr>
              <a:t> du </a:t>
            </a:r>
            <a:r>
              <a:rPr lang="en-US" sz="1700" dirty="0" err="1">
                <a:latin typeface="Calibri"/>
                <a:ea typeface="Calibri"/>
                <a:cs typeface="Calibri"/>
                <a:sym typeface="Calibri"/>
              </a:rPr>
              <a:t>mandat</a:t>
            </a:r>
            <a:r>
              <a:rPr lang="en-US" sz="1700" dirty="0">
                <a:latin typeface="Calibri"/>
                <a:ea typeface="Calibri"/>
                <a:cs typeface="Calibri"/>
                <a:sym typeface="Calibri"/>
              </a:rPr>
              <a:t> et </a:t>
            </a:r>
            <a:r>
              <a:rPr lang="en-US" sz="1700" dirty="0" err="1">
                <a:latin typeface="Calibri"/>
                <a:ea typeface="Calibri"/>
                <a:cs typeface="Calibri"/>
                <a:sym typeface="Calibri"/>
              </a:rPr>
              <a:t>atteindre</a:t>
            </a:r>
            <a:r>
              <a:rPr lang="en-US" sz="1700" dirty="0">
                <a:latin typeface="Calibri"/>
                <a:ea typeface="Calibri"/>
                <a:cs typeface="Calibri"/>
                <a:sym typeface="Calibri"/>
              </a:rPr>
              <a:t> les </a:t>
            </a:r>
            <a:r>
              <a:rPr lang="en-US" sz="1700" dirty="0" err="1">
                <a:latin typeface="Calibri"/>
                <a:ea typeface="Calibri"/>
                <a:cs typeface="Calibri"/>
                <a:sym typeface="Calibri"/>
              </a:rPr>
              <a:t>objectifs</a:t>
            </a:r>
            <a:r>
              <a:rPr lang="en-US" sz="1700" dirty="0">
                <a:latin typeface="Calibri"/>
                <a:ea typeface="Calibri"/>
                <a:cs typeface="Calibri"/>
                <a:sym typeface="Calibri"/>
              </a:rPr>
              <a:t> dans le temps et </a:t>
            </a:r>
            <a:r>
              <a:rPr lang="en-US" sz="1700" dirty="0" err="1">
                <a:latin typeface="Calibri"/>
                <a:ea typeface="Calibri"/>
                <a:cs typeface="Calibri"/>
                <a:sym typeface="Calibri"/>
              </a:rPr>
              <a:t>l'espace</a:t>
            </a:r>
            <a:endParaRPr lang="en-US" sz="1700" dirty="0">
              <a:latin typeface="Calibri"/>
              <a:ea typeface="Calibri"/>
              <a:cs typeface="Calibri"/>
              <a:sym typeface="Calibri"/>
            </a:endParaRPr>
          </a:p>
        </p:txBody>
      </p:sp>
    </p:spTree>
    <p:extLst>
      <p:ext uri="{BB962C8B-B14F-4D97-AF65-F5344CB8AC3E}">
        <p14:creationId xmlns:p14="http://schemas.microsoft.com/office/powerpoint/2010/main" val="399395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9563100" cy="518508"/>
          </a:xfrm>
          <a:prstGeom prst="rect">
            <a:avLst/>
          </a:prstGeom>
        </p:spPr>
        <p:txBody>
          <a:bodyPr vert="horz" lIns="0" tIns="0" rIns="0" bIns="0" rtlCol="0" anchor="t" anchorCtr="0">
            <a:normAutofit fontScale="90000"/>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typiques</a:t>
            </a:r>
            <a:r>
              <a:rPr lang="en-US" sz="3200" b="1" dirty="0">
                <a:solidFill>
                  <a:schemeClr val="tx2"/>
                </a:solidFill>
                <a:latin typeface="Calibri" panose="020F0502020204030204" pitchFamily="34" charset="0"/>
              </a:rPr>
              <a:t> de la « routine » ?</a:t>
            </a:r>
            <a:br>
              <a:rPr lang="en-US" sz="3200" b="1" dirty="0">
                <a:solidFill>
                  <a:schemeClr val="tx2"/>
                </a:solidFill>
                <a:latin typeface="Calibri" panose="020F0502020204030204" pitchFamily="34" charset="0"/>
              </a:rPr>
            </a:br>
            <a:br>
              <a:rPr lang="en-US" sz="3200" b="1" dirty="0">
                <a:solidFill>
                  <a:schemeClr val="tx2"/>
                </a:solidFill>
                <a:latin typeface="Calibri" panose="020F0502020204030204" pitchFamily="34" charset="0"/>
              </a:rPr>
            </a:br>
            <a:br>
              <a:rPr lang="en-US" sz="3200" b="1" dirty="0">
                <a:solidFill>
                  <a:schemeClr val="tx2"/>
                </a:solidFill>
                <a:latin typeface="Calibri" panose="020F0502020204030204" pitchFamily="34" charset="0"/>
              </a:rPr>
            </a:b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047845" y="1215246"/>
            <a:ext cx="6096308"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solidFill>
                  <a:schemeClr val="bg1"/>
                </a:solidFill>
                <a:latin typeface="Calibri" panose="020F0502020204030204" pitchFamily="34" charset="0"/>
                <a:ea typeface="Lato"/>
                <a:cs typeface="Calibri" panose="020F0502020204030204" pitchFamily="34" charset="0"/>
                <a:sym typeface="Lato"/>
              </a:rPr>
              <a:t>Avec </a:t>
            </a:r>
            <a:r>
              <a:rPr lang="en-GB" sz="2800" b="1" dirty="0" err="1">
                <a:solidFill>
                  <a:schemeClr val="bg1"/>
                </a:solidFill>
                <a:latin typeface="Calibri" panose="020F0502020204030204" pitchFamily="34" charset="0"/>
                <a:ea typeface="Lato"/>
                <a:cs typeface="Calibri" panose="020F0502020204030204" pitchFamily="34" charset="0"/>
                <a:sym typeface="Lato"/>
              </a:rPr>
              <a:t>une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approche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conventionnelle</a:t>
            </a:r>
            <a:r>
              <a:rPr lang="en-GB" sz="2800" b="1" dirty="0">
                <a:solidFill>
                  <a:schemeClr val="bg1"/>
                </a:solidFill>
                <a:latin typeface="Calibri" panose="020F0502020204030204" pitchFamily="34" charset="0"/>
                <a:ea typeface="Lato"/>
                <a:cs typeface="Calibri" panose="020F0502020204030204" pitchFamily="34" charset="0"/>
                <a:sym typeface="Lato"/>
              </a:rPr>
              <a:t>...</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ea typeface="Lato"/>
                <a:cs typeface="Calibri" panose="020F0502020204030204" pitchFamily="34" charset="0"/>
                <a:sym typeface="Lato"/>
              </a:rPr>
              <a:t>L'investissement</a:t>
            </a:r>
            <a:r>
              <a:rPr lang="en-US" dirty="0">
                <a:solidFill>
                  <a:schemeClr val="tx2"/>
                </a:solidFill>
                <a:latin typeface="Calibri" panose="020F0502020204030204" pitchFamily="34" charset="0"/>
                <a:ea typeface="Lato"/>
                <a:cs typeface="Calibri" panose="020F0502020204030204" pitchFamily="34" charset="0"/>
                <a:sym typeface="Lato"/>
              </a:rPr>
              <a:t> dans le </a:t>
            </a:r>
            <a:r>
              <a:rPr lang="en-US" dirty="0" err="1">
                <a:solidFill>
                  <a:schemeClr val="tx2"/>
                </a:solidFill>
                <a:latin typeface="Calibri" panose="020F0502020204030204" pitchFamily="34" charset="0"/>
                <a:ea typeface="Lato"/>
                <a:cs typeface="Calibri" panose="020F0502020204030204" pitchFamily="34" charset="0"/>
                <a:sym typeface="Lato"/>
              </a:rPr>
              <a:t>traitement</a:t>
            </a:r>
            <a:r>
              <a:rPr lang="en-US" dirty="0">
                <a:solidFill>
                  <a:schemeClr val="tx2"/>
                </a:solidFill>
                <a:latin typeface="Calibri" panose="020F0502020204030204" pitchFamily="34" charset="0"/>
                <a:ea typeface="Lato"/>
                <a:cs typeface="Calibri" panose="020F0502020204030204" pitchFamily="34" charset="0"/>
                <a:sym typeface="Lato"/>
              </a:rPr>
              <a:t> des </a:t>
            </a:r>
            <a:r>
              <a:rPr lang="en-US" dirty="0" err="1">
                <a:solidFill>
                  <a:schemeClr val="tx2"/>
                </a:solidFill>
                <a:latin typeface="Calibri" panose="020F0502020204030204" pitchFamily="34" charset="0"/>
                <a:ea typeface="Lato"/>
                <a:cs typeface="Calibri" panose="020F0502020204030204" pitchFamily="34" charset="0"/>
                <a:sym typeface="Lato"/>
              </a:rPr>
              <a:t>eaux</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usées</a:t>
            </a:r>
            <a:r>
              <a:rPr lang="en-US" dirty="0">
                <a:solidFill>
                  <a:schemeClr val="tx2"/>
                </a:solidFill>
                <a:latin typeface="Calibri" panose="020F0502020204030204" pitchFamily="34" charset="0"/>
                <a:ea typeface="Lato"/>
                <a:cs typeface="Calibri" panose="020F0502020204030204" pitchFamily="34" charset="0"/>
                <a:sym typeface="Lato"/>
              </a:rPr>
              <a:t> se </a:t>
            </a:r>
            <a:r>
              <a:rPr lang="en-US" dirty="0" err="1">
                <a:solidFill>
                  <a:schemeClr val="tx2"/>
                </a:solidFill>
                <a:latin typeface="Calibri" panose="020F0502020204030204" pitchFamily="34" charset="0"/>
                <a:ea typeface="Lato"/>
                <a:cs typeface="Calibri" panose="020F0502020204030204" pitchFamily="34" charset="0"/>
                <a:sym typeface="Lato"/>
              </a:rPr>
              <a:t>concentre</a:t>
            </a:r>
            <a:r>
              <a:rPr lang="en-US" dirty="0">
                <a:solidFill>
                  <a:schemeClr val="tx2"/>
                </a:solidFill>
                <a:latin typeface="Calibri" panose="020F0502020204030204" pitchFamily="34" charset="0"/>
                <a:ea typeface="Lato"/>
                <a:cs typeface="Calibri" panose="020F0502020204030204" pitchFamily="34" charset="0"/>
                <a:sym typeface="Lato"/>
              </a:rPr>
              <a:t> sur des solutions </a:t>
            </a:r>
            <a:r>
              <a:rPr lang="en-US" dirty="0" err="1">
                <a:solidFill>
                  <a:schemeClr val="tx2"/>
                </a:solidFill>
                <a:latin typeface="Calibri" panose="020F0502020204030204" pitchFamily="34" charset="0"/>
                <a:ea typeface="Lato"/>
                <a:cs typeface="Calibri" panose="020F0502020204030204" pitchFamily="34" charset="0"/>
                <a:sym typeface="Lato"/>
              </a:rPr>
              <a:t>centralisées</a:t>
            </a:r>
            <a:endParaRPr lang="en-US" dirty="0">
              <a:solidFill>
                <a:schemeClr val="tx2"/>
              </a:solidFill>
              <a:latin typeface="Calibri" panose="020F0502020204030204" pitchFamily="34" charset="0"/>
              <a:cs typeface="Calibri" panose="020F0502020204030204" pitchFamily="34" charset="0"/>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La </a:t>
            </a:r>
            <a:r>
              <a:rPr lang="en-US" dirty="0" err="1">
                <a:solidFill>
                  <a:schemeClr val="tx2"/>
                </a:solidFill>
                <a:latin typeface="Calibri" panose="020F0502020204030204" pitchFamily="34" charset="0"/>
                <a:cs typeface="Calibri" panose="020F0502020204030204" pitchFamily="34" charset="0"/>
                <a:sym typeface="Lato"/>
              </a:rPr>
              <a:t>plupart</a:t>
            </a:r>
            <a:r>
              <a:rPr lang="en-US" dirty="0">
                <a:solidFill>
                  <a:schemeClr val="tx2"/>
                </a:solidFill>
                <a:latin typeface="Calibri" panose="020F0502020204030204" pitchFamily="34" charset="0"/>
                <a:cs typeface="Calibri" panose="020F0502020204030204" pitchFamily="34" charset="0"/>
                <a:sym typeface="Lato"/>
              </a:rPr>
              <a:t> des </a:t>
            </a:r>
            <a:r>
              <a:rPr lang="en-US" dirty="0" err="1">
                <a:solidFill>
                  <a:schemeClr val="tx2"/>
                </a:solidFill>
                <a:latin typeface="Calibri" panose="020F0502020204030204" pitchFamily="34" charset="0"/>
                <a:cs typeface="Calibri" panose="020F0502020204030204" pitchFamily="34" charset="0"/>
                <a:sym typeface="Lato"/>
              </a:rPr>
              <a:t>investissements</a:t>
            </a:r>
            <a:r>
              <a:rPr lang="en-US" dirty="0">
                <a:solidFill>
                  <a:schemeClr val="tx2"/>
                </a:solidFill>
                <a:latin typeface="Calibri" panose="020F0502020204030204" pitchFamily="34" charset="0"/>
                <a:cs typeface="Calibri" panose="020F0502020204030204" pitchFamily="34" charset="0"/>
                <a:sym typeface="Lato"/>
              </a:rPr>
              <a:t> publics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axés</a:t>
            </a:r>
            <a:r>
              <a:rPr lang="en-US" dirty="0">
                <a:solidFill>
                  <a:schemeClr val="tx2"/>
                </a:solidFill>
                <a:latin typeface="Calibri" panose="020F0502020204030204" pitchFamily="34" charset="0"/>
                <a:cs typeface="Calibri" panose="020F0502020204030204" pitchFamily="34" charset="0"/>
                <a:sym typeface="Lato"/>
              </a:rPr>
              <a:t> sur les quartiers non </a:t>
            </a:r>
            <a:r>
              <a:rPr lang="en-US" dirty="0" err="1">
                <a:solidFill>
                  <a:schemeClr val="tx2"/>
                </a:solidFill>
                <a:latin typeface="Calibri" panose="020F0502020204030204" pitchFamily="34" charset="0"/>
                <a:cs typeface="Calibri" panose="020F0502020204030204" pitchFamily="34" charset="0"/>
                <a:sym typeface="Lato"/>
              </a:rPr>
              <a:t>pauvres</a:t>
            </a:r>
            <a:r>
              <a:rPr lang="en-US" dirty="0">
                <a:solidFill>
                  <a:schemeClr val="tx2"/>
                </a:solidFill>
                <a:latin typeface="Calibri" panose="020F0502020204030204" pitchFamily="34" charset="0"/>
                <a:cs typeface="Calibri" panose="020F0502020204030204" pitchFamily="34" charset="0"/>
                <a:sym typeface="Lato"/>
              </a:rPr>
              <a:t> (par </a:t>
            </a:r>
            <a:r>
              <a:rPr lang="en-US" dirty="0" err="1">
                <a:solidFill>
                  <a:schemeClr val="tx2"/>
                </a:solidFill>
                <a:latin typeface="Calibri" panose="020F0502020204030204" pitchFamily="34" charset="0"/>
                <a:cs typeface="Calibri" panose="020F0502020204030204" pitchFamily="34" charset="0"/>
                <a:sym typeface="Lato"/>
              </a:rPr>
              <a:t>exemple</a:t>
            </a:r>
            <a:r>
              <a:rPr lang="en-US" dirty="0">
                <a:solidFill>
                  <a:schemeClr val="tx2"/>
                </a:solidFill>
                <a:latin typeface="Calibri" panose="020F0502020204030204" pitchFamily="34" charset="0"/>
                <a:cs typeface="Calibri" panose="020F0502020204030204" pitchFamily="34" charset="0"/>
                <a:sym typeface="Lato"/>
              </a:rPr>
              <a:t>, la subvention des </a:t>
            </a:r>
            <a:r>
              <a:rPr lang="en-US" dirty="0" err="1">
                <a:solidFill>
                  <a:schemeClr val="tx2"/>
                </a:solidFill>
                <a:latin typeface="Calibri" panose="020F0502020204030204" pitchFamily="34" charset="0"/>
                <a:cs typeface="Calibri" panose="020F0502020204030204" pitchFamily="34" charset="0"/>
                <a:sym typeface="Lato"/>
              </a:rPr>
              <a:t>égouts</a:t>
            </a:r>
            <a:r>
              <a:rPr lang="en-US" dirty="0">
                <a:solidFill>
                  <a:schemeClr val="tx2"/>
                </a:solidFill>
                <a:latin typeface="Calibri" panose="020F0502020204030204" pitchFamily="34" charset="0"/>
                <a:cs typeface="Calibri" panose="020F0502020204030204" pitchFamily="34" charset="0"/>
                <a:sym typeface="Lato"/>
              </a:rPr>
              <a:t>)</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Une petite portion des </a:t>
            </a:r>
            <a:r>
              <a:rPr lang="en-US" dirty="0" err="1">
                <a:solidFill>
                  <a:schemeClr val="tx2"/>
                </a:solidFill>
                <a:latin typeface="Calibri" panose="020F0502020204030204" pitchFamily="34" charset="0"/>
                <a:cs typeface="Calibri" panose="020F0502020204030204" pitchFamily="34" charset="0"/>
                <a:sym typeface="Lato"/>
              </a:rPr>
              <a:t>déchets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humains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est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collectée</a:t>
            </a:r>
            <a:r>
              <a:rPr lang="en-US" dirty="0">
                <a:solidFill>
                  <a:schemeClr val="tx2"/>
                </a:solidFill>
                <a:latin typeface="Calibri" panose="020F0502020204030204" pitchFamily="34" charset="0"/>
                <a:cs typeface="Calibri" panose="020F0502020204030204" pitchFamily="34" charset="0"/>
                <a:sym typeface="Lato"/>
              </a:rPr>
              <a:t>, encore </a:t>
            </a:r>
            <a:r>
              <a:rPr lang="en-US" dirty="0" err="1">
                <a:solidFill>
                  <a:schemeClr val="tx2"/>
                </a:solidFill>
                <a:latin typeface="Calibri" panose="020F0502020204030204" pitchFamily="34" charset="0"/>
                <a:cs typeface="Calibri" panose="020F0502020204030204" pitchFamily="34" charset="0"/>
                <a:sym typeface="Lato"/>
              </a:rPr>
              <a:t>moins</a:t>
            </a:r>
            <a:r>
              <a:rPr lang="en-US" dirty="0">
                <a:solidFill>
                  <a:schemeClr val="tx2"/>
                </a:solidFill>
                <a:latin typeface="Calibri" panose="020F0502020204030204" pitchFamily="34" charset="0"/>
                <a:cs typeface="Calibri" panose="020F0502020204030204" pitchFamily="34" charset="0"/>
                <a:sym typeface="Lato"/>
              </a:rPr>
              <a:t> dans les </a:t>
            </a:r>
            <a:r>
              <a:rPr lang="en-US" dirty="0" err="1">
                <a:solidFill>
                  <a:schemeClr val="tx2"/>
                </a:solidFill>
                <a:latin typeface="Calibri" panose="020F0502020204030204" pitchFamily="34" charset="0"/>
                <a:cs typeface="Calibri" panose="020F0502020204030204" pitchFamily="34" charset="0"/>
                <a:sym typeface="Lato"/>
              </a:rPr>
              <a:t>communautés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à</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faibles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revenus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stations de </a:t>
            </a:r>
            <a:r>
              <a:rPr lang="en-US" dirty="0" err="1">
                <a:solidFill>
                  <a:schemeClr val="tx2"/>
                </a:solidFill>
                <a:latin typeface="Calibri" panose="020F0502020204030204" pitchFamily="34" charset="0"/>
                <a:cs typeface="Calibri" panose="020F0502020204030204" pitchFamily="34" charset="0"/>
                <a:sym typeface="Lato"/>
              </a:rPr>
              <a:t>traitement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ont</a:t>
            </a:r>
            <a:r>
              <a:rPr lang="en-US" dirty="0">
                <a:solidFill>
                  <a:schemeClr val="tx2"/>
                </a:solidFill>
                <a:latin typeface="Calibri" panose="020F0502020204030204" pitchFamily="34" charset="0"/>
                <a:cs typeface="Calibri" panose="020F0502020204030204" pitchFamily="34" charset="0"/>
                <a:sym typeface="Lato"/>
              </a:rPr>
              <a:t> des performances </a:t>
            </a:r>
            <a:r>
              <a:rPr lang="en-US" dirty="0" err="1">
                <a:solidFill>
                  <a:schemeClr val="tx2"/>
                </a:solidFill>
                <a:latin typeface="Calibri" panose="020F0502020204030204" pitchFamily="34" charset="0"/>
                <a:cs typeface="Calibri" panose="020F0502020204030204" pitchFamily="34" charset="0"/>
                <a:sym typeface="Lato"/>
              </a:rPr>
              <a:t>limitées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peu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fiables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à</a:t>
            </a:r>
            <a:r>
              <a:rPr lang="en-US" dirty="0">
                <a:solidFill>
                  <a:schemeClr val="tx2"/>
                </a:solidFill>
                <a:latin typeface="Calibri" panose="020F0502020204030204" pitchFamily="34" charset="0"/>
                <a:cs typeface="Calibri" panose="020F0502020204030204" pitchFamily="34" charset="0"/>
                <a:sym typeface="Lato"/>
              </a:rPr>
              <a:t> long </a:t>
            </a:r>
            <a:r>
              <a:rPr lang="en-US" dirty="0" err="1">
                <a:solidFill>
                  <a:schemeClr val="tx2"/>
                </a:solidFill>
                <a:latin typeface="Calibri" panose="020F0502020204030204" pitchFamily="34" charset="0"/>
                <a:cs typeface="Calibri" panose="020F0502020204030204" pitchFamily="34" charset="0"/>
                <a:sym typeface="Lato"/>
              </a:rPr>
              <a:t>terme</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coûts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d’exploitation</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entretien</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dépassent</a:t>
            </a:r>
            <a:r>
              <a:rPr lang="en-US" dirty="0">
                <a:solidFill>
                  <a:schemeClr val="tx2"/>
                </a:solidFill>
                <a:latin typeface="Calibri" panose="020F0502020204030204" pitchFamily="34" charset="0"/>
                <a:cs typeface="Calibri" panose="020F0502020204030204" pitchFamily="34" charset="0"/>
                <a:sym typeface="Lato"/>
              </a:rPr>
              <a:t> les </a:t>
            </a:r>
            <a:r>
              <a:rPr lang="en-US" dirty="0" err="1">
                <a:solidFill>
                  <a:schemeClr val="tx2"/>
                </a:solidFill>
                <a:latin typeface="Calibri" panose="020F0502020204030204" pitchFamily="34" charset="0"/>
                <a:cs typeface="Calibri" panose="020F0502020204030204" pitchFamily="34" charset="0"/>
                <a:sym typeface="Lato"/>
              </a:rPr>
              <a:t>revenus</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l'investissement</a:t>
            </a:r>
            <a:r>
              <a:rPr lang="en-US" dirty="0">
                <a:solidFill>
                  <a:schemeClr val="tx2"/>
                </a:solidFill>
                <a:latin typeface="Calibri" panose="020F0502020204030204" pitchFamily="34" charset="0"/>
                <a:cs typeface="Calibri" panose="020F0502020204030204" pitchFamily="34" charset="0"/>
                <a:sym typeface="Lato"/>
              </a:rPr>
              <a:t> public</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cs typeface="Calibri" panose="020F0502020204030204" pitchFamily="34" charset="0"/>
                <a:sym typeface="Lato"/>
              </a:rPr>
              <a:t>Investissement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en</a:t>
            </a:r>
            <a:r>
              <a:rPr lang="en-US" dirty="0">
                <a:solidFill>
                  <a:schemeClr val="tx2"/>
                </a:solidFill>
                <a:latin typeface="Calibri" panose="020F0502020204030204" pitchFamily="34" charset="0"/>
                <a:cs typeface="Calibri" panose="020F0502020204030204" pitchFamily="34" charset="0"/>
                <a:sym typeface="Lato"/>
              </a:rPr>
              <a:t> capital </a:t>
            </a:r>
            <a:r>
              <a:rPr lang="en-US" dirty="0" err="1">
                <a:solidFill>
                  <a:schemeClr val="tx2"/>
                </a:solidFill>
                <a:latin typeface="Calibri" panose="020F0502020204030204" pitchFamily="34" charset="0"/>
                <a:cs typeface="Calibri" panose="020F0502020204030204" pitchFamily="34" charset="0"/>
                <a:sym typeface="Lato"/>
              </a:rPr>
              <a:t>reporté</a:t>
            </a:r>
            <a:r>
              <a:rPr lang="en-US" dirty="0">
                <a:solidFill>
                  <a:schemeClr val="tx2"/>
                </a:solidFill>
                <a:latin typeface="Calibri" panose="020F0502020204030204" pitchFamily="34" charset="0"/>
                <a:cs typeface="Calibri" panose="020F0502020204030204" pitchFamily="34" charset="0"/>
                <a:sym typeface="Lato"/>
              </a:rPr>
              <a:t> : </a:t>
            </a:r>
            <a:r>
              <a:rPr lang="en-US" dirty="0" err="1">
                <a:solidFill>
                  <a:schemeClr val="tx2"/>
                </a:solidFill>
                <a:latin typeface="Calibri" panose="020F0502020204030204" pitchFamily="34" charset="0"/>
                <a:cs typeface="Calibri" panose="020F0502020204030204" pitchFamily="34" charset="0"/>
                <a:sym typeface="Lato"/>
              </a:rPr>
              <a:t>l'infrastructure</a:t>
            </a:r>
            <a:r>
              <a:rPr lang="en-US" dirty="0">
                <a:solidFill>
                  <a:schemeClr val="tx2"/>
                </a:solidFill>
                <a:latin typeface="Calibri" panose="020F0502020204030204" pitchFamily="34" charset="0"/>
                <a:cs typeface="Calibri" panose="020F0502020204030204" pitchFamily="34" charset="0"/>
                <a:sym typeface="Lato"/>
              </a:rPr>
              <a:t> se </a:t>
            </a:r>
            <a:r>
              <a:rPr lang="en-US" dirty="0" err="1">
                <a:solidFill>
                  <a:schemeClr val="tx2"/>
                </a:solidFill>
                <a:latin typeface="Calibri" panose="020F0502020204030204" pitchFamily="34" charset="0"/>
                <a:cs typeface="Calibri" panose="020F0502020204030204" pitchFamily="34" charset="0"/>
                <a:sym typeface="Lato"/>
              </a:rPr>
              <a:t>détériore</a:t>
            </a:r>
            <a:r>
              <a:rPr lang="en-US" dirty="0">
                <a:solidFill>
                  <a:schemeClr val="tx2"/>
                </a:solidFill>
                <a:latin typeface="Calibri" panose="020F0502020204030204" pitchFamily="34" charset="0"/>
                <a:cs typeface="Calibri" panose="020F0502020204030204" pitchFamily="34" charset="0"/>
                <a:sym typeface="Lato"/>
              </a:rPr>
              <a:t>/se </a:t>
            </a:r>
            <a:r>
              <a:rPr lang="en-US" dirty="0" err="1">
                <a:solidFill>
                  <a:schemeClr val="tx2"/>
                </a:solidFill>
                <a:latin typeface="Calibri" panose="020F0502020204030204" pitchFamily="34" charset="0"/>
                <a:cs typeface="Calibri" panose="020F0502020204030204" pitchFamily="34" charset="0"/>
                <a:sym typeface="Lato"/>
              </a:rPr>
              <a:t>déprécie</a:t>
            </a:r>
            <a:endParaRPr lang="en-US" dirty="0">
              <a:solidFill>
                <a:schemeClr val="tx2"/>
              </a:solidFill>
              <a:latin typeface="Calibri" panose="020F0502020204030204" pitchFamily="34" charset="0"/>
              <a:cs typeface="Calibri" panose="020F0502020204030204" pitchFamily="34" charset="0"/>
              <a:sym typeface="Lato"/>
            </a:endParaRPr>
          </a:p>
        </p:txBody>
      </p:sp>
    </p:spTree>
    <p:extLst>
      <p:ext uri="{BB962C8B-B14F-4D97-AF65-F5344CB8AC3E}">
        <p14:creationId xmlns:p14="http://schemas.microsoft.com/office/powerpoint/2010/main" val="29423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p:bldP spid="9" grpId="0" animBg="1"/>
      <p:bldP spid="39" grpId="0" animBg="1"/>
      <p:bldP spid="40" grpId="0" animBg="1"/>
      <p:bldP spid="41" grpId="0" animBg="1"/>
      <p:bldP spid="42" grpId="0" animBg="1"/>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peuvent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découler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CWIS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Avec </a:t>
            </a:r>
            <a:r>
              <a:rPr lang="en-GB" sz="2800" b="1" dirty="0" err="1">
                <a:latin typeface="Calibri" panose="020F0502020204030204" pitchFamily="34" charset="0"/>
                <a:ea typeface="Lato"/>
                <a:cs typeface="Calibri" panose="020F0502020204030204" pitchFamily="34" charset="0"/>
                <a:sym typeface="Lato"/>
              </a:rPr>
              <a:t>une</a:t>
            </a:r>
            <a:r>
              <a:rPr lang="en-GB" sz="2800" b="1" dirty="0">
                <a:latin typeface="Calibri" panose="020F0502020204030204" pitchFamily="34" charset="0"/>
                <a:ea typeface="Lato"/>
                <a:cs typeface="Calibri" panose="020F0502020204030204" pitchFamily="34" charset="0"/>
                <a:sym typeface="Lato"/>
              </a:rPr>
              <a:t> </a:t>
            </a:r>
            <a:r>
              <a:rPr lang="en-GB" sz="2800" b="1" dirty="0" err="1">
                <a:latin typeface="Calibri" panose="020F0502020204030204" pitchFamily="34" charset="0"/>
                <a:ea typeface="Lato"/>
                <a:cs typeface="Calibri" panose="020F0502020204030204" pitchFamily="34" charset="0"/>
                <a:sym typeface="Lato"/>
              </a:rPr>
              <a:t>approche</a:t>
            </a:r>
            <a:r>
              <a:rPr lang="en-GB" sz="2800" b="1" dirty="0">
                <a:latin typeface="Calibri" panose="020F0502020204030204" pitchFamily="34" charset="0"/>
                <a:ea typeface="Lato"/>
                <a:cs typeface="Calibri" panose="020F0502020204030204" pitchFamily="34" charset="0"/>
                <a:sym typeface="Lato"/>
              </a:rPr>
              <a:t> CWIS…</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investissements</a:t>
            </a:r>
            <a:r>
              <a:rPr lang="en-US" dirty="0">
                <a:latin typeface="Calibri" panose="020F0502020204030204" pitchFamily="34" charset="0"/>
                <a:ea typeface="Lato"/>
                <a:cs typeface="Calibri" panose="020F0502020204030204" pitchFamily="34" charset="0"/>
                <a:sym typeface="Lato"/>
              </a:rPr>
              <a:t> publics et les subventions </a:t>
            </a:r>
            <a:r>
              <a:rPr lang="en-US" dirty="0" err="1">
                <a:latin typeface="Calibri" panose="020F0502020204030204" pitchFamily="34" charset="0"/>
                <a:ea typeface="Lato"/>
                <a:cs typeface="Calibri" panose="020F0502020204030204" pitchFamily="34" charset="0"/>
                <a:sym typeface="Lato"/>
              </a:rPr>
              <a:t>donnent</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priorité</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l'accès</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pauvres</a:t>
            </a:r>
            <a:r>
              <a:rPr lang="en-US" dirty="0">
                <a:latin typeface="Calibri" panose="020F0502020204030204" pitchFamily="34" charset="0"/>
                <a:ea typeface="Lato"/>
                <a:cs typeface="Calibri" panose="020F0502020204030204" pitchFamily="34" charset="0"/>
                <a:sym typeface="Lato"/>
              </a:rPr>
              <a:t> et des plus </a:t>
            </a:r>
            <a:r>
              <a:rPr lang="en-US" dirty="0" err="1">
                <a:latin typeface="Calibri" panose="020F0502020204030204" pitchFamily="34" charset="0"/>
                <a:ea typeface="Lato"/>
                <a:cs typeface="Calibri" panose="020F0502020204030204" pitchFamily="34" charset="0"/>
                <a:sym typeface="Lato"/>
              </a:rPr>
              <a:t>vulnérables</a:t>
            </a:r>
            <a:endParaRPr lang="en-US" dirty="0">
              <a:latin typeface="Calibri" panose="020F0502020204030204" pitchFamily="34" charset="0"/>
              <a:cs typeface="Calibri" panose="020F0502020204030204" pitchFamily="34" charset="0"/>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prix et le </a:t>
            </a:r>
            <a:r>
              <a:rPr lang="en-US" dirty="0" err="1">
                <a:latin typeface="Calibri" panose="020F0502020204030204" pitchFamily="34" charset="0"/>
                <a:ea typeface="Lato"/>
                <a:cs typeface="Calibri" panose="020F0502020204030204" pitchFamily="34" charset="0"/>
                <a:sym typeface="Lato"/>
              </a:rPr>
              <a:t>soutien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gouvernemental</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basés</a:t>
            </a:r>
            <a:r>
              <a:rPr lang="en-US" dirty="0">
                <a:latin typeface="Calibri" panose="020F0502020204030204" pitchFamily="34" charset="0"/>
                <a:ea typeface="Lato"/>
                <a:cs typeface="Calibri" panose="020F0502020204030204" pitchFamily="34" charset="0"/>
                <a:sym typeface="Lato"/>
              </a:rPr>
              <a:t> sur les </a:t>
            </a:r>
            <a:r>
              <a:rPr lang="en-US" dirty="0" err="1">
                <a:latin typeface="Calibri" panose="020F0502020204030204" pitchFamily="34" charset="0"/>
                <a:ea typeface="Lato"/>
                <a:cs typeface="Calibri" panose="020F0502020204030204" pitchFamily="34" charset="0"/>
                <a:sym typeface="Lato"/>
              </a:rPr>
              <a:t>coûts</a:t>
            </a:r>
            <a:r>
              <a:rPr lang="en-US" dirty="0">
                <a:latin typeface="Calibri" panose="020F0502020204030204" pitchFamily="34" charset="0"/>
                <a:ea typeface="Lato"/>
                <a:cs typeface="Calibri" panose="020F0502020204030204" pitchFamily="34" charset="0"/>
                <a:sym typeface="Lato"/>
              </a:rPr>
              <a:t> des services, le </a:t>
            </a:r>
            <a:r>
              <a:rPr lang="en-US" dirty="0" err="1">
                <a:latin typeface="Calibri" panose="020F0502020204030204" pitchFamily="34" charset="0"/>
                <a:ea typeface="Lato"/>
                <a:cs typeface="Calibri" panose="020F0502020204030204" pitchFamily="34" charset="0"/>
                <a:sym typeface="Lato"/>
              </a:rPr>
              <a:t>niveau</a:t>
            </a:r>
            <a:r>
              <a:rPr lang="en-US" dirty="0">
                <a:latin typeface="Calibri" panose="020F0502020204030204" pitchFamily="34" charset="0"/>
                <a:ea typeface="Lato"/>
                <a:cs typeface="Calibri" panose="020F0502020204030204" pitchFamily="34" charset="0"/>
                <a:sym typeface="Lato"/>
              </a:rPr>
              <a:t> de service et la </a:t>
            </a:r>
            <a:r>
              <a:rPr lang="en-US" dirty="0" err="1">
                <a:latin typeface="Calibri" panose="020F0502020204030204" pitchFamily="34" charset="0"/>
                <a:ea typeface="Lato"/>
                <a:cs typeface="Calibri" panose="020F0502020204030204" pitchFamily="34" charset="0"/>
                <a:sym typeface="Lato"/>
              </a:rPr>
              <a:t>capacité</a:t>
            </a:r>
            <a:r>
              <a:rPr lang="en-US" dirty="0">
                <a:latin typeface="Calibri" panose="020F0502020204030204" pitchFamily="34" charset="0"/>
                <a:ea typeface="Lato"/>
                <a:cs typeface="Calibri" panose="020F0502020204030204" pitchFamily="34" charset="0"/>
                <a:sym typeface="Lato"/>
              </a:rPr>
              <a:t> de </a:t>
            </a:r>
            <a:r>
              <a:rPr lang="en-US" dirty="0" err="1">
                <a:latin typeface="Calibri" panose="020F0502020204030204" pitchFamily="34" charset="0"/>
                <a:ea typeface="Lato"/>
                <a:cs typeface="Calibri" panose="020F0502020204030204" pitchFamily="34" charset="0"/>
                <a:sym typeface="Lato"/>
              </a:rPr>
              <a:t>paiement</a:t>
            </a:r>
            <a:endParaRPr lang="en-US" dirty="0">
              <a:latin typeface="Calibri" panose="020F0502020204030204" pitchFamily="34" charset="0"/>
              <a:ea typeface="Lato"/>
              <a:cs typeface="Calibri" panose="020F0502020204030204" pitchFamily="34" charset="0"/>
              <a:sym typeface="Lato"/>
            </a:endParaRP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Un </a:t>
            </a:r>
            <a:r>
              <a:rPr lang="en-US" dirty="0" err="1">
                <a:latin typeface="Calibri" panose="020F0502020204030204" pitchFamily="34" charset="0"/>
                <a:ea typeface="Lato"/>
                <a:cs typeface="Calibri" panose="020F0502020204030204" pitchFamily="34" charset="0"/>
                <a:sym typeface="Lato"/>
              </a:rPr>
              <a:t>assainissement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géré</a:t>
            </a:r>
            <a:r>
              <a:rPr lang="en-US" dirty="0">
                <a:latin typeface="Calibri" panose="020F0502020204030204" pitchFamily="34" charset="0"/>
                <a:ea typeface="Lato"/>
                <a:cs typeface="Calibri" panose="020F0502020204030204" pitchFamily="34" charset="0"/>
                <a:sym typeface="Lato"/>
              </a:rPr>
              <a:t> de manière </a:t>
            </a:r>
            <a:r>
              <a:rPr lang="en-US" dirty="0" err="1">
                <a:latin typeface="Calibri" panose="020F0502020204030204" pitchFamily="34" charset="0"/>
                <a:ea typeface="Lato"/>
                <a:cs typeface="Calibri" panose="020F0502020204030204" pitchFamily="34" charset="0"/>
                <a:sym typeface="Lato"/>
              </a:rPr>
              <a:t>sûre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intègre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une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collecte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sûre</a:t>
            </a:r>
            <a:endParaRPr lang="en-US" dirty="0">
              <a:latin typeface="Calibri" panose="020F0502020204030204" pitchFamily="34" charset="0"/>
              <a:ea typeface="Lato"/>
              <a:cs typeface="Calibri" panose="020F0502020204030204" pitchFamily="34" charset="0"/>
              <a:sym typeface="Lato"/>
            </a:endParaRP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Mise </a:t>
            </a:r>
            <a:r>
              <a:rPr lang="en-US" dirty="0" err="1">
                <a:latin typeface="Calibri" panose="020F0502020204030204" pitchFamily="34" charset="0"/>
                <a:ea typeface="Lato"/>
                <a:cs typeface="Calibri" panose="020F0502020204030204" pitchFamily="34" charset="0"/>
                <a:sym typeface="Lato"/>
              </a:rPr>
              <a:t>en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avant</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choix</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technologie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adaptée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l'objectif</a:t>
            </a:r>
            <a:r>
              <a:rPr lang="en-US" dirty="0">
                <a:latin typeface="Calibri" panose="020F0502020204030204" pitchFamily="34" charset="0"/>
                <a:ea typeface="Lato"/>
                <a:cs typeface="Calibri" panose="020F0502020204030204" pitchFamily="34" charset="0"/>
                <a:sym typeface="Lato"/>
              </a:rPr>
              <a:t> avec </a:t>
            </a:r>
            <a:r>
              <a:rPr lang="en-US" dirty="0" err="1">
                <a:latin typeface="Calibri" panose="020F0502020204030204" pitchFamily="34" charset="0"/>
                <a:ea typeface="Lato"/>
                <a:cs typeface="Calibri" panose="020F0502020204030204" pitchFamily="34" charset="0"/>
                <a:sym typeface="Lato"/>
              </a:rPr>
              <a:t>une</a:t>
            </a:r>
            <a:r>
              <a:rPr lang="en-US" dirty="0">
                <a:latin typeface="Calibri" panose="020F0502020204030204" pitchFamily="34" charset="0"/>
                <a:ea typeface="Lato"/>
                <a:cs typeface="Calibri" panose="020F0502020204030204" pitchFamily="34" charset="0"/>
                <a:sym typeface="Lato"/>
              </a:rPr>
              <a:t> vision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l'échelle</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ville</a:t>
            </a:r>
            <a:endParaRPr lang="en-US" dirty="0">
              <a:latin typeface="Calibri" panose="020F0502020204030204" pitchFamily="34" charset="0"/>
              <a:ea typeface="Lato"/>
              <a:cs typeface="Calibri" panose="020F0502020204030204" pitchFamily="34" charset="0"/>
              <a:sym typeface="Lato"/>
            </a:endParaRP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investissements</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tarification</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technologie</a:t>
            </a:r>
            <a:r>
              <a:rPr lang="en-US" dirty="0">
                <a:latin typeface="Calibri" panose="020F0502020204030204" pitchFamily="34" charset="0"/>
                <a:ea typeface="Lato"/>
                <a:cs typeface="Calibri" panose="020F0502020204030204" pitchFamily="34" charset="0"/>
                <a:sym typeface="Lato"/>
              </a:rPr>
              <a:t> et </a:t>
            </a:r>
            <a:r>
              <a:rPr lang="en-US" dirty="0" err="1">
                <a:latin typeface="Calibri" panose="020F0502020204030204" pitchFamily="34" charset="0"/>
                <a:ea typeface="Lato"/>
                <a:cs typeface="Calibri" panose="020F0502020204030204" pitchFamily="34" charset="0"/>
                <a:sym typeface="Lato"/>
              </a:rPr>
              <a:t>d'autres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caractéristiques</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système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conçus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être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viables</a:t>
            </a:r>
            <a:endParaRPr lang="en-US" dirty="0">
              <a:latin typeface="Calibri" panose="020F0502020204030204" pitchFamily="34" charset="0"/>
              <a:ea typeface="Lato"/>
              <a:cs typeface="Calibri" panose="020F0502020204030204" pitchFamily="34" charset="0"/>
              <a:sym typeface="Lato"/>
            </a:endParaRP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incitations</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système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conçues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perpétuer</a:t>
            </a:r>
            <a:r>
              <a:rPr lang="en-US" dirty="0">
                <a:latin typeface="Calibri" panose="020F0502020204030204" pitchFamily="34" charset="0"/>
                <a:ea typeface="Lato"/>
                <a:cs typeface="Calibri" panose="020F0502020204030204" pitchFamily="34" charset="0"/>
                <a:sym typeface="Lato"/>
              </a:rPr>
              <a:t> et </a:t>
            </a:r>
            <a:r>
              <a:rPr lang="en-US" dirty="0" err="1">
                <a:latin typeface="Calibri" panose="020F0502020204030204" pitchFamily="34" charset="0"/>
                <a:ea typeface="Lato"/>
                <a:cs typeface="Calibri" panose="020F0502020204030204" pitchFamily="34" charset="0"/>
                <a:sym typeface="Lato"/>
              </a:rPr>
              <a:t>améliorer</a:t>
            </a:r>
            <a:r>
              <a:rPr lang="en-US" dirty="0">
                <a:latin typeface="Calibri" panose="020F0502020204030204" pitchFamily="34" charset="0"/>
                <a:ea typeface="Lato"/>
                <a:cs typeface="Calibri" panose="020F0502020204030204" pitchFamily="34" charset="0"/>
                <a:sym typeface="Lato"/>
              </a:rPr>
              <a:t> les </a:t>
            </a:r>
            <a:r>
              <a:rPr lang="en-US" dirty="0" err="1">
                <a:latin typeface="Calibri" panose="020F0502020204030204" pitchFamily="34" charset="0"/>
                <a:ea typeface="Lato"/>
                <a:cs typeface="Calibri" panose="020F0502020204030204" pitchFamily="34" charset="0"/>
                <a:sym typeface="Lato"/>
              </a:rPr>
              <a:t>résultats</a:t>
            </a:r>
            <a:endParaRPr lang="en-US" dirty="0">
              <a:latin typeface="Calibri" panose="020F0502020204030204" pitchFamily="34" charset="0"/>
              <a:ea typeface="Lato"/>
              <a:cs typeface="Calibri" panose="020F0502020204030204" pitchFamily="34" charset="0"/>
              <a:sym typeface="Lato"/>
            </a:endParaRPr>
          </a:p>
        </p:txBody>
      </p:sp>
    </p:spTree>
    <p:extLst>
      <p:ext uri="{BB962C8B-B14F-4D97-AF65-F5344CB8AC3E}">
        <p14:creationId xmlns:p14="http://schemas.microsoft.com/office/powerpoint/2010/main" val="40254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Étude de </a:t>
            </a:r>
            <a:r>
              <a:rPr lang="en-US" sz="3200" b="1" dirty="0" err="1">
                <a:solidFill>
                  <a:schemeClr val="tx2"/>
                </a:solidFill>
                <a:latin typeface="Calibri" panose="020F0502020204030204" pitchFamily="34" charset="0"/>
              </a:rPr>
              <a:t>cas</a:t>
            </a:r>
            <a:r>
              <a:rPr lang="en-US" sz="3200" b="1" dirty="0">
                <a:solidFill>
                  <a:schemeClr val="tx2"/>
                </a:solidFill>
                <a:latin typeface="Calibri" panose="020F0502020204030204" pitchFamily="34" charset="0"/>
              </a:rPr>
              <a:t>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57559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5A8D03-6F59-5E09-BD0B-514EFB193B43}"/>
              </a:ext>
            </a:extLst>
          </p:cNvPr>
          <p:cNvSpPr txBox="1">
            <a:spLocks/>
          </p:cNvSpPr>
          <p:nvPr/>
        </p:nvSpPr>
        <p:spPr>
          <a:xfrm>
            <a:off x="723900" y="1066800"/>
            <a:ext cx="11087100" cy="159650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spcBef>
                <a:spcPts val="0"/>
              </a:spcBef>
              <a:spcAft>
                <a:spcPts val="2400"/>
              </a:spcAft>
              <a:buClr>
                <a:schemeClr val="tx2"/>
              </a:buClr>
              <a:buNone/>
            </a:pPr>
            <a:r>
              <a:rPr lang="en-US" sz="2800" b="1" dirty="0">
                <a:solidFill>
                  <a:srgbClr val="6F2875"/>
                </a:solidFill>
                <a:latin typeface="Calibri" panose="020F0502020204030204" pitchFamily="34" charset="0"/>
              </a:rPr>
              <a:t>Session 1: </a:t>
            </a:r>
            <a:r>
              <a:rPr lang="en-US" sz="2800" b="1" dirty="0">
                <a:latin typeface="Calibri" panose="020F0502020204030204" pitchFamily="34" charset="0"/>
              </a:rPr>
              <a:t>Introduction </a:t>
            </a:r>
            <a:r>
              <a:rPr lang="en-US" sz="2800" b="1" dirty="0" err="1">
                <a:latin typeface="Calibri" panose="020F0502020204030204" pitchFamily="34" charset="0"/>
              </a:rPr>
              <a:t>à</a:t>
            </a:r>
            <a:r>
              <a:rPr lang="en-US" sz="2800" b="1" dirty="0">
                <a:latin typeface="Calibri" panose="020F0502020204030204" pitchFamily="34" charset="0"/>
              </a:rPr>
              <a:t> CWIS</a:t>
            </a:r>
          </a:p>
          <a:p>
            <a:pPr marL="0" indent="0">
              <a:spcBef>
                <a:spcPts val="0"/>
              </a:spcBef>
              <a:spcAft>
                <a:spcPts val="2400"/>
              </a:spcAft>
              <a:buClr>
                <a:schemeClr val="tx2"/>
              </a:buClr>
              <a:buNone/>
            </a:pPr>
            <a:r>
              <a:rPr lang="en-US" sz="2800" b="1" dirty="0">
                <a:solidFill>
                  <a:srgbClr val="6F2875"/>
                </a:solidFill>
                <a:latin typeface="Calibri" panose="020F0502020204030204" pitchFamily="34" charset="0"/>
              </a:rPr>
              <a:t>Session 2: </a:t>
            </a:r>
            <a:r>
              <a:rPr lang="en-US" sz="2800" b="1" dirty="0" err="1">
                <a:latin typeface="Calibri" panose="020F0502020204030204" pitchFamily="34" charset="0"/>
              </a:rPr>
              <a:t>Responsabilité</a:t>
            </a:r>
            <a:r>
              <a:rPr lang="en-US" sz="2800" b="1" dirty="0">
                <a:latin typeface="Calibri" panose="020F0502020204030204" pitchFamily="34" charset="0"/>
              </a:rPr>
              <a:t> et Obligation de </a:t>
            </a:r>
            <a:r>
              <a:rPr lang="en-US" sz="2800" b="1" dirty="0" err="1">
                <a:latin typeface="Calibri" panose="020F0502020204030204" pitchFamily="34" charset="0"/>
              </a:rPr>
              <a:t>rendre</a:t>
            </a:r>
            <a:r>
              <a:rPr lang="en-US" sz="2800" b="1" dirty="0">
                <a:latin typeface="Calibri" panose="020F0502020204030204" pitchFamily="34" charset="0"/>
              </a:rPr>
              <a:t> </a:t>
            </a:r>
            <a:r>
              <a:rPr lang="en-US" sz="2800" b="1" dirty="0" err="1">
                <a:latin typeface="Calibri" panose="020F0502020204030204" pitchFamily="34" charset="0"/>
              </a:rPr>
              <a:t>compte</a:t>
            </a:r>
            <a:endParaRPr lang="en-US" sz="2800" b="1" dirty="0">
              <a:latin typeface="Calibri" panose="020F0502020204030204" pitchFamily="34" charset="0"/>
            </a:endParaRPr>
          </a:p>
          <a:p>
            <a:pPr marL="0" indent="0">
              <a:spcBef>
                <a:spcPts val="0"/>
              </a:spcBef>
              <a:spcAft>
                <a:spcPts val="2400"/>
              </a:spcAft>
              <a:buClr>
                <a:schemeClr val="tx2"/>
              </a:buClr>
              <a:buNone/>
            </a:pPr>
            <a:r>
              <a:rPr lang="en-US" sz="2800" b="1" dirty="0">
                <a:solidFill>
                  <a:srgbClr val="6F2875"/>
                </a:solidFill>
                <a:latin typeface="Calibri" panose="020F0502020204030204" pitchFamily="34" charset="0"/>
              </a:rPr>
              <a:t>session 3: P</a:t>
            </a:r>
            <a:r>
              <a:rPr lang="en-US" sz="2800" b="1" dirty="0">
                <a:latin typeface="Calibri" panose="020F0502020204030204" pitchFamily="34" charset="0"/>
              </a:rPr>
              <a:t>lanification et gestion des </a:t>
            </a:r>
            <a:r>
              <a:rPr lang="en-US" sz="2800" b="1" dirty="0" err="1">
                <a:latin typeface="Calibri" panose="020F0502020204030204" pitchFamily="34" charset="0"/>
              </a:rPr>
              <a:t>ressources</a:t>
            </a:r>
            <a:r>
              <a:rPr lang="en-US" sz="2800" b="1" dirty="0">
                <a:latin typeface="Calibri" panose="020F0502020204030204" pitchFamily="34" charset="0"/>
              </a:rPr>
              <a:t> &amp; résumé</a:t>
            </a:r>
          </a:p>
        </p:txBody>
      </p:sp>
    </p:spTree>
    <p:extLst>
      <p:ext uri="{BB962C8B-B14F-4D97-AF65-F5344CB8AC3E}">
        <p14:creationId xmlns:p14="http://schemas.microsoft.com/office/powerpoint/2010/main" val="134670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2</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Cadre (</a:t>
            </a:r>
            <a:r>
              <a:rPr lang="en-US" dirty="0" err="1">
                <a:latin typeface="Calibri" panose="020F0502020204030204" pitchFamily="34" charset="0"/>
              </a:rPr>
              <a:t>récap</a:t>
            </a:r>
            <a:r>
              <a:rPr lang="en-US" dirty="0">
                <a:latin typeface="Calibri" panose="020F0502020204030204" pitchFamily="34" charset="0"/>
              </a:rPr>
              <a:t>)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Fonctions</a:t>
            </a:r>
            <a:endParaRPr lang="en-US" dirty="0">
              <a:latin typeface="Calibri" panose="020F0502020204030204" pitchFamily="34" charset="0"/>
            </a:endParaRPr>
          </a:p>
          <a:p>
            <a:pPr marL="530352" lvl="1"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Responsabilités</a:t>
            </a:r>
            <a:r>
              <a:rPr lang="en-US" dirty="0">
                <a:latin typeface="Calibri" panose="020F0502020204030204" pitchFamily="34" charset="0"/>
              </a:rPr>
              <a:t>, y </a:t>
            </a:r>
            <a:r>
              <a:rPr lang="en-US" dirty="0" err="1">
                <a:latin typeface="Calibri" panose="020F0502020204030204" pitchFamily="34" charset="0"/>
              </a:rPr>
              <a:t>compris</a:t>
            </a:r>
            <a:r>
              <a:rPr lang="en-US" dirty="0">
                <a:latin typeface="Calibri" panose="020F0502020204030204" pitchFamily="34" charset="0"/>
              </a:rPr>
              <a:t> les structures de mandate</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Obligation de </a:t>
            </a:r>
            <a:r>
              <a:rPr lang="en-US" dirty="0" err="1">
                <a:latin typeface="Calibri" panose="020F0502020204030204" pitchFamily="34" charset="0"/>
              </a:rPr>
              <a:t>rendre</a:t>
            </a:r>
            <a:r>
              <a:rPr lang="en-US" dirty="0">
                <a:latin typeface="Calibri" panose="020F0502020204030204" pitchFamily="34" charset="0"/>
              </a:rPr>
              <a:t> </a:t>
            </a:r>
            <a:r>
              <a:rPr lang="en-US" dirty="0" err="1">
                <a:latin typeface="Calibri" panose="020F0502020204030204" pitchFamily="34" charset="0"/>
              </a:rPr>
              <a:t>compte</a:t>
            </a:r>
            <a:r>
              <a:rPr lang="en-US" dirty="0">
                <a:latin typeface="Calibri" panose="020F0502020204030204" pitchFamily="34" charset="0"/>
              </a:rPr>
              <a:t> </a:t>
            </a:r>
          </a:p>
          <a:p>
            <a:pPr marL="274320" indent="-274320">
              <a:spcBef>
                <a:spcPts val="0"/>
              </a:spcBef>
              <a:spcAft>
                <a:spcPts val="1200"/>
              </a:spcAft>
              <a:buClr>
                <a:schemeClr val="tx2"/>
              </a:buClr>
              <a:buFont typeface="Arial" panose="020B0604020202020204" pitchFamily="34" charset="0"/>
              <a:buChar char="•"/>
            </a:pPr>
            <a:endParaRPr lang="en-US" dirty="0">
              <a:latin typeface="Calibri" panose="020F0502020204030204" pitchFamily="34" charset="0"/>
            </a:endParaRP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a:t>
            </a:r>
          </a:p>
        </p:txBody>
      </p:sp>
    </p:spTree>
    <p:extLst>
      <p:ext uri="{BB962C8B-B14F-4D97-AF65-F5344CB8AC3E}">
        <p14:creationId xmlns:p14="http://schemas.microsoft.com/office/powerpoint/2010/main" val="4142286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ÉQUITÉ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GB" sz="1700" dirty="0">
                <a:solidFill>
                  <a:schemeClr val="lt1"/>
                </a:solidFill>
                <a:latin typeface="Calibri"/>
                <a:ea typeface="Calibri"/>
                <a:cs typeface="Calibri"/>
                <a:sym typeface="Calibri"/>
              </a:rPr>
              <a:t>La « justice » dans la distribution et la </a:t>
            </a:r>
            <a:r>
              <a:rPr lang="en-GB" sz="1700" dirty="0" err="1">
                <a:solidFill>
                  <a:schemeClr val="lt1"/>
                </a:solidFill>
                <a:latin typeface="Calibri"/>
                <a:ea typeface="Calibri"/>
                <a:cs typeface="Calibri"/>
                <a:sym typeface="Calibri"/>
              </a:rPr>
              <a:t>priorisation</a:t>
            </a:r>
            <a:r>
              <a:rPr lang="en-GB" sz="1700" dirty="0">
                <a:solidFill>
                  <a:schemeClr val="lt1"/>
                </a:solidFill>
                <a:latin typeface="Calibri"/>
                <a:ea typeface="Calibri"/>
                <a:cs typeface="Calibri"/>
                <a:sym typeface="Calibri"/>
              </a:rPr>
              <a:t> de la </a:t>
            </a:r>
            <a:r>
              <a:rPr lang="en-GB" sz="1700" dirty="0" err="1">
                <a:solidFill>
                  <a:schemeClr val="lt1"/>
                </a:solidFill>
                <a:latin typeface="Calibri"/>
                <a:ea typeface="Calibri"/>
                <a:cs typeface="Calibri"/>
                <a:sym typeface="Calibri"/>
              </a:rPr>
              <a:t>qualité</a:t>
            </a:r>
            <a:r>
              <a:rPr lang="en-GB" sz="1700" dirty="0">
                <a:solidFill>
                  <a:schemeClr val="lt1"/>
                </a:solidFill>
                <a:latin typeface="Calibri"/>
                <a:ea typeface="Calibri"/>
                <a:cs typeface="Calibri"/>
                <a:sym typeface="Calibri"/>
              </a:rPr>
              <a:t> des services, des prix des services, et des </a:t>
            </a:r>
            <a:r>
              <a:rPr lang="en-GB" sz="1700" dirty="0" err="1">
                <a:solidFill>
                  <a:schemeClr val="lt1"/>
                </a:solidFill>
                <a:latin typeface="Calibri"/>
                <a:ea typeface="Calibri"/>
                <a:cs typeface="Calibri"/>
                <a:sym typeface="Calibri"/>
              </a:rPr>
              <a:t>financements</a:t>
            </a:r>
            <a:r>
              <a:rPr lang="en-GB" sz="1700" dirty="0">
                <a:solidFill>
                  <a:schemeClr val="lt1"/>
                </a:solidFill>
                <a:latin typeface="Calibri"/>
                <a:ea typeface="Calibri"/>
                <a:cs typeface="Calibri"/>
                <a:sym typeface="Calibri"/>
              </a:rPr>
              <a:t> publics/subventions.</a:t>
            </a:r>
            <a:endParaRPr sz="1700"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SÉCURITÉ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clients, les </a:t>
            </a:r>
            <a:r>
              <a:rPr lang="en-US" dirty="0" err="1">
                <a:solidFill>
                  <a:schemeClr val="lt1"/>
                </a:solidFill>
                <a:latin typeface="Calibri"/>
                <a:ea typeface="Calibri"/>
                <a:cs typeface="Calibri"/>
                <a:sym typeface="Calibri"/>
              </a:rPr>
              <a:t>travailleurs</a:t>
            </a:r>
            <a:r>
              <a:rPr lang="en-US" dirty="0">
                <a:solidFill>
                  <a:schemeClr val="lt1"/>
                </a:solidFill>
                <a:latin typeface="Calibri"/>
                <a:ea typeface="Calibri"/>
                <a:cs typeface="Calibri"/>
                <a:sym typeface="Calibri"/>
              </a:rPr>
              <a:t> et les </a:t>
            </a:r>
            <a:r>
              <a:rPr lang="en-US" dirty="0" err="1">
                <a:solidFill>
                  <a:schemeClr val="lt1"/>
                </a:solidFill>
                <a:latin typeface="Calibri"/>
                <a:ea typeface="Calibri"/>
                <a:cs typeface="Calibri"/>
                <a:sym typeface="Calibri"/>
              </a:rPr>
              <a:t>communautés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protégés </a:t>
            </a:r>
            <a:r>
              <a:rPr lang="en-US" dirty="0" err="1">
                <a:solidFill>
                  <a:schemeClr val="lt1"/>
                </a:solidFill>
                <a:latin typeface="Calibri"/>
                <a:ea typeface="Calibri"/>
                <a:cs typeface="Calibri"/>
                <a:sym typeface="Calibri"/>
              </a:rPr>
              <a:t>contre</a:t>
            </a:r>
            <a:r>
              <a:rPr lang="en-US" dirty="0">
                <a:solidFill>
                  <a:schemeClr val="lt1"/>
                </a:solidFill>
                <a:latin typeface="Calibri"/>
                <a:ea typeface="Calibri"/>
                <a:cs typeface="Calibri"/>
                <a:sym typeface="Calibri"/>
              </a:rPr>
              <a:t> les </a:t>
            </a:r>
            <a:r>
              <a:rPr lang="en-US" dirty="0" err="1">
                <a:solidFill>
                  <a:schemeClr val="lt1"/>
                </a:solidFill>
                <a:latin typeface="Calibri"/>
                <a:ea typeface="Calibri"/>
                <a:cs typeface="Calibri"/>
                <a:sym typeface="Calibri"/>
              </a:rPr>
              <a:t>risques</a:t>
            </a:r>
            <a:r>
              <a:rPr lang="en-US" dirty="0">
                <a:solidFill>
                  <a:schemeClr val="lt1"/>
                </a:solidFill>
                <a:latin typeface="Calibri"/>
                <a:ea typeface="Calibri"/>
                <a:cs typeface="Calibri"/>
                <a:sym typeface="Calibri"/>
              </a:rPr>
              <a:t> pour la </a:t>
            </a:r>
            <a:r>
              <a:rPr lang="en-US" dirty="0" err="1">
                <a:solidFill>
                  <a:schemeClr val="lt1"/>
                </a:solidFill>
                <a:latin typeface="Calibri"/>
                <a:ea typeface="Calibri"/>
                <a:cs typeface="Calibri"/>
                <a:sym typeface="Calibri"/>
              </a:rPr>
              <a:t>sécurité</a:t>
            </a:r>
            <a:r>
              <a:rPr lang="en-US" dirty="0">
                <a:solidFill>
                  <a:schemeClr val="lt1"/>
                </a:solidFill>
                <a:latin typeface="Calibri"/>
                <a:ea typeface="Calibri"/>
                <a:cs typeface="Calibri"/>
                <a:sym typeface="Calibri"/>
              </a:rPr>
              <a:t> et la </a:t>
            </a:r>
            <a:r>
              <a:rPr lang="en-US" dirty="0" err="1">
                <a:solidFill>
                  <a:schemeClr val="lt1"/>
                </a:solidFill>
                <a:latin typeface="Calibri"/>
                <a:ea typeface="Calibri"/>
                <a:cs typeface="Calibri"/>
                <a:sym typeface="Calibri"/>
              </a:rPr>
              <a:t>santé</a:t>
            </a:r>
            <a:endParaRPr lang="en-US" dirty="0">
              <a:solidFill>
                <a:schemeClr val="lt1"/>
              </a:solidFill>
              <a:latin typeface="Calibri"/>
              <a:ea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DURABILITÉ</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services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fournis</a:t>
            </a:r>
            <a:r>
              <a:rPr lang="en-US" dirty="0">
                <a:solidFill>
                  <a:schemeClr val="lt1"/>
                </a:solidFill>
                <a:latin typeface="Calibri"/>
                <a:ea typeface="Calibri"/>
                <a:cs typeface="Calibri"/>
                <a:sym typeface="Calibri"/>
              </a:rPr>
              <a:t> de manière </a:t>
            </a:r>
            <a:r>
              <a:rPr lang="en-US" dirty="0" err="1">
                <a:solidFill>
                  <a:schemeClr val="lt1"/>
                </a:solidFill>
                <a:latin typeface="Calibri"/>
                <a:ea typeface="Calibri"/>
                <a:cs typeface="Calibri"/>
                <a:sym typeface="Calibri"/>
              </a:rPr>
              <a:t>fiable</a:t>
            </a:r>
            <a:r>
              <a:rPr lang="en-US" dirty="0">
                <a:solidFill>
                  <a:schemeClr val="lt1"/>
                </a:solidFill>
                <a:latin typeface="Calibri"/>
                <a:ea typeface="Calibri"/>
                <a:cs typeface="Calibri"/>
                <a:sym typeface="Calibri"/>
              </a:rPr>
              <a:t> grâce </a:t>
            </a:r>
            <a:r>
              <a:rPr lang="en-US" dirty="0" err="1">
                <a:solidFill>
                  <a:schemeClr val="lt1"/>
                </a:solidFill>
                <a:latin typeface="Calibri"/>
                <a:ea typeface="Calibri"/>
                <a:cs typeface="Calibri"/>
                <a:sym typeface="Calibri"/>
              </a:rPr>
              <a:t>à</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une</a:t>
            </a:r>
            <a:r>
              <a:rPr lang="en-US" dirty="0">
                <a:solidFill>
                  <a:schemeClr val="lt1"/>
                </a:solidFill>
                <a:latin typeface="Calibri"/>
                <a:ea typeface="Calibri"/>
                <a:cs typeface="Calibri"/>
                <a:sym typeface="Calibri"/>
              </a:rPr>
              <a:t> bonne gestion des </a:t>
            </a:r>
            <a:r>
              <a:rPr lang="en-US" dirty="0" err="1">
                <a:solidFill>
                  <a:schemeClr val="lt1"/>
                </a:solidFill>
                <a:latin typeface="Calibri"/>
                <a:ea typeface="Calibri"/>
                <a:cs typeface="Calibri"/>
                <a:sym typeface="Calibri"/>
              </a:rPr>
              <a:t>ressources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humaines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financières</a:t>
            </a:r>
            <a:r>
              <a:rPr lang="en-US" dirty="0">
                <a:solidFill>
                  <a:schemeClr val="lt1"/>
                </a:solidFill>
                <a:latin typeface="Calibri"/>
                <a:ea typeface="Calibri"/>
                <a:cs typeface="Calibri"/>
                <a:sym typeface="Calibri"/>
              </a:rPr>
              <a:t> et </a:t>
            </a:r>
            <a:r>
              <a:rPr lang="en-US" dirty="0" err="1">
                <a:solidFill>
                  <a:schemeClr val="lt1"/>
                </a:solidFill>
                <a:latin typeface="Calibri"/>
                <a:ea typeface="Calibri"/>
                <a:cs typeface="Calibri"/>
                <a:sym typeface="Calibri"/>
              </a:rPr>
              <a:t>naturelles</a:t>
            </a:r>
            <a:endParaRPr lang="en-US" dirty="0">
              <a:solidFill>
                <a:schemeClr val="lt1"/>
              </a:solidFill>
              <a:latin typeface="Calibri"/>
              <a:ea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RESPONSABILITÉ</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err="1">
                <a:latin typeface="Calibri"/>
                <a:ea typeface="Calibri"/>
                <a:cs typeface="Calibri"/>
                <a:sym typeface="Calibri"/>
              </a:rPr>
              <a:t>L'autorité</a:t>
            </a:r>
            <a:r>
              <a:rPr lang="en-US" dirty="0">
                <a:latin typeface="Calibri"/>
                <a:ea typeface="Calibri"/>
                <a:cs typeface="Calibri"/>
                <a:sym typeface="Calibri"/>
              </a:rPr>
              <a:t> </a:t>
            </a:r>
            <a:r>
              <a:rPr lang="en-US" dirty="0" err="1">
                <a:latin typeface="Calibri"/>
                <a:ea typeface="Calibri"/>
                <a:cs typeface="Calibri"/>
                <a:sym typeface="Calibri"/>
              </a:rPr>
              <a:t>ou</a:t>
            </a:r>
            <a:r>
              <a:rPr lang="en-US" dirty="0">
                <a:latin typeface="Calibri"/>
                <a:ea typeface="Calibri"/>
                <a:cs typeface="Calibri"/>
                <a:sym typeface="Calibri"/>
              </a:rPr>
              <a:t> les </a:t>
            </a:r>
            <a:r>
              <a:rPr lang="en-US" dirty="0" err="1">
                <a:latin typeface="Calibri"/>
                <a:ea typeface="Calibri"/>
                <a:cs typeface="Calibri"/>
                <a:sym typeface="Calibri"/>
              </a:rPr>
              <a:t>autorités</a:t>
            </a:r>
            <a:r>
              <a:rPr lang="en-US" dirty="0">
                <a:latin typeface="Calibri"/>
                <a:ea typeface="Calibri"/>
                <a:cs typeface="Calibri"/>
                <a:sym typeface="Calibri"/>
              </a:rPr>
              <a:t> </a:t>
            </a:r>
            <a:r>
              <a:rPr lang="en-US" dirty="0" err="1">
                <a:latin typeface="Calibri"/>
                <a:ea typeface="Calibri"/>
                <a:cs typeface="Calibri"/>
                <a:sym typeface="Calibri"/>
              </a:rPr>
              <a:t>ont</a:t>
            </a:r>
            <a:r>
              <a:rPr lang="en-US" dirty="0">
                <a:latin typeface="Calibri"/>
                <a:ea typeface="Calibri"/>
                <a:cs typeface="Calibri"/>
                <a:sym typeface="Calibri"/>
              </a:rPr>
              <a:t> un </a:t>
            </a:r>
            <a:r>
              <a:rPr lang="en-US" dirty="0" err="1">
                <a:latin typeface="Calibri"/>
                <a:ea typeface="Calibri"/>
                <a:cs typeface="Calibri"/>
                <a:sym typeface="Calibri"/>
              </a:rPr>
              <a:t>mandat</a:t>
            </a:r>
            <a:r>
              <a:rPr lang="en-US" dirty="0">
                <a:latin typeface="Calibri"/>
                <a:ea typeface="Calibri"/>
                <a:cs typeface="Calibri"/>
                <a:sym typeface="Calibri"/>
              </a:rPr>
              <a:t> </a:t>
            </a:r>
            <a:r>
              <a:rPr lang="en-US" dirty="0" err="1">
                <a:latin typeface="Calibri"/>
                <a:ea typeface="Calibri"/>
                <a:cs typeface="Calibri"/>
                <a:sym typeface="Calibri"/>
              </a:rPr>
              <a:t>clair</a:t>
            </a:r>
            <a:r>
              <a:rPr lang="en-US" dirty="0">
                <a:latin typeface="Calibri"/>
                <a:ea typeface="Calibri"/>
                <a:cs typeface="Calibri"/>
                <a:sym typeface="Calibri"/>
              </a:rPr>
              <a:t> pour </a:t>
            </a:r>
            <a:r>
              <a:rPr lang="en-US" dirty="0" err="1">
                <a:latin typeface="Calibri"/>
                <a:ea typeface="Calibri"/>
                <a:cs typeface="Calibri"/>
                <a:sym typeface="Calibri"/>
              </a:rPr>
              <a:t>garantir</a:t>
            </a:r>
            <a:r>
              <a:rPr lang="en-US" dirty="0">
                <a:latin typeface="Calibri"/>
                <a:ea typeface="Calibri"/>
                <a:cs typeface="Calibri"/>
                <a:sym typeface="Calibri"/>
              </a:rPr>
              <a:t> des services </a:t>
            </a:r>
            <a:r>
              <a:rPr lang="en-US" dirty="0" err="1">
                <a:latin typeface="Calibri"/>
                <a:ea typeface="Calibri"/>
                <a:cs typeface="Calibri"/>
                <a:sym typeface="Calibri"/>
              </a:rPr>
              <a:t>d'assainissement</a:t>
            </a:r>
            <a:r>
              <a:rPr lang="en-US" dirty="0">
                <a:latin typeface="Calibri"/>
                <a:ea typeface="Calibri"/>
                <a:cs typeface="Calibri"/>
                <a:sym typeface="Calibri"/>
              </a:rPr>
              <a:t> </a:t>
            </a:r>
            <a:r>
              <a:rPr lang="en-US" dirty="0" err="1">
                <a:latin typeface="Calibri"/>
                <a:ea typeface="Calibri"/>
                <a:cs typeface="Calibri"/>
                <a:sym typeface="Calibri"/>
              </a:rPr>
              <a:t>inclusifs</a:t>
            </a:r>
            <a:r>
              <a:rPr lang="en-US" dirty="0">
                <a:latin typeface="Calibri"/>
                <a:ea typeface="Calibri"/>
                <a:cs typeface="Calibri"/>
                <a:sym typeface="Calibri"/>
              </a:rPr>
              <a:t> et </a:t>
            </a:r>
            <a:r>
              <a:rPr lang="en-US" dirty="0" err="1">
                <a:latin typeface="Calibri"/>
                <a:ea typeface="Calibri"/>
                <a:cs typeface="Calibri"/>
                <a:sym typeface="Calibri"/>
              </a:rPr>
              <a:t>sûrs</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OBLIGATION DE RENDRE COMPTE</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La performance </a:t>
            </a:r>
            <a:r>
              <a:rPr lang="en-US" dirty="0" err="1">
                <a:latin typeface="Calibri"/>
                <a:ea typeface="Calibri"/>
                <a:cs typeface="Calibri"/>
                <a:sym typeface="Calibri"/>
              </a:rPr>
              <a:t>est</a:t>
            </a:r>
            <a:r>
              <a:rPr lang="en-US" dirty="0">
                <a:latin typeface="Calibri"/>
                <a:ea typeface="Calibri"/>
                <a:cs typeface="Calibri"/>
                <a:sym typeface="Calibri"/>
              </a:rPr>
              <a:t> </a:t>
            </a:r>
            <a:r>
              <a:rPr lang="en-US" dirty="0" err="1">
                <a:latin typeface="Calibri"/>
                <a:ea typeface="Calibri"/>
                <a:cs typeface="Calibri"/>
                <a:sym typeface="Calibri"/>
              </a:rPr>
              <a:t>surveillée</a:t>
            </a:r>
            <a:r>
              <a:rPr lang="en-US" dirty="0">
                <a:latin typeface="Calibri"/>
                <a:ea typeface="Calibri"/>
                <a:cs typeface="Calibri"/>
                <a:sym typeface="Calibri"/>
              </a:rPr>
              <a:t> de manière </a:t>
            </a:r>
            <a:r>
              <a:rPr lang="en-US" dirty="0" err="1">
                <a:latin typeface="Calibri"/>
                <a:ea typeface="Calibri"/>
                <a:cs typeface="Calibri"/>
                <a:sym typeface="Calibri"/>
              </a:rPr>
              <a:t>transparente</a:t>
            </a:r>
            <a:r>
              <a:rPr lang="en-US" dirty="0">
                <a:latin typeface="Calibri"/>
                <a:ea typeface="Calibri"/>
                <a:cs typeface="Calibri"/>
                <a:sym typeface="Calibri"/>
              </a:rPr>
              <a:t> et </a:t>
            </a:r>
            <a:r>
              <a:rPr lang="en-US" dirty="0" err="1">
                <a:latin typeface="Calibri"/>
                <a:ea typeface="Calibri"/>
                <a:cs typeface="Calibri"/>
                <a:sym typeface="Calibri"/>
              </a:rPr>
              <a:t>gérée</a:t>
            </a:r>
            <a:r>
              <a:rPr lang="en-US" dirty="0">
                <a:latin typeface="Calibri"/>
                <a:ea typeface="Calibri"/>
                <a:cs typeface="Calibri"/>
                <a:sym typeface="Calibri"/>
              </a:rPr>
              <a:t> avec des </a:t>
            </a:r>
            <a:r>
              <a:rPr lang="en-US" dirty="0" err="1">
                <a:latin typeface="Calibri"/>
                <a:ea typeface="Calibri"/>
                <a:cs typeface="Calibri"/>
                <a:sym typeface="Calibri"/>
              </a:rPr>
              <a:t>données</a:t>
            </a:r>
            <a:r>
              <a:rPr lang="en-US" dirty="0">
                <a:latin typeface="Calibri"/>
                <a:ea typeface="Calibri"/>
                <a:cs typeface="Calibri"/>
                <a:sym typeface="Calibri"/>
              </a:rPr>
              <a:t>, de la transparence et des </a:t>
            </a:r>
            <a:r>
              <a:rPr lang="en-US" dirty="0" err="1">
                <a:latin typeface="Calibri"/>
                <a:ea typeface="Calibri"/>
                <a:cs typeface="Calibri"/>
                <a:sym typeface="Calibri"/>
              </a:rPr>
              <a:t>incitations</a:t>
            </a:r>
            <a:endParaRPr lang="en-US" dirty="0">
              <a:latin typeface="Calibri"/>
              <a:ea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PLANIFICATION ET GESTION DES RESSOURCES</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Les </a:t>
            </a:r>
            <a:r>
              <a:rPr lang="en-US" dirty="0" err="1">
                <a:latin typeface="Calibri"/>
                <a:ea typeface="Calibri"/>
                <a:cs typeface="Calibri"/>
                <a:sym typeface="Calibri"/>
              </a:rPr>
              <a:t>ressources</a:t>
            </a:r>
            <a:r>
              <a:rPr lang="en-US" dirty="0">
                <a:latin typeface="Calibri"/>
                <a:ea typeface="Calibri"/>
                <a:cs typeface="Calibri"/>
                <a:sym typeface="Calibri"/>
              </a:rPr>
              <a:t> </a:t>
            </a:r>
            <a:r>
              <a:rPr lang="en-US" dirty="0" err="1">
                <a:latin typeface="Calibri"/>
                <a:ea typeface="Calibri"/>
                <a:cs typeface="Calibri"/>
                <a:sym typeface="Calibri"/>
              </a:rPr>
              <a:t>sont</a:t>
            </a:r>
            <a:r>
              <a:rPr lang="en-US" dirty="0">
                <a:latin typeface="Calibri"/>
                <a:ea typeface="Calibri"/>
                <a:cs typeface="Calibri"/>
                <a:sym typeface="Calibri"/>
              </a:rPr>
              <a:t> </a:t>
            </a:r>
            <a:r>
              <a:rPr lang="en-US" dirty="0" err="1">
                <a:latin typeface="Calibri"/>
                <a:ea typeface="Calibri"/>
                <a:cs typeface="Calibri"/>
                <a:sym typeface="Calibri"/>
              </a:rPr>
              <a:t>gérées</a:t>
            </a:r>
            <a:r>
              <a:rPr lang="en-US" dirty="0">
                <a:latin typeface="Calibri"/>
                <a:ea typeface="Calibri"/>
                <a:cs typeface="Calibri"/>
                <a:sym typeface="Calibri"/>
              </a:rPr>
              <a:t> pour </a:t>
            </a:r>
            <a:r>
              <a:rPr lang="en-US" dirty="0" err="1">
                <a:latin typeface="Calibri"/>
                <a:ea typeface="Calibri"/>
                <a:cs typeface="Calibri"/>
                <a:sym typeface="Calibri"/>
              </a:rPr>
              <a:t>soutenir</a:t>
            </a:r>
            <a:r>
              <a:rPr lang="en-US" dirty="0">
                <a:latin typeface="Calibri"/>
                <a:ea typeface="Calibri"/>
                <a:cs typeface="Calibri"/>
                <a:sym typeface="Calibri"/>
              </a:rPr>
              <a:t> la mise </a:t>
            </a:r>
            <a:r>
              <a:rPr lang="en-US" dirty="0" err="1">
                <a:latin typeface="Calibri"/>
                <a:ea typeface="Calibri"/>
                <a:cs typeface="Calibri"/>
                <a:sym typeface="Calibri"/>
              </a:rPr>
              <a:t>en</a:t>
            </a:r>
            <a:r>
              <a:rPr lang="en-US" dirty="0">
                <a:latin typeface="Calibri"/>
                <a:ea typeface="Calibri"/>
                <a:cs typeface="Calibri"/>
                <a:sym typeface="Calibri"/>
              </a:rPr>
              <a:t> </a:t>
            </a:r>
            <a:r>
              <a:rPr lang="en-US" dirty="0" err="1">
                <a:latin typeface="Calibri"/>
                <a:ea typeface="Calibri"/>
                <a:cs typeface="Calibri"/>
                <a:sym typeface="Calibri"/>
              </a:rPr>
              <a:t>œuvre</a:t>
            </a:r>
            <a:r>
              <a:rPr lang="en-US" dirty="0">
                <a:latin typeface="Calibri"/>
                <a:ea typeface="Calibri"/>
                <a:cs typeface="Calibri"/>
                <a:sym typeface="Calibri"/>
              </a:rPr>
              <a:t> du </a:t>
            </a:r>
            <a:r>
              <a:rPr lang="en-US" dirty="0" err="1">
                <a:latin typeface="Calibri"/>
                <a:ea typeface="Calibri"/>
                <a:cs typeface="Calibri"/>
                <a:sym typeface="Calibri"/>
              </a:rPr>
              <a:t>mandat</a:t>
            </a:r>
            <a:r>
              <a:rPr lang="en-US" dirty="0">
                <a:latin typeface="Calibri"/>
                <a:ea typeface="Calibri"/>
                <a:cs typeface="Calibri"/>
                <a:sym typeface="Calibri"/>
              </a:rPr>
              <a:t> et </a:t>
            </a:r>
            <a:r>
              <a:rPr lang="en-US" dirty="0" err="1">
                <a:latin typeface="Calibri"/>
                <a:ea typeface="Calibri"/>
                <a:cs typeface="Calibri"/>
                <a:sym typeface="Calibri"/>
              </a:rPr>
              <a:t>atteindre</a:t>
            </a:r>
            <a:r>
              <a:rPr lang="en-US" dirty="0">
                <a:latin typeface="Calibri"/>
                <a:ea typeface="Calibri"/>
                <a:cs typeface="Calibri"/>
                <a:sym typeface="Calibri"/>
              </a:rPr>
              <a:t> les </a:t>
            </a:r>
            <a:r>
              <a:rPr lang="en-US" dirty="0" err="1">
                <a:latin typeface="Calibri"/>
                <a:ea typeface="Calibri"/>
                <a:cs typeface="Calibri"/>
                <a:sym typeface="Calibri"/>
              </a:rPr>
              <a:t>objectifs</a:t>
            </a:r>
            <a:r>
              <a:rPr lang="en-US" dirty="0">
                <a:latin typeface="Calibri"/>
                <a:ea typeface="Calibri"/>
                <a:cs typeface="Calibri"/>
                <a:sym typeface="Calibri"/>
              </a:rPr>
              <a:t> dans le temps et </a:t>
            </a:r>
            <a:r>
              <a:rPr lang="en-US" dirty="0" err="1">
                <a:latin typeface="Calibri"/>
                <a:ea typeface="Calibri"/>
                <a:cs typeface="Calibri"/>
                <a:sym typeface="Calibri"/>
              </a:rPr>
              <a:t>l'espace</a:t>
            </a:r>
            <a:endParaRPr lang="en-US" dirty="0">
              <a:latin typeface="Calibri"/>
              <a:ea typeface="Calibri"/>
              <a:cs typeface="Calibri"/>
              <a:sym typeface="Calibri"/>
            </a:endParaRPr>
          </a:p>
        </p:txBody>
      </p:sp>
    </p:spTree>
    <p:extLst>
      <p:ext uri="{BB962C8B-B14F-4D97-AF65-F5344CB8AC3E}">
        <p14:creationId xmlns:p14="http://schemas.microsoft.com/office/powerpoint/2010/main" val="226852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RESPONSABILITÉ: </a:t>
            </a:r>
            <a:endParaRPr b="1" dirty="0">
              <a:latin typeface="Calibri"/>
              <a:cs typeface="Calibri"/>
            </a:endParaRPr>
          </a:p>
          <a:p>
            <a:pPr>
              <a:lnSpc>
                <a:spcPts val="2200"/>
              </a:lnSpc>
              <a:spcAft>
                <a:spcPts val="600"/>
              </a:spcAft>
            </a:pPr>
            <a:r>
              <a:rPr lang="en-US" dirty="0" err="1">
                <a:latin typeface="Calibri"/>
                <a:cs typeface="Calibri"/>
                <a:sym typeface="Calibri"/>
              </a:rPr>
              <a:t>L'autorité</a:t>
            </a:r>
            <a:r>
              <a:rPr lang="en-US" dirty="0">
                <a:latin typeface="Calibri"/>
                <a:cs typeface="Calibri"/>
                <a:sym typeface="Calibri"/>
              </a:rPr>
              <a:t> </a:t>
            </a:r>
            <a:r>
              <a:rPr lang="en-US" dirty="0" err="1">
                <a:latin typeface="Calibri"/>
                <a:cs typeface="Calibri"/>
                <a:sym typeface="Calibri"/>
              </a:rPr>
              <a:t>ou</a:t>
            </a:r>
            <a:r>
              <a:rPr lang="en-US" dirty="0">
                <a:latin typeface="Calibri"/>
                <a:cs typeface="Calibri"/>
                <a:sym typeface="Calibri"/>
              </a:rPr>
              <a:t> les </a:t>
            </a:r>
            <a:r>
              <a:rPr lang="en-US" dirty="0" err="1">
                <a:latin typeface="Calibri"/>
                <a:cs typeface="Calibri"/>
                <a:sym typeface="Calibri"/>
              </a:rPr>
              <a:t>autorités</a:t>
            </a:r>
            <a:r>
              <a:rPr lang="en-US" dirty="0">
                <a:latin typeface="Calibri"/>
                <a:cs typeface="Calibri"/>
                <a:sym typeface="Calibri"/>
              </a:rPr>
              <a:t> </a:t>
            </a:r>
            <a:r>
              <a:rPr lang="en-US" dirty="0" err="1">
                <a:latin typeface="Calibri"/>
                <a:cs typeface="Calibri"/>
                <a:sym typeface="Calibri"/>
              </a:rPr>
              <a:t>ont</a:t>
            </a:r>
            <a:r>
              <a:rPr lang="en-US" dirty="0">
                <a:latin typeface="Calibri"/>
                <a:cs typeface="Calibri"/>
                <a:sym typeface="Calibri"/>
              </a:rPr>
              <a:t> un </a:t>
            </a:r>
            <a:r>
              <a:rPr lang="en-US" dirty="0" err="1">
                <a:latin typeface="Calibri"/>
                <a:cs typeface="Calibri"/>
                <a:sym typeface="Calibri"/>
              </a:rPr>
              <a:t>mandat</a:t>
            </a:r>
            <a:r>
              <a:rPr lang="en-US" dirty="0">
                <a:latin typeface="Calibri"/>
                <a:cs typeface="Calibri"/>
                <a:sym typeface="Calibri"/>
              </a:rPr>
              <a:t> </a:t>
            </a:r>
            <a:r>
              <a:rPr lang="en-US" dirty="0" err="1">
                <a:latin typeface="Calibri"/>
                <a:cs typeface="Calibri"/>
                <a:sym typeface="Calibri"/>
              </a:rPr>
              <a:t>clair</a:t>
            </a:r>
            <a:r>
              <a:rPr lang="en-US" dirty="0">
                <a:latin typeface="Calibri"/>
                <a:cs typeface="Calibri"/>
                <a:sym typeface="Calibri"/>
              </a:rPr>
              <a:t> pour </a:t>
            </a:r>
            <a:r>
              <a:rPr lang="en-US" dirty="0" err="1">
                <a:latin typeface="Calibri"/>
                <a:cs typeface="Calibri"/>
                <a:sym typeface="Calibri"/>
              </a:rPr>
              <a:t>garantir</a:t>
            </a:r>
            <a:r>
              <a:rPr lang="en-US" dirty="0">
                <a:latin typeface="Calibri"/>
                <a:cs typeface="Calibri"/>
                <a:sym typeface="Calibri"/>
              </a:rPr>
              <a:t> des services </a:t>
            </a:r>
            <a:r>
              <a:rPr lang="en-US" dirty="0" err="1">
                <a:latin typeface="Calibri"/>
                <a:cs typeface="Calibri"/>
                <a:sym typeface="Calibri"/>
              </a:rPr>
              <a:t>d'assainissement</a:t>
            </a:r>
            <a:r>
              <a:rPr lang="en-US" dirty="0">
                <a:latin typeface="Calibri"/>
                <a:cs typeface="Calibri"/>
                <a:sym typeface="Calibri"/>
              </a:rPr>
              <a:t> </a:t>
            </a:r>
            <a:r>
              <a:rPr lang="en-US" dirty="0" err="1">
                <a:latin typeface="Calibri"/>
                <a:cs typeface="Calibri"/>
                <a:sym typeface="Calibri"/>
              </a:rPr>
              <a:t>inclusifs</a:t>
            </a:r>
            <a:r>
              <a:rPr lang="en-US" dirty="0">
                <a:latin typeface="Calibri"/>
                <a:cs typeface="Calibri"/>
                <a:sym typeface="Calibri"/>
              </a:rPr>
              <a:t> et </a:t>
            </a:r>
            <a:r>
              <a:rPr lang="en-US" dirty="0" err="1">
                <a:latin typeface="Calibri"/>
                <a:cs typeface="Calibri"/>
                <a:sym typeface="Calibri"/>
              </a:rPr>
              <a:t>sûrs</a:t>
            </a:r>
            <a:endParaRPr dirty="0">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OBLIGATION DE RENDRE COMPTE: </a:t>
            </a:r>
            <a:endParaRPr b="1" dirty="0">
              <a:latin typeface="Calibri"/>
              <a:cs typeface="Calibri"/>
            </a:endParaRPr>
          </a:p>
          <a:p>
            <a:pPr>
              <a:lnSpc>
                <a:spcPts val="2200"/>
              </a:lnSpc>
              <a:spcAft>
                <a:spcPts val="600"/>
              </a:spcAft>
            </a:pPr>
            <a:r>
              <a:rPr lang="en-US" dirty="0">
                <a:latin typeface="Calibri"/>
                <a:cs typeface="Calibri"/>
                <a:sym typeface="Calibri"/>
              </a:rPr>
              <a:t>La performance </a:t>
            </a:r>
            <a:r>
              <a:rPr lang="en-US" dirty="0" err="1">
                <a:latin typeface="Calibri"/>
                <a:cs typeface="Calibri"/>
                <a:sym typeface="Calibri"/>
              </a:rPr>
              <a:t>est</a:t>
            </a:r>
            <a:r>
              <a:rPr lang="en-US" dirty="0">
                <a:latin typeface="Calibri"/>
                <a:cs typeface="Calibri"/>
                <a:sym typeface="Calibri"/>
              </a:rPr>
              <a:t> </a:t>
            </a:r>
            <a:r>
              <a:rPr lang="en-US" dirty="0" err="1">
                <a:latin typeface="Calibri"/>
                <a:cs typeface="Calibri"/>
                <a:sym typeface="Calibri"/>
              </a:rPr>
              <a:t>surveillée</a:t>
            </a:r>
            <a:r>
              <a:rPr lang="en-US" dirty="0">
                <a:latin typeface="Calibri"/>
                <a:cs typeface="Calibri"/>
                <a:sym typeface="Calibri"/>
              </a:rPr>
              <a:t> de manière </a:t>
            </a:r>
            <a:r>
              <a:rPr lang="en-US" dirty="0" err="1">
                <a:latin typeface="Calibri"/>
                <a:cs typeface="Calibri"/>
                <a:sym typeface="Calibri"/>
              </a:rPr>
              <a:t>transparente</a:t>
            </a:r>
            <a:r>
              <a:rPr lang="en-US" dirty="0">
                <a:latin typeface="Calibri"/>
                <a:cs typeface="Calibri"/>
                <a:sym typeface="Calibri"/>
              </a:rPr>
              <a:t> et </a:t>
            </a:r>
            <a:r>
              <a:rPr lang="en-US" dirty="0" err="1">
                <a:latin typeface="Calibri"/>
                <a:cs typeface="Calibri"/>
                <a:sym typeface="Calibri"/>
              </a:rPr>
              <a:t>gérée</a:t>
            </a:r>
            <a:r>
              <a:rPr lang="en-US" dirty="0">
                <a:latin typeface="Calibri"/>
                <a:cs typeface="Calibri"/>
                <a:sym typeface="Calibri"/>
              </a:rPr>
              <a:t> avec des </a:t>
            </a:r>
            <a:r>
              <a:rPr lang="en-US" dirty="0" err="1">
                <a:latin typeface="Calibri"/>
                <a:cs typeface="Calibri"/>
                <a:sym typeface="Calibri"/>
              </a:rPr>
              <a:t>données</a:t>
            </a:r>
            <a:r>
              <a:rPr lang="en-US" dirty="0">
                <a:latin typeface="Calibri"/>
                <a:cs typeface="Calibri"/>
                <a:sym typeface="Calibri"/>
              </a:rPr>
              <a:t>, de la transparence et des </a:t>
            </a:r>
            <a:r>
              <a:rPr lang="en-US" dirty="0" err="1">
                <a:latin typeface="Calibri"/>
                <a:cs typeface="Calibri"/>
                <a:sym typeface="Calibri"/>
              </a:rPr>
              <a:t>incitations</a:t>
            </a:r>
            <a:endParaRPr lang="en-US" dirty="0">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8107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err="1">
                <a:solidFill>
                  <a:schemeClr val="tx2"/>
                </a:solidFill>
                <a:latin typeface="Calibri" panose="020F0502020204030204" pitchFamily="34" charset="0"/>
              </a:rPr>
              <a:t>Responsabilité</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14911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346200" y="3429000"/>
            <a:ext cx="9499600" cy="2432153"/>
          </a:xfrm>
          <a:prstGeom prst="rect">
            <a:avLst/>
          </a:prstGeom>
        </p:spPr>
        <p:txBody>
          <a:bodyPr vert="horz" lIns="0" tIns="0" rIns="0" bIns="0" rtlCol="0">
            <a:noAutofit/>
          </a:bodyPr>
          <a:lstStyle/>
          <a:p>
            <a:pPr>
              <a:lnSpc>
                <a:spcPts val="2400"/>
              </a:lnSpc>
              <a:spcBef>
                <a:spcPts val="0"/>
              </a:spcBef>
              <a:spcAft>
                <a:spcPts val="1200"/>
              </a:spcAft>
              <a:buFont typeface="Arial" panose="020B0604020202020204" pitchFamily="34" charset="0"/>
              <a:buChar char="•"/>
            </a:pPr>
            <a:r>
              <a:rPr lang="en-US" dirty="0">
                <a:latin typeface="Calibri" panose="020F0502020204030204" pitchFamily="34" charset="0"/>
                <a:sym typeface="Lato Light"/>
              </a:rPr>
              <a:t> Le </a:t>
            </a:r>
            <a:r>
              <a:rPr lang="en-US" dirty="0" err="1">
                <a:latin typeface="Calibri" panose="020F0502020204030204" pitchFamily="34" charset="0"/>
                <a:sym typeface="Lato Light"/>
              </a:rPr>
              <a:t>mandat</a:t>
            </a:r>
            <a:r>
              <a:rPr lang="en-US" dirty="0">
                <a:latin typeface="Calibri" panose="020F0502020204030204" pitchFamily="34" charset="0"/>
                <a:sym typeface="Lato Light"/>
              </a:rPr>
              <a:t> pour la </a:t>
            </a:r>
            <a:r>
              <a:rPr lang="en-US" dirty="0" err="1">
                <a:latin typeface="Calibri" panose="020F0502020204030204" pitchFamily="34" charset="0"/>
                <a:sym typeface="Lato Light"/>
              </a:rPr>
              <a:t>fourniture</a:t>
            </a:r>
            <a:r>
              <a:rPr lang="en-US" dirty="0">
                <a:latin typeface="Calibri" panose="020F0502020204030204" pitchFamily="34" charset="0"/>
                <a:sym typeface="Lato Light"/>
              </a:rPr>
              <a:t> d'un </a:t>
            </a:r>
            <a:r>
              <a:rPr lang="en-US" dirty="0" err="1">
                <a:latin typeface="Calibri" panose="020F0502020204030204" pitchFamily="34" charset="0"/>
                <a:sym typeface="Lato Light"/>
              </a:rPr>
              <a:t>assainissement</a:t>
            </a:r>
            <a:r>
              <a:rPr lang="en-US" dirty="0">
                <a:latin typeface="Calibri" panose="020F0502020204030204" pitchFamily="34" charset="0"/>
                <a:sym typeface="Lato Light"/>
              </a:rPr>
              <a:t> non </a:t>
            </a:r>
            <a:r>
              <a:rPr lang="en-US" dirty="0" err="1">
                <a:latin typeface="Calibri" panose="020F0502020204030204" pitchFamily="34" charset="0"/>
                <a:sym typeface="Lato Light"/>
              </a:rPr>
              <a:t>raccordé</a:t>
            </a:r>
            <a:r>
              <a:rPr lang="en-US" dirty="0">
                <a:latin typeface="Calibri" panose="020F0502020204030204" pitchFamily="34" charset="0"/>
                <a:sym typeface="Lato Light"/>
              </a:rPr>
              <a:t> au </a:t>
            </a:r>
            <a:r>
              <a:rPr lang="en-US" dirty="0" err="1">
                <a:latin typeface="Calibri" panose="020F0502020204030204" pitchFamily="34" charset="0"/>
                <a:sym typeface="Lato Light"/>
              </a:rPr>
              <a:t>réseau</a:t>
            </a:r>
            <a:r>
              <a:rPr lang="en-US" dirty="0">
                <a:latin typeface="Calibri" panose="020F0502020204030204" pitchFamily="34" charset="0"/>
                <a:sym typeface="Lato Light"/>
              </a:rPr>
              <a:t> </a:t>
            </a:r>
            <a:r>
              <a:rPr lang="en-US" dirty="0" err="1">
                <a:latin typeface="Calibri" panose="020F0502020204030204" pitchFamily="34" charset="0"/>
                <a:sym typeface="Lato Light"/>
              </a:rPr>
              <a:t>peut</a:t>
            </a:r>
            <a:r>
              <a:rPr lang="en-US" dirty="0">
                <a:latin typeface="Calibri" panose="020F0502020204030204" pitchFamily="34" charset="0"/>
                <a:sym typeface="Lato Light"/>
              </a:rPr>
              <a:t> </a:t>
            </a:r>
            <a:r>
              <a:rPr lang="en-US" dirty="0" err="1">
                <a:latin typeface="Calibri" panose="020F0502020204030204" pitchFamily="34" charset="0"/>
                <a:sym typeface="Lato Light"/>
              </a:rPr>
              <a:t>être</a:t>
            </a:r>
            <a:r>
              <a:rPr lang="en-US" dirty="0">
                <a:latin typeface="Calibri" panose="020F0502020204030204" pitchFamily="34" charset="0"/>
                <a:sym typeface="Lato Light"/>
              </a:rPr>
              <a:t> </a:t>
            </a:r>
            <a:r>
              <a:rPr lang="en-US" dirty="0" err="1">
                <a:latin typeface="Calibri" panose="020F0502020204030204" pitchFamily="34" charset="0"/>
                <a:sym typeface="Lato Light"/>
              </a:rPr>
              <a:t>flou</a:t>
            </a:r>
            <a:r>
              <a:rPr lang="en-US" dirty="0">
                <a:latin typeface="Calibri" panose="020F0502020204030204" pitchFamily="34" charset="0"/>
                <a:sym typeface="Lato Light"/>
              </a:rPr>
              <a:t>.</a:t>
            </a:r>
          </a:p>
          <a:p>
            <a:pPr>
              <a:lnSpc>
                <a:spcPts val="2400"/>
              </a:lnSpc>
              <a:spcBef>
                <a:spcPts val="0"/>
              </a:spcBef>
              <a:spcAft>
                <a:spcPts val="1200"/>
              </a:spcAft>
              <a:buFont typeface="Arial" panose="020B0604020202020204" pitchFamily="34" charset="0"/>
              <a:buChar char="•"/>
            </a:pPr>
            <a:r>
              <a:rPr lang="en-US" dirty="0">
                <a:latin typeface="Calibri" panose="020F0502020204030204" pitchFamily="34" charset="0"/>
                <a:sym typeface="Lato Light"/>
              </a:rPr>
              <a:t> </a:t>
            </a:r>
            <a:r>
              <a:rPr lang="en-US" dirty="0" err="1">
                <a:latin typeface="Calibri" panose="020F0502020204030204" pitchFamily="34" charset="0"/>
                <a:sym typeface="Lato Light"/>
              </a:rPr>
              <a:t>Cependant</a:t>
            </a:r>
            <a:r>
              <a:rPr lang="en-US" dirty="0">
                <a:latin typeface="Calibri" panose="020F0502020204030204" pitchFamily="34" charset="0"/>
                <a:sym typeface="Lato Light"/>
              </a:rPr>
              <a:t>, </a:t>
            </a:r>
            <a:r>
              <a:rPr lang="en-US" dirty="0" err="1">
                <a:latin typeface="Calibri" panose="020F0502020204030204" pitchFamily="34" charset="0"/>
                <a:sym typeface="Lato Light"/>
              </a:rPr>
              <a:t>même</a:t>
            </a:r>
            <a:r>
              <a:rPr lang="en-US" dirty="0">
                <a:latin typeface="Calibri" panose="020F0502020204030204" pitchFamily="34" charset="0"/>
                <a:sym typeface="Lato Light"/>
              </a:rPr>
              <a:t> </a:t>
            </a:r>
            <a:r>
              <a:rPr lang="en-US" dirty="0" err="1">
                <a:latin typeface="Calibri" panose="020F0502020204030204" pitchFamily="34" charset="0"/>
                <a:sym typeface="Lato Light"/>
              </a:rPr>
              <a:t>lorsque</a:t>
            </a:r>
            <a:r>
              <a:rPr lang="en-US" dirty="0">
                <a:latin typeface="Calibri" panose="020F0502020204030204" pitchFamily="34" charset="0"/>
                <a:sym typeface="Lato Light"/>
              </a:rPr>
              <a:t> les </a:t>
            </a:r>
            <a:r>
              <a:rPr lang="en-US" dirty="0" err="1">
                <a:latin typeface="Calibri" panose="020F0502020204030204" pitchFamily="34" charset="0"/>
                <a:sym typeface="Lato Light"/>
              </a:rPr>
              <a:t>responsabilités</a:t>
            </a:r>
            <a:r>
              <a:rPr lang="en-US" dirty="0">
                <a:latin typeface="Calibri" panose="020F0502020204030204" pitchFamily="34" charset="0"/>
                <a:sym typeface="Lato Light"/>
              </a:rPr>
              <a:t> </a:t>
            </a:r>
            <a:r>
              <a:rPr lang="en-US" dirty="0" err="1">
                <a:latin typeface="Calibri" panose="020F0502020204030204" pitchFamily="34" charset="0"/>
                <a:sym typeface="Lato Light"/>
              </a:rPr>
              <a:t>sont</a:t>
            </a:r>
            <a:r>
              <a:rPr lang="en-US" dirty="0">
                <a:latin typeface="Calibri" panose="020F0502020204030204" pitchFamily="34" charset="0"/>
                <a:sym typeface="Lato Light"/>
              </a:rPr>
              <a:t> </a:t>
            </a:r>
            <a:r>
              <a:rPr lang="en-US" dirty="0" err="1">
                <a:latin typeface="Calibri" panose="020F0502020204030204" pitchFamily="34" charset="0"/>
                <a:sym typeface="Lato Light"/>
              </a:rPr>
              <a:t>précisées</a:t>
            </a:r>
            <a:r>
              <a:rPr lang="en-US" dirty="0">
                <a:latin typeface="Calibri" panose="020F0502020204030204" pitchFamily="34" charset="0"/>
                <a:sym typeface="Lato Light"/>
              </a:rPr>
              <a:t> dans les </a:t>
            </a:r>
            <a:r>
              <a:rPr lang="en-US" dirty="0" err="1">
                <a:latin typeface="Calibri" panose="020F0502020204030204" pitchFamily="34" charset="0"/>
                <a:sym typeface="Lato Light"/>
              </a:rPr>
              <a:t>lois</a:t>
            </a:r>
            <a:r>
              <a:rPr lang="en-US" dirty="0">
                <a:latin typeface="Calibri" panose="020F0502020204030204" pitchFamily="34" charset="0"/>
                <a:sym typeface="Lato Light"/>
              </a:rPr>
              <a:t> et les politiques (de jure), </a:t>
            </a:r>
            <a:r>
              <a:rPr lang="en-US" dirty="0" err="1">
                <a:latin typeface="Calibri" panose="020F0502020204030204" pitchFamily="34" charset="0"/>
                <a:sym typeface="Lato Light"/>
              </a:rPr>
              <a:t>cela</a:t>
            </a:r>
            <a:r>
              <a:rPr lang="en-US" dirty="0">
                <a:latin typeface="Calibri" panose="020F0502020204030204" pitchFamily="34" charset="0"/>
                <a:sym typeface="Lato Light"/>
              </a:rPr>
              <a:t> </a:t>
            </a:r>
            <a:r>
              <a:rPr lang="en-US" dirty="0" err="1">
                <a:latin typeface="Calibri" panose="020F0502020204030204" pitchFamily="34" charset="0"/>
                <a:sym typeface="Lato Light"/>
              </a:rPr>
              <a:t>peut</a:t>
            </a:r>
            <a:r>
              <a:rPr lang="en-US" dirty="0">
                <a:latin typeface="Calibri" panose="020F0502020204030204" pitchFamily="34" charset="0"/>
                <a:sym typeface="Lato Light"/>
              </a:rPr>
              <a:t> </a:t>
            </a:r>
            <a:r>
              <a:rPr lang="en-US" dirty="0" err="1">
                <a:latin typeface="Calibri" panose="020F0502020204030204" pitchFamily="34" charset="0"/>
                <a:sym typeface="Lato Light"/>
              </a:rPr>
              <a:t>différer</a:t>
            </a:r>
            <a:r>
              <a:rPr lang="en-US" dirty="0">
                <a:latin typeface="Calibri" panose="020F0502020204030204" pitchFamily="34" charset="0"/>
                <a:sym typeface="Lato Light"/>
              </a:rPr>
              <a:t> de </a:t>
            </a:r>
            <a:r>
              <a:rPr lang="en-US" dirty="0" err="1">
                <a:latin typeface="Calibri" panose="020F0502020204030204" pitchFamily="34" charset="0"/>
                <a:sym typeface="Lato Light"/>
              </a:rPr>
              <a:t>leur</a:t>
            </a:r>
            <a:r>
              <a:rPr lang="en-US" dirty="0">
                <a:latin typeface="Calibri" panose="020F0502020204030204" pitchFamily="34" charset="0"/>
                <a:sym typeface="Lato Light"/>
              </a:rPr>
              <a:t> mise </a:t>
            </a:r>
            <a:r>
              <a:rPr lang="en-US" dirty="0" err="1">
                <a:latin typeface="Calibri" panose="020F0502020204030204" pitchFamily="34" charset="0"/>
                <a:sym typeface="Lato Light"/>
              </a:rPr>
              <a:t>en</a:t>
            </a:r>
            <a:r>
              <a:rPr lang="en-US" dirty="0">
                <a:latin typeface="Calibri" panose="020F0502020204030204" pitchFamily="34" charset="0"/>
                <a:sym typeface="Lato Light"/>
              </a:rPr>
              <a:t> </a:t>
            </a:r>
            <a:r>
              <a:rPr lang="en-US" dirty="0" err="1">
                <a:latin typeface="Calibri" panose="020F0502020204030204" pitchFamily="34" charset="0"/>
                <a:sym typeface="Lato Light"/>
              </a:rPr>
              <a:t>œuvre</a:t>
            </a:r>
            <a:r>
              <a:rPr lang="en-US" dirty="0">
                <a:latin typeface="Calibri" panose="020F0502020204030204" pitchFamily="34" charset="0"/>
                <a:sym typeface="Lato Light"/>
              </a:rPr>
              <a:t> sur le terrain (de facto).</a:t>
            </a:r>
          </a:p>
          <a:p>
            <a:pPr>
              <a:lnSpc>
                <a:spcPts val="2400"/>
              </a:lnSpc>
              <a:spcBef>
                <a:spcPts val="0"/>
              </a:spcBef>
              <a:spcAft>
                <a:spcPts val="1200"/>
              </a:spcAft>
              <a:buFont typeface="Arial" panose="020B0604020202020204" pitchFamily="34" charset="0"/>
              <a:buChar char="•"/>
            </a:pPr>
            <a:r>
              <a:rPr lang="en-US" dirty="0">
                <a:latin typeface="Calibri" panose="020F0502020204030204" pitchFamily="34" charset="0"/>
                <a:sym typeface="Lato Light"/>
              </a:rPr>
              <a:t> Les </a:t>
            </a:r>
            <a:r>
              <a:rPr lang="en-US" dirty="0" err="1">
                <a:latin typeface="Calibri" panose="020F0502020204030204" pitchFamily="34" charset="0"/>
                <a:sym typeface="Lato Light"/>
              </a:rPr>
              <a:t>responsabilités</a:t>
            </a:r>
            <a:r>
              <a:rPr lang="en-US" dirty="0">
                <a:latin typeface="Calibri" panose="020F0502020204030204" pitchFamily="34" charset="0"/>
                <a:sym typeface="Lato Light"/>
              </a:rPr>
              <a:t> ne </a:t>
            </a:r>
            <a:r>
              <a:rPr lang="en-US" dirty="0" err="1">
                <a:latin typeface="Calibri" panose="020F0502020204030204" pitchFamily="34" charset="0"/>
                <a:sym typeface="Lato Light"/>
              </a:rPr>
              <a:t>sont</a:t>
            </a:r>
            <a:r>
              <a:rPr lang="en-US" dirty="0">
                <a:latin typeface="Calibri" panose="020F0502020204030204" pitchFamily="34" charset="0"/>
                <a:sym typeface="Lato Light"/>
              </a:rPr>
              <a:t> pas </a:t>
            </a:r>
            <a:r>
              <a:rPr lang="en-US" dirty="0" err="1">
                <a:latin typeface="Calibri" panose="020F0502020204030204" pitchFamily="34" charset="0"/>
                <a:sym typeface="Lato Light"/>
              </a:rPr>
              <a:t>statiques</a:t>
            </a:r>
            <a:r>
              <a:rPr lang="en-US" dirty="0">
                <a:latin typeface="Calibri" panose="020F05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TextBox 5">
            <a:extLst>
              <a:ext uri="{FF2B5EF4-FFF2-40B4-BE49-F238E27FC236}">
                <a16:creationId xmlns:a16="http://schemas.microsoft.com/office/drawing/2014/main" id="{5A5A905D-4828-A364-8D17-11B8506BA31B}"/>
              </a:ext>
            </a:extLst>
          </p:cNvPr>
          <p:cNvSpPr txBox="1"/>
          <p:nvPr/>
        </p:nvSpPr>
        <p:spPr>
          <a:xfrm>
            <a:off x="723900" y="1468952"/>
            <a:ext cx="10263890" cy="1569660"/>
          </a:xfrm>
          <a:prstGeom prst="rect">
            <a:avLst/>
          </a:prstGeom>
          <a:noFill/>
        </p:spPr>
        <p:txBody>
          <a:bodyPr wrap="square">
            <a:spAutoFit/>
          </a:bodyPr>
          <a:lstStyle/>
          <a:p>
            <a:pPr algn="ctr">
              <a:spcAft>
                <a:spcPts val="1200"/>
              </a:spcAft>
            </a:pPr>
            <a:r>
              <a:rPr lang="en-US" sz="3200" dirty="0">
                <a:solidFill>
                  <a:schemeClr val="tx2"/>
                </a:solidFill>
                <a:latin typeface="Calibri" panose="020F0502020204030204" pitchFamily="34" charset="0"/>
                <a:ea typeface="Lato Light"/>
                <a:cs typeface="Calibri" panose="020F0502020204030204" pitchFamily="34" charset="0"/>
                <a:sym typeface="Lato Light"/>
              </a:rPr>
              <a:t>Les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mandats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apportent</a:t>
            </a:r>
            <a:r>
              <a:rPr lang="en-US" sz="3200" dirty="0">
                <a:solidFill>
                  <a:schemeClr val="tx2"/>
                </a:solidFill>
                <a:latin typeface="Calibri" panose="020F0502020204030204" pitchFamily="34" charset="0"/>
                <a:ea typeface="Lato Light"/>
                <a:cs typeface="Calibri" panose="020F0502020204030204" pitchFamily="34" charset="0"/>
                <a:sym typeface="Lato Light"/>
              </a:rPr>
              <a:t> de </a:t>
            </a:r>
            <a:r>
              <a:rPr lang="en-US" sz="3200" b="1" dirty="0">
                <a:solidFill>
                  <a:schemeClr val="tx2"/>
                </a:solidFill>
                <a:latin typeface="Calibri" panose="020F0502020204030204" pitchFamily="34" charset="0"/>
                <a:ea typeface="Lato Light"/>
                <a:cs typeface="Calibri" panose="020F0502020204030204" pitchFamily="34" charset="0"/>
                <a:sym typeface="Lato Light"/>
              </a:rPr>
              <a:t>la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clarté</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a:solidFill>
                  <a:schemeClr val="tx2"/>
                </a:solidFill>
                <a:latin typeface="Calibri" panose="020F0502020204030204" pitchFamily="34" charset="0"/>
                <a:ea typeface="Lato Light"/>
                <a:cs typeface="Calibri" panose="020F0502020204030204" pitchFamily="34" charset="0"/>
                <a:sym typeface="Lato Light"/>
              </a:rPr>
              <a:t>sur qui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est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responsable</a:t>
            </a:r>
            <a:r>
              <a:rPr lang="en-US" sz="3200" b="1" dirty="0">
                <a:solidFill>
                  <a:schemeClr val="tx2"/>
                </a:solidFill>
                <a:latin typeface="Calibri" panose="020F0502020204030204" pitchFamily="34" charset="0"/>
                <a:ea typeface="Lato Light"/>
                <a:cs typeface="Calibri" panose="020F0502020204030204" pitchFamily="34" charset="0"/>
                <a:sym typeface="Lato Light"/>
              </a:rPr>
              <a:t> de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différents</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éléments</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a:solidFill>
                  <a:schemeClr val="tx2"/>
                </a:solidFill>
                <a:latin typeface="Calibri" panose="020F0502020204030204" pitchFamily="34" charset="0"/>
                <a:ea typeface="Lato Light"/>
                <a:cs typeface="Calibri" panose="020F0502020204030204" pitchFamily="34" charset="0"/>
                <a:sym typeface="Lato Light"/>
              </a:rPr>
              <a:t>de la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chaîne</a:t>
            </a:r>
            <a:r>
              <a:rPr lang="en-US" sz="3200" dirty="0">
                <a:solidFill>
                  <a:schemeClr val="tx2"/>
                </a:solidFill>
                <a:latin typeface="Calibri" panose="020F0502020204030204" pitchFamily="34" charset="0"/>
                <a:ea typeface="Lato Light"/>
                <a:cs typeface="Calibri" panose="020F0502020204030204" pitchFamily="34" charset="0"/>
                <a:sym typeface="Lato Light"/>
              </a:rPr>
              <a:t> de services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d'assainissement</a:t>
            </a:r>
            <a:endParaRPr lang="en-US" sz="3200" b="1"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386999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13" name="Google Shape;280;p14">
            <a:extLst>
              <a:ext uri="{FF2B5EF4-FFF2-40B4-BE49-F238E27FC236}">
                <a16:creationId xmlns:a16="http://schemas.microsoft.com/office/drawing/2014/main" id="{34245B17-73C4-20F5-0860-B053F79BFE1B}"/>
              </a:ext>
            </a:extLst>
          </p:cNvPr>
          <p:cNvSpPr/>
          <p:nvPr/>
        </p:nvSpPr>
        <p:spPr>
          <a:xfrm>
            <a:off x="3514766" y="1075943"/>
            <a:ext cx="4917989" cy="761888"/>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rgbClr val="002060"/>
                </a:solidFill>
                <a:latin typeface="Calibri" panose="020F0502020204030204" pitchFamily="34" charset="0"/>
                <a:ea typeface="Lato"/>
                <a:cs typeface="Calibri" panose="020F0502020204030204" pitchFamily="34" charset="0"/>
                <a:sym typeface="Lato"/>
              </a:rPr>
              <a:t>Service public national avec un </a:t>
            </a:r>
            <a:r>
              <a:rPr lang="en-GB" sz="1800" dirty="0" err="1">
                <a:solidFill>
                  <a:srgbClr val="002060"/>
                </a:solidFill>
                <a:latin typeface="Calibri" panose="020F0502020204030204" pitchFamily="34" charset="0"/>
                <a:ea typeface="Lato"/>
                <a:cs typeface="Calibri" panose="020F0502020204030204" pitchFamily="34" charset="0"/>
                <a:sym typeface="Lato"/>
              </a:rPr>
              <a:t>mandat</a:t>
            </a:r>
            <a:r>
              <a:rPr lang="en-GB" sz="1800" dirty="0">
                <a:solidFill>
                  <a:srgbClr val="002060"/>
                </a:solidFill>
                <a:latin typeface="Calibri" panose="020F0502020204030204" pitchFamily="34" charset="0"/>
                <a:ea typeface="Lato"/>
                <a:cs typeface="Calibri" panose="020F0502020204030204" pitchFamily="34" charset="0"/>
                <a:sym typeface="Lato"/>
              </a:rPr>
              <a:t> </a:t>
            </a:r>
            <a:r>
              <a:rPr lang="en-GB" sz="1800" dirty="0" err="1">
                <a:solidFill>
                  <a:srgbClr val="002060"/>
                </a:solidFill>
                <a:latin typeface="Calibri" panose="020F0502020204030204" pitchFamily="34" charset="0"/>
                <a:ea typeface="Lato"/>
                <a:cs typeface="Calibri" panose="020F0502020204030204" pitchFamily="34" charset="0"/>
                <a:sym typeface="Lato"/>
              </a:rPr>
              <a:t>intégré</a:t>
            </a:r>
            <a:endParaRPr dirty="0">
              <a:solidFill>
                <a:srgbClr val="002060"/>
              </a:solidFill>
              <a:latin typeface="Calibri" panose="020F0502020204030204" pitchFamily="34" charset="0"/>
              <a:cs typeface="Calibri" panose="020F0502020204030204" pitchFamily="34" charset="0"/>
            </a:endParaRPr>
          </a:p>
        </p:txBody>
      </p:sp>
      <p:sp>
        <p:nvSpPr>
          <p:cNvPr id="14" name="Google Shape;281;p14">
            <a:extLst>
              <a:ext uri="{FF2B5EF4-FFF2-40B4-BE49-F238E27FC236}">
                <a16:creationId xmlns:a16="http://schemas.microsoft.com/office/drawing/2014/main" id="{0073D67C-E3CB-F6D4-1567-D4DEC3D3E85D}"/>
              </a:ext>
            </a:extLst>
          </p:cNvPr>
          <p:cNvSpPr/>
          <p:nvPr/>
        </p:nvSpPr>
        <p:spPr>
          <a:xfrm>
            <a:off x="3514767" y="2165535"/>
            <a:ext cx="4917989" cy="761888"/>
          </a:xfrm>
          <a:prstGeom prst="rect">
            <a:avLst/>
          </a:prstGeom>
          <a:solidFill>
            <a:srgbClr val="6F2875">
              <a:alpha val="4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Service public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infranational</a:t>
            </a: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 avec un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mandat</a:t>
            </a: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intégré</a:t>
            </a:r>
            <a:endParaRPr lang="en-GB" sz="1800" dirty="0">
              <a:solidFill>
                <a:schemeClr val="tx2">
                  <a:lumMod val="75000"/>
                </a:schemeClr>
              </a:solidFill>
              <a:latin typeface="Calibri" panose="020F0502020204030204" pitchFamily="34" charset="0"/>
              <a:ea typeface="Lato"/>
              <a:cs typeface="Calibri" panose="020F0502020204030204" pitchFamily="34" charset="0"/>
              <a:sym typeface="Lato"/>
            </a:endParaRPr>
          </a:p>
        </p:txBody>
      </p:sp>
      <p:sp>
        <p:nvSpPr>
          <p:cNvPr id="15" name="Google Shape;282;p14">
            <a:extLst>
              <a:ext uri="{FF2B5EF4-FFF2-40B4-BE49-F238E27FC236}">
                <a16:creationId xmlns:a16="http://schemas.microsoft.com/office/drawing/2014/main" id="{2C70B744-30B0-42BD-12E6-9B1F6192BB65}"/>
              </a:ext>
            </a:extLst>
          </p:cNvPr>
          <p:cNvSpPr/>
          <p:nvPr/>
        </p:nvSpPr>
        <p:spPr>
          <a:xfrm>
            <a:off x="3514768" y="3264044"/>
            <a:ext cx="4917989" cy="761888"/>
          </a:xfrm>
          <a:prstGeom prst="rect">
            <a:avLst/>
          </a:prstGeom>
          <a:solidFill>
            <a:srgbClr val="6F2875">
              <a:alpha val="6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Service public national et </a:t>
            </a: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partagé</a:t>
            </a:r>
            <a:endParaRPr dirty="0">
              <a:latin typeface="Calibri" panose="020F0502020204030204" pitchFamily="34" charset="0"/>
              <a:cs typeface="Calibri" panose="020F0502020204030204" pitchFamily="34" charset="0"/>
            </a:endParaRPr>
          </a:p>
        </p:txBody>
      </p:sp>
      <p:sp>
        <p:nvSpPr>
          <p:cNvPr id="16" name="Google Shape;283;p14">
            <a:extLst>
              <a:ext uri="{FF2B5EF4-FFF2-40B4-BE49-F238E27FC236}">
                <a16:creationId xmlns:a16="http://schemas.microsoft.com/office/drawing/2014/main" id="{8045AC3D-C612-4657-9A8C-A4024948C5ED}"/>
              </a:ext>
            </a:extLst>
          </p:cNvPr>
          <p:cNvSpPr/>
          <p:nvPr/>
        </p:nvSpPr>
        <p:spPr>
          <a:xfrm>
            <a:off x="3514769" y="4258555"/>
            <a:ext cx="4917989" cy="761888"/>
          </a:xfrm>
          <a:prstGeom prst="rect">
            <a:avLst/>
          </a:prstGeom>
          <a:solidFill>
            <a:srgbClr val="6F2875">
              <a:alpha val="8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Service public </a:t>
            </a:r>
            <a:r>
              <a:rPr lang="en-GB" sz="1800" dirty="0" err="1">
                <a:solidFill>
                  <a:schemeClr val="lt1"/>
                </a:solidFill>
                <a:latin typeface="Calibri" panose="020F0502020204030204" pitchFamily="34" charset="0"/>
                <a:ea typeface="Lato"/>
                <a:cs typeface="Calibri" panose="020F0502020204030204" pitchFamily="34" charset="0"/>
                <a:sym typeface="Lato"/>
              </a:rPr>
              <a:t>infranational</a:t>
            </a:r>
            <a:r>
              <a:rPr lang="en-GB" sz="1800" dirty="0">
                <a:solidFill>
                  <a:schemeClr val="lt1"/>
                </a:solidFill>
                <a:latin typeface="Calibri" panose="020F0502020204030204" pitchFamily="34" charset="0"/>
                <a:ea typeface="Lato"/>
                <a:cs typeface="Calibri" panose="020F0502020204030204" pitchFamily="34" charset="0"/>
                <a:sym typeface="Lato"/>
              </a:rPr>
              <a:t> et </a:t>
            </a: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intégré</a:t>
            </a:r>
            <a:endParaRPr dirty="0">
              <a:latin typeface="Calibri" panose="020F0502020204030204" pitchFamily="34" charset="0"/>
              <a:cs typeface="Calibri" panose="020F0502020204030204" pitchFamily="34" charset="0"/>
            </a:endParaRPr>
          </a:p>
        </p:txBody>
      </p:sp>
      <p:sp>
        <p:nvSpPr>
          <p:cNvPr id="17" name="Google Shape;284;p14">
            <a:extLst>
              <a:ext uri="{FF2B5EF4-FFF2-40B4-BE49-F238E27FC236}">
                <a16:creationId xmlns:a16="http://schemas.microsoft.com/office/drawing/2014/main" id="{F73189D5-C42B-E78C-0628-DB37EDE5DABA}"/>
              </a:ext>
            </a:extLst>
          </p:cNvPr>
          <p:cNvSpPr/>
          <p:nvPr/>
        </p:nvSpPr>
        <p:spPr>
          <a:xfrm>
            <a:off x="3514770" y="5308661"/>
            <a:ext cx="4917989"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intégré</a:t>
            </a:r>
            <a:endParaRPr lang="en-GB" sz="1800" dirty="0">
              <a:solidFill>
                <a:schemeClr val="lt1"/>
              </a:solidFill>
              <a:latin typeface="Calibri" panose="020F0502020204030204" pitchFamily="34" charset="0"/>
              <a:ea typeface="Lato"/>
              <a:cs typeface="Calibri" panose="020F0502020204030204" pitchFamily="34" charset="0"/>
              <a:sym typeface="Lato"/>
            </a:endParaRPr>
          </a:p>
        </p:txBody>
      </p:sp>
      <p:sp>
        <p:nvSpPr>
          <p:cNvPr id="18" name="Google Shape;285;p14">
            <a:extLst>
              <a:ext uri="{FF2B5EF4-FFF2-40B4-BE49-F238E27FC236}">
                <a16:creationId xmlns:a16="http://schemas.microsoft.com/office/drawing/2014/main" id="{DB9B4A50-BF7A-BE3B-AA3D-D8BCD31912D9}"/>
              </a:ext>
            </a:extLst>
          </p:cNvPr>
          <p:cNvSpPr txBox="1">
            <a:spLocks/>
          </p:cNvSpPr>
          <p:nvPr/>
        </p:nvSpPr>
        <p:spPr>
          <a:xfrm>
            <a:off x="3374598" y="1"/>
            <a:ext cx="5058157" cy="1087788"/>
          </a:xfrm>
          <a:prstGeom prst="rect">
            <a:avLst/>
          </a:prstGeom>
          <a:noFill/>
          <a:ln>
            <a:noFill/>
          </a:ln>
        </p:spPr>
        <p:txBody>
          <a:bodyPr spcFirstLastPara="1" wrap="square" lIns="91425" tIns="45700" rIns="91425" bIns="45700" anchor="ctr" anchorCtr="0">
            <a:normAutofit fontScale="925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endParaRPr lang="en-GB" sz="4000" b="1" dirty="0">
              <a:solidFill>
                <a:srgbClr val="6F2875"/>
              </a:solidFill>
              <a:latin typeface="Calibri" panose="020F0502020204030204" pitchFamily="34" charset="0"/>
              <a:ea typeface="Lato"/>
              <a:cs typeface="Calibri" panose="020F0502020204030204" pitchFamily="34" charset="0"/>
              <a:sym typeface="Lato"/>
            </a:endParaRPr>
          </a:p>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Les structures de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endParaRPr lang="en-GB" sz="4000" b="1" dirty="0">
              <a:solidFill>
                <a:srgbClr val="6F2875"/>
              </a:solidFill>
            </a:endParaRPr>
          </a:p>
        </p:txBody>
      </p:sp>
    </p:spTree>
    <p:extLst>
      <p:ext uri="{BB962C8B-B14F-4D97-AF65-F5344CB8AC3E}">
        <p14:creationId xmlns:p14="http://schemas.microsoft.com/office/powerpoint/2010/main" val="1590520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11" name="Google Shape;285;p14">
            <a:extLst>
              <a:ext uri="{FF2B5EF4-FFF2-40B4-BE49-F238E27FC236}">
                <a16:creationId xmlns:a16="http://schemas.microsoft.com/office/drawing/2014/main" id="{754CEE4D-CA3F-B10B-738E-1A0E15A5B0F5}"/>
              </a:ext>
            </a:extLst>
          </p:cNvPr>
          <p:cNvSpPr txBox="1">
            <a:spLocks/>
          </p:cNvSpPr>
          <p:nvPr/>
        </p:nvSpPr>
        <p:spPr>
          <a:xfrm rot="16200000">
            <a:off x="463068" y="3245733"/>
            <a:ext cx="5230634" cy="872765"/>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endParaRPr lang="en-GB" sz="4000" b="1" dirty="0">
              <a:solidFill>
                <a:srgbClr val="6F2875"/>
              </a:solidFill>
            </a:endParaRPr>
          </a:p>
        </p:txBody>
      </p:sp>
      <p:sp>
        <p:nvSpPr>
          <p:cNvPr id="10" name="Title 1">
            <a:extLst>
              <a:ext uri="{FF2B5EF4-FFF2-40B4-BE49-F238E27FC236}">
                <a16:creationId xmlns:a16="http://schemas.microsoft.com/office/drawing/2014/main" id="{23FDC852-CF33-A028-9E08-86B92E1A5DDF}"/>
              </a:ext>
            </a:extLst>
          </p:cNvPr>
          <p:cNvSpPr txBox="1">
            <a:spLocks/>
          </p:cNvSpPr>
          <p:nvPr/>
        </p:nvSpPr>
        <p:spPr>
          <a:xfrm>
            <a:off x="723899" y="368053"/>
            <a:ext cx="10380875" cy="518508"/>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3200" b="1" dirty="0">
                <a:solidFill>
                  <a:srgbClr val="6F2875"/>
                </a:solidFill>
                <a:latin typeface="Calibri" panose="020F0502020204030204" pitchFamily="34" charset="0"/>
                <a:ea typeface="Lato"/>
                <a:cs typeface="Calibri" panose="020F0502020204030204" pitchFamily="34" charset="0"/>
                <a:sym typeface="Lato"/>
              </a:rPr>
              <a:t>Les structures de mandate: examples</a:t>
            </a:r>
            <a:endParaRPr lang="en-GB" sz="3200" b="1" dirty="0">
              <a:solidFill>
                <a:srgbClr val="6F2875"/>
              </a:solidFill>
            </a:endParaRPr>
          </a:p>
        </p:txBody>
      </p:sp>
      <p:grpSp>
        <p:nvGrpSpPr>
          <p:cNvPr id="18" name="Group 17">
            <a:extLst>
              <a:ext uri="{FF2B5EF4-FFF2-40B4-BE49-F238E27FC236}">
                <a16:creationId xmlns:a16="http://schemas.microsoft.com/office/drawing/2014/main" id="{D4F86BEE-AC77-2CE0-0696-1573ACBFB147}"/>
              </a:ext>
            </a:extLst>
          </p:cNvPr>
          <p:cNvGrpSpPr/>
          <p:nvPr/>
        </p:nvGrpSpPr>
        <p:grpSpPr>
          <a:xfrm>
            <a:off x="3263998" y="972415"/>
            <a:ext cx="5805162" cy="5397508"/>
            <a:chOff x="3263998" y="972415"/>
            <a:chExt cx="5805162" cy="5397508"/>
          </a:xfrm>
        </p:grpSpPr>
        <p:grpSp>
          <p:nvGrpSpPr>
            <p:cNvPr id="12" name="Group 11">
              <a:extLst>
                <a:ext uri="{FF2B5EF4-FFF2-40B4-BE49-F238E27FC236}">
                  <a16:creationId xmlns:a16="http://schemas.microsoft.com/office/drawing/2014/main" id="{ABA78466-5F8F-2907-CCEC-B7C3190E6660}"/>
                </a:ext>
              </a:extLst>
            </p:cNvPr>
            <p:cNvGrpSpPr/>
            <p:nvPr/>
          </p:nvGrpSpPr>
          <p:grpSpPr>
            <a:xfrm>
              <a:off x="3263998" y="972415"/>
              <a:ext cx="5805162" cy="5397508"/>
              <a:chOff x="3386546" y="799370"/>
              <a:chExt cx="6283817" cy="5842550"/>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2">
                <a:alphaModFix/>
              </a:blip>
              <a:srcRect l="10809" r="10538" b="77966"/>
              <a:stretch/>
            </p:blipFill>
            <p:spPr>
              <a:xfrm>
                <a:off x="3386546" y="799370"/>
                <a:ext cx="5347336" cy="586918"/>
              </a:xfrm>
              <a:prstGeom prst="rect">
                <a:avLst/>
              </a:prstGeom>
              <a:noFill/>
              <a:ln>
                <a:noFill/>
              </a:ln>
            </p:spPr>
          </p:pic>
          <p:pic>
            <p:nvPicPr>
              <p:cNvPr id="3" name="Google Shape;275;p14">
                <a:extLst>
                  <a:ext uri="{FF2B5EF4-FFF2-40B4-BE49-F238E27FC236}">
                    <a16:creationId xmlns:a16="http://schemas.microsoft.com/office/drawing/2014/main" id="{07475F66-20BA-8383-919C-85AD8AA874AE}"/>
                  </a:ext>
                </a:extLst>
              </p:cNvPr>
              <p:cNvPicPr preferRelativeResize="0"/>
              <p:nvPr/>
            </p:nvPicPr>
            <p:blipFill rotWithShape="1">
              <a:blip r:embed="rId2">
                <a:alphaModFix/>
              </a:blip>
              <a:srcRect l="11487" t="23473" r="1073" b="40762"/>
              <a:stretch/>
            </p:blipFill>
            <p:spPr>
              <a:xfrm>
                <a:off x="3445864" y="1468500"/>
                <a:ext cx="5943801" cy="872765"/>
              </a:xfrm>
              <a:prstGeom prst="rect">
                <a:avLst/>
              </a:prstGeom>
              <a:noFill/>
              <a:ln>
                <a:noFill/>
              </a:ln>
            </p:spPr>
          </p:pic>
          <p:pic>
            <p:nvPicPr>
              <p:cNvPr id="5" name="Google Shape;276;p14">
                <a:extLst>
                  <a:ext uri="{FF2B5EF4-FFF2-40B4-BE49-F238E27FC236}">
                    <a16:creationId xmlns:a16="http://schemas.microsoft.com/office/drawing/2014/main" id="{6EEDFC1A-B77C-BD75-AB60-AEB79FCB4472}"/>
                  </a:ext>
                </a:extLst>
              </p:cNvPr>
              <p:cNvPicPr preferRelativeResize="0"/>
              <p:nvPr/>
            </p:nvPicPr>
            <p:blipFill rotWithShape="1">
              <a:blip r:embed="rId3">
                <a:alphaModFix/>
              </a:blip>
              <a:srcRect l="10991" r="222" b="49412"/>
              <a:stretch/>
            </p:blipFill>
            <p:spPr>
              <a:xfrm>
                <a:off x="3387624" y="2423477"/>
                <a:ext cx="6060279" cy="1014942"/>
              </a:xfrm>
              <a:prstGeom prst="rect">
                <a:avLst/>
              </a:prstGeom>
              <a:noFill/>
              <a:ln>
                <a:noFill/>
              </a:ln>
            </p:spPr>
          </p:pic>
          <p:pic>
            <p:nvPicPr>
              <p:cNvPr id="6" name="Google Shape;277;p14">
                <a:extLst>
                  <a:ext uri="{FF2B5EF4-FFF2-40B4-BE49-F238E27FC236}">
                    <a16:creationId xmlns:a16="http://schemas.microsoft.com/office/drawing/2014/main" id="{B5E1CB27-4FC1-2891-D37D-C32B2BF3C84A}"/>
                  </a:ext>
                </a:extLst>
              </p:cNvPr>
              <p:cNvPicPr preferRelativeResize="0"/>
              <p:nvPr/>
            </p:nvPicPr>
            <p:blipFill rotWithShape="1">
              <a:blip r:embed="rId4">
                <a:alphaModFix/>
              </a:blip>
              <a:srcRect l="10414" r="1785" b="47872"/>
              <a:stretch/>
            </p:blipFill>
            <p:spPr>
              <a:xfrm>
                <a:off x="3386547" y="3497078"/>
                <a:ext cx="6175072" cy="1055896"/>
              </a:xfrm>
              <a:prstGeom prst="rect">
                <a:avLst/>
              </a:prstGeom>
              <a:noFill/>
              <a:ln>
                <a:noFill/>
              </a:ln>
            </p:spPr>
          </p:pic>
          <p:pic>
            <p:nvPicPr>
              <p:cNvPr id="8" name="Google Shape;278;p14">
                <a:extLst>
                  <a:ext uri="{FF2B5EF4-FFF2-40B4-BE49-F238E27FC236}">
                    <a16:creationId xmlns:a16="http://schemas.microsoft.com/office/drawing/2014/main" id="{C8D6E361-53E1-5AB5-03C4-40E1A3914A18}"/>
                  </a:ext>
                </a:extLst>
              </p:cNvPr>
              <p:cNvPicPr preferRelativeResize="0"/>
              <p:nvPr/>
            </p:nvPicPr>
            <p:blipFill rotWithShape="1">
              <a:blip r:embed="rId5">
                <a:alphaModFix/>
              </a:blip>
              <a:srcRect l="11321" r="722" b="50975"/>
              <a:stretch/>
            </p:blipFill>
            <p:spPr>
              <a:xfrm>
                <a:off x="3445863" y="4541708"/>
                <a:ext cx="6175073" cy="1030255"/>
              </a:xfrm>
              <a:prstGeom prst="rect">
                <a:avLst/>
              </a:prstGeom>
              <a:noFill/>
              <a:ln>
                <a:noFill/>
              </a:ln>
            </p:spPr>
          </p:pic>
          <p:pic>
            <p:nvPicPr>
              <p:cNvPr id="9" name="Google Shape;279;p14">
                <a:extLst>
                  <a:ext uri="{FF2B5EF4-FFF2-40B4-BE49-F238E27FC236}">
                    <a16:creationId xmlns:a16="http://schemas.microsoft.com/office/drawing/2014/main" id="{575ED15D-9CE7-5040-D9B1-F0CD9929CB2D}"/>
                  </a:ext>
                </a:extLst>
              </p:cNvPr>
              <p:cNvPicPr preferRelativeResize="0"/>
              <p:nvPr/>
            </p:nvPicPr>
            <p:blipFill rotWithShape="1">
              <a:blip r:embed="rId6">
                <a:alphaModFix/>
              </a:blip>
              <a:srcRect l="10533" t="50892" r="1013"/>
              <a:stretch/>
            </p:blipFill>
            <p:spPr>
              <a:xfrm>
                <a:off x="3396435" y="5571963"/>
                <a:ext cx="6273928" cy="1069957"/>
              </a:xfrm>
              <a:prstGeom prst="rect">
                <a:avLst/>
              </a:prstGeom>
              <a:noFill/>
              <a:ln>
                <a:noFill/>
              </a:ln>
            </p:spPr>
          </p:pic>
        </p:grpSp>
        <p:sp>
          <p:nvSpPr>
            <p:cNvPr id="7" name="TextBox 6">
              <a:extLst>
                <a:ext uri="{FF2B5EF4-FFF2-40B4-BE49-F238E27FC236}">
                  <a16:creationId xmlns:a16="http://schemas.microsoft.com/office/drawing/2014/main" id="{7B858286-74A1-D087-4A1E-A0BF21B4BE04}"/>
                </a:ext>
              </a:extLst>
            </p:cNvPr>
            <p:cNvSpPr txBox="1"/>
            <p:nvPr/>
          </p:nvSpPr>
          <p:spPr>
            <a:xfrm>
              <a:off x="3696071" y="1109076"/>
              <a:ext cx="733446" cy="292388"/>
            </a:xfrm>
            <a:prstGeom prst="rect">
              <a:avLst/>
            </a:prstGeom>
            <a:solidFill>
              <a:srgbClr val="653499"/>
            </a:solidFill>
          </p:spPr>
          <p:txBody>
            <a:bodyPr wrap="square" rtlCol="0">
              <a:spAutoFit/>
            </a:bodyPr>
            <a:lstStyle/>
            <a:p>
              <a:r>
                <a:rPr lang="en-US" sz="1300" dirty="0">
                  <a:solidFill>
                    <a:schemeClr val="bg1"/>
                  </a:solidFill>
                </a:rPr>
                <a:t>Capture</a:t>
              </a:r>
            </a:p>
          </p:txBody>
        </p:sp>
        <p:sp>
          <p:nvSpPr>
            <p:cNvPr id="14" name="TextBox 13">
              <a:extLst>
                <a:ext uri="{FF2B5EF4-FFF2-40B4-BE49-F238E27FC236}">
                  <a16:creationId xmlns:a16="http://schemas.microsoft.com/office/drawing/2014/main" id="{645C98E4-C20D-329A-A6D8-4C449161D91E}"/>
                </a:ext>
              </a:extLst>
            </p:cNvPr>
            <p:cNvSpPr txBox="1"/>
            <p:nvPr/>
          </p:nvSpPr>
          <p:spPr>
            <a:xfrm>
              <a:off x="4615510" y="1095731"/>
              <a:ext cx="733446" cy="292388"/>
            </a:xfrm>
            <a:prstGeom prst="rect">
              <a:avLst/>
            </a:prstGeom>
            <a:solidFill>
              <a:srgbClr val="653499"/>
            </a:solidFill>
          </p:spPr>
          <p:txBody>
            <a:bodyPr wrap="square" rtlCol="0">
              <a:spAutoFit/>
            </a:bodyPr>
            <a:lstStyle/>
            <a:p>
              <a:r>
                <a:rPr lang="en-US" sz="1300" dirty="0" err="1">
                  <a:solidFill>
                    <a:schemeClr val="bg1"/>
                  </a:solidFill>
                </a:rPr>
                <a:t>Collecte</a:t>
              </a:r>
              <a:endParaRPr lang="en-US" sz="1300" dirty="0">
                <a:solidFill>
                  <a:schemeClr val="bg1"/>
                </a:solidFill>
              </a:endParaRPr>
            </a:p>
          </p:txBody>
        </p:sp>
        <p:sp>
          <p:nvSpPr>
            <p:cNvPr id="15" name="TextBox 14">
              <a:extLst>
                <a:ext uri="{FF2B5EF4-FFF2-40B4-BE49-F238E27FC236}">
                  <a16:creationId xmlns:a16="http://schemas.microsoft.com/office/drawing/2014/main" id="{4C656CFB-485A-D2FB-AA0B-2000308684B8}"/>
                </a:ext>
              </a:extLst>
            </p:cNvPr>
            <p:cNvSpPr txBox="1"/>
            <p:nvPr/>
          </p:nvSpPr>
          <p:spPr>
            <a:xfrm>
              <a:off x="5521115" y="1119806"/>
              <a:ext cx="750800" cy="261610"/>
            </a:xfrm>
            <a:prstGeom prst="rect">
              <a:avLst/>
            </a:prstGeom>
            <a:solidFill>
              <a:srgbClr val="653499"/>
            </a:solidFill>
          </p:spPr>
          <p:txBody>
            <a:bodyPr wrap="square" rtlCol="0">
              <a:spAutoFit/>
            </a:bodyPr>
            <a:lstStyle/>
            <a:p>
              <a:r>
                <a:rPr lang="en-US" sz="1100" dirty="0">
                  <a:solidFill>
                    <a:schemeClr val="bg1"/>
                  </a:solidFill>
                </a:rPr>
                <a:t>Transport</a:t>
              </a:r>
            </a:p>
          </p:txBody>
        </p:sp>
        <p:sp>
          <p:nvSpPr>
            <p:cNvPr id="16" name="TextBox 15">
              <a:extLst>
                <a:ext uri="{FF2B5EF4-FFF2-40B4-BE49-F238E27FC236}">
                  <a16:creationId xmlns:a16="http://schemas.microsoft.com/office/drawing/2014/main" id="{2DDE09AC-C58A-CFA2-9ED9-62FD775D36F8}"/>
                </a:ext>
              </a:extLst>
            </p:cNvPr>
            <p:cNvSpPr txBox="1"/>
            <p:nvPr/>
          </p:nvSpPr>
          <p:spPr>
            <a:xfrm>
              <a:off x="6401084" y="1107763"/>
              <a:ext cx="793790" cy="253916"/>
            </a:xfrm>
            <a:prstGeom prst="rect">
              <a:avLst/>
            </a:prstGeom>
            <a:solidFill>
              <a:srgbClr val="653499"/>
            </a:solidFill>
          </p:spPr>
          <p:txBody>
            <a:bodyPr wrap="square" rtlCol="0">
              <a:spAutoFit/>
            </a:bodyPr>
            <a:lstStyle/>
            <a:p>
              <a:r>
                <a:rPr lang="en-US" sz="1050" dirty="0" err="1">
                  <a:solidFill>
                    <a:schemeClr val="bg1"/>
                  </a:solidFill>
                </a:rPr>
                <a:t>Traitement</a:t>
              </a:r>
              <a:endParaRPr lang="en-US" sz="1000" dirty="0">
                <a:solidFill>
                  <a:schemeClr val="bg1"/>
                </a:solidFill>
              </a:endParaRPr>
            </a:p>
          </p:txBody>
        </p:sp>
        <p:sp>
          <p:nvSpPr>
            <p:cNvPr id="17" name="TextBox 16">
              <a:extLst>
                <a:ext uri="{FF2B5EF4-FFF2-40B4-BE49-F238E27FC236}">
                  <a16:creationId xmlns:a16="http://schemas.microsoft.com/office/drawing/2014/main" id="{EF232C86-64A7-3CFE-4AA7-353DEE82F721}"/>
                </a:ext>
              </a:extLst>
            </p:cNvPr>
            <p:cNvSpPr txBox="1"/>
            <p:nvPr/>
          </p:nvSpPr>
          <p:spPr>
            <a:xfrm>
              <a:off x="7324043" y="1089614"/>
              <a:ext cx="733446" cy="400110"/>
            </a:xfrm>
            <a:prstGeom prst="rect">
              <a:avLst/>
            </a:prstGeom>
            <a:solidFill>
              <a:srgbClr val="653499"/>
            </a:solidFill>
          </p:spPr>
          <p:txBody>
            <a:bodyPr wrap="square" rtlCol="0">
              <a:spAutoFit/>
            </a:bodyPr>
            <a:lstStyle/>
            <a:p>
              <a:r>
                <a:rPr lang="en-US" sz="1000" dirty="0">
                  <a:solidFill>
                    <a:schemeClr val="bg1"/>
                  </a:solidFill>
                </a:rPr>
                <a:t>Elim </a:t>
              </a:r>
              <a:r>
                <a:rPr lang="en-US" sz="1000" dirty="0" err="1">
                  <a:solidFill>
                    <a:schemeClr val="bg1"/>
                  </a:solidFill>
                </a:rPr>
                <a:t>ou</a:t>
              </a:r>
              <a:r>
                <a:rPr lang="en-US" sz="1000" dirty="0">
                  <a:solidFill>
                    <a:schemeClr val="bg1"/>
                  </a:solidFill>
                </a:rPr>
                <a:t> </a:t>
              </a:r>
              <a:r>
                <a:rPr lang="en-US" sz="1000" dirty="0" err="1">
                  <a:solidFill>
                    <a:schemeClr val="bg1"/>
                  </a:solidFill>
                </a:rPr>
                <a:t>Reut</a:t>
              </a:r>
              <a:endParaRPr lang="en-US" sz="1000" dirty="0">
                <a:solidFill>
                  <a:schemeClr val="bg1"/>
                </a:solidFill>
              </a:endParaRPr>
            </a:p>
          </p:txBody>
        </p:sp>
      </p:grpSp>
    </p:spTree>
    <p:extLst>
      <p:ext uri="{BB962C8B-B14F-4D97-AF65-F5344CB8AC3E}">
        <p14:creationId xmlns:p14="http://schemas.microsoft.com/office/powerpoint/2010/main" val="1514684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Étude de </a:t>
            </a:r>
            <a:r>
              <a:rPr lang="en-US" sz="3200" b="1" dirty="0" err="1">
                <a:solidFill>
                  <a:schemeClr val="tx2"/>
                </a:solidFill>
                <a:latin typeface="Calibri" panose="020F0502020204030204" pitchFamily="34" charset="0"/>
              </a:rPr>
              <a:t>cas</a:t>
            </a:r>
            <a:r>
              <a:rPr lang="en-US" sz="3200" b="1" dirty="0">
                <a:solidFill>
                  <a:schemeClr val="tx2"/>
                </a:solidFill>
                <a:latin typeface="Calibri" panose="020F0502020204030204" pitchFamily="34" charset="0"/>
              </a:rPr>
              <a:t>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7"/>
            <a:ext cx="10280705" cy="3970797"/>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err="1">
                <a:sym typeface="Lato"/>
              </a:rPr>
              <a:t>Inclure</a:t>
            </a:r>
            <a:r>
              <a:rPr lang="en-US" dirty="0">
                <a:sym typeface="Lato"/>
              </a:rPr>
              <a:t> </a:t>
            </a:r>
            <a:r>
              <a:rPr lang="en-US" dirty="0" err="1">
                <a:sym typeface="Lato"/>
              </a:rPr>
              <a:t>une</a:t>
            </a:r>
            <a:r>
              <a:rPr lang="en-US" dirty="0">
                <a:sym typeface="Lato"/>
              </a:rPr>
              <a:t> étude de </a:t>
            </a:r>
            <a:r>
              <a:rPr lang="en-US" dirty="0" err="1">
                <a:sym typeface="Lato"/>
              </a:rPr>
              <a:t>cas</a:t>
            </a:r>
            <a:r>
              <a:rPr lang="en-US" dirty="0">
                <a:sym typeface="Lato"/>
              </a:rPr>
              <a:t> </a:t>
            </a:r>
            <a:r>
              <a:rPr lang="en-US" dirty="0" err="1">
                <a:sym typeface="Lato"/>
              </a:rPr>
              <a:t>provenant</a:t>
            </a:r>
            <a:r>
              <a:rPr lang="en-US" dirty="0">
                <a:sym typeface="Lato"/>
              </a:rPr>
              <a:t> du </a:t>
            </a:r>
            <a:r>
              <a:rPr lang="en-US" dirty="0" err="1">
                <a:sym typeface="Lato"/>
              </a:rPr>
              <a:t>ou</a:t>
            </a:r>
            <a:r>
              <a:rPr lang="en-US" dirty="0">
                <a:sym typeface="Lato"/>
              </a:rPr>
              <a:t> des pays </a:t>
            </a:r>
            <a:r>
              <a:rPr lang="en-US" dirty="0" err="1">
                <a:sym typeface="Lato"/>
              </a:rPr>
              <a:t>pertinents</a:t>
            </a:r>
            <a:r>
              <a:rPr lang="en-US" dirty="0">
                <a:sym typeface="Lato"/>
              </a:rPr>
              <a:t> qui </a:t>
            </a:r>
            <a:r>
              <a:rPr lang="en-US" dirty="0" err="1">
                <a:sym typeface="Lato"/>
              </a:rPr>
              <a:t>montre</a:t>
            </a:r>
            <a:r>
              <a:rPr lang="en-US" dirty="0">
                <a:sym typeface="Lato"/>
              </a:rPr>
              <a:t> la </a:t>
            </a:r>
            <a:r>
              <a:rPr lang="en-US" dirty="0" err="1">
                <a:sym typeface="Lato"/>
              </a:rPr>
              <a:t>répartition</a:t>
            </a:r>
            <a:r>
              <a:rPr lang="en-US" dirty="0">
                <a:sym typeface="Lato"/>
              </a:rPr>
              <a:t> des </a:t>
            </a:r>
            <a:r>
              <a:rPr lang="en-US" dirty="0" err="1">
                <a:sym typeface="Lato"/>
              </a:rPr>
              <a:t>responsabilités</a:t>
            </a:r>
            <a:r>
              <a:rPr lang="en-US" dirty="0">
                <a:sym typeface="Lato"/>
              </a:rPr>
              <a:t> entre </a:t>
            </a:r>
            <a:r>
              <a:rPr lang="en-US" dirty="0" err="1">
                <a:sym typeface="Lato"/>
              </a:rPr>
              <a:t>différents</a:t>
            </a:r>
            <a:r>
              <a:rPr lang="en-US" dirty="0">
                <a:sym typeface="Lato"/>
              </a:rPr>
              <a:t> </a:t>
            </a:r>
            <a:r>
              <a:rPr lang="en-US" dirty="0" err="1">
                <a:sym typeface="Lato"/>
              </a:rPr>
              <a:t>acteurs</a:t>
            </a:r>
            <a:r>
              <a:rPr lang="en-US"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Les diapositives 28-32 </a:t>
            </a:r>
            <a:r>
              <a:rPr lang="en-US" dirty="0" err="1">
                <a:sym typeface="Lato"/>
              </a:rPr>
              <a:t>fournissent</a:t>
            </a:r>
            <a:r>
              <a:rPr lang="en-US" dirty="0">
                <a:sym typeface="Lato"/>
              </a:rPr>
              <a:t> </a:t>
            </a:r>
            <a:r>
              <a:rPr lang="en-US" dirty="0" err="1">
                <a:sym typeface="Lato"/>
              </a:rPr>
              <a:t>quelques</a:t>
            </a:r>
            <a:r>
              <a:rPr lang="en-US" dirty="0">
                <a:sym typeface="Lato"/>
              </a:rPr>
              <a:t> </a:t>
            </a:r>
            <a:r>
              <a:rPr lang="en-US" dirty="0" err="1">
                <a:sym typeface="Lato"/>
              </a:rPr>
              <a:t>exemples</a:t>
            </a:r>
            <a:r>
              <a:rPr lang="en-US" dirty="0">
                <a:sym typeface="Lato"/>
              </a:rPr>
              <a:t> </a:t>
            </a:r>
            <a:r>
              <a:rPr lang="en-US" dirty="0" err="1">
                <a:sym typeface="Lato"/>
              </a:rPr>
              <a:t>existants</a:t>
            </a:r>
            <a:r>
              <a:rPr lang="en-US" dirty="0">
                <a:sym typeface="Lato"/>
              </a:rPr>
              <a:t> qui </a:t>
            </a:r>
            <a:r>
              <a:rPr lang="en-US" dirty="0" err="1">
                <a:sym typeface="Lato"/>
              </a:rPr>
              <a:t>pourraient</a:t>
            </a:r>
            <a:r>
              <a:rPr lang="en-US" dirty="0">
                <a:sym typeface="Lato"/>
              </a:rPr>
              <a:t> </a:t>
            </a:r>
            <a:r>
              <a:rPr lang="en-US" dirty="0" err="1">
                <a:sym typeface="Lato"/>
              </a:rPr>
              <a:t>être</a:t>
            </a:r>
            <a:r>
              <a:rPr lang="en-US" dirty="0">
                <a:sym typeface="Lato"/>
              </a:rPr>
              <a:t> </a:t>
            </a:r>
            <a:r>
              <a:rPr lang="en-US" dirty="0" err="1">
                <a:sym typeface="Lato"/>
              </a:rPr>
              <a:t>utilisés</a:t>
            </a:r>
            <a:r>
              <a:rPr lang="en-US" dirty="0">
                <a:sym typeface="Lato"/>
              </a:rPr>
              <a:t> pour </a:t>
            </a:r>
            <a:r>
              <a:rPr lang="en-US" dirty="0" err="1">
                <a:sym typeface="Lato"/>
              </a:rPr>
              <a:t>étayer</a:t>
            </a:r>
            <a:r>
              <a:rPr lang="en-US" dirty="0">
                <a:sym typeface="Lato"/>
              </a:rPr>
              <a:t> les études de </a:t>
            </a:r>
            <a:r>
              <a:rPr lang="en-US" dirty="0" err="1">
                <a:sym typeface="Lato"/>
              </a:rPr>
              <a:t>cas</a:t>
            </a:r>
            <a:r>
              <a:rPr lang="en-US" dirty="0">
                <a:sym typeface="Lato"/>
              </a:rPr>
              <a:t> </a:t>
            </a:r>
            <a:r>
              <a:rPr lang="en-US" dirty="0" err="1">
                <a:sym typeface="Lato"/>
              </a:rPr>
              <a:t>développées</a:t>
            </a:r>
            <a:r>
              <a:rPr lang="en-US"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err="1">
                <a:sym typeface="Lato"/>
              </a:rPr>
              <a:t>L'étude</a:t>
            </a:r>
            <a:r>
              <a:rPr lang="en-US" dirty="0">
                <a:sym typeface="Lato"/>
              </a:rPr>
              <a:t> de </a:t>
            </a:r>
            <a:r>
              <a:rPr lang="en-US" dirty="0" err="1">
                <a:sym typeface="Lato"/>
              </a:rPr>
              <a:t>cas</a:t>
            </a:r>
            <a:r>
              <a:rPr lang="en-US" dirty="0">
                <a:sym typeface="Lato"/>
              </a:rPr>
              <a:t> </a:t>
            </a:r>
            <a:r>
              <a:rPr lang="en-US" dirty="0" err="1">
                <a:sym typeface="Lato"/>
              </a:rPr>
              <a:t>devrait</a:t>
            </a:r>
            <a:r>
              <a:rPr lang="en-US" dirty="0">
                <a:sym typeface="Lato"/>
              </a:rPr>
              <a:t> </a:t>
            </a:r>
            <a:r>
              <a:rPr lang="en-US" dirty="0" err="1">
                <a:sym typeface="Lato"/>
              </a:rPr>
              <a:t>répondre</a:t>
            </a:r>
            <a:r>
              <a:rPr lang="en-US" dirty="0">
                <a:sym typeface="Lato"/>
              </a:rPr>
              <a:t> aux questions </a:t>
            </a:r>
            <a:r>
              <a:rPr lang="en-US" dirty="0" err="1">
                <a:sym typeface="Lato"/>
              </a:rPr>
              <a:t>suivantes</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Qui </a:t>
            </a:r>
            <a:r>
              <a:rPr lang="en-US" dirty="0" err="1">
                <a:sym typeface="Lato"/>
              </a:rPr>
              <a:t>est</a:t>
            </a:r>
            <a:r>
              <a:rPr lang="en-US" dirty="0">
                <a:sym typeface="Lato"/>
              </a:rPr>
              <a:t> </a:t>
            </a:r>
            <a:r>
              <a:rPr lang="en-US" dirty="0" err="1">
                <a:sym typeface="Lato"/>
              </a:rPr>
              <a:t>responsable</a:t>
            </a:r>
            <a:r>
              <a:rPr lang="en-US" dirty="0">
                <a:sym typeface="Lato"/>
              </a:rPr>
              <a:t> de </a:t>
            </a:r>
            <a:r>
              <a:rPr lang="en-US" dirty="0" err="1">
                <a:sym typeface="Lato"/>
              </a:rPr>
              <a:t>l'assainissement</a:t>
            </a:r>
            <a:r>
              <a:rPr lang="en-US" dirty="0">
                <a:sym typeface="Lato"/>
              </a:rPr>
              <a:t> avec </a:t>
            </a:r>
            <a:r>
              <a:rPr lang="en-US" dirty="0" err="1">
                <a:sym typeface="Lato"/>
              </a:rPr>
              <a:t>ou</a:t>
            </a:r>
            <a:r>
              <a:rPr lang="en-US" dirty="0">
                <a:sym typeface="Lato"/>
              </a:rPr>
              <a:t> sans </a:t>
            </a:r>
            <a:r>
              <a:rPr lang="en-US" dirty="0" err="1">
                <a:sym typeface="Lato"/>
              </a:rPr>
              <a:t>égouts</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Le </a:t>
            </a:r>
            <a:r>
              <a:rPr lang="en-US" dirty="0" err="1">
                <a:sym typeface="Lato"/>
              </a:rPr>
              <a:t>mandat</a:t>
            </a:r>
            <a:r>
              <a:rPr lang="en-US" dirty="0">
                <a:sym typeface="Lato"/>
              </a:rPr>
              <a:t> </a:t>
            </a:r>
            <a:r>
              <a:rPr lang="en-US" dirty="0" err="1">
                <a:sym typeface="Lato"/>
              </a:rPr>
              <a:t>est</a:t>
            </a:r>
            <a:r>
              <a:rPr lang="en-US" dirty="0">
                <a:sym typeface="Lato"/>
              </a:rPr>
              <a:t>-il </a:t>
            </a:r>
            <a:r>
              <a:rPr lang="en-US" dirty="0" err="1">
                <a:sym typeface="Lato"/>
              </a:rPr>
              <a:t>intégré</a:t>
            </a:r>
            <a:r>
              <a:rPr lang="en-US" dirty="0">
                <a:sym typeface="Lato"/>
              </a:rPr>
              <a:t> </a:t>
            </a:r>
            <a:r>
              <a:rPr lang="en-US" dirty="0" err="1">
                <a:sym typeface="Lato"/>
              </a:rPr>
              <a:t>ou</a:t>
            </a:r>
            <a:r>
              <a:rPr lang="en-US" dirty="0">
                <a:sym typeface="Lato"/>
              </a:rPr>
              <a:t> </a:t>
            </a:r>
            <a:r>
              <a:rPr lang="en-US" dirty="0" err="1">
                <a:sym typeface="Lato"/>
              </a:rPr>
              <a:t>scindé</a:t>
            </a:r>
            <a:r>
              <a:rPr lang="en-US" dirty="0">
                <a:sym typeface="Lato"/>
              </a:rPr>
              <a:t> ? </a:t>
            </a:r>
            <a:r>
              <a:rPr lang="en-US" dirty="0" err="1">
                <a:sym typeface="Lato"/>
              </a:rPr>
              <a:t>Quel</a:t>
            </a:r>
            <a:r>
              <a:rPr lang="en-US" dirty="0">
                <a:sym typeface="Lato"/>
              </a:rPr>
              <a:t> </a:t>
            </a:r>
            <a:r>
              <a:rPr lang="en-US" dirty="0" err="1">
                <a:sym typeface="Lato"/>
              </a:rPr>
              <a:t>en</a:t>
            </a:r>
            <a:r>
              <a:rPr lang="en-US" dirty="0">
                <a:sym typeface="Lato"/>
              </a:rPr>
              <a:t> </a:t>
            </a:r>
            <a:r>
              <a:rPr lang="en-US" dirty="0" err="1">
                <a:sym typeface="Lato"/>
              </a:rPr>
              <a:t>est</a:t>
            </a:r>
            <a:r>
              <a:rPr lang="en-US" dirty="0">
                <a:sym typeface="Lato"/>
              </a:rPr>
              <a:t> </a:t>
            </a:r>
            <a:r>
              <a:rPr lang="en-US" dirty="0" err="1">
                <a:sym typeface="Lato"/>
              </a:rPr>
              <a:t>l'impact</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Les </a:t>
            </a:r>
            <a:r>
              <a:rPr lang="en-US" dirty="0" err="1">
                <a:sym typeface="Lato"/>
              </a:rPr>
              <a:t>responsabilités</a:t>
            </a:r>
            <a:r>
              <a:rPr lang="en-US" dirty="0">
                <a:sym typeface="Lato"/>
              </a:rPr>
              <a:t> </a:t>
            </a:r>
            <a:r>
              <a:rPr lang="en-US" dirty="0" err="1">
                <a:sym typeface="Lato"/>
              </a:rPr>
              <a:t>énoncées</a:t>
            </a:r>
            <a:r>
              <a:rPr lang="en-US" dirty="0">
                <a:sym typeface="Lato"/>
              </a:rPr>
              <a:t> dans la </a:t>
            </a:r>
            <a:r>
              <a:rPr lang="en-US" dirty="0" err="1">
                <a:sym typeface="Lato"/>
              </a:rPr>
              <a:t>loi</a:t>
            </a:r>
            <a:r>
              <a:rPr lang="en-US" dirty="0">
                <a:sym typeface="Lato"/>
              </a:rPr>
              <a:t>/politique (du jure) </a:t>
            </a:r>
            <a:r>
              <a:rPr lang="en-US" dirty="0" err="1">
                <a:sym typeface="Lato"/>
              </a:rPr>
              <a:t>sont-elles</a:t>
            </a:r>
            <a:r>
              <a:rPr lang="en-US" dirty="0">
                <a:sym typeface="Lato"/>
              </a:rPr>
              <a:t> </a:t>
            </a:r>
            <a:r>
              <a:rPr lang="en-US" dirty="0" err="1">
                <a:sym typeface="Lato"/>
              </a:rPr>
              <a:t>alignées</a:t>
            </a:r>
            <a:r>
              <a:rPr lang="en-US" dirty="0">
                <a:sym typeface="Lato"/>
              </a:rPr>
              <a:t> sur </a:t>
            </a:r>
            <a:r>
              <a:rPr lang="en-US" dirty="0" err="1">
                <a:sym typeface="Lato"/>
              </a:rPr>
              <a:t>celles</a:t>
            </a:r>
            <a:r>
              <a:rPr lang="en-US" dirty="0">
                <a:sym typeface="Lato"/>
              </a:rPr>
              <a:t> mises </a:t>
            </a:r>
            <a:r>
              <a:rPr lang="en-US" dirty="0" err="1">
                <a:sym typeface="Lato"/>
              </a:rPr>
              <a:t>en</a:t>
            </a:r>
            <a:r>
              <a:rPr lang="en-US" dirty="0">
                <a:sym typeface="Lato"/>
              </a:rPr>
              <a:t> </a:t>
            </a:r>
            <a:r>
              <a:rPr lang="en-US" dirty="0" err="1">
                <a:sym typeface="Lato"/>
              </a:rPr>
              <a:t>œuvre</a:t>
            </a:r>
            <a:r>
              <a:rPr lang="en-US" dirty="0">
                <a:sym typeface="Lato"/>
              </a:rPr>
              <a:t> sur le terrain (du facto) ? </a:t>
            </a:r>
            <a:r>
              <a:rPr lang="en-US" dirty="0" err="1">
                <a:sym typeface="Lato"/>
              </a:rPr>
              <a:t>Quel</a:t>
            </a:r>
            <a:r>
              <a:rPr lang="en-US" dirty="0">
                <a:sym typeface="Lato"/>
              </a:rPr>
              <a:t> </a:t>
            </a:r>
            <a:r>
              <a:rPr lang="en-US" dirty="0" err="1">
                <a:sym typeface="Lato"/>
              </a:rPr>
              <a:t>est</a:t>
            </a:r>
            <a:r>
              <a:rPr lang="en-US" dirty="0">
                <a:sym typeface="Lato"/>
              </a:rPr>
              <a:t> </a:t>
            </a:r>
            <a:r>
              <a:rPr lang="en-US" dirty="0" err="1">
                <a:sym typeface="Lato"/>
              </a:rPr>
              <a:t>l'impact</a:t>
            </a:r>
            <a:r>
              <a:rPr lang="en-US" dirty="0">
                <a:sym typeface="Lato"/>
              </a:rPr>
              <a:t> de </a:t>
            </a:r>
            <a:r>
              <a:rPr lang="en-US" dirty="0" err="1">
                <a:sym typeface="Lato"/>
              </a:rPr>
              <a:t>cela</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Comment </a:t>
            </a:r>
            <a:r>
              <a:rPr lang="en-US" dirty="0" err="1">
                <a:sym typeface="Lato"/>
              </a:rPr>
              <a:t>cela</a:t>
            </a:r>
            <a:r>
              <a:rPr lang="en-US" dirty="0">
                <a:sym typeface="Lato"/>
              </a:rPr>
              <a:t> </a:t>
            </a:r>
            <a:r>
              <a:rPr lang="en-US" dirty="0" err="1">
                <a:sym typeface="Lato"/>
              </a:rPr>
              <a:t>impacte</a:t>
            </a:r>
            <a:r>
              <a:rPr lang="en-US" dirty="0">
                <a:sym typeface="Lato"/>
              </a:rPr>
              <a:t>-t-il les services aux </a:t>
            </a:r>
            <a:r>
              <a:rPr lang="en-US" dirty="0" err="1">
                <a:sym typeface="Lato"/>
              </a:rPr>
              <a:t>personnes</a:t>
            </a:r>
            <a:r>
              <a:rPr lang="en-US" dirty="0">
                <a:sym typeface="Lato"/>
              </a:rPr>
              <a:t> </a:t>
            </a:r>
            <a:r>
              <a:rPr lang="en-US" dirty="0" err="1">
                <a:sym typeface="Lato"/>
              </a:rPr>
              <a:t>pauvres</a:t>
            </a:r>
            <a:r>
              <a:rPr lang="en-US" dirty="0">
                <a:sym typeface="Lato"/>
              </a:rPr>
              <a:t> et non </a:t>
            </a:r>
            <a:r>
              <a:rPr lang="en-US" dirty="0" err="1">
                <a:sym typeface="Lato"/>
              </a:rPr>
              <a:t>desservies</a:t>
            </a:r>
            <a:r>
              <a:rPr lang="en-US" dirty="0">
                <a:sym typeface="Lato"/>
              </a:rPr>
              <a:t> ?</a:t>
            </a:r>
          </a:p>
        </p:txBody>
      </p:sp>
    </p:spTree>
    <p:extLst>
      <p:ext uri="{BB962C8B-B14F-4D97-AF65-F5344CB8AC3E}">
        <p14:creationId xmlns:p14="http://schemas.microsoft.com/office/powerpoint/2010/main" val="3010676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9B4DAECC-CCAE-350A-053C-0FC19A660495}"/>
              </a:ext>
            </a:extLst>
          </p:cNvPr>
          <p:cNvGrpSpPr/>
          <p:nvPr/>
        </p:nvGrpSpPr>
        <p:grpSpPr>
          <a:xfrm>
            <a:off x="1066800" y="1142214"/>
            <a:ext cx="10098550" cy="4183930"/>
            <a:chOff x="100013" y="1084428"/>
            <a:chExt cx="12096189" cy="5011572"/>
          </a:xfrm>
        </p:grpSpPr>
        <p:pic>
          <p:nvPicPr>
            <p:cNvPr id="3" name="Picture 2">
              <a:extLst>
                <a:ext uri="{FF2B5EF4-FFF2-40B4-BE49-F238E27FC236}">
                  <a16:creationId xmlns:a16="http://schemas.microsoft.com/office/drawing/2014/main" id="{170A1419-870E-5A6D-2E98-0D7A60A63648}"/>
                </a:ext>
              </a:extLst>
            </p:cNvPr>
            <p:cNvPicPr>
              <a:picLocks noChangeAspect="1"/>
            </p:cNvPicPr>
            <p:nvPr/>
          </p:nvPicPr>
          <p:blipFill rotWithShape="1">
            <a:blip r:embed="rId3"/>
            <a:srcRect l="10809" r="10539" b="77966"/>
            <a:stretch/>
          </p:blipFill>
          <p:spPr>
            <a:xfrm>
              <a:off x="1400175" y="1084428"/>
              <a:ext cx="9515475" cy="1044410"/>
            </a:xfrm>
            <a:prstGeom prst="rect">
              <a:avLst/>
            </a:prstGeom>
          </p:spPr>
        </p:pic>
        <p:pic>
          <p:nvPicPr>
            <p:cNvPr id="5" name="Picture 4">
              <a:extLst>
                <a:ext uri="{FF2B5EF4-FFF2-40B4-BE49-F238E27FC236}">
                  <a16:creationId xmlns:a16="http://schemas.microsoft.com/office/drawing/2014/main" id="{ADB92000-C67C-AE18-7FAC-4A4D43DF9B34}"/>
                </a:ext>
              </a:extLst>
            </p:cNvPr>
            <p:cNvPicPr>
              <a:picLocks noChangeAspect="1"/>
            </p:cNvPicPr>
            <p:nvPr/>
          </p:nvPicPr>
          <p:blipFill rotWithShape="1">
            <a:blip r:embed="rId3"/>
            <a:srcRect t="20052"/>
            <a:stretch/>
          </p:blipFill>
          <p:spPr>
            <a:xfrm>
              <a:off x="100013" y="2128838"/>
              <a:ext cx="12096189" cy="3471862"/>
            </a:xfrm>
            <a:prstGeom prst="rect">
              <a:avLst/>
            </a:prstGeom>
          </p:spPr>
        </p:pic>
        <p:pic>
          <p:nvPicPr>
            <p:cNvPr id="6" name="Picture 5">
              <a:extLst>
                <a:ext uri="{FF2B5EF4-FFF2-40B4-BE49-F238E27FC236}">
                  <a16:creationId xmlns:a16="http://schemas.microsoft.com/office/drawing/2014/main" id="{5ADF1F60-B2C4-E6DE-0F3D-B97746D801B8}"/>
                </a:ext>
              </a:extLst>
            </p:cNvPr>
            <p:cNvPicPr>
              <a:picLocks noChangeAspect="1"/>
            </p:cNvPicPr>
            <p:nvPr/>
          </p:nvPicPr>
          <p:blipFill>
            <a:blip r:embed="rId4"/>
            <a:stretch>
              <a:fillRect/>
            </a:stretch>
          </p:blipFill>
          <p:spPr>
            <a:xfrm>
              <a:off x="3454400" y="5600700"/>
              <a:ext cx="5626100" cy="495300"/>
            </a:xfrm>
            <a:prstGeom prst="rect">
              <a:avLst/>
            </a:prstGeom>
          </p:spPr>
        </p:pic>
      </p:grpSp>
    </p:spTree>
    <p:extLst>
      <p:ext uri="{BB962C8B-B14F-4D97-AF65-F5344CB8AC3E}">
        <p14:creationId xmlns:p14="http://schemas.microsoft.com/office/powerpoint/2010/main" val="4110271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186475C9-045A-791E-57C1-CDD69D9477F9}"/>
              </a:ext>
            </a:extLst>
          </p:cNvPr>
          <p:cNvGrpSpPr/>
          <p:nvPr/>
        </p:nvGrpSpPr>
        <p:grpSpPr>
          <a:xfrm>
            <a:off x="1406950" y="1265145"/>
            <a:ext cx="9378099" cy="4280526"/>
            <a:chOff x="302736" y="1084428"/>
            <a:chExt cx="11586528" cy="5288538"/>
          </a:xfrm>
        </p:grpSpPr>
        <p:pic>
          <p:nvPicPr>
            <p:cNvPr id="13" name="Picture 12">
              <a:extLst>
                <a:ext uri="{FF2B5EF4-FFF2-40B4-BE49-F238E27FC236}">
                  <a16:creationId xmlns:a16="http://schemas.microsoft.com/office/drawing/2014/main" id="{FCDFA9B8-94DE-5DF8-84B5-70BE2978C2BB}"/>
                </a:ext>
              </a:extLst>
            </p:cNvPr>
            <p:cNvPicPr>
              <a:picLocks noChangeAspect="1"/>
            </p:cNvPicPr>
            <p:nvPr/>
          </p:nvPicPr>
          <p:blipFill rotWithShape="1">
            <a:blip r:embed="rId3"/>
            <a:srcRect l="10809" r="10539" b="77966"/>
            <a:stretch/>
          </p:blipFill>
          <p:spPr>
            <a:xfrm>
              <a:off x="1571624" y="1084428"/>
              <a:ext cx="9083683" cy="997017"/>
            </a:xfrm>
            <a:prstGeom prst="rect">
              <a:avLst/>
            </a:prstGeom>
          </p:spPr>
        </p:pic>
        <p:pic>
          <p:nvPicPr>
            <p:cNvPr id="14" name="Picture 13">
              <a:extLst>
                <a:ext uri="{FF2B5EF4-FFF2-40B4-BE49-F238E27FC236}">
                  <a16:creationId xmlns:a16="http://schemas.microsoft.com/office/drawing/2014/main" id="{35E48B78-521E-5793-4B43-ED9486BD8D26}"/>
                </a:ext>
              </a:extLst>
            </p:cNvPr>
            <p:cNvPicPr>
              <a:picLocks noChangeAspect="1"/>
            </p:cNvPicPr>
            <p:nvPr/>
          </p:nvPicPr>
          <p:blipFill>
            <a:blip r:embed="rId4"/>
            <a:stretch>
              <a:fillRect/>
            </a:stretch>
          </p:blipFill>
          <p:spPr>
            <a:xfrm>
              <a:off x="302736" y="2081445"/>
              <a:ext cx="11586528" cy="3530883"/>
            </a:xfrm>
            <a:prstGeom prst="rect">
              <a:avLst/>
            </a:prstGeom>
          </p:spPr>
        </p:pic>
        <p:pic>
          <p:nvPicPr>
            <p:cNvPr id="15" name="Picture 14">
              <a:extLst>
                <a:ext uri="{FF2B5EF4-FFF2-40B4-BE49-F238E27FC236}">
                  <a16:creationId xmlns:a16="http://schemas.microsoft.com/office/drawing/2014/main" id="{F486DB53-E984-C9B9-9758-73C7C889905A}"/>
                </a:ext>
              </a:extLst>
            </p:cNvPr>
            <p:cNvPicPr>
              <a:picLocks noChangeAspect="1"/>
            </p:cNvPicPr>
            <p:nvPr/>
          </p:nvPicPr>
          <p:blipFill>
            <a:blip r:embed="rId5"/>
            <a:stretch>
              <a:fillRect/>
            </a:stretch>
          </p:blipFill>
          <p:spPr>
            <a:xfrm>
              <a:off x="3425825" y="5877666"/>
              <a:ext cx="5626100" cy="495300"/>
            </a:xfrm>
            <a:prstGeom prst="rect">
              <a:avLst/>
            </a:prstGeom>
          </p:spPr>
        </p:pic>
      </p:grpSp>
    </p:spTree>
    <p:extLst>
      <p:ext uri="{BB962C8B-B14F-4D97-AF65-F5344CB8AC3E}">
        <p14:creationId xmlns:p14="http://schemas.microsoft.com/office/powerpoint/2010/main" val="324878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5003147" y="415725"/>
            <a:ext cx="5142271" cy="1052061"/>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Programme</a:t>
            </a:r>
            <a:r>
              <a:rPr lang="en-US" sz="3200" b="1" dirty="0">
                <a:solidFill>
                  <a:schemeClr val="tx2"/>
                </a:solidFill>
                <a:latin typeface="Calibri" panose="020F0502020204030204" pitchFamily="34" charset="0"/>
              </a:rPr>
              <a:t> </a:t>
            </a:r>
          </a:p>
        </p:txBody>
      </p:sp>
      <p:pic>
        <p:nvPicPr>
          <p:cNvPr id="4" name="Picture 3" descr="A picture containing magenta, colorfulness, purple, screenshot&#10;&#10;Description automatically generated">
            <a:extLst>
              <a:ext uri="{FF2B5EF4-FFF2-40B4-BE49-F238E27FC236}">
                <a16:creationId xmlns:a16="http://schemas.microsoft.com/office/drawing/2014/main" id="{D6239904-F143-950F-EB61-0D7FECF59052}"/>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graphicFrame>
        <p:nvGraphicFramePr>
          <p:cNvPr id="5" name="Content Placeholder 7">
            <a:extLst>
              <a:ext uri="{FF2B5EF4-FFF2-40B4-BE49-F238E27FC236}">
                <a16:creationId xmlns:a16="http://schemas.microsoft.com/office/drawing/2014/main" id="{7CB399B9-28F0-84BA-EDAE-509E2AF7C45A}"/>
              </a:ext>
            </a:extLst>
          </p:cNvPr>
          <p:cNvGraphicFramePr>
            <a:graphicFrameLocks/>
          </p:cNvGraphicFramePr>
          <p:nvPr>
            <p:extLst>
              <p:ext uri="{D42A27DB-BD31-4B8C-83A1-F6EECF244321}">
                <p14:modId xmlns:p14="http://schemas.microsoft.com/office/powerpoint/2010/main" val="4134322803"/>
              </p:ext>
            </p:extLst>
          </p:nvPr>
        </p:nvGraphicFramePr>
        <p:xfrm>
          <a:off x="4984859" y="955845"/>
          <a:ext cx="6464953" cy="4962748"/>
        </p:xfrm>
        <a:graphic>
          <a:graphicData uri="http://schemas.openxmlformats.org/drawingml/2006/table">
            <a:tbl>
              <a:tblPr firstRow="1" firstCol="1" bandRow="1">
                <a:tableStyleId>{69012ECD-51FC-41F1-AA8D-1B2483CD663E}</a:tableStyleId>
              </a:tblPr>
              <a:tblGrid>
                <a:gridCol w="6464953">
                  <a:extLst>
                    <a:ext uri="{9D8B030D-6E8A-4147-A177-3AD203B41FA5}">
                      <a16:colId xmlns:a16="http://schemas.microsoft.com/office/drawing/2014/main" val="791047328"/>
                    </a:ext>
                  </a:extLst>
                </a:gridCol>
              </a:tblGrid>
              <a:tr h="254779">
                <a:tc>
                  <a:txBody>
                    <a:bodyPr/>
                    <a:lstStyle/>
                    <a:p>
                      <a:pPr>
                        <a:spcAft>
                          <a:spcPts val="600"/>
                        </a:spcAft>
                      </a:pPr>
                      <a:r>
                        <a:rPr lang="en-GB" sz="1600" dirty="0">
                          <a:effectLst/>
                          <a:latin typeface="Calibri" panose="020F0502020204030204" pitchFamily="34" charset="0"/>
                          <a:ea typeface="Lato" panose="020F0502020204030203" pitchFamily="34" charset="0"/>
                          <a:cs typeface="Calibri" panose="020F0502020204030204" pitchFamily="34" charset="0"/>
                        </a:rPr>
                        <a:t>Session 1</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746336487"/>
                  </a:ext>
                </a:extLst>
              </a:tr>
              <a:tr h="278143">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Introduction au cadre CWIS</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638131"/>
                  </a:ext>
                </a:extLst>
              </a:tr>
              <a:tr h="264222">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Étude de </a:t>
                      </a:r>
                      <a:r>
                        <a:rPr lang="en-GB" sz="1600" b="0" dirty="0" err="1">
                          <a:effectLst/>
                          <a:latin typeface="Calibri" panose="020F0502020204030204" pitchFamily="34" charset="0"/>
                          <a:ea typeface="Lato" panose="020F0502020204030203" pitchFamily="34" charset="0"/>
                          <a:cs typeface="Calibri" panose="020F0502020204030204" pitchFamily="34" charset="0"/>
                        </a:rPr>
                        <a:t>cas</a:t>
                      </a:r>
                      <a:endParaRPr lang="en-GB" sz="1600" b="0" dirty="0">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336476"/>
                  </a:ext>
                </a:extLst>
              </a:tr>
              <a:tr h="254779">
                <a:tc>
                  <a:txBody>
                    <a:bodyPr/>
                    <a:lstStyle/>
                    <a:p>
                      <a:pPr>
                        <a:spcAft>
                          <a:spcPts val="600"/>
                        </a:spcAft>
                      </a:pPr>
                      <a:r>
                        <a:rPr lang="en-GB" sz="1600" dirty="0">
                          <a:solidFill>
                            <a:schemeClr val="bg1"/>
                          </a:solidFill>
                          <a:effectLst/>
                          <a:latin typeface="Calibri" panose="020F0502020204030204" pitchFamily="34" charset="0"/>
                          <a:ea typeface="Lato" panose="020F0502020204030203" pitchFamily="34" charset="0"/>
                          <a:cs typeface="Calibri" panose="020F0502020204030204" pitchFamily="34" charset="0"/>
                        </a:rPr>
                        <a:t>Session 2</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3289183169"/>
                  </a:ext>
                </a:extLst>
              </a:tr>
              <a:tr h="283726">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CWIS </a:t>
                      </a:r>
                      <a:r>
                        <a:rPr lang="en-GB" sz="1600" b="1"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Fonction</a:t>
                      </a: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 </a:t>
                      </a:r>
                      <a:r>
                        <a:rPr lang="en-GB" sz="1600" b="1"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Responsabilité</a:t>
                      </a:r>
                      <a:endPar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5326528"/>
                  </a:ext>
                </a:extLst>
              </a:tr>
              <a:tr h="254779">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0" dirty="0">
                          <a:effectLst/>
                          <a:latin typeface="Calibri" panose="020F0502020204030204" pitchFamily="34" charset="0"/>
                          <a:ea typeface="Lato" panose="020F0502020204030203" pitchFamily="34" charset="0"/>
                          <a:cs typeface="Calibri" panose="020F0502020204030204" pitchFamily="34" charset="0"/>
                        </a:rPr>
                        <a:t>Étude de </a:t>
                      </a:r>
                      <a:r>
                        <a:rPr lang="en-GB" sz="1600" b="0" dirty="0" err="1">
                          <a:effectLst/>
                          <a:latin typeface="Calibri" panose="020F0502020204030204" pitchFamily="34" charset="0"/>
                          <a:ea typeface="Lato" panose="020F0502020204030203" pitchFamily="34" charset="0"/>
                          <a:cs typeface="Calibri" panose="020F0502020204030204" pitchFamily="34" charset="0"/>
                        </a:rPr>
                        <a:t>cas</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9435121"/>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"Qui a la </a:t>
                      </a:r>
                      <a:r>
                        <a:rPr lang="en-GB" sz="1600" b="0" dirty="0" err="1">
                          <a:effectLst/>
                          <a:latin typeface="Calibri" panose="020F0502020204030204" pitchFamily="34" charset="0"/>
                          <a:ea typeface="Lato" panose="020F0502020204030203" pitchFamily="34" charset="0"/>
                          <a:cs typeface="Calibri" panose="020F0502020204030204" pitchFamily="34" charset="0"/>
                        </a:rPr>
                        <a:t>responsabilité</a:t>
                      </a:r>
                      <a:r>
                        <a:rPr lang="en-GB" sz="1600" b="0" dirty="0">
                          <a:effectLst/>
                          <a:latin typeface="Calibri" panose="020F0502020204030204" pitchFamily="34" charset="0"/>
                          <a:ea typeface="Lato" panose="020F0502020204030203" pitchFamily="34" charset="0"/>
                          <a:cs typeface="Calibri" panose="020F0502020204030204" pitchFamily="34" charset="0"/>
                        </a:rPr>
                        <a:t> ?" – Travail de </a:t>
                      </a:r>
                      <a:r>
                        <a:rPr lang="en-GB" sz="1600" b="0" dirty="0" err="1">
                          <a:effectLst/>
                          <a:latin typeface="Calibri" panose="020F0502020204030204" pitchFamily="34" charset="0"/>
                          <a:ea typeface="Lato" panose="020F0502020204030203" pitchFamily="34" charset="0"/>
                          <a:cs typeface="Calibri" panose="020F0502020204030204" pitchFamily="34" charset="0"/>
                        </a:rPr>
                        <a:t>groupe</a:t>
                      </a:r>
                      <a:endParaRPr lang="en-GB" sz="1600" b="0" dirty="0">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1230253"/>
                  </a:ext>
                </a:extLst>
              </a:tr>
              <a:tr h="259742">
                <a:tc>
                  <a:txBody>
                    <a:bodyPr/>
                    <a:lstStyle/>
                    <a:p>
                      <a:pPr>
                        <a:spcAft>
                          <a:spcPts val="600"/>
                        </a:spcAft>
                      </a:pPr>
                      <a:r>
                        <a:rPr lang="en-GB" sz="1600" b="0" dirty="0" err="1">
                          <a:effectLst/>
                          <a:latin typeface="Calibri" panose="020F0502020204030204" pitchFamily="34" charset="0"/>
                          <a:ea typeface="Lato" panose="020F0502020204030203" pitchFamily="34" charset="0"/>
                          <a:cs typeface="Calibri" panose="020F0502020204030204" pitchFamily="34" charset="0"/>
                        </a:rPr>
                        <a:t>Principaux</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enseignements</a:t>
                      </a:r>
                      <a:r>
                        <a:rPr lang="en-GB" sz="1600" b="0" dirty="0">
                          <a:effectLst/>
                          <a:latin typeface="Calibri" panose="020F0502020204030204" pitchFamily="34" charset="0"/>
                          <a:ea typeface="Lato" panose="020F0502020204030203" pitchFamily="34" charset="0"/>
                          <a:cs typeface="Calibri" panose="020F0502020204030204" pitchFamily="34" charset="0"/>
                        </a:rPr>
                        <a:t> – </a:t>
                      </a:r>
                      <a:r>
                        <a:rPr lang="en-GB" sz="1600" b="0" dirty="0" err="1">
                          <a:effectLst/>
                          <a:latin typeface="Calibri" panose="020F0502020204030204" pitchFamily="34" charset="0"/>
                          <a:ea typeface="Lato" panose="020F0502020204030203" pitchFamily="34" charset="0"/>
                          <a:cs typeface="Calibri" panose="020F0502020204030204" pitchFamily="34" charset="0"/>
                        </a:rPr>
                        <a:t>Responsabilités</a:t>
                      </a:r>
                      <a:endParaRPr lang="en-GB" sz="1600" b="0" dirty="0">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7938642"/>
                  </a:ext>
                </a:extLst>
              </a:tr>
              <a:tr h="257807">
                <a:tc>
                  <a:txBody>
                    <a:bodyPr/>
                    <a:lstStyle/>
                    <a:p>
                      <a:pPr>
                        <a:spcAft>
                          <a:spcPts val="600"/>
                        </a:spcAft>
                      </a:pPr>
                      <a:r>
                        <a:rPr lang="en-GB" sz="1600" b="1" dirty="0">
                          <a:effectLst/>
                          <a:latin typeface="Calibri" panose="020F0502020204030204" pitchFamily="34" charset="0"/>
                          <a:ea typeface="Lato" panose="020F0502020204030203" pitchFamily="34" charset="0"/>
                          <a:cs typeface="Calibri" panose="020F0502020204030204" pitchFamily="34" charset="0"/>
                        </a:rPr>
                        <a:t>CWIS </a:t>
                      </a:r>
                      <a:r>
                        <a:rPr lang="en-GB" sz="1600" b="1" dirty="0" err="1">
                          <a:effectLst/>
                          <a:latin typeface="Calibri" panose="020F0502020204030204" pitchFamily="34" charset="0"/>
                          <a:ea typeface="Lato" panose="020F0502020204030203" pitchFamily="34" charset="0"/>
                          <a:cs typeface="Calibri" panose="020F0502020204030204" pitchFamily="34" charset="0"/>
                        </a:rPr>
                        <a:t>Fonction</a:t>
                      </a:r>
                      <a:r>
                        <a:rPr lang="en-GB" sz="1600" b="1" dirty="0">
                          <a:effectLst/>
                          <a:latin typeface="Calibri" panose="020F0502020204030204" pitchFamily="34" charset="0"/>
                          <a:ea typeface="Lato" panose="020F0502020204030203" pitchFamily="34" charset="0"/>
                          <a:cs typeface="Calibri" panose="020F0502020204030204" pitchFamily="34" charset="0"/>
                        </a:rPr>
                        <a:t> – Obligation de </a:t>
                      </a:r>
                      <a:r>
                        <a:rPr lang="en-GB" sz="1600" b="1" dirty="0" err="1">
                          <a:effectLst/>
                          <a:latin typeface="Calibri" panose="020F0502020204030204" pitchFamily="34" charset="0"/>
                          <a:ea typeface="Lato" panose="020F0502020204030203" pitchFamily="34" charset="0"/>
                          <a:cs typeface="Calibri" panose="020F0502020204030204" pitchFamily="34" charset="0"/>
                        </a:rPr>
                        <a:t>rendre</a:t>
                      </a:r>
                      <a:r>
                        <a:rPr lang="en-GB" sz="1600" b="1" dirty="0">
                          <a:effectLst/>
                          <a:latin typeface="Calibri" panose="020F0502020204030204" pitchFamily="34" charset="0"/>
                          <a:ea typeface="Lato" panose="020F0502020204030203" pitchFamily="34" charset="0"/>
                          <a:cs typeface="Calibri" panose="020F0502020204030204" pitchFamily="34" charset="0"/>
                        </a:rPr>
                        <a:t> </a:t>
                      </a:r>
                      <a:r>
                        <a:rPr lang="en-GB" sz="1600" b="1" dirty="0" err="1">
                          <a:effectLst/>
                          <a:latin typeface="Calibri" panose="020F0502020204030204" pitchFamily="34" charset="0"/>
                          <a:ea typeface="Lato" panose="020F0502020204030203" pitchFamily="34" charset="0"/>
                          <a:cs typeface="Calibri" panose="020F0502020204030204" pitchFamily="34" charset="0"/>
                        </a:rPr>
                        <a:t>compte</a:t>
                      </a:r>
                      <a:endParaRPr lang="en-GB" sz="1600" b="1" dirty="0">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3504771"/>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Étude de </a:t>
                      </a:r>
                      <a:r>
                        <a:rPr lang="en-GB" sz="1600" b="0" dirty="0" err="1">
                          <a:effectLst/>
                          <a:latin typeface="Calibri" panose="020F0502020204030204" pitchFamily="34" charset="0"/>
                          <a:ea typeface="Lato" panose="020F0502020204030203" pitchFamily="34" charset="0"/>
                          <a:cs typeface="Calibri" panose="020F0502020204030204" pitchFamily="34" charset="0"/>
                        </a:rPr>
                        <a:t>cas</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6891711"/>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"Comment la </a:t>
                      </a:r>
                      <a:r>
                        <a:rPr lang="en-GB" sz="1600" b="0" dirty="0" err="1">
                          <a:effectLst/>
                          <a:latin typeface="Calibri" panose="020F0502020204030204" pitchFamily="34" charset="0"/>
                          <a:ea typeface="Lato" panose="020F0502020204030203" pitchFamily="34" charset="0"/>
                          <a:cs typeface="Calibri" panose="020F0502020204030204" pitchFamily="34" charset="0"/>
                        </a:rPr>
                        <a:t>reddition</a:t>
                      </a:r>
                      <a:r>
                        <a:rPr lang="en-GB" sz="1600" b="0" dirty="0">
                          <a:effectLst/>
                          <a:latin typeface="Calibri" panose="020F0502020204030204" pitchFamily="34" charset="0"/>
                          <a:ea typeface="Lato" panose="020F0502020204030203" pitchFamily="34" charset="0"/>
                          <a:cs typeface="Calibri" panose="020F0502020204030204" pitchFamily="34" charset="0"/>
                        </a:rPr>
                        <a:t> de </a:t>
                      </a:r>
                      <a:r>
                        <a:rPr lang="en-GB" sz="1600" b="0" dirty="0" err="1">
                          <a:effectLst/>
                          <a:latin typeface="Calibri" panose="020F0502020204030204" pitchFamily="34" charset="0"/>
                          <a:ea typeface="Lato" panose="020F0502020204030203" pitchFamily="34" charset="0"/>
                          <a:cs typeface="Calibri" panose="020F0502020204030204" pitchFamily="34" charset="0"/>
                        </a:rPr>
                        <a:t>comptes</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est-elle</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réalisée</a:t>
                      </a:r>
                      <a:r>
                        <a:rPr lang="en-GB" sz="1600" b="0" dirty="0">
                          <a:effectLst/>
                          <a:latin typeface="Calibri" panose="020F0502020204030204" pitchFamily="34" charset="0"/>
                          <a:ea typeface="Lato" panose="020F0502020204030203" pitchFamily="34" charset="0"/>
                          <a:cs typeface="Calibri" panose="020F0502020204030204" pitchFamily="34" charset="0"/>
                        </a:rPr>
                        <a:t> ?" – Travail de </a:t>
                      </a:r>
                      <a:r>
                        <a:rPr lang="en-GB" sz="1600" b="0" dirty="0" err="1">
                          <a:effectLst/>
                          <a:latin typeface="Calibri" panose="020F0502020204030204" pitchFamily="34" charset="0"/>
                          <a:ea typeface="Lato" panose="020F0502020204030203" pitchFamily="34" charset="0"/>
                          <a:cs typeface="Calibri" panose="020F0502020204030204" pitchFamily="34" charset="0"/>
                        </a:rPr>
                        <a:t>groupe</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3399723"/>
                  </a:ext>
                </a:extLst>
              </a:tr>
              <a:tr h="254779">
                <a:tc>
                  <a:txBody>
                    <a:bodyPr/>
                    <a:lstStyle/>
                    <a:p>
                      <a:pPr>
                        <a:spcAft>
                          <a:spcPts val="600"/>
                        </a:spcAft>
                      </a:pPr>
                      <a:r>
                        <a:rPr lang="en-GB" sz="1600" b="0" dirty="0" err="1">
                          <a:effectLst/>
                          <a:latin typeface="Calibri" panose="020F0502020204030204" pitchFamily="34" charset="0"/>
                          <a:ea typeface="Lato" panose="020F0502020204030203" pitchFamily="34" charset="0"/>
                          <a:cs typeface="Calibri" panose="020F0502020204030204" pitchFamily="34" charset="0"/>
                        </a:rPr>
                        <a:t>Principaux</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enseignements</a:t>
                      </a:r>
                      <a:r>
                        <a:rPr lang="en-GB" sz="1600" b="0" dirty="0">
                          <a:effectLst/>
                          <a:latin typeface="Calibri" panose="020F0502020204030204" pitchFamily="34" charset="0"/>
                          <a:ea typeface="Lato" panose="020F0502020204030203" pitchFamily="34" charset="0"/>
                          <a:cs typeface="Calibri" panose="020F0502020204030204" pitchFamily="34" charset="0"/>
                        </a:rPr>
                        <a:t> – Obligation de </a:t>
                      </a:r>
                      <a:r>
                        <a:rPr lang="en-GB" sz="1600" b="0" dirty="0" err="1">
                          <a:effectLst/>
                          <a:latin typeface="Calibri" panose="020F0502020204030204" pitchFamily="34" charset="0"/>
                          <a:ea typeface="Lato" panose="020F0502020204030203" pitchFamily="34" charset="0"/>
                          <a:cs typeface="Calibri" panose="020F0502020204030204" pitchFamily="34" charset="0"/>
                        </a:rPr>
                        <a:t>rendre</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compte</a:t>
                      </a:r>
                      <a:endParaRPr lang="en-GB" sz="1600" b="0" dirty="0">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1653230"/>
                  </a:ext>
                </a:extLst>
              </a:tr>
              <a:tr h="275085">
                <a:tc>
                  <a:txBody>
                    <a:bodyPr/>
                    <a:lstStyle/>
                    <a:p>
                      <a:pPr>
                        <a:spcAft>
                          <a:spcPts val="600"/>
                        </a:spcAft>
                      </a:pPr>
                      <a:r>
                        <a:rPr lang="en-GB" sz="1600" dirty="0">
                          <a:solidFill>
                            <a:schemeClr val="bg1"/>
                          </a:solidFill>
                          <a:effectLst/>
                          <a:latin typeface="Calibri" panose="020F0502020204030204" pitchFamily="34" charset="0"/>
                          <a:ea typeface="Lato" panose="020F0502020204030203" pitchFamily="34" charset="0"/>
                          <a:cs typeface="Calibri" panose="020F0502020204030204" pitchFamily="34" charset="0"/>
                        </a:rPr>
                        <a:t>Session 3</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1718992759"/>
                  </a:ext>
                </a:extLst>
              </a:tr>
              <a:tr h="254779">
                <a:tc>
                  <a:txBody>
                    <a:bodyPr/>
                    <a:lstStyle/>
                    <a:p>
                      <a:pPr>
                        <a:spcAft>
                          <a:spcPts val="600"/>
                        </a:spcAft>
                      </a:pP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CWIS </a:t>
                      </a:r>
                      <a:r>
                        <a:rPr lang="en-GB" sz="1600" b="1"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Fonction</a:t>
                      </a: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 Planification et gestion des </a:t>
                      </a:r>
                      <a:r>
                        <a:rPr lang="en-GB" sz="1600" b="1"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ressources</a:t>
                      </a: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8497176"/>
                  </a:ext>
                </a:extLst>
              </a:tr>
              <a:tr h="254779">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Cadres de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financement</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4096673"/>
                  </a:ext>
                </a:extLst>
              </a:tr>
              <a:tr h="509558">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"Qui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prend</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les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décisions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de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financement</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et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d'investissement</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et comment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sont-elles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surveillées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 – Travail de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groupe</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5034106"/>
                  </a:ext>
                </a:extLst>
              </a:tr>
              <a:tr h="254779">
                <a:tc>
                  <a:txBody>
                    <a:bodyPr/>
                    <a:lstStyle/>
                    <a:p>
                      <a:pPr>
                        <a:spcAft>
                          <a:spcPts val="600"/>
                        </a:spcAft>
                      </a:pPr>
                      <a:r>
                        <a:rPr lang="en-GB" sz="1600" b="0" dirty="0" err="1">
                          <a:effectLst/>
                          <a:latin typeface="Calibri" panose="020F0502020204030204" pitchFamily="34" charset="0"/>
                          <a:ea typeface="Lato" panose="020F0502020204030203" pitchFamily="34" charset="0"/>
                          <a:cs typeface="Calibri" panose="020F0502020204030204" pitchFamily="34" charset="0"/>
                        </a:rPr>
                        <a:t>Principaux</a:t>
                      </a:r>
                      <a:r>
                        <a:rPr lang="en-GB" sz="1600" b="0" dirty="0">
                          <a:effectLst/>
                          <a:latin typeface="Calibri" panose="020F0502020204030204" pitchFamily="34" charset="0"/>
                          <a:ea typeface="Lato" panose="020F0502020204030203" pitchFamily="34" charset="0"/>
                          <a:cs typeface="Calibri" panose="020F0502020204030204" pitchFamily="34" charset="0"/>
                        </a:rPr>
                        <a:t> </a:t>
                      </a:r>
                      <a:r>
                        <a:rPr lang="en-GB" sz="1600" b="0" dirty="0" err="1">
                          <a:effectLst/>
                          <a:latin typeface="Calibri" panose="020F0502020204030204" pitchFamily="34" charset="0"/>
                          <a:ea typeface="Lato" panose="020F0502020204030203" pitchFamily="34" charset="0"/>
                          <a:cs typeface="Calibri" panose="020F0502020204030204" pitchFamily="34" charset="0"/>
                        </a:rPr>
                        <a:t>enseignements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  PGR</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1206024"/>
                  </a:ext>
                </a:extLst>
              </a:tr>
              <a:tr h="286675">
                <a:tc>
                  <a:txBody>
                    <a:bodyPr/>
                    <a:lstStyle/>
                    <a:p>
                      <a:pPr>
                        <a:spcAft>
                          <a:spcPts val="600"/>
                        </a:spcAft>
                      </a:pP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Fonctions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CWIS – Lacunes/</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Défis</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et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Principaux</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 </a:t>
                      </a:r>
                      <a:r>
                        <a:rPr lang="en-GB" sz="1600" b="0" kern="1200" dirty="0" err="1">
                          <a:solidFill>
                            <a:schemeClr val="tx1"/>
                          </a:solidFill>
                          <a:effectLst/>
                          <a:latin typeface="Calibri" panose="020F0502020204030204" pitchFamily="34" charset="0"/>
                          <a:ea typeface="Lato" panose="020F0502020204030203" pitchFamily="34" charset="0"/>
                          <a:cs typeface="Calibri" panose="020F0502020204030204" pitchFamily="34" charset="0"/>
                        </a:rPr>
                        <a:t>Enseignements</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919663"/>
                  </a:ext>
                </a:extLst>
              </a:tr>
            </a:tbl>
          </a:graphicData>
        </a:graphic>
      </p:graphicFrame>
    </p:spTree>
    <p:extLst>
      <p:ext uri="{BB962C8B-B14F-4D97-AF65-F5344CB8AC3E}">
        <p14:creationId xmlns:p14="http://schemas.microsoft.com/office/powerpoint/2010/main" val="1712608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EC688D24-12BA-4667-27DA-951D06F3562E}"/>
              </a:ext>
            </a:extLst>
          </p:cNvPr>
          <p:cNvGrpSpPr/>
          <p:nvPr/>
        </p:nvGrpSpPr>
        <p:grpSpPr>
          <a:xfrm>
            <a:off x="1304041" y="1193314"/>
            <a:ext cx="9612984" cy="4179964"/>
            <a:chOff x="385763" y="1149514"/>
            <a:chExt cx="11806237" cy="5133645"/>
          </a:xfrm>
        </p:grpSpPr>
        <p:pic>
          <p:nvPicPr>
            <p:cNvPr id="9" name="Picture 8">
              <a:extLst>
                <a:ext uri="{FF2B5EF4-FFF2-40B4-BE49-F238E27FC236}">
                  <a16:creationId xmlns:a16="http://schemas.microsoft.com/office/drawing/2014/main" id="{1DA9F463-67A1-75DB-5929-C0879BC1B55A}"/>
                </a:ext>
              </a:extLst>
            </p:cNvPr>
            <p:cNvPicPr>
              <a:picLocks noChangeAspect="1"/>
            </p:cNvPicPr>
            <p:nvPr/>
          </p:nvPicPr>
          <p:blipFill rotWithShape="1">
            <a:blip r:embed="rId3"/>
            <a:srcRect l="10809" r="10539" b="77966"/>
            <a:stretch/>
          </p:blipFill>
          <p:spPr>
            <a:xfrm>
              <a:off x="1600200" y="1149514"/>
              <a:ext cx="9086850" cy="1045547"/>
            </a:xfrm>
            <a:prstGeom prst="rect">
              <a:avLst/>
            </a:prstGeom>
          </p:spPr>
        </p:pic>
        <p:pic>
          <p:nvPicPr>
            <p:cNvPr id="10" name="Picture 9">
              <a:extLst>
                <a:ext uri="{FF2B5EF4-FFF2-40B4-BE49-F238E27FC236}">
                  <a16:creationId xmlns:a16="http://schemas.microsoft.com/office/drawing/2014/main" id="{8E63113D-5481-11D2-47A0-C09BC890B8B6}"/>
                </a:ext>
              </a:extLst>
            </p:cNvPr>
            <p:cNvPicPr>
              <a:picLocks noChangeAspect="1"/>
            </p:cNvPicPr>
            <p:nvPr/>
          </p:nvPicPr>
          <p:blipFill>
            <a:blip r:embed="rId4"/>
            <a:stretch>
              <a:fillRect/>
            </a:stretch>
          </p:blipFill>
          <p:spPr>
            <a:xfrm>
              <a:off x="3344862" y="5787859"/>
              <a:ext cx="5626100" cy="495300"/>
            </a:xfrm>
            <a:prstGeom prst="rect">
              <a:avLst/>
            </a:prstGeom>
          </p:spPr>
        </p:pic>
        <p:pic>
          <p:nvPicPr>
            <p:cNvPr id="11" name="Picture 10">
              <a:extLst>
                <a:ext uri="{FF2B5EF4-FFF2-40B4-BE49-F238E27FC236}">
                  <a16:creationId xmlns:a16="http://schemas.microsoft.com/office/drawing/2014/main" id="{4D8521DE-9EF9-194E-D62C-CA9F478EF25A}"/>
                </a:ext>
              </a:extLst>
            </p:cNvPr>
            <p:cNvPicPr>
              <a:picLocks noChangeAspect="1"/>
            </p:cNvPicPr>
            <p:nvPr/>
          </p:nvPicPr>
          <p:blipFill>
            <a:blip r:embed="rId5"/>
            <a:stretch>
              <a:fillRect/>
            </a:stretch>
          </p:blipFill>
          <p:spPr>
            <a:xfrm>
              <a:off x="385763" y="2243847"/>
              <a:ext cx="11806237" cy="3464639"/>
            </a:xfrm>
            <a:prstGeom prst="rect">
              <a:avLst/>
            </a:prstGeom>
          </p:spPr>
        </p:pic>
      </p:grpSp>
    </p:spTree>
    <p:extLst>
      <p:ext uri="{BB962C8B-B14F-4D97-AF65-F5344CB8AC3E}">
        <p14:creationId xmlns:p14="http://schemas.microsoft.com/office/powerpoint/2010/main" val="916265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9A519A50-CE96-1353-C573-25F18E38DDA8}"/>
              </a:ext>
            </a:extLst>
          </p:cNvPr>
          <p:cNvGrpSpPr/>
          <p:nvPr/>
        </p:nvGrpSpPr>
        <p:grpSpPr>
          <a:xfrm>
            <a:off x="1304042" y="1084429"/>
            <a:ext cx="9583918" cy="4578710"/>
            <a:chOff x="423861" y="1084428"/>
            <a:chExt cx="11646323" cy="5564022"/>
          </a:xfrm>
        </p:grpSpPr>
        <p:pic>
          <p:nvPicPr>
            <p:cNvPr id="13" name="Picture 12">
              <a:extLst>
                <a:ext uri="{FF2B5EF4-FFF2-40B4-BE49-F238E27FC236}">
                  <a16:creationId xmlns:a16="http://schemas.microsoft.com/office/drawing/2014/main" id="{B5096D15-8F5D-A00E-3CE9-1C43D32D6837}"/>
                </a:ext>
              </a:extLst>
            </p:cNvPr>
            <p:cNvPicPr>
              <a:picLocks noChangeAspect="1"/>
            </p:cNvPicPr>
            <p:nvPr/>
          </p:nvPicPr>
          <p:blipFill rotWithShape="1">
            <a:blip r:embed="rId3"/>
            <a:srcRect l="10809" r="10539" b="77966"/>
            <a:stretch/>
          </p:blipFill>
          <p:spPr>
            <a:xfrm>
              <a:off x="1657350" y="1084428"/>
              <a:ext cx="8943975" cy="1044410"/>
            </a:xfrm>
            <a:prstGeom prst="rect">
              <a:avLst/>
            </a:prstGeom>
          </p:spPr>
        </p:pic>
        <p:pic>
          <p:nvPicPr>
            <p:cNvPr id="14" name="Picture 13">
              <a:extLst>
                <a:ext uri="{FF2B5EF4-FFF2-40B4-BE49-F238E27FC236}">
                  <a16:creationId xmlns:a16="http://schemas.microsoft.com/office/drawing/2014/main" id="{F8FE4739-AAAE-B5A0-9388-858A510BA319}"/>
                </a:ext>
              </a:extLst>
            </p:cNvPr>
            <p:cNvPicPr>
              <a:picLocks noChangeAspect="1"/>
            </p:cNvPicPr>
            <p:nvPr/>
          </p:nvPicPr>
          <p:blipFill>
            <a:blip r:embed="rId4"/>
            <a:stretch>
              <a:fillRect/>
            </a:stretch>
          </p:blipFill>
          <p:spPr>
            <a:xfrm>
              <a:off x="3344862" y="6153150"/>
              <a:ext cx="5626100" cy="495300"/>
            </a:xfrm>
            <a:prstGeom prst="rect">
              <a:avLst/>
            </a:prstGeom>
          </p:spPr>
        </p:pic>
        <p:pic>
          <p:nvPicPr>
            <p:cNvPr id="15" name="Picture 14">
              <a:extLst>
                <a:ext uri="{FF2B5EF4-FFF2-40B4-BE49-F238E27FC236}">
                  <a16:creationId xmlns:a16="http://schemas.microsoft.com/office/drawing/2014/main" id="{EFB33BBE-1C7B-37FB-6A6C-4A69197A7E30}"/>
                </a:ext>
              </a:extLst>
            </p:cNvPr>
            <p:cNvPicPr>
              <a:picLocks noChangeAspect="1"/>
            </p:cNvPicPr>
            <p:nvPr/>
          </p:nvPicPr>
          <p:blipFill>
            <a:blip r:embed="rId5"/>
            <a:stretch>
              <a:fillRect/>
            </a:stretch>
          </p:blipFill>
          <p:spPr>
            <a:xfrm>
              <a:off x="423861" y="2287422"/>
              <a:ext cx="11646323" cy="3486150"/>
            </a:xfrm>
            <a:prstGeom prst="rect">
              <a:avLst/>
            </a:prstGeom>
          </p:spPr>
        </p:pic>
      </p:grpSp>
    </p:spTree>
    <p:extLst>
      <p:ext uri="{BB962C8B-B14F-4D97-AF65-F5344CB8AC3E}">
        <p14:creationId xmlns:p14="http://schemas.microsoft.com/office/powerpoint/2010/main" val="790394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870D8A12-4F66-8526-287A-C63D5847F1B5}"/>
              </a:ext>
            </a:extLst>
          </p:cNvPr>
          <p:cNvGrpSpPr/>
          <p:nvPr/>
        </p:nvGrpSpPr>
        <p:grpSpPr>
          <a:xfrm>
            <a:off x="1256905" y="1084430"/>
            <a:ext cx="9715894" cy="4537820"/>
            <a:chOff x="401278" y="1084429"/>
            <a:chExt cx="11790722" cy="5506871"/>
          </a:xfrm>
        </p:grpSpPr>
        <p:pic>
          <p:nvPicPr>
            <p:cNvPr id="9" name="Picture 8">
              <a:extLst>
                <a:ext uri="{FF2B5EF4-FFF2-40B4-BE49-F238E27FC236}">
                  <a16:creationId xmlns:a16="http://schemas.microsoft.com/office/drawing/2014/main" id="{99BEE3EC-5AB8-9E79-2947-A8AF4D9D843A}"/>
                </a:ext>
              </a:extLst>
            </p:cNvPr>
            <p:cNvPicPr>
              <a:picLocks noChangeAspect="1"/>
            </p:cNvPicPr>
            <p:nvPr/>
          </p:nvPicPr>
          <p:blipFill rotWithShape="1">
            <a:blip r:embed="rId3"/>
            <a:srcRect l="10809" r="10539" b="77966"/>
            <a:stretch/>
          </p:blipFill>
          <p:spPr>
            <a:xfrm>
              <a:off x="1530342" y="1084429"/>
              <a:ext cx="8994789" cy="987260"/>
            </a:xfrm>
            <a:prstGeom prst="rect">
              <a:avLst/>
            </a:prstGeom>
          </p:spPr>
        </p:pic>
        <p:pic>
          <p:nvPicPr>
            <p:cNvPr id="10" name="Picture 9">
              <a:extLst>
                <a:ext uri="{FF2B5EF4-FFF2-40B4-BE49-F238E27FC236}">
                  <a16:creationId xmlns:a16="http://schemas.microsoft.com/office/drawing/2014/main" id="{6B265E3B-167B-6D2A-EB99-2A7662C58C72}"/>
                </a:ext>
              </a:extLst>
            </p:cNvPr>
            <p:cNvPicPr>
              <a:picLocks noChangeAspect="1"/>
            </p:cNvPicPr>
            <p:nvPr/>
          </p:nvPicPr>
          <p:blipFill>
            <a:blip r:embed="rId4"/>
            <a:stretch>
              <a:fillRect/>
            </a:stretch>
          </p:blipFill>
          <p:spPr>
            <a:xfrm>
              <a:off x="3282950" y="6096000"/>
              <a:ext cx="5626100" cy="495300"/>
            </a:xfrm>
            <a:prstGeom prst="rect">
              <a:avLst/>
            </a:prstGeom>
          </p:spPr>
        </p:pic>
        <p:pic>
          <p:nvPicPr>
            <p:cNvPr id="11" name="Picture 10">
              <a:extLst>
                <a:ext uri="{FF2B5EF4-FFF2-40B4-BE49-F238E27FC236}">
                  <a16:creationId xmlns:a16="http://schemas.microsoft.com/office/drawing/2014/main" id="{26617481-A5B3-BAAF-CD15-4E9CA068ED66}"/>
                </a:ext>
              </a:extLst>
            </p:cNvPr>
            <p:cNvPicPr>
              <a:picLocks noChangeAspect="1"/>
            </p:cNvPicPr>
            <p:nvPr/>
          </p:nvPicPr>
          <p:blipFill rotWithShape="1">
            <a:blip r:embed="rId5"/>
            <a:srcRect t="3931"/>
            <a:stretch/>
          </p:blipFill>
          <p:spPr>
            <a:xfrm>
              <a:off x="401278" y="2238490"/>
              <a:ext cx="11790722" cy="3535082"/>
            </a:xfrm>
            <a:prstGeom prst="rect">
              <a:avLst/>
            </a:prstGeom>
          </p:spPr>
        </p:pic>
      </p:grpSp>
    </p:spTree>
    <p:extLst>
      <p:ext uri="{BB962C8B-B14F-4D97-AF65-F5344CB8AC3E}">
        <p14:creationId xmlns:p14="http://schemas.microsoft.com/office/powerpoint/2010/main" val="508749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Des </a:t>
            </a:r>
            <a:r>
              <a:rPr lang="en-US" sz="3200" b="1" dirty="0" err="1">
                <a:solidFill>
                  <a:schemeClr val="tx2"/>
                </a:solidFill>
                <a:latin typeface="Calibri" panose="020F0502020204030204" pitchFamily="34" charset="0"/>
              </a:rPr>
              <a:t>responsabilités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claires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 </a:t>
            </a:r>
            <a:r>
              <a:rPr lang="en-US" sz="3200" b="1" dirty="0" err="1">
                <a:solidFill>
                  <a:schemeClr val="tx2"/>
                </a:solidFill>
                <a:latin typeface="Calibri" panose="020F0502020204030204" pitchFamily="34" charset="0"/>
              </a:rPr>
              <a:t>fondement</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3" name="Google Shape;284;p14">
            <a:extLst>
              <a:ext uri="{FF2B5EF4-FFF2-40B4-BE49-F238E27FC236}">
                <a16:creationId xmlns:a16="http://schemas.microsoft.com/office/drawing/2014/main" id="{2713BF4B-9E54-EE04-0F0C-818F3235A097}"/>
              </a:ext>
            </a:extLst>
          </p:cNvPr>
          <p:cNvSpPr/>
          <p:nvPr/>
        </p:nvSpPr>
        <p:spPr>
          <a:xfrm>
            <a:off x="1409075" y="1293253"/>
            <a:ext cx="4591345"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en-GB" sz="2400" b="1" dirty="0">
                <a:solidFill>
                  <a:schemeClr val="lt1"/>
                </a:solidFill>
                <a:latin typeface="Calibri" panose="020F0502020204030204" pitchFamily="34" charset="0"/>
                <a:ea typeface="Lato"/>
                <a:cs typeface="Calibri" panose="020F0502020204030204" pitchFamily="34" charset="0"/>
                <a:sym typeface="Lato"/>
              </a:rPr>
              <a:t>Conception du mandate:</a:t>
            </a:r>
          </a:p>
        </p:txBody>
      </p:sp>
      <p:sp>
        <p:nvSpPr>
          <p:cNvPr id="6" name="Google Shape;284;p14">
            <a:extLst>
              <a:ext uri="{FF2B5EF4-FFF2-40B4-BE49-F238E27FC236}">
                <a16:creationId xmlns:a16="http://schemas.microsoft.com/office/drawing/2014/main" id="{3A7E5E45-647E-9AB8-B309-D4921674925B}"/>
              </a:ext>
            </a:extLst>
          </p:cNvPr>
          <p:cNvSpPr/>
          <p:nvPr/>
        </p:nvSpPr>
        <p:spPr>
          <a:xfrm>
            <a:off x="1409075" y="2055141"/>
            <a:ext cx="4591345"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Les </a:t>
            </a:r>
            <a:r>
              <a:rPr lang="en-US" dirty="0" err="1">
                <a:latin typeface="+mj-lt"/>
                <a:ea typeface="Lato"/>
                <a:cs typeface="Calibri" panose="020F0502020204030204" pitchFamily="34" charset="0"/>
                <a:sym typeface="Lato"/>
              </a:rPr>
              <a:t>mandats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doivent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apporter</a:t>
            </a:r>
            <a:r>
              <a:rPr lang="en-US" dirty="0">
                <a:latin typeface="+mj-lt"/>
                <a:ea typeface="Lato"/>
                <a:cs typeface="Calibri" panose="020F0502020204030204" pitchFamily="34" charset="0"/>
                <a:sym typeface="Lato"/>
              </a:rPr>
              <a:t> de la </a:t>
            </a:r>
            <a:r>
              <a:rPr lang="en-US" dirty="0" err="1">
                <a:latin typeface="+mj-lt"/>
                <a:ea typeface="Lato"/>
                <a:cs typeface="Calibri" panose="020F0502020204030204" pitchFamily="34" charset="0"/>
                <a:sym typeface="Lato"/>
              </a:rPr>
              <a:t>clarté</a:t>
            </a:r>
            <a:r>
              <a:rPr lang="en-US" dirty="0">
                <a:latin typeface="+mj-lt"/>
                <a:ea typeface="Lato"/>
                <a:cs typeface="Calibri" panose="020F0502020204030204" pitchFamily="34" charset="0"/>
                <a:sym typeface="Lato"/>
              </a:rPr>
              <a:t> sur qui </a:t>
            </a:r>
            <a:r>
              <a:rPr lang="en-US" dirty="0" err="1">
                <a:latin typeface="+mj-lt"/>
                <a:ea typeface="Lato"/>
                <a:cs typeface="Calibri" panose="020F0502020204030204" pitchFamily="34" charset="0"/>
                <a:sym typeface="Lato"/>
              </a:rPr>
              <a:t>est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responsable</a:t>
            </a:r>
            <a:r>
              <a:rPr lang="en-US" dirty="0">
                <a:latin typeface="+mj-lt"/>
                <a:ea typeface="Lato"/>
                <a:cs typeface="Calibri" panose="020F0502020204030204" pitchFamily="34" charset="0"/>
                <a:sym typeface="Lato"/>
              </a:rPr>
              <a:t> de </a:t>
            </a:r>
            <a:r>
              <a:rPr lang="en-US" dirty="0" err="1">
                <a:latin typeface="+mj-lt"/>
                <a:ea typeface="Lato"/>
                <a:cs typeface="Calibri" panose="020F0502020204030204" pitchFamily="34" charset="0"/>
                <a:sym typeface="Lato"/>
              </a:rPr>
              <a:t>différents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éléments</a:t>
            </a:r>
            <a:r>
              <a:rPr lang="en-US" dirty="0">
                <a:latin typeface="+mj-lt"/>
                <a:ea typeface="Lato"/>
                <a:cs typeface="Calibri" panose="020F0502020204030204" pitchFamily="34" charset="0"/>
                <a:sym typeface="Lato"/>
              </a:rPr>
              <a:t> de la </a:t>
            </a:r>
            <a:r>
              <a:rPr lang="en-US" dirty="0" err="1">
                <a:latin typeface="+mj-lt"/>
                <a:ea typeface="Lato"/>
                <a:cs typeface="Calibri" panose="020F0502020204030204" pitchFamily="34" charset="0"/>
                <a:sym typeface="Lato"/>
              </a:rPr>
              <a:t>chaîne</a:t>
            </a:r>
            <a:r>
              <a:rPr lang="en-US" dirty="0">
                <a:latin typeface="+mj-lt"/>
                <a:ea typeface="Lato"/>
                <a:cs typeface="Calibri" panose="020F0502020204030204" pitchFamily="34" charset="0"/>
                <a:sym typeface="Lato"/>
              </a:rPr>
              <a:t> de services </a:t>
            </a:r>
            <a:r>
              <a:rPr lang="en-US" dirty="0" err="1">
                <a:latin typeface="+mj-lt"/>
                <a:ea typeface="Lato"/>
                <a:cs typeface="Calibri" panose="020F0502020204030204" pitchFamily="34" charset="0"/>
                <a:sym typeface="Lato"/>
              </a:rPr>
              <a:t>d'assainissement</a:t>
            </a:r>
            <a:r>
              <a:rPr lang="en-US" dirty="0">
                <a:latin typeface="+mj-lt"/>
                <a:ea typeface="Lato"/>
                <a:cs typeface="Calibri" panose="020F0502020204030204" pitchFamily="34" charset="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pratique effective </a:t>
            </a:r>
            <a:r>
              <a:rPr lang="en-US" dirty="0" err="1">
                <a:latin typeface="+mj-lt"/>
                <a:ea typeface="Lato"/>
                <a:cs typeface="Calibri" panose="020F0502020204030204" pitchFamily="34" charset="0"/>
                <a:sym typeface="Lato"/>
              </a:rPr>
              <a:t>devrait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répondre</a:t>
            </a:r>
            <a:r>
              <a:rPr lang="en-US" dirty="0">
                <a:latin typeface="+mj-lt"/>
                <a:ea typeface="Lato"/>
                <a:cs typeface="Calibri" panose="020F0502020204030204" pitchFamily="34" charset="0"/>
                <a:sym typeface="Lato"/>
              </a:rPr>
              <a:t> aux </a:t>
            </a:r>
            <a:r>
              <a:rPr lang="en-US" dirty="0" err="1">
                <a:latin typeface="+mj-lt"/>
                <a:ea typeface="Lato"/>
                <a:cs typeface="Calibri" panose="020F0502020204030204" pitchFamily="34" charset="0"/>
                <a:sym typeface="Lato"/>
              </a:rPr>
              <a:t>mandats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légaux</a:t>
            </a:r>
            <a:r>
              <a:rPr lang="en-US" dirty="0">
                <a:latin typeface="+mj-lt"/>
                <a:ea typeface="Lato"/>
                <a:cs typeface="Calibri" panose="020F0502020204030204" pitchFamily="34" charset="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Les </a:t>
            </a:r>
            <a:r>
              <a:rPr lang="en-US" dirty="0" err="1">
                <a:latin typeface="+mj-lt"/>
                <a:ea typeface="Lato"/>
                <a:cs typeface="Calibri" panose="020F0502020204030204" pitchFamily="34" charset="0"/>
                <a:sym typeface="Lato"/>
              </a:rPr>
              <a:t>responsabilités</a:t>
            </a:r>
            <a:r>
              <a:rPr lang="en-US" dirty="0">
                <a:latin typeface="+mj-lt"/>
                <a:ea typeface="Lato"/>
                <a:cs typeface="Calibri" panose="020F0502020204030204" pitchFamily="34" charset="0"/>
                <a:sym typeface="Lato"/>
              </a:rPr>
              <a:t> pour </a:t>
            </a:r>
            <a:r>
              <a:rPr lang="en-US" dirty="0" err="1">
                <a:latin typeface="+mj-lt"/>
                <a:ea typeface="Lato"/>
                <a:cs typeface="Calibri" panose="020F0502020204030204" pitchFamily="34" charset="0"/>
                <a:sym typeface="Lato"/>
              </a:rPr>
              <a:t>l'assainissement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raccordé</a:t>
            </a:r>
            <a:r>
              <a:rPr lang="en-US" dirty="0">
                <a:latin typeface="+mj-lt"/>
                <a:ea typeface="Lato"/>
                <a:cs typeface="Calibri" panose="020F0502020204030204" pitchFamily="34" charset="0"/>
                <a:sym typeface="Lato"/>
              </a:rPr>
              <a:t> au </a:t>
            </a:r>
            <a:r>
              <a:rPr lang="en-US" dirty="0" err="1">
                <a:latin typeface="+mj-lt"/>
                <a:ea typeface="Lato"/>
                <a:cs typeface="Calibri" panose="020F0502020204030204" pitchFamily="34" charset="0"/>
                <a:sym typeface="Lato"/>
              </a:rPr>
              <a:t>réseau</a:t>
            </a:r>
            <a:r>
              <a:rPr lang="en-US" dirty="0">
                <a:latin typeface="+mj-lt"/>
                <a:ea typeface="Lato"/>
                <a:cs typeface="Calibri" panose="020F0502020204030204" pitchFamily="34" charset="0"/>
                <a:sym typeface="Lato"/>
              </a:rPr>
              <a:t> et non </a:t>
            </a:r>
            <a:r>
              <a:rPr lang="en-US" dirty="0" err="1">
                <a:latin typeface="+mj-lt"/>
                <a:ea typeface="Lato"/>
                <a:cs typeface="Calibri" panose="020F0502020204030204" pitchFamily="34" charset="0"/>
                <a:sym typeface="Lato"/>
              </a:rPr>
              <a:t>raccordé</a:t>
            </a:r>
            <a:r>
              <a:rPr lang="en-US" dirty="0">
                <a:latin typeface="+mj-lt"/>
                <a:ea typeface="Lato"/>
                <a:cs typeface="Calibri" panose="020F0502020204030204" pitchFamily="34" charset="0"/>
                <a:sym typeface="Lato"/>
              </a:rPr>
              <a:t> au </a:t>
            </a:r>
            <a:r>
              <a:rPr lang="en-US" dirty="0" err="1">
                <a:latin typeface="+mj-lt"/>
                <a:ea typeface="Lato"/>
                <a:cs typeface="Calibri" panose="020F0502020204030204" pitchFamily="34" charset="0"/>
                <a:sym typeface="Lato"/>
              </a:rPr>
              <a:t>réseau</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devraient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être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intégrées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lorsque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cela</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est</a:t>
            </a:r>
            <a:r>
              <a:rPr lang="en-US" dirty="0">
                <a:latin typeface="+mj-lt"/>
                <a:ea typeface="Lato"/>
                <a:cs typeface="Calibri" panose="020F0502020204030204" pitchFamily="34" charset="0"/>
                <a:sym typeface="Lato"/>
              </a:rPr>
              <a:t> possible).</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a:t>
            </a:r>
            <a:r>
              <a:rPr lang="en-US" dirty="0" err="1">
                <a:latin typeface="+mj-lt"/>
                <a:ea typeface="Lato"/>
                <a:cs typeface="Calibri" panose="020F0502020204030204" pitchFamily="34" charset="0"/>
                <a:sym typeface="Lato"/>
              </a:rPr>
              <a:t>juridiction</a:t>
            </a:r>
            <a:r>
              <a:rPr lang="en-US" dirty="0">
                <a:latin typeface="+mj-lt"/>
                <a:ea typeface="Lato"/>
                <a:cs typeface="Calibri" panose="020F0502020204030204" pitchFamily="34" charset="0"/>
                <a:sym typeface="Lato"/>
              </a:rPr>
              <a:t> de service des </a:t>
            </a:r>
            <a:r>
              <a:rPr lang="en-US" dirty="0" err="1">
                <a:latin typeface="+mj-lt"/>
                <a:ea typeface="Lato"/>
                <a:cs typeface="Calibri" panose="020F0502020204030204" pitchFamily="34" charset="0"/>
                <a:sym typeface="Lato"/>
              </a:rPr>
              <a:t>fournisseurs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mandatés</a:t>
            </a:r>
            <a:r>
              <a:rPr lang="en-US" dirty="0">
                <a:latin typeface="+mj-lt"/>
                <a:ea typeface="Lato"/>
                <a:cs typeface="Calibri" panose="020F0502020204030204" pitchFamily="34" charset="0"/>
                <a:sym typeface="Lato"/>
              </a:rPr>
              <a:t> doit </a:t>
            </a:r>
            <a:r>
              <a:rPr lang="en-US" dirty="0" err="1">
                <a:latin typeface="+mj-lt"/>
                <a:ea typeface="Lato"/>
                <a:cs typeface="Calibri" panose="020F0502020204030204" pitchFamily="34" charset="0"/>
                <a:sym typeface="Lato"/>
              </a:rPr>
              <a:t>inclure</a:t>
            </a:r>
            <a:r>
              <a:rPr lang="en-US" dirty="0">
                <a:latin typeface="+mj-lt"/>
                <a:ea typeface="Lato"/>
                <a:cs typeface="Calibri" panose="020F0502020204030204" pitchFamily="34" charset="0"/>
                <a:sym typeface="Lato"/>
              </a:rPr>
              <a:t> les quartiers </a:t>
            </a:r>
            <a:r>
              <a:rPr lang="en-US" dirty="0" err="1">
                <a:latin typeface="+mj-lt"/>
                <a:ea typeface="Lato"/>
                <a:cs typeface="Calibri" panose="020F0502020204030204" pitchFamily="34" charset="0"/>
                <a:sym typeface="Lato"/>
              </a:rPr>
              <a:t>informels</a:t>
            </a:r>
            <a:endParaRPr lang="en-US" b="1" dirty="0">
              <a:latin typeface="+mj-lt"/>
              <a:ea typeface="Lato"/>
              <a:cs typeface="Calibri" panose="020F0502020204030204" pitchFamily="34" charset="0"/>
              <a:sym typeface="Lato"/>
            </a:endParaRPr>
          </a:p>
        </p:txBody>
      </p:sp>
      <p:sp>
        <p:nvSpPr>
          <p:cNvPr id="7" name="Google Shape;284;p14">
            <a:extLst>
              <a:ext uri="{FF2B5EF4-FFF2-40B4-BE49-F238E27FC236}">
                <a16:creationId xmlns:a16="http://schemas.microsoft.com/office/drawing/2014/main" id="{DFAE4782-38EE-DA91-930D-DB1ACACEF090}"/>
              </a:ext>
            </a:extLst>
          </p:cNvPr>
          <p:cNvSpPr/>
          <p:nvPr/>
        </p:nvSpPr>
        <p:spPr>
          <a:xfrm>
            <a:off x="6216432" y="1293253"/>
            <a:ext cx="4441575"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en-GB" sz="2400" b="1" dirty="0" err="1">
                <a:solidFill>
                  <a:schemeClr val="lt1"/>
                </a:solidFill>
                <a:latin typeface="Calibri" panose="020F0502020204030204" pitchFamily="34" charset="0"/>
                <a:ea typeface="Lato"/>
                <a:cs typeface="Calibri" panose="020F0502020204030204" pitchFamily="34" charset="0"/>
                <a:sym typeface="Lato"/>
              </a:rPr>
              <a:t>Exécution</a:t>
            </a:r>
            <a:r>
              <a:rPr lang="en-GB" sz="2400" b="1" dirty="0">
                <a:solidFill>
                  <a:schemeClr val="lt1"/>
                </a:solidFill>
                <a:latin typeface="Calibri" panose="020F0502020204030204" pitchFamily="34" charset="0"/>
                <a:ea typeface="Lato"/>
                <a:cs typeface="Calibri" panose="020F0502020204030204" pitchFamily="34" charset="0"/>
                <a:sym typeface="Lato"/>
              </a:rPr>
              <a:t> du </a:t>
            </a:r>
            <a:r>
              <a:rPr lang="en-GB" sz="2400" b="1" dirty="0" err="1">
                <a:solidFill>
                  <a:schemeClr val="lt1"/>
                </a:solidFill>
                <a:latin typeface="Calibri" panose="020F0502020204030204" pitchFamily="34" charset="0"/>
                <a:ea typeface="Lato"/>
                <a:cs typeface="Calibri" panose="020F0502020204030204" pitchFamily="34" charset="0"/>
                <a:sym typeface="Lato"/>
              </a:rPr>
              <a:t>mandat</a:t>
            </a:r>
            <a:r>
              <a:rPr lang="en-GB" sz="2400" b="1" dirty="0">
                <a:solidFill>
                  <a:schemeClr val="lt1"/>
                </a:solidFill>
                <a:latin typeface="Calibri" panose="020F0502020204030204" pitchFamily="34" charset="0"/>
                <a:ea typeface="Lato"/>
                <a:cs typeface="Calibri" panose="020F0502020204030204" pitchFamily="34" charset="0"/>
                <a:sym typeface="Lato"/>
              </a:rPr>
              <a:t> :</a:t>
            </a:r>
          </a:p>
        </p:txBody>
      </p:sp>
      <p:sp>
        <p:nvSpPr>
          <p:cNvPr id="8" name="Google Shape;284;p14">
            <a:extLst>
              <a:ext uri="{FF2B5EF4-FFF2-40B4-BE49-F238E27FC236}">
                <a16:creationId xmlns:a16="http://schemas.microsoft.com/office/drawing/2014/main" id="{73533FD8-225A-BEEF-9600-F985EE45E187}"/>
              </a:ext>
            </a:extLst>
          </p:cNvPr>
          <p:cNvSpPr/>
          <p:nvPr/>
        </p:nvSpPr>
        <p:spPr>
          <a:xfrm>
            <a:off x="6216432" y="2055141"/>
            <a:ext cx="4441575"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clarification du </a:t>
            </a:r>
            <a:r>
              <a:rPr lang="en-US" dirty="0" err="1">
                <a:latin typeface="+mj-lt"/>
                <a:ea typeface="Lato"/>
                <a:cs typeface="Calibri" panose="020F0502020204030204" pitchFamily="34" charset="0"/>
                <a:sym typeface="Lato"/>
              </a:rPr>
              <a:t>mandat</a:t>
            </a:r>
            <a:r>
              <a:rPr lang="en-US" dirty="0">
                <a:latin typeface="+mj-lt"/>
                <a:ea typeface="Lato"/>
                <a:cs typeface="Calibri" panose="020F0502020204030204" pitchFamily="34" charset="0"/>
                <a:sym typeface="Lato"/>
              </a:rPr>
              <a:t> de service public </a:t>
            </a:r>
            <a:r>
              <a:rPr lang="en-US" dirty="0" err="1">
                <a:latin typeface="+mj-lt"/>
                <a:ea typeface="Lato"/>
                <a:cs typeface="Calibri" panose="020F0502020204030204" pitchFamily="34" charset="0"/>
                <a:sym typeface="Lato"/>
              </a:rPr>
              <a:t>n'implique</a:t>
            </a:r>
            <a:r>
              <a:rPr lang="en-US" dirty="0">
                <a:latin typeface="+mj-lt"/>
                <a:ea typeface="Lato"/>
                <a:cs typeface="Calibri" panose="020F0502020204030204" pitchFamily="34" charset="0"/>
                <a:sym typeface="Lato"/>
              </a:rPr>
              <a:t> pas que </a:t>
            </a:r>
            <a:r>
              <a:rPr lang="en-US" dirty="0" err="1">
                <a:latin typeface="+mj-lt"/>
                <a:ea typeface="Lato"/>
                <a:cs typeface="Calibri" panose="020F0502020204030204" pitchFamily="34" charset="0"/>
                <a:sym typeface="Lato"/>
              </a:rPr>
              <a:t>tous</a:t>
            </a:r>
            <a:r>
              <a:rPr lang="en-US" dirty="0">
                <a:latin typeface="+mj-lt"/>
                <a:ea typeface="Lato"/>
                <a:cs typeface="Calibri" panose="020F0502020204030204" pitchFamily="34" charset="0"/>
                <a:sym typeface="Lato"/>
              </a:rPr>
              <a:t> les services </a:t>
            </a:r>
            <a:r>
              <a:rPr lang="en-US" dirty="0" err="1">
                <a:latin typeface="+mj-lt"/>
                <a:ea typeface="Lato"/>
                <a:cs typeface="Calibri" panose="020F0502020204030204" pitchFamily="34" charset="0"/>
                <a:sym typeface="Lato"/>
              </a:rPr>
              <a:t>doivent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être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fournis</a:t>
            </a:r>
            <a:r>
              <a:rPr lang="en-US" dirty="0">
                <a:latin typeface="+mj-lt"/>
                <a:ea typeface="Lato"/>
                <a:cs typeface="Calibri" panose="020F0502020204030204" pitchFamily="34" charset="0"/>
                <a:sym typeface="Lato"/>
              </a:rPr>
              <a:t> par le </a:t>
            </a:r>
            <a:r>
              <a:rPr lang="en-US" dirty="0" err="1">
                <a:latin typeface="+mj-lt"/>
                <a:ea typeface="Lato"/>
                <a:cs typeface="Calibri" panose="020F0502020204030204" pitchFamily="34" charset="0"/>
                <a:sym typeface="Lato"/>
              </a:rPr>
              <a:t>secteur</a:t>
            </a:r>
            <a:r>
              <a:rPr lang="en-US" dirty="0">
                <a:latin typeface="+mj-lt"/>
                <a:ea typeface="Lato"/>
                <a:cs typeface="Calibri" panose="020F0502020204030204" pitchFamily="34" charset="0"/>
                <a:sym typeface="Lato"/>
              </a:rPr>
              <a:t> public.</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Il y a un </a:t>
            </a:r>
            <a:r>
              <a:rPr lang="en-US" dirty="0" err="1">
                <a:latin typeface="+mj-lt"/>
                <a:ea typeface="Lato"/>
                <a:cs typeface="Calibri" panose="020F0502020204030204" pitchFamily="34" charset="0"/>
                <a:sym typeface="Lato"/>
              </a:rPr>
              <a:t>besoin</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accru</a:t>
            </a:r>
            <a:r>
              <a:rPr lang="en-US" dirty="0">
                <a:latin typeface="+mj-lt"/>
                <a:ea typeface="Lato"/>
                <a:cs typeface="Calibri" panose="020F0502020204030204" pitchFamily="34" charset="0"/>
                <a:sym typeface="Lato"/>
              </a:rPr>
              <a:t> de se </a:t>
            </a:r>
            <a:r>
              <a:rPr lang="en-US" dirty="0" err="1">
                <a:latin typeface="+mj-lt"/>
                <a:ea typeface="Lato"/>
                <a:cs typeface="Calibri" panose="020F0502020204030204" pitchFamily="34" charset="0"/>
                <a:sym typeface="Lato"/>
              </a:rPr>
              <a:t>concentrer</a:t>
            </a:r>
            <a:r>
              <a:rPr lang="en-US" dirty="0">
                <a:latin typeface="+mj-lt"/>
                <a:ea typeface="Lato"/>
                <a:cs typeface="Calibri" panose="020F0502020204030204" pitchFamily="34" charset="0"/>
                <a:sym typeface="Lato"/>
              </a:rPr>
              <a:t> sur les </a:t>
            </a:r>
            <a:r>
              <a:rPr lang="en-US" dirty="0" err="1">
                <a:latin typeface="+mj-lt"/>
                <a:ea typeface="Lato"/>
                <a:cs typeface="Calibri" panose="020F0502020204030204" pitchFamily="34" charset="0"/>
                <a:sym typeface="Lato"/>
              </a:rPr>
              <a:t>mécanismes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institutionnels</a:t>
            </a:r>
            <a:r>
              <a:rPr lang="en-US" dirty="0">
                <a:latin typeface="+mj-lt"/>
                <a:ea typeface="Lato"/>
                <a:cs typeface="Calibri" panose="020F0502020204030204" pitchFamily="34" charset="0"/>
                <a:sym typeface="Lato"/>
              </a:rPr>
              <a:t> pour la prestation des services </a:t>
            </a:r>
            <a:r>
              <a:rPr lang="en-US" dirty="0" err="1">
                <a:latin typeface="+mj-lt"/>
                <a:ea typeface="Lato"/>
                <a:cs typeface="Calibri" panose="020F0502020204030204" pitchFamily="34" charset="0"/>
                <a:sym typeface="Lato"/>
              </a:rPr>
              <a:t>d'assainissement</a:t>
            </a:r>
            <a:r>
              <a:rPr lang="en-US" dirty="0">
                <a:latin typeface="+mj-lt"/>
                <a:ea typeface="Lato"/>
                <a:cs typeface="Calibri" panose="020F0502020204030204" pitchFamily="34" charset="0"/>
                <a:sym typeface="Lato"/>
              </a:rPr>
              <a:t>.</a:t>
            </a:r>
          </a:p>
        </p:txBody>
      </p:sp>
    </p:spTree>
    <p:extLst>
      <p:ext uri="{BB962C8B-B14F-4D97-AF65-F5344CB8AC3E}">
        <p14:creationId xmlns:p14="http://schemas.microsoft.com/office/powerpoint/2010/main" val="7976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744200"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Comment la </a:t>
            </a:r>
            <a:r>
              <a:rPr lang="en-US" sz="3200" b="1" dirty="0" err="1">
                <a:solidFill>
                  <a:schemeClr val="tx2"/>
                </a:solidFill>
                <a:latin typeface="Calibri" panose="020F0502020204030204" pitchFamily="34" charset="0"/>
              </a:rPr>
              <a:t>reddition</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comptes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est-elle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réalisée</a:t>
            </a:r>
            <a:r>
              <a:rPr lang="en-US" sz="3200" b="1" dirty="0">
                <a:solidFill>
                  <a:schemeClr val="tx2"/>
                </a:solidFill>
                <a:latin typeface="Calibri" panose="020F0502020204030204" pitchFamily="34" charset="0"/>
              </a:rPr>
              <a:t> ? </a:t>
            </a:r>
            <a:r>
              <a:rPr lang="en-US" sz="3200" b="1" i="1" dirty="0">
                <a:solidFill>
                  <a:schemeClr val="tx2"/>
                </a:solidFill>
                <a:latin typeface="Calibri" panose="020F0502020204030204" pitchFamily="34" charset="0"/>
              </a:rPr>
              <a:t>– Travail de </a:t>
            </a:r>
            <a:r>
              <a:rPr lang="en-US" sz="3200" b="1" i="1" dirty="0" err="1">
                <a:solidFill>
                  <a:schemeClr val="tx2"/>
                </a:solidFill>
                <a:latin typeface="Calibri" panose="020F0502020204030204" pitchFamily="34" charset="0"/>
              </a:rPr>
              <a:t>groupe</a:t>
            </a:r>
            <a:endParaRPr lang="en-US" sz="3200" b="1" i="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744200" cy="377952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800" b="1" dirty="0">
                <a:solidFill>
                  <a:srgbClr val="6F2875"/>
                </a:solidFill>
                <a:latin typeface="Calibri" panose="020F0502020204030204" pitchFamily="34" charset="0"/>
                <a:cs typeface="Calibri" panose="020F0502020204030204" pitchFamily="34" charset="0"/>
                <a:sym typeface="Lato"/>
              </a:rPr>
              <a:t>Les participants </a:t>
            </a:r>
            <a:r>
              <a:rPr lang="en-US" sz="2800" b="1" dirty="0" err="1">
                <a:solidFill>
                  <a:srgbClr val="6F2875"/>
                </a:solidFill>
                <a:latin typeface="Calibri" panose="020F0502020204030204" pitchFamily="34" charset="0"/>
                <a:cs typeface="Calibri" panose="020F0502020204030204" pitchFamily="34" charset="0"/>
                <a:sym typeface="Lato"/>
              </a:rPr>
              <a:t>sont</a:t>
            </a:r>
            <a:r>
              <a:rPr lang="en-US" sz="2800" b="1" dirty="0">
                <a:solidFill>
                  <a:srgbClr val="6F2875"/>
                </a:solidFill>
                <a:latin typeface="Calibri" panose="020F0502020204030204" pitchFamily="34" charset="0"/>
                <a:cs typeface="Calibri" panose="020F0502020204030204" pitchFamily="34" charset="0"/>
                <a:sym typeface="Lato"/>
              </a:rPr>
              <a:t> </a:t>
            </a:r>
            <a:r>
              <a:rPr lang="en-US" sz="2800" b="1" dirty="0" err="1">
                <a:solidFill>
                  <a:srgbClr val="6F2875"/>
                </a:solidFill>
                <a:latin typeface="Calibri" panose="020F0502020204030204" pitchFamily="34" charset="0"/>
                <a:cs typeface="Calibri" panose="020F0502020204030204" pitchFamily="34" charset="0"/>
                <a:sym typeface="Lato"/>
              </a:rPr>
              <a:t>invités</a:t>
            </a:r>
            <a:r>
              <a:rPr lang="en-US" sz="2800" b="1" dirty="0">
                <a:solidFill>
                  <a:srgbClr val="6F2875"/>
                </a:solidFill>
                <a:latin typeface="Calibri" panose="020F0502020204030204" pitchFamily="34" charset="0"/>
                <a:cs typeface="Calibri" panose="020F0502020204030204" pitchFamily="34" charset="0"/>
                <a:sym typeface="Lato"/>
              </a:rPr>
              <a:t> </a:t>
            </a:r>
            <a:r>
              <a:rPr lang="en-US" sz="2800" b="1" dirty="0" err="1">
                <a:solidFill>
                  <a:srgbClr val="6F2875"/>
                </a:solidFill>
                <a:latin typeface="Calibri" panose="020F0502020204030204" pitchFamily="34" charset="0"/>
                <a:cs typeface="Calibri" panose="020F0502020204030204" pitchFamily="34" charset="0"/>
                <a:sym typeface="Lato"/>
              </a:rPr>
              <a:t>à</a:t>
            </a:r>
            <a:r>
              <a:rPr lang="en-US" sz="2800" b="1" dirty="0">
                <a:solidFill>
                  <a:srgbClr val="6F2875"/>
                </a:solidFill>
                <a:latin typeface="Calibri" panose="020F0502020204030204" pitchFamily="34" charset="0"/>
                <a:cs typeface="Calibri" panose="020F0502020204030204" pitchFamily="34" charset="0"/>
                <a:sym typeface="Lato"/>
              </a:rPr>
              <a:t> </a:t>
            </a:r>
            <a:r>
              <a:rPr lang="en-US" sz="2800" b="1" dirty="0" err="1">
                <a:solidFill>
                  <a:srgbClr val="6F2875"/>
                </a:solidFill>
                <a:latin typeface="Calibri" panose="020F0502020204030204" pitchFamily="34" charset="0"/>
                <a:cs typeface="Calibri" panose="020F0502020204030204" pitchFamily="34" charset="0"/>
                <a:sym typeface="Lato"/>
              </a:rPr>
              <a:t>réfléchir</a:t>
            </a:r>
            <a:r>
              <a:rPr lang="en-US" sz="2800" b="1" dirty="0">
                <a:solidFill>
                  <a:srgbClr val="6F2875"/>
                </a:solidFill>
                <a:latin typeface="Calibri" panose="020F0502020204030204" pitchFamily="34" charset="0"/>
                <a:cs typeface="Calibri" panose="020F0502020204030204" pitchFamily="34" charset="0"/>
                <a:sym typeface="Lato"/>
              </a:rPr>
              <a:t> </a:t>
            </a:r>
            <a:r>
              <a:rPr lang="en-US" sz="2800" b="1" dirty="0" err="1">
                <a:solidFill>
                  <a:srgbClr val="6F2875"/>
                </a:solidFill>
                <a:latin typeface="Calibri" panose="020F0502020204030204" pitchFamily="34" charset="0"/>
                <a:cs typeface="Calibri" panose="020F0502020204030204" pitchFamily="34" charset="0"/>
                <a:sym typeface="Lato"/>
              </a:rPr>
              <a:t>à</a:t>
            </a:r>
            <a:r>
              <a:rPr lang="en-US" sz="2800" b="1" dirty="0">
                <a:solidFill>
                  <a:srgbClr val="6F2875"/>
                </a:solidFill>
                <a:latin typeface="Calibri" panose="020F0502020204030204" pitchFamily="34" charset="0"/>
                <a:cs typeface="Calibri" panose="020F0502020204030204" pitchFamily="34" charset="0"/>
                <a:sym typeface="Lato"/>
              </a:rPr>
              <a:t> </a:t>
            </a:r>
            <a:r>
              <a:rPr lang="en-US" sz="2800" b="1" dirty="0" err="1">
                <a:solidFill>
                  <a:srgbClr val="6F2875"/>
                </a:solidFill>
                <a:latin typeface="Calibri" panose="020F0502020204030204" pitchFamily="34" charset="0"/>
                <a:cs typeface="Calibri" panose="020F0502020204030204" pitchFamily="34" charset="0"/>
                <a:sym typeface="Lato"/>
              </a:rPr>
              <a:t>leur</a:t>
            </a:r>
            <a:r>
              <a:rPr lang="en-US" sz="2800" b="1" dirty="0">
                <a:solidFill>
                  <a:srgbClr val="6F2875"/>
                </a:solidFill>
                <a:latin typeface="Calibri" panose="020F0502020204030204" pitchFamily="34" charset="0"/>
                <a:cs typeface="Calibri" panose="020F0502020204030204" pitchFamily="34" charset="0"/>
                <a:sym typeface="Lato"/>
              </a:rPr>
              <a:t> propre </a:t>
            </a:r>
            <a:r>
              <a:rPr lang="en-US" sz="2800" b="1" dirty="0" err="1">
                <a:solidFill>
                  <a:srgbClr val="6F2875"/>
                </a:solidFill>
                <a:latin typeface="Calibri" panose="020F0502020204030204" pitchFamily="34" charset="0"/>
                <a:cs typeface="Calibri" panose="020F0502020204030204" pitchFamily="34" charset="0"/>
                <a:sym typeface="Lato"/>
              </a:rPr>
              <a:t>contexte</a:t>
            </a:r>
            <a:r>
              <a:rPr lang="en-US" sz="2800" b="1" dirty="0">
                <a:solidFill>
                  <a:srgbClr val="6F2875"/>
                </a:solidFill>
                <a:latin typeface="Calibri" panose="020F0502020204030204" pitchFamily="34" charset="0"/>
                <a:cs typeface="Calibri" panose="020F0502020204030204" pitchFamily="34" charset="0"/>
                <a:sym typeface="Lato"/>
              </a:rPr>
              <a:t> et </a:t>
            </a:r>
            <a:r>
              <a:rPr lang="en-US" sz="2800" b="1" dirty="0" err="1">
                <a:solidFill>
                  <a:srgbClr val="6F2875"/>
                </a:solidFill>
                <a:latin typeface="Calibri" panose="020F0502020204030204" pitchFamily="34" charset="0"/>
                <a:cs typeface="Calibri" panose="020F0502020204030204" pitchFamily="34" charset="0"/>
                <a:sym typeface="Lato"/>
              </a:rPr>
              <a:t>expérience</a:t>
            </a:r>
            <a:r>
              <a:rPr lang="en-US" sz="2800" b="1" dirty="0">
                <a:solidFill>
                  <a:srgbClr val="6F2875"/>
                </a:solidFill>
                <a:latin typeface="Calibri" panose="020F0502020204030204" pitchFamily="34" charset="0"/>
                <a:cs typeface="Calibri" panose="020F0502020204030204" pitchFamily="34" charset="0"/>
                <a:sym typeface="Lato"/>
              </a:rPr>
              <a:t>.</a:t>
            </a:r>
          </a:p>
          <a:p>
            <a:pPr lvl="0" algn="l" rtl="0">
              <a:lnSpc>
                <a:spcPts val="2200"/>
              </a:lnSpc>
              <a:spcBef>
                <a:spcPts val="1000"/>
              </a:spcBef>
              <a:spcAft>
                <a:spcPts val="0"/>
              </a:spcAft>
              <a:buClr>
                <a:schemeClr val="dk1"/>
              </a:buClr>
              <a:buSzPts val="1800"/>
            </a:pPr>
            <a:endParaRPr lang="en-US" sz="2800" b="1" dirty="0">
              <a:solidFill>
                <a:srgbClr val="6F2875"/>
              </a:solidFill>
              <a:latin typeface="Calibri" panose="020F0502020204030204" pitchFamily="34" charset="0"/>
              <a:cs typeface="Calibri" panose="020F0502020204030204" pitchFamily="34" charset="0"/>
              <a:sym typeface="Lato"/>
            </a:endParaRP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latin typeface="Calibri" panose="020F0502020204030204" pitchFamily="34" charset="0"/>
                <a:cs typeface="Calibri" panose="020F0502020204030204" pitchFamily="34" charset="0"/>
                <a:sym typeface="Lato"/>
              </a:rPr>
              <a:t>Qui </a:t>
            </a:r>
            <a:r>
              <a:rPr lang="en-US" sz="2400" dirty="0" err="1">
                <a:latin typeface="Calibri" panose="020F0502020204030204" pitchFamily="34" charset="0"/>
                <a:cs typeface="Calibri" panose="020F0502020204030204" pitchFamily="34" charset="0"/>
                <a:sym typeface="Lato"/>
              </a:rPr>
              <a:t>détient</a:t>
            </a:r>
            <a:r>
              <a:rPr lang="en-US" sz="2400" dirty="0">
                <a:latin typeface="Calibri" panose="020F0502020204030204" pitchFamily="34" charset="0"/>
                <a:cs typeface="Calibri" panose="020F0502020204030204" pitchFamily="34" charset="0"/>
                <a:sym typeface="Lato"/>
              </a:rPr>
              <a:t> </a:t>
            </a:r>
            <a:r>
              <a:rPr lang="en-US" sz="2400" b="1" dirty="0">
                <a:latin typeface="Calibri" panose="020F0502020204030204" pitchFamily="34" charset="0"/>
                <a:cs typeface="Calibri" panose="020F0502020204030204" pitchFamily="34" charset="0"/>
                <a:sym typeface="Lato"/>
              </a:rPr>
              <a:t>le </a:t>
            </a:r>
            <a:r>
              <a:rPr lang="en-US" sz="2400" b="1" dirty="0" err="1">
                <a:latin typeface="Calibri" panose="020F0502020204030204" pitchFamily="34" charset="0"/>
                <a:cs typeface="Calibri" panose="020F0502020204030204" pitchFamily="34" charset="0"/>
                <a:sym typeface="Lato"/>
              </a:rPr>
              <a:t>mandat</a:t>
            </a:r>
            <a:r>
              <a:rPr lang="en-US" sz="2400" b="1" dirty="0">
                <a:latin typeface="Calibri" panose="020F0502020204030204" pitchFamily="34" charset="0"/>
                <a:cs typeface="Calibri" panose="020F0502020204030204" pitchFamily="34" charset="0"/>
                <a:sym typeface="Lato"/>
              </a:rPr>
              <a:t> </a:t>
            </a:r>
            <a:r>
              <a:rPr lang="en-US" sz="2400" dirty="0">
                <a:latin typeface="Calibri" panose="020F0502020204030204" pitchFamily="34" charset="0"/>
                <a:cs typeface="Calibri" panose="020F0502020204030204" pitchFamily="34" charset="0"/>
                <a:sym typeface="Lato"/>
              </a:rPr>
              <a:t>pour la prestation de services </a:t>
            </a:r>
            <a:r>
              <a:rPr lang="en-US" sz="2400" dirty="0" err="1">
                <a:latin typeface="Calibri" panose="020F0502020204030204" pitchFamily="34" charset="0"/>
                <a:cs typeface="Calibri" panose="020F0502020204030204" pitchFamily="34" charset="0"/>
                <a:sym typeface="Lato"/>
              </a:rPr>
              <a:t>d'assainissement</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urbain</a:t>
            </a:r>
            <a:r>
              <a:rPr lang="en-US" sz="2400" dirty="0">
                <a:latin typeface="Calibri" panose="020F0502020204030204" pitchFamily="34" charset="0"/>
                <a:cs typeface="Calibri" panose="020F0502020204030204" pitchFamily="34" charset="0"/>
                <a:sym typeface="Lato"/>
              </a:rPr>
              <a:t>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latin typeface="Calibri" panose="020F0502020204030204" pitchFamily="34" charset="0"/>
                <a:cs typeface="Calibri" panose="020F0502020204030204" pitchFamily="34" charset="0"/>
                <a:sym typeface="Lato"/>
              </a:rPr>
              <a:t>Les </a:t>
            </a:r>
            <a:r>
              <a:rPr lang="en-US" sz="2400" dirty="0" err="1">
                <a:latin typeface="Calibri" panose="020F0502020204030204" pitchFamily="34" charset="0"/>
                <a:cs typeface="Calibri" panose="020F0502020204030204" pitchFamily="34" charset="0"/>
                <a:sym typeface="Lato"/>
              </a:rPr>
              <a:t>acteurs</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mandatés</a:t>
            </a:r>
            <a:r>
              <a:rPr lang="en-US" sz="2400" dirty="0">
                <a:latin typeface="Calibri" panose="020F0502020204030204" pitchFamily="34" charset="0"/>
                <a:cs typeface="Calibri" panose="020F0502020204030204" pitchFamily="34" charset="0"/>
                <a:sym typeface="Lato"/>
              </a:rPr>
              <a:t> </a:t>
            </a:r>
            <a:r>
              <a:rPr lang="en-US" sz="2400" b="1" dirty="0" err="1">
                <a:latin typeface="Calibri" panose="020F0502020204030204" pitchFamily="34" charset="0"/>
                <a:cs typeface="Calibri" panose="020F0502020204030204" pitchFamily="34" charset="0"/>
                <a:sym typeface="Lato"/>
              </a:rPr>
              <a:t>exécutent-ils</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leurs</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responsabilités</a:t>
            </a:r>
            <a:r>
              <a:rPr lang="en-US" sz="2400" dirty="0">
                <a:latin typeface="Calibri" panose="020F0502020204030204" pitchFamily="34" charset="0"/>
                <a:cs typeface="Calibri" panose="020F0502020204030204" pitchFamily="34" charset="0"/>
                <a:sym typeface="Lato"/>
              </a:rPr>
              <a:t>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latin typeface="Calibri" panose="020F0502020204030204" pitchFamily="34" charset="0"/>
                <a:cs typeface="Calibri" panose="020F0502020204030204" pitchFamily="34" charset="0"/>
                <a:sym typeface="Lato"/>
              </a:rPr>
              <a:t>Si </a:t>
            </a:r>
            <a:r>
              <a:rPr lang="en-US" sz="2400" dirty="0" err="1">
                <a:latin typeface="Calibri" panose="020F0502020204030204" pitchFamily="34" charset="0"/>
                <a:cs typeface="Calibri" panose="020F0502020204030204" pitchFamily="34" charset="0"/>
                <a:sym typeface="Lato"/>
              </a:rPr>
              <a:t>ce</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n'est</a:t>
            </a:r>
            <a:r>
              <a:rPr lang="en-US" sz="2400" dirty="0">
                <a:latin typeface="Calibri" panose="020F0502020204030204" pitchFamily="34" charset="0"/>
                <a:cs typeface="Calibri" panose="020F0502020204030204" pitchFamily="34" charset="0"/>
                <a:sym typeface="Lato"/>
              </a:rPr>
              <a:t> pas le </a:t>
            </a:r>
            <a:r>
              <a:rPr lang="en-US" sz="2400" dirty="0" err="1">
                <a:latin typeface="Calibri" panose="020F0502020204030204" pitchFamily="34" charset="0"/>
                <a:cs typeface="Calibri" panose="020F0502020204030204" pitchFamily="34" charset="0"/>
                <a:sym typeface="Lato"/>
              </a:rPr>
              <a:t>cas</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qu'est-ce</a:t>
            </a:r>
            <a:r>
              <a:rPr lang="en-US" sz="2400" dirty="0">
                <a:latin typeface="Calibri" panose="020F0502020204030204" pitchFamily="34" charset="0"/>
                <a:cs typeface="Calibri" panose="020F0502020204030204" pitchFamily="34" charset="0"/>
                <a:sym typeface="Lato"/>
              </a:rPr>
              <a:t> qui les </a:t>
            </a:r>
            <a:r>
              <a:rPr lang="en-US" sz="2400" b="1" dirty="0" err="1">
                <a:latin typeface="Calibri" panose="020F0502020204030204" pitchFamily="34" charset="0"/>
                <a:cs typeface="Calibri" panose="020F0502020204030204" pitchFamily="34" charset="0"/>
                <a:sym typeface="Lato"/>
              </a:rPr>
              <a:t>empêche</a:t>
            </a:r>
            <a:r>
              <a:rPr lang="en-US" sz="2400" b="1" dirty="0">
                <a:latin typeface="Calibri" panose="020F0502020204030204" pitchFamily="34" charset="0"/>
                <a:cs typeface="Calibri" panose="020F0502020204030204" pitchFamily="34" charset="0"/>
                <a:sym typeface="Lato"/>
              </a:rPr>
              <a:t> </a:t>
            </a:r>
            <a:r>
              <a:rPr lang="en-US" sz="2400" b="1" dirty="0" err="1">
                <a:latin typeface="Calibri" panose="020F0502020204030204" pitchFamily="34" charset="0"/>
                <a:cs typeface="Calibri" panose="020F0502020204030204" pitchFamily="34" charset="0"/>
                <a:sym typeface="Lato"/>
              </a:rPr>
              <a:t>d'accomplir</a:t>
            </a:r>
            <a:r>
              <a:rPr lang="en-US" sz="2400" b="1"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leurs</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responsabilités</a:t>
            </a:r>
            <a:r>
              <a:rPr lang="en-US" sz="2400" dirty="0">
                <a:latin typeface="Calibri" panose="020F0502020204030204" pitchFamily="34" charset="0"/>
                <a:cs typeface="Calibri" panose="020F0502020204030204" pitchFamily="34" charset="0"/>
                <a:sym typeface="Lato"/>
              </a:rPr>
              <a:t>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latin typeface="Calibri" panose="020F0502020204030204" pitchFamily="34" charset="0"/>
                <a:cs typeface="Calibri" panose="020F0502020204030204" pitchFamily="34" charset="0"/>
                <a:sym typeface="Lato"/>
              </a:rPr>
              <a:t>Comment </a:t>
            </a:r>
            <a:r>
              <a:rPr lang="en-US" sz="2400" dirty="0" err="1">
                <a:latin typeface="Calibri" panose="020F0502020204030204" pitchFamily="34" charset="0"/>
                <a:cs typeface="Calibri" panose="020F0502020204030204" pitchFamily="34" charset="0"/>
                <a:sym typeface="Lato"/>
              </a:rPr>
              <a:t>cela</a:t>
            </a:r>
            <a:r>
              <a:rPr lang="en-US" sz="2400" dirty="0">
                <a:latin typeface="Calibri" panose="020F0502020204030204" pitchFamily="34" charset="0"/>
                <a:cs typeface="Calibri" panose="020F0502020204030204" pitchFamily="34" charset="0"/>
                <a:sym typeface="Lato"/>
              </a:rPr>
              <a:t> </a:t>
            </a:r>
            <a:r>
              <a:rPr lang="en-US" sz="2400" dirty="0" err="1">
                <a:latin typeface="Calibri" panose="020F0502020204030204" pitchFamily="34" charset="0"/>
                <a:cs typeface="Calibri" panose="020F0502020204030204" pitchFamily="34" charset="0"/>
                <a:sym typeface="Lato"/>
              </a:rPr>
              <a:t>impacte</a:t>
            </a:r>
            <a:r>
              <a:rPr lang="en-US" sz="2400" dirty="0">
                <a:latin typeface="Calibri" panose="020F0502020204030204" pitchFamily="34" charset="0"/>
                <a:cs typeface="Calibri" panose="020F0502020204030204" pitchFamily="34" charset="0"/>
                <a:sym typeface="Lato"/>
              </a:rPr>
              <a:t>-t-il les services aux </a:t>
            </a:r>
            <a:r>
              <a:rPr lang="en-US" sz="2400" b="1" dirty="0" err="1">
                <a:latin typeface="Calibri" panose="020F0502020204030204" pitchFamily="34" charset="0"/>
                <a:cs typeface="Calibri" panose="020F0502020204030204" pitchFamily="34" charset="0"/>
                <a:sym typeface="Lato"/>
              </a:rPr>
              <a:t>personnes</a:t>
            </a:r>
            <a:r>
              <a:rPr lang="en-US" sz="2400" b="1" dirty="0">
                <a:latin typeface="Calibri" panose="020F0502020204030204" pitchFamily="34" charset="0"/>
                <a:cs typeface="Calibri" panose="020F0502020204030204" pitchFamily="34" charset="0"/>
                <a:sym typeface="Lato"/>
              </a:rPr>
              <a:t> </a:t>
            </a:r>
            <a:r>
              <a:rPr lang="en-US" sz="2400" b="1" dirty="0" err="1">
                <a:latin typeface="Calibri" panose="020F0502020204030204" pitchFamily="34" charset="0"/>
                <a:cs typeface="Calibri" panose="020F0502020204030204" pitchFamily="34" charset="0"/>
                <a:sym typeface="Lato"/>
              </a:rPr>
              <a:t>défavorisées</a:t>
            </a:r>
            <a:r>
              <a:rPr lang="en-US" sz="2400" b="1" dirty="0">
                <a:latin typeface="Calibri" panose="020F0502020204030204" pitchFamily="34" charset="0"/>
                <a:cs typeface="Calibri" panose="020F0502020204030204" pitchFamily="34" charset="0"/>
                <a:sym typeface="Lato"/>
              </a:rPr>
              <a:t> </a:t>
            </a:r>
            <a:r>
              <a:rPr lang="en-US" sz="2400" dirty="0">
                <a:latin typeface="Calibri" panose="020F0502020204030204" pitchFamily="34" charset="0"/>
                <a:cs typeface="Calibri" panose="020F0502020204030204" pitchFamily="34" charset="0"/>
                <a:sym typeface="Lato"/>
              </a:rPr>
              <a:t>?</a:t>
            </a:r>
            <a:br>
              <a:rPr lang="en-US" sz="2400" dirty="0">
                <a:sym typeface="Lato"/>
              </a:rPr>
            </a:br>
            <a:endParaRPr lang="en-US" sz="2400" dirty="0">
              <a:sym typeface="Lato"/>
            </a:endParaRPr>
          </a:p>
          <a:p>
            <a:pPr>
              <a:lnSpc>
                <a:spcPts val="1500"/>
              </a:lnSpc>
              <a:buClr>
                <a:schemeClr val="dk1"/>
              </a:buClr>
              <a:buSzPts val="1800"/>
            </a:pPr>
            <a:endParaRPr lang="en-US" sz="2400" b="1" i="1" dirty="0">
              <a:solidFill>
                <a:srgbClr val="6F2875"/>
              </a:solidFill>
              <a:latin typeface="Calibri" panose="020F0502020204030204" pitchFamily="34" charset="0"/>
              <a:cs typeface="Calibri" panose="020F0502020204030204" pitchFamily="34" charset="0"/>
              <a:sym typeface="Lato"/>
            </a:endParaRPr>
          </a:p>
          <a:p>
            <a:pPr>
              <a:lnSpc>
                <a:spcPts val="1500"/>
              </a:lnSpc>
              <a:buClr>
                <a:schemeClr val="dk1"/>
              </a:buClr>
              <a:buSzPts val="1800"/>
            </a:pPr>
            <a:r>
              <a:rPr lang="en-US" sz="2400" b="1" i="1" dirty="0" err="1">
                <a:solidFill>
                  <a:srgbClr val="6F2875"/>
                </a:solidFill>
                <a:latin typeface="Calibri" panose="020F0502020204030204" pitchFamily="34" charset="0"/>
                <a:cs typeface="Calibri" panose="020F0502020204030204" pitchFamily="34" charset="0"/>
                <a:sym typeface="Lato"/>
              </a:rPr>
              <a:t>Formez</a:t>
            </a:r>
            <a:r>
              <a:rPr lang="en-US" sz="2400" b="1" i="1" dirty="0">
                <a:solidFill>
                  <a:srgbClr val="6F2875"/>
                </a:solidFill>
                <a:latin typeface="Calibri" panose="020F0502020204030204" pitchFamily="34" charset="0"/>
                <a:cs typeface="Calibri" panose="020F0502020204030204" pitchFamily="34" charset="0"/>
                <a:sym typeface="Lato"/>
              </a:rPr>
              <a:t> des </a:t>
            </a:r>
            <a:r>
              <a:rPr lang="en-US" sz="2400" b="1" i="1" dirty="0" err="1">
                <a:solidFill>
                  <a:srgbClr val="6F2875"/>
                </a:solidFill>
                <a:latin typeface="Calibri" panose="020F0502020204030204" pitchFamily="34" charset="0"/>
                <a:cs typeface="Calibri" panose="020F0502020204030204" pitchFamily="34" charset="0"/>
                <a:sym typeface="Lato"/>
              </a:rPr>
              <a:t>groupes</a:t>
            </a:r>
            <a:r>
              <a:rPr lang="en-US" sz="2400" b="1" i="1" dirty="0">
                <a:solidFill>
                  <a:srgbClr val="6F2875"/>
                </a:solidFill>
                <a:latin typeface="Calibri" panose="020F0502020204030204" pitchFamily="34" charset="0"/>
                <a:cs typeface="Calibri" panose="020F0502020204030204" pitchFamily="34" charset="0"/>
                <a:sym typeface="Lato"/>
              </a:rPr>
              <a:t> de 4 </a:t>
            </a:r>
            <a:r>
              <a:rPr lang="en-US" sz="2400" b="1" i="1" dirty="0" err="1">
                <a:solidFill>
                  <a:srgbClr val="6F2875"/>
                </a:solidFill>
                <a:latin typeface="Calibri" panose="020F0502020204030204" pitchFamily="34" charset="0"/>
                <a:cs typeface="Calibri" panose="020F0502020204030204" pitchFamily="34" charset="0"/>
                <a:sym typeface="Lato"/>
              </a:rPr>
              <a:t>à</a:t>
            </a:r>
            <a:r>
              <a:rPr lang="en-US" sz="2400" b="1" i="1" dirty="0">
                <a:solidFill>
                  <a:srgbClr val="6F2875"/>
                </a:solidFill>
                <a:latin typeface="Calibri" panose="020F0502020204030204" pitchFamily="34" charset="0"/>
                <a:cs typeface="Calibri" panose="020F0502020204030204" pitchFamily="34" charset="0"/>
                <a:sym typeface="Lato"/>
              </a:rPr>
              <a:t> 5 </a:t>
            </a:r>
            <a:r>
              <a:rPr lang="en-US" sz="2400" b="1" i="1" dirty="0" err="1">
                <a:solidFill>
                  <a:srgbClr val="6F2875"/>
                </a:solidFill>
                <a:latin typeface="Calibri" panose="020F0502020204030204" pitchFamily="34" charset="0"/>
                <a:cs typeface="Calibri" panose="020F0502020204030204" pitchFamily="34" charset="0"/>
                <a:sym typeface="Lato"/>
              </a:rPr>
              <a:t>personnes</a:t>
            </a:r>
            <a:r>
              <a:rPr lang="en-US" sz="2400" b="1" i="1" dirty="0">
                <a:solidFill>
                  <a:srgbClr val="6F2875"/>
                </a:solidFill>
                <a:latin typeface="Calibri" panose="020F0502020204030204" pitchFamily="34" charset="0"/>
                <a:cs typeface="Calibri" panose="020F0502020204030204" pitchFamily="34" charset="0"/>
                <a:sym typeface="Lato"/>
              </a:rPr>
              <a:t>.</a:t>
            </a:r>
          </a:p>
        </p:txBody>
      </p:sp>
    </p:spTree>
    <p:extLst>
      <p:ext uri="{BB962C8B-B14F-4D97-AF65-F5344CB8AC3E}">
        <p14:creationId xmlns:p14="http://schemas.microsoft.com/office/powerpoint/2010/main" val="4118220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0060364"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Des </a:t>
            </a:r>
            <a:r>
              <a:rPr lang="en-US" sz="3200" b="1" dirty="0" err="1">
                <a:solidFill>
                  <a:schemeClr val="tx2"/>
                </a:solidFill>
                <a:latin typeface="Calibri" panose="020F0502020204030204" pitchFamily="34" charset="0"/>
              </a:rPr>
              <a:t>responsabilités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claires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la base du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744200" cy="513283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800" b="1" dirty="0">
                <a:solidFill>
                  <a:srgbClr val="6F2875"/>
                </a:solidFill>
                <a:latin typeface="Calibri" panose="020F0502020204030204" pitchFamily="34" charset="0"/>
                <a:cs typeface="Calibri" panose="020F0502020204030204" pitchFamily="34" charset="0"/>
                <a:sym typeface="Lato"/>
              </a:rPr>
              <a:t>Conception du </a:t>
            </a:r>
            <a:r>
              <a:rPr lang="en-US" sz="2800" b="1" dirty="0" err="1">
                <a:solidFill>
                  <a:srgbClr val="6F2875"/>
                </a:solidFill>
                <a:latin typeface="Calibri" panose="020F0502020204030204" pitchFamily="34" charset="0"/>
                <a:cs typeface="Calibri" panose="020F0502020204030204" pitchFamily="34" charset="0"/>
                <a:sym typeface="Lato"/>
              </a:rPr>
              <a:t>mandat</a:t>
            </a:r>
            <a:r>
              <a:rPr lang="en-US" sz="2800" b="1" dirty="0">
                <a:solidFill>
                  <a:srgbClr val="6F2875"/>
                </a:solidFill>
                <a:latin typeface="Calibri" panose="020F0502020204030204" pitchFamily="34" charset="0"/>
                <a:cs typeface="Calibri" panose="020F0502020204030204" pitchFamily="34" charset="0"/>
                <a:sym typeface="Lato"/>
              </a:rPr>
              <a:t> :</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a:sym typeface="Lato"/>
              </a:rPr>
              <a:t>Les </a:t>
            </a:r>
            <a:r>
              <a:rPr lang="en-US" sz="2400" dirty="0" err="1">
                <a:sym typeface="Lato"/>
              </a:rPr>
              <a:t>mandats</a:t>
            </a:r>
            <a:r>
              <a:rPr lang="en-US" sz="2400" dirty="0">
                <a:sym typeface="Lato"/>
              </a:rPr>
              <a:t> </a:t>
            </a:r>
            <a:r>
              <a:rPr lang="en-US" sz="2400" dirty="0" err="1">
                <a:sym typeface="Lato"/>
              </a:rPr>
              <a:t>doivent</a:t>
            </a:r>
            <a:r>
              <a:rPr lang="en-US" sz="2400" dirty="0">
                <a:sym typeface="Lato"/>
              </a:rPr>
              <a:t> </a:t>
            </a:r>
            <a:r>
              <a:rPr lang="en-US" sz="2400" dirty="0" err="1">
                <a:sym typeface="Lato"/>
              </a:rPr>
              <a:t>préciser</a:t>
            </a:r>
            <a:r>
              <a:rPr lang="en-US" sz="2400" dirty="0">
                <a:sym typeface="Lato"/>
              </a:rPr>
              <a:t> </a:t>
            </a:r>
            <a:r>
              <a:rPr lang="en-US" sz="2400" dirty="0" err="1">
                <a:sym typeface="Lato"/>
              </a:rPr>
              <a:t>clairement</a:t>
            </a:r>
            <a:r>
              <a:rPr lang="en-US" sz="2400" dirty="0">
                <a:sym typeface="Lato"/>
              </a:rPr>
              <a:t> qui </a:t>
            </a:r>
            <a:r>
              <a:rPr lang="en-US" sz="2400" dirty="0" err="1">
                <a:sym typeface="Lato"/>
              </a:rPr>
              <a:t>est</a:t>
            </a:r>
            <a:r>
              <a:rPr lang="en-US" sz="2400" dirty="0">
                <a:sym typeface="Lato"/>
              </a:rPr>
              <a:t> </a:t>
            </a:r>
            <a:r>
              <a:rPr lang="en-US" sz="2400" dirty="0" err="1">
                <a:sym typeface="Lato"/>
              </a:rPr>
              <a:t>responsable</a:t>
            </a:r>
            <a:r>
              <a:rPr lang="en-US" sz="2400" dirty="0">
                <a:sym typeface="Lato"/>
              </a:rPr>
              <a:t> de </a:t>
            </a:r>
            <a:r>
              <a:rPr lang="en-US" sz="2400" dirty="0" err="1">
                <a:sym typeface="Lato"/>
              </a:rPr>
              <a:t>garantir</a:t>
            </a:r>
            <a:r>
              <a:rPr lang="en-US" sz="2400" dirty="0">
                <a:sym typeface="Lato"/>
              </a:rPr>
              <a:t> les </a:t>
            </a:r>
            <a:r>
              <a:rPr lang="en-US" sz="2400" dirty="0" err="1">
                <a:sym typeface="Lato"/>
              </a:rPr>
              <a:t>différents</a:t>
            </a:r>
            <a:r>
              <a:rPr lang="en-US" sz="2400" dirty="0">
                <a:sym typeface="Lato"/>
              </a:rPr>
              <a:t> </a:t>
            </a:r>
            <a:r>
              <a:rPr lang="en-US" sz="2400" dirty="0" err="1">
                <a:sym typeface="Lato"/>
              </a:rPr>
              <a:t>éléments</a:t>
            </a:r>
            <a:r>
              <a:rPr lang="en-US" sz="2400" dirty="0">
                <a:sym typeface="Lato"/>
              </a:rPr>
              <a:t> de la </a:t>
            </a:r>
            <a:r>
              <a:rPr lang="en-US" sz="2400" dirty="0" err="1">
                <a:sym typeface="Lato"/>
              </a:rPr>
              <a:t>chaîne</a:t>
            </a:r>
            <a:r>
              <a:rPr lang="en-US" sz="2400" dirty="0">
                <a:sym typeface="Lato"/>
              </a:rPr>
              <a:t> de services </a:t>
            </a:r>
            <a:r>
              <a:rPr lang="en-US" sz="2400" dirty="0" err="1">
                <a:sym typeface="Lato"/>
              </a:rPr>
              <a:t>d'assainissement</a:t>
            </a:r>
            <a:r>
              <a:rPr lang="en-US" sz="2400" dirty="0">
                <a:sym typeface="Lato"/>
              </a:rPr>
              <a:t>.</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a:sym typeface="Lato"/>
              </a:rPr>
              <a:t>Les </a:t>
            </a:r>
            <a:r>
              <a:rPr lang="en-US" sz="2400" dirty="0" err="1">
                <a:sym typeface="Lato"/>
              </a:rPr>
              <a:t>mandats</a:t>
            </a:r>
            <a:r>
              <a:rPr lang="en-US" sz="2400" dirty="0">
                <a:sym typeface="Lato"/>
              </a:rPr>
              <a:t> </a:t>
            </a:r>
            <a:r>
              <a:rPr lang="en-US" sz="2400" dirty="0" err="1">
                <a:sym typeface="Lato"/>
              </a:rPr>
              <a:t>légaux</a:t>
            </a:r>
            <a:r>
              <a:rPr lang="en-US" sz="2400" dirty="0">
                <a:sym typeface="Lato"/>
              </a:rPr>
              <a:t> </a:t>
            </a:r>
            <a:r>
              <a:rPr lang="en-US" sz="2400" dirty="0" err="1">
                <a:sym typeface="Lato"/>
              </a:rPr>
              <a:t>formels</a:t>
            </a:r>
            <a:r>
              <a:rPr lang="en-US" sz="2400" dirty="0">
                <a:sym typeface="Lato"/>
              </a:rPr>
              <a:t> et la pratique </a:t>
            </a:r>
            <a:r>
              <a:rPr lang="en-US" sz="2400" dirty="0" err="1">
                <a:sym typeface="Lato"/>
              </a:rPr>
              <a:t>réelle</a:t>
            </a:r>
            <a:r>
              <a:rPr lang="en-US" sz="2400" dirty="0">
                <a:sym typeface="Lato"/>
              </a:rPr>
              <a:t> </a:t>
            </a:r>
            <a:r>
              <a:rPr lang="en-US" sz="2400" dirty="0" err="1">
                <a:sym typeface="Lato"/>
              </a:rPr>
              <a:t>doivent</a:t>
            </a:r>
            <a:r>
              <a:rPr lang="en-US" sz="2400" dirty="0">
                <a:sym typeface="Lato"/>
              </a:rPr>
              <a:t> </a:t>
            </a:r>
            <a:r>
              <a:rPr lang="en-US" sz="2400" dirty="0" err="1">
                <a:sym typeface="Lato"/>
              </a:rPr>
              <a:t>être</a:t>
            </a:r>
            <a:r>
              <a:rPr lang="en-US" sz="2400" dirty="0">
                <a:sym typeface="Lato"/>
              </a:rPr>
              <a:t> </a:t>
            </a:r>
            <a:r>
              <a:rPr lang="en-US" sz="2400" dirty="0" err="1">
                <a:sym typeface="Lato"/>
              </a:rPr>
              <a:t>alignés</a:t>
            </a:r>
            <a:r>
              <a:rPr lang="en-US" sz="2400" dirty="0">
                <a:sym typeface="Lato"/>
              </a:rPr>
              <a:t>.</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a:sym typeface="Lato"/>
              </a:rPr>
              <a:t>Les </a:t>
            </a:r>
            <a:r>
              <a:rPr lang="en-US" sz="2400" dirty="0" err="1">
                <a:sym typeface="Lato"/>
              </a:rPr>
              <a:t>responsabilités</a:t>
            </a:r>
            <a:r>
              <a:rPr lang="en-US" sz="2400" dirty="0">
                <a:sym typeface="Lato"/>
              </a:rPr>
              <a:t> </a:t>
            </a:r>
            <a:r>
              <a:rPr lang="en-US" sz="2400" dirty="0" err="1">
                <a:sym typeface="Lato"/>
              </a:rPr>
              <a:t>en</a:t>
            </a:r>
            <a:r>
              <a:rPr lang="en-US" sz="2400" dirty="0">
                <a:sym typeface="Lato"/>
              </a:rPr>
              <a:t> matière </a:t>
            </a:r>
            <a:r>
              <a:rPr lang="en-US" sz="2400" dirty="0" err="1">
                <a:sym typeface="Lato"/>
              </a:rPr>
              <a:t>d'assainissement</a:t>
            </a:r>
            <a:r>
              <a:rPr lang="en-US" sz="2400" dirty="0">
                <a:sym typeface="Lato"/>
              </a:rPr>
              <a:t> avec </a:t>
            </a:r>
            <a:r>
              <a:rPr lang="en-US" sz="2400" dirty="0" err="1">
                <a:sym typeface="Lato"/>
              </a:rPr>
              <a:t>ou</a:t>
            </a:r>
            <a:r>
              <a:rPr lang="en-US" sz="2400" dirty="0">
                <a:sym typeface="Lato"/>
              </a:rPr>
              <a:t> sans </a:t>
            </a:r>
            <a:r>
              <a:rPr lang="en-US" sz="2400" dirty="0" err="1">
                <a:sym typeface="Lato"/>
              </a:rPr>
              <a:t>égouts</a:t>
            </a:r>
            <a:r>
              <a:rPr lang="en-US" sz="2400" dirty="0">
                <a:sym typeface="Lato"/>
              </a:rPr>
              <a:t> </a:t>
            </a:r>
            <a:r>
              <a:rPr lang="en-US" sz="2400" dirty="0" err="1">
                <a:sym typeface="Lato"/>
              </a:rPr>
              <a:t>devraient</a:t>
            </a:r>
            <a:r>
              <a:rPr lang="en-US" sz="2400" dirty="0">
                <a:sym typeface="Lato"/>
              </a:rPr>
              <a:t> </a:t>
            </a:r>
            <a:r>
              <a:rPr lang="en-US" sz="2400" dirty="0" err="1">
                <a:sym typeface="Lato"/>
              </a:rPr>
              <a:t>être</a:t>
            </a:r>
            <a:r>
              <a:rPr lang="en-US" sz="2400" dirty="0">
                <a:sym typeface="Lato"/>
              </a:rPr>
              <a:t> </a:t>
            </a:r>
            <a:r>
              <a:rPr lang="en-US" sz="2400" dirty="0" err="1">
                <a:sym typeface="Lato"/>
              </a:rPr>
              <a:t>intégrées</a:t>
            </a:r>
            <a:r>
              <a:rPr lang="en-US" sz="2400" dirty="0">
                <a:sym typeface="Lato"/>
              </a:rPr>
              <a:t> dans la </a:t>
            </a:r>
            <a:r>
              <a:rPr lang="en-US" sz="2400" dirty="0" err="1">
                <a:sym typeface="Lato"/>
              </a:rPr>
              <a:t>mesure</a:t>
            </a:r>
            <a:r>
              <a:rPr lang="en-US" sz="2400" dirty="0">
                <a:sym typeface="Lato"/>
              </a:rPr>
              <a:t> du possible.</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a:sym typeface="Lato"/>
              </a:rPr>
              <a:t>La </a:t>
            </a:r>
            <a:r>
              <a:rPr lang="en-US" sz="2400" dirty="0" err="1">
                <a:sym typeface="Lato"/>
              </a:rPr>
              <a:t>juridiction</a:t>
            </a:r>
            <a:r>
              <a:rPr lang="en-US" sz="2400" dirty="0">
                <a:sym typeface="Lato"/>
              </a:rPr>
              <a:t> de service des </a:t>
            </a:r>
            <a:r>
              <a:rPr lang="en-US" sz="2400" dirty="0" err="1">
                <a:sym typeface="Lato"/>
              </a:rPr>
              <a:t>mandats</a:t>
            </a:r>
            <a:r>
              <a:rPr lang="en-US" sz="2400" dirty="0">
                <a:sym typeface="Lato"/>
              </a:rPr>
              <a:t> doit </a:t>
            </a:r>
            <a:r>
              <a:rPr lang="en-US" sz="2400" dirty="0" err="1">
                <a:sym typeface="Lato"/>
              </a:rPr>
              <a:t>inclure</a:t>
            </a:r>
            <a:r>
              <a:rPr lang="en-US" sz="2400" dirty="0">
                <a:sym typeface="Lato"/>
              </a:rPr>
              <a:t> les </a:t>
            </a:r>
            <a:r>
              <a:rPr lang="en-US" sz="2400" dirty="0" err="1">
                <a:sym typeface="Lato"/>
              </a:rPr>
              <a:t>établissements</a:t>
            </a:r>
            <a:r>
              <a:rPr lang="en-US" sz="2400" dirty="0">
                <a:sym typeface="Lato"/>
              </a:rPr>
              <a:t> </a:t>
            </a:r>
            <a:r>
              <a:rPr lang="en-US" sz="2400" dirty="0" err="1">
                <a:sym typeface="Lato"/>
              </a:rPr>
              <a:t>informels</a:t>
            </a:r>
            <a:r>
              <a:rPr lang="en-US" sz="2400" dirty="0">
                <a:sym typeface="Lato"/>
              </a:rPr>
              <a:t>.</a:t>
            </a:r>
          </a:p>
          <a:p>
            <a:pPr lvl="0" algn="l" rtl="0">
              <a:lnSpc>
                <a:spcPts val="2200"/>
              </a:lnSpc>
              <a:spcBef>
                <a:spcPts val="1000"/>
              </a:spcBef>
              <a:spcAft>
                <a:spcPts val="0"/>
              </a:spcAft>
              <a:buClr>
                <a:schemeClr val="dk1"/>
              </a:buClr>
              <a:buSzPts val="1800"/>
            </a:pPr>
            <a:endParaRPr lang="en-US" sz="2800" b="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800" b="1" dirty="0" err="1">
                <a:solidFill>
                  <a:srgbClr val="6F2875"/>
                </a:solidFill>
                <a:latin typeface="Calibri" panose="020F0502020204030204" pitchFamily="34" charset="0"/>
                <a:cs typeface="Calibri" panose="020F0502020204030204" pitchFamily="34" charset="0"/>
                <a:sym typeface="Lato"/>
              </a:rPr>
              <a:t>Exécution</a:t>
            </a:r>
            <a:r>
              <a:rPr lang="en-US" sz="2800" b="1" dirty="0">
                <a:solidFill>
                  <a:srgbClr val="6F2875"/>
                </a:solidFill>
                <a:latin typeface="Calibri" panose="020F0502020204030204" pitchFamily="34" charset="0"/>
                <a:cs typeface="Calibri" panose="020F0502020204030204" pitchFamily="34" charset="0"/>
                <a:sym typeface="Lato"/>
              </a:rPr>
              <a:t> du </a:t>
            </a:r>
            <a:r>
              <a:rPr lang="en-US" sz="2800" b="1" dirty="0" err="1">
                <a:solidFill>
                  <a:srgbClr val="6F2875"/>
                </a:solidFill>
                <a:latin typeface="Calibri" panose="020F0502020204030204" pitchFamily="34" charset="0"/>
                <a:cs typeface="Calibri" panose="020F0502020204030204" pitchFamily="34" charset="0"/>
                <a:sym typeface="Lato"/>
              </a:rPr>
              <a:t>mandat</a:t>
            </a:r>
            <a:r>
              <a:rPr lang="en-US" sz="2800" b="1" dirty="0">
                <a:solidFill>
                  <a:srgbClr val="6F2875"/>
                </a:solidFill>
                <a:latin typeface="Calibri" panose="020F0502020204030204" pitchFamily="34" charset="0"/>
                <a:cs typeface="Calibri" panose="020F0502020204030204" pitchFamily="34" charset="0"/>
                <a:sym typeface="Lato"/>
              </a:rPr>
              <a:t> : </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a:sym typeface="Lato"/>
              </a:rPr>
              <a:t>La clarification du </a:t>
            </a:r>
            <a:r>
              <a:rPr lang="en-US" sz="2400" dirty="0" err="1">
                <a:sym typeface="Lato"/>
              </a:rPr>
              <a:t>mandat</a:t>
            </a:r>
            <a:r>
              <a:rPr lang="en-US" sz="2400" dirty="0">
                <a:sym typeface="Lato"/>
              </a:rPr>
              <a:t> de service public </a:t>
            </a:r>
            <a:r>
              <a:rPr lang="en-US" sz="2400" dirty="0" err="1">
                <a:sym typeface="Lato"/>
              </a:rPr>
              <a:t>n'implique</a:t>
            </a:r>
            <a:r>
              <a:rPr lang="en-US" sz="2400" dirty="0">
                <a:sym typeface="Lato"/>
              </a:rPr>
              <a:t> pas </a:t>
            </a:r>
            <a:r>
              <a:rPr lang="en-US" sz="2400" dirty="0" err="1">
                <a:sym typeface="Lato"/>
              </a:rPr>
              <a:t>une</a:t>
            </a:r>
            <a:r>
              <a:rPr lang="en-US" sz="2400" dirty="0">
                <a:sym typeface="Lato"/>
              </a:rPr>
              <a:t> prestation de services </a:t>
            </a:r>
            <a:r>
              <a:rPr lang="en-US" sz="2400" dirty="0" err="1">
                <a:sym typeface="Lato"/>
              </a:rPr>
              <a:t>entièrement</a:t>
            </a:r>
            <a:r>
              <a:rPr lang="en-US" sz="2400" dirty="0">
                <a:sym typeface="Lato"/>
              </a:rPr>
              <a:t> </a:t>
            </a:r>
            <a:r>
              <a:rPr lang="en-US" sz="2400" dirty="0" err="1">
                <a:sym typeface="Lato"/>
              </a:rPr>
              <a:t>publique</a:t>
            </a:r>
            <a:r>
              <a:rPr lang="en-US" sz="2400" dirty="0">
                <a:sym typeface="Lato"/>
              </a:rPr>
              <a:t>.</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400" dirty="0" err="1">
                <a:sym typeface="Lato"/>
              </a:rPr>
              <a:t>Nécessité</a:t>
            </a:r>
            <a:r>
              <a:rPr lang="en-US" sz="2400" dirty="0">
                <a:sym typeface="Lato"/>
              </a:rPr>
              <a:t> de </a:t>
            </a:r>
            <a:r>
              <a:rPr lang="en-US" sz="2400" dirty="0" err="1">
                <a:sym typeface="Lato"/>
              </a:rPr>
              <a:t>mettre</a:t>
            </a:r>
            <a:r>
              <a:rPr lang="en-US" sz="2400" dirty="0">
                <a:sym typeface="Lato"/>
              </a:rPr>
              <a:t> </a:t>
            </a:r>
            <a:r>
              <a:rPr lang="en-US" sz="2400" dirty="0" err="1">
                <a:sym typeface="Lato"/>
              </a:rPr>
              <a:t>l'accent</a:t>
            </a:r>
            <a:r>
              <a:rPr lang="en-US" sz="2400" dirty="0">
                <a:sym typeface="Lato"/>
              </a:rPr>
              <a:t> sur les </a:t>
            </a:r>
            <a:r>
              <a:rPr lang="en-US" sz="2400" dirty="0" err="1">
                <a:sym typeface="Lato"/>
              </a:rPr>
              <a:t>mécanismes</a:t>
            </a:r>
            <a:r>
              <a:rPr lang="en-US" sz="2400" dirty="0">
                <a:sym typeface="Lato"/>
              </a:rPr>
              <a:t> </a:t>
            </a:r>
            <a:r>
              <a:rPr lang="en-US" sz="2400" dirty="0" err="1">
                <a:sym typeface="Lato"/>
              </a:rPr>
              <a:t>institutionnels</a:t>
            </a:r>
            <a:r>
              <a:rPr lang="en-US" sz="2400" dirty="0">
                <a:sym typeface="Lato"/>
              </a:rPr>
              <a:t> pour la prestation de services </a:t>
            </a:r>
            <a:r>
              <a:rPr lang="en-US" sz="2400" dirty="0" err="1">
                <a:sym typeface="Lato"/>
              </a:rPr>
              <a:t>d'assainissement</a:t>
            </a:r>
            <a:r>
              <a:rPr lang="en-US" sz="2400" dirty="0">
                <a:sym typeface="Lato"/>
              </a:rPr>
              <a:t>.</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endParaRPr lang="en-US" sz="2400" dirty="0">
              <a:sym typeface="Lato"/>
            </a:endParaRPr>
          </a:p>
        </p:txBody>
      </p:sp>
    </p:spTree>
    <p:extLst>
      <p:ext uri="{BB962C8B-B14F-4D97-AF65-F5344CB8AC3E}">
        <p14:creationId xmlns:p14="http://schemas.microsoft.com/office/powerpoint/2010/main" val="1415338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3409950" y="3169746"/>
            <a:ext cx="5372100"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Obligation de </a:t>
            </a:r>
            <a:r>
              <a:rPr lang="en-US" sz="4000" b="1" dirty="0" err="1">
                <a:solidFill>
                  <a:schemeClr val="tx2"/>
                </a:solidFill>
                <a:latin typeface="Calibri" panose="020F0502020204030204" pitchFamily="34" charset="0"/>
              </a:rPr>
              <a:t>rendre</a:t>
            </a:r>
            <a:r>
              <a:rPr lang="en-US" sz="4000" b="1" dirty="0">
                <a:solidFill>
                  <a:schemeClr val="tx2"/>
                </a:solidFill>
                <a:latin typeface="Calibri" panose="020F0502020204030204" pitchFamily="34" charset="0"/>
              </a:rPr>
              <a:t> </a:t>
            </a:r>
            <a:r>
              <a:rPr lang="en-US" sz="4000" b="1" dirty="0" err="1">
                <a:solidFill>
                  <a:schemeClr val="tx2"/>
                </a:solidFill>
                <a:latin typeface="Calibri" panose="020F0502020204030204" pitchFamily="34" charset="0"/>
              </a:rPr>
              <a:t>compte</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1051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TextBox 4">
            <a:extLst>
              <a:ext uri="{FF2B5EF4-FFF2-40B4-BE49-F238E27FC236}">
                <a16:creationId xmlns:a16="http://schemas.microsoft.com/office/drawing/2014/main" id="{FE0D3200-1E01-C6D5-F3E0-ECC8685D62CD}"/>
              </a:ext>
            </a:extLst>
          </p:cNvPr>
          <p:cNvSpPr txBox="1"/>
          <p:nvPr/>
        </p:nvSpPr>
        <p:spPr>
          <a:xfrm>
            <a:off x="723900" y="1751617"/>
            <a:ext cx="10263890" cy="4001095"/>
          </a:xfrm>
          <a:prstGeom prst="rect">
            <a:avLst/>
          </a:prstGeom>
          <a:noFill/>
        </p:spPr>
        <p:txBody>
          <a:bodyPr wrap="square">
            <a:spAutoFit/>
          </a:bodyPr>
          <a:lstStyle/>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Les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autorités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mandatées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devraient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avoir</a:t>
            </a:r>
            <a:r>
              <a:rPr lang="en-US" sz="3200" dirty="0">
                <a:solidFill>
                  <a:schemeClr val="tx2"/>
                </a:solidFill>
                <a:latin typeface="Calibri" panose="020F0502020204030204" pitchFamily="34" charset="0"/>
                <a:ea typeface="Lato Light"/>
                <a:cs typeface="Calibri" panose="020F0502020204030204" pitchFamily="34" charset="0"/>
                <a:sym typeface="Lato Light"/>
              </a:rPr>
              <a:t> des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objectifs</a:t>
            </a:r>
            <a:r>
              <a:rPr lang="en-US" sz="3200" dirty="0">
                <a:solidFill>
                  <a:schemeClr val="tx2"/>
                </a:solidFill>
                <a:latin typeface="Calibri" panose="020F0502020204030204" pitchFamily="34" charset="0"/>
                <a:ea typeface="Lato Light"/>
                <a:cs typeface="Calibri" panose="020F0502020204030204" pitchFamily="34" charset="0"/>
                <a:sym typeface="Lato Light"/>
              </a:rPr>
              <a:t> de </a:t>
            </a:r>
            <a:r>
              <a:rPr lang="en-US" sz="3200" b="1" dirty="0">
                <a:solidFill>
                  <a:schemeClr val="tx2"/>
                </a:solidFill>
                <a:latin typeface="Calibri" panose="020F0502020204030204" pitchFamily="34" charset="0"/>
                <a:ea typeface="Lato Light"/>
                <a:cs typeface="Calibri" panose="020F0502020204030204" pitchFamily="34" charset="0"/>
                <a:sym typeface="Lato Light"/>
              </a:rPr>
              <a:t>performance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clairs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Des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mécanismes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sont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en</a:t>
            </a:r>
            <a:r>
              <a:rPr lang="en-US" sz="3200" dirty="0">
                <a:solidFill>
                  <a:schemeClr val="tx2"/>
                </a:solidFill>
                <a:latin typeface="Calibri" panose="020F0502020204030204" pitchFamily="34" charset="0"/>
                <a:ea typeface="Lato Light"/>
                <a:cs typeface="Calibri" panose="020F0502020204030204" pitchFamily="34" charset="0"/>
                <a:sym typeface="Lato Light"/>
              </a:rPr>
              <a:t> place pour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garantir</a:t>
            </a:r>
            <a:r>
              <a:rPr lang="en-US" sz="3200" dirty="0">
                <a:solidFill>
                  <a:schemeClr val="tx2"/>
                </a:solidFill>
                <a:latin typeface="Calibri" panose="020F0502020204030204" pitchFamily="34" charset="0"/>
                <a:ea typeface="Lato Light"/>
                <a:cs typeface="Calibri" panose="020F0502020204030204" pitchFamily="34" charset="0"/>
                <a:sym typeface="Lato Light"/>
              </a:rPr>
              <a:t> un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suivi</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rigoureux</a:t>
            </a:r>
            <a:r>
              <a:rPr lang="en-US" sz="3200" dirty="0">
                <a:solidFill>
                  <a:schemeClr val="tx2"/>
                </a:solidFill>
                <a:latin typeface="Calibri" panose="020F0502020204030204" pitchFamily="34" charset="0"/>
                <a:ea typeface="Lato Light"/>
                <a:cs typeface="Calibri" panose="020F0502020204030204" pitchFamily="34" charset="0"/>
                <a:sym typeface="Lato Light"/>
              </a:rPr>
              <a:t> de la performance par rapport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à</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ces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objectifs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Le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suivi</a:t>
            </a:r>
            <a:r>
              <a:rPr lang="en-US" sz="3200" dirty="0">
                <a:solidFill>
                  <a:schemeClr val="tx2"/>
                </a:solidFill>
                <a:latin typeface="Calibri" panose="020F0502020204030204" pitchFamily="34" charset="0"/>
                <a:ea typeface="Lato Light"/>
                <a:cs typeface="Calibri" panose="020F0502020204030204" pitchFamily="34" charset="0"/>
                <a:sym typeface="Lato Light"/>
              </a:rPr>
              <a:t> des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résultats</a:t>
            </a:r>
            <a:r>
              <a:rPr lang="en-US" sz="3200" dirty="0">
                <a:solidFill>
                  <a:schemeClr val="tx2"/>
                </a:solidFill>
                <a:latin typeface="Calibri" panose="020F0502020204030204" pitchFamily="34" charset="0"/>
                <a:ea typeface="Lato Light"/>
                <a:cs typeface="Calibri" panose="020F0502020204030204" pitchFamily="34" charset="0"/>
                <a:sym typeface="Lato Light"/>
              </a:rPr>
              <a:t> se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traduit</a:t>
            </a:r>
            <a:r>
              <a:rPr lang="en-US" sz="3200" dirty="0">
                <a:solidFill>
                  <a:schemeClr val="tx2"/>
                </a:solidFill>
                <a:latin typeface="Calibri" panose="020F0502020204030204" pitchFamily="34" charset="0"/>
                <a:ea typeface="Lato Light"/>
                <a:cs typeface="Calibri" panose="020F0502020204030204" pitchFamily="34" charset="0"/>
                <a:sym typeface="Lato Light"/>
              </a:rPr>
              <a:t> par des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conséquences</a:t>
            </a:r>
            <a:r>
              <a:rPr lang="en-US" sz="3200" dirty="0">
                <a:solidFill>
                  <a:schemeClr val="tx2"/>
                </a:solidFill>
                <a:latin typeface="Calibri" panose="020F0502020204030204" pitchFamily="34" charset="0"/>
                <a:ea typeface="Lato Light"/>
                <a:cs typeface="Calibri" panose="020F0502020204030204" pitchFamily="34" charset="0"/>
                <a:sym typeface="Lato Light"/>
              </a:rPr>
              <a:t> (positives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ou</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négatives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p>
          <a:p>
            <a:pPr algn="just">
              <a:spcBef>
                <a:spcPts val="0"/>
              </a:spcBef>
              <a:spcAft>
                <a:spcPts val="1200"/>
              </a:spcAft>
            </a:pPr>
            <a:endParaRPr lang="en-US" sz="3200"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146775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mécanismes</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responsabilité</a:t>
            </a:r>
            <a:r>
              <a:rPr lang="en-US" sz="3200" b="1" dirty="0">
                <a:solidFill>
                  <a:schemeClr val="tx2"/>
                </a:solidFill>
                <a:latin typeface="Calibri" panose="020F0502020204030204" pitchFamily="34" charset="0"/>
              </a:rPr>
              <a:t>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1"/>
            <a:ext cx="10744199" cy="421843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indépendante</a:t>
            </a:r>
            <a:r>
              <a:rPr lang="en-US" sz="2000" b="1" dirty="0">
                <a:solidFill>
                  <a:srgbClr val="6F2875"/>
                </a:solidFill>
                <a:sym typeface="Lato"/>
              </a:rPr>
              <a:t> </a:t>
            </a:r>
            <a:r>
              <a:rPr lang="en-US" sz="2000" dirty="0">
                <a:solidFill>
                  <a:srgbClr val="6F2875"/>
                </a:solidFill>
                <a:sym typeface="Lato"/>
              </a:rPr>
              <a:t>: </a:t>
            </a:r>
            <a:r>
              <a:rPr lang="en-US" sz="2000" dirty="0">
                <a:sym typeface="Lato"/>
              </a:rPr>
              <a:t>un </a:t>
            </a:r>
            <a:r>
              <a:rPr lang="en-US" sz="2000" dirty="0" err="1">
                <a:sym typeface="Lato"/>
              </a:rPr>
              <a:t>régulateur</a:t>
            </a:r>
            <a:r>
              <a:rPr lang="en-US" sz="2000" dirty="0">
                <a:sym typeface="Lato"/>
              </a:rPr>
              <a:t>, </a:t>
            </a:r>
            <a:r>
              <a:rPr lang="en-US" sz="2000" dirty="0" err="1">
                <a:sym typeface="Lato"/>
              </a:rPr>
              <a:t>plusieurs</a:t>
            </a:r>
            <a:r>
              <a:rPr lang="en-US" sz="2000" dirty="0">
                <a:sym typeface="Lato"/>
              </a:rPr>
              <a:t> </a:t>
            </a:r>
            <a:r>
              <a:rPr lang="en-US" sz="2000" dirty="0" err="1">
                <a:sym typeface="Lato"/>
              </a:rPr>
              <a:t>fournisseurs</a:t>
            </a:r>
            <a:r>
              <a:rPr lang="en-US" sz="2000" dirty="0">
                <a:sym typeface="Lato"/>
              </a:rPr>
              <a:t> de services (par </a:t>
            </a:r>
            <a:r>
              <a:rPr lang="en-US" sz="2000" dirty="0" err="1">
                <a:sym typeface="Lato"/>
              </a:rPr>
              <a:t>exemple</a:t>
            </a:r>
            <a:r>
              <a:rPr lang="en-US" sz="2000" dirty="0">
                <a:sym typeface="Lato"/>
              </a:rPr>
              <a:t>, au Kenya, </a:t>
            </a:r>
            <a:r>
              <a:rPr lang="en-US" sz="2000" dirty="0" err="1">
                <a:sym typeface="Lato"/>
              </a:rPr>
              <a:t>en</a:t>
            </a:r>
            <a:r>
              <a:rPr lang="en-US" sz="2000" dirty="0">
                <a:sym typeface="Lato"/>
              </a:rPr>
              <a:t> </a:t>
            </a:r>
            <a:r>
              <a:rPr lang="en-US" sz="2000" dirty="0" err="1">
                <a:sym typeface="Lato"/>
              </a:rPr>
              <a:t>Tanzanie</a:t>
            </a:r>
            <a:r>
              <a:rPr lang="en-US" sz="2000" dirty="0">
                <a:sym typeface="Lato"/>
              </a:rPr>
              <a:t>, </a:t>
            </a:r>
            <a:r>
              <a:rPr lang="en-US" sz="2000" dirty="0" err="1">
                <a:sym typeface="Lato"/>
              </a:rPr>
              <a:t>en</a:t>
            </a:r>
            <a:r>
              <a:rPr lang="en-US" sz="2000" dirty="0">
                <a:sym typeface="Lato"/>
              </a:rPr>
              <a:t> </a:t>
            </a:r>
            <a:r>
              <a:rPr lang="en-US" sz="2000" dirty="0" err="1">
                <a:sym typeface="Lato"/>
              </a:rPr>
              <a:t>Zambie</a:t>
            </a:r>
            <a:r>
              <a:rPr lang="en-US" sz="2000" dirty="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indépendante</a:t>
            </a:r>
            <a:r>
              <a:rPr lang="en-US" sz="2000" b="1" dirty="0">
                <a:solidFill>
                  <a:srgbClr val="6F2875"/>
                </a:solidFill>
                <a:sym typeface="Lato"/>
              </a:rPr>
              <a:t> </a:t>
            </a:r>
            <a:r>
              <a:rPr lang="en-US" sz="2000" dirty="0">
                <a:sym typeface="Lato"/>
              </a:rPr>
              <a:t>: un </a:t>
            </a:r>
            <a:r>
              <a:rPr lang="en-US" sz="2000" dirty="0" err="1">
                <a:sym typeface="Lato"/>
              </a:rPr>
              <a:t>régulateur</a:t>
            </a:r>
            <a:r>
              <a:rPr lang="en-US" sz="2000" dirty="0">
                <a:sym typeface="Lato"/>
              </a:rPr>
              <a:t>, un </a:t>
            </a:r>
            <a:r>
              <a:rPr lang="en-US" sz="2000" dirty="0" err="1">
                <a:sym typeface="Lato"/>
              </a:rPr>
              <a:t>seul</a:t>
            </a:r>
            <a:r>
              <a:rPr lang="en-US" sz="2000" dirty="0">
                <a:sym typeface="Lato"/>
              </a:rPr>
              <a:t> </a:t>
            </a:r>
            <a:r>
              <a:rPr lang="en-US" sz="2000" dirty="0" err="1">
                <a:sym typeface="Lato"/>
              </a:rPr>
              <a:t>fournisseur</a:t>
            </a:r>
            <a:r>
              <a:rPr lang="en-US" sz="2000" dirty="0">
                <a:sym typeface="Lato"/>
              </a:rPr>
              <a:t> de services national (par </a:t>
            </a:r>
            <a:r>
              <a:rPr lang="en-US" sz="2000" dirty="0" err="1">
                <a:sym typeface="Lato"/>
              </a:rPr>
              <a:t>exemple</a:t>
            </a:r>
            <a:r>
              <a:rPr lang="en-US" sz="2000" dirty="0">
                <a:sym typeface="Lato"/>
              </a:rPr>
              <a:t>, </a:t>
            </a:r>
            <a:r>
              <a:rPr lang="en-US" sz="2000" dirty="0" err="1">
                <a:sym typeface="Lato"/>
              </a:rPr>
              <a:t>en</a:t>
            </a:r>
            <a:r>
              <a:rPr lang="en-US" sz="2000" dirty="0">
                <a:sym typeface="Lato"/>
              </a:rPr>
              <a:t> </a:t>
            </a:r>
            <a:r>
              <a:rPr lang="en-US" sz="2000" dirty="0" err="1">
                <a:sym typeface="Lato"/>
              </a:rPr>
              <a:t>Malaisie</a:t>
            </a:r>
            <a:r>
              <a:rPr lang="en-US" sz="2000" dirty="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ministérielle</a:t>
            </a:r>
            <a:r>
              <a:rPr lang="en-US" sz="2000" b="1" dirty="0">
                <a:solidFill>
                  <a:srgbClr val="6F2875"/>
                </a:solidFill>
                <a:sym typeface="Lato"/>
              </a:rPr>
              <a:t> </a:t>
            </a:r>
            <a:r>
              <a:rPr lang="en-US" sz="2000" dirty="0">
                <a:solidFill>
                  <a:srgbClr val="6F2875"/>
                </a:solidFill>
                <a:sym typeface="Lato"/>
              </a:rPr>
              <a:t>: </a:t>
            </a:r>
            <a:r>
              <a:rPr lang="en-US" sz="2000" dirty="0" err="1">
                <a:sym typeface="Lato"/>
              </a:rPr>
              <a:t>souvent</a:t>
            </a:r>
            <a:r>
              <a:rPr lang="en-US" sz="2000" dirty="0">
                <a:sym typeface="Lato"/>
              </a:rPr>
              <a:t> </a:t>
            </a:r>
            <a:r>
              <a:rPr lang="en-US" sz="2000" dirty="0" err="1">
                <a:sym typeface="Lato"/>
              </a:rPr>
              <a:t>observée</a:t>
            </a:r>
            <a:r>
              <a:rPr lang="en-US" sz="2000" dirty="0">
                <a:sym typeface="Lato"/>
              </a:rPr>
              <a:t> dans les pays avec un </a:t>
            </a:r>
            <a:r>
              <a:rPr lang="en-US" sz="2000" dirty="0" err="1">
                <a:sym typeface="Lato"/>
              </a:rPr>
              <a:t>seul</a:t>
            </a:r>
            <a:r>
              <a:rPr lang="en-US" sz="2000" dirty="0">
                <a:sym typeface="Lato"/>
              </a:rPr>
              <a:t> </a:t>
            </a:r>
            <a:r>
              <a:rPr lang="en-US" sz="2000" dirty="0" err="1">
                <a:sym typeface="Lato"/>
              </a:rPr>
              <a:t>fournisseur</a:t>
            </a:r>
            <a:r>
              <a:rPr lang="en-US" sz="2000" dirty="0">
                <a:sym typeface="Lato"/>
              </a:rPr>
              <a:t> de services national (par </a:t>
            </a:r>
            <a:r>
              <a:rPr lang="en-US" sz="2000" dirty="0" err="1">
                <a:sym typeface="Lato"/>
              </a:rPr>
              <a:t>exemple</a:t>
            </a:r>
            <a:r>
              <a:rPr lang="en-US" sz="2000" dirty="0">
                <a:sym typeface="Lato"/>
              </a:rPr>
              <a:t>, au </a:t>
            </a:r>
            <a:r>
              <a:rPr lang="en-US" sz="2000" dirty="0" err="1">
                <a:sym typeface="Lato"/>
              </a:rPr>
              <a:t>Sénégal</a:t>
            </a:r>
            <a:r>
              <a:rPr lang="en-US" sz="2000" dirty="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Autorégulation</a:t>
            </a:r>
            <a:r>
              <a:rPr lang="en-US" sz="2000" dirty="0">
                <a:solidFill>
                  <a:srgbClr val="6F2875"/>
                </a:solidFill>
                <a:sym typeface="Lato"/>
              </a:rPr>
              <a:t> : </a:t>
            </a:r>
            <a:r>
              <a:rPr lang="en-US" sz="2000" dirty="0" err="1">
                <a:sym typeface="Lato"/>
              </a:rPr>
              <a:t>peut</a:t>
            </a:r>
            <a:r>
              <a:rPr lang="en-US" sz="2000" dirty="0">
                <a:sym typeface="Lato"/>
              </a:rPr>
              <a:t> </a:t>
            </a:r>
            <a:r>
              <a:rPr lang="en-US" sz="2000" dirty="0" err="1">
                <a:sym typeface="Lato"/>
              </a:rPr>
              <a:t>être</a:t>
            </a:r>
            <a:r>
              <a:rPr lang="en-US" sz="2000" dirty="0">
                <a:sym typeface="Lato"/>
              </a:rPr>
              <a:t> </a:t>
            </a:r>
            <a:r>
              <a:rPr lang="en-US" sz="2000" dirty="0" err="1">
                <a:sym typeface="Lato"/>
              </a:rPr>
              <a:t>essentiellement</a:t>
            </a:r>
            <a:r>
              <a:rPr lang="en-US" sz="2000" dirty="0">
                <a:sym typeface="Lato"/>
              </a:rPr>
              <a:t> </a:t>
            </a:r>
            <a:r>
              <a:rPr lang="en-US" sz="2000" dirty="0" err="1">
                <a:sym typeface="Lato"/>
              </a:rPr>
              <a:t>une</a:t>
            </a:r>
            <a:r>
              <a:rPr lang="en-US" sz="2000" dirty="0">
                <a:sym typeface="Lato"/>
              </a:rPr>
              <a:t> non-</a:t>
            </a:r>
            <a:r>
              <a:rPr lang="en-US" sz="2000" dirty="0" err="1">
                <a:sym typeface="Lato"/>
              </a:rPr>
              <a:t>régulation</a:t>
            </a:r>
            <a:r>
              <a:rPr lang="en-US" sz="2000" dirty="0">
                <a:sym typeface="Lato"/>
              </a:rPr>
              <a:t>, </a:t>
            </a:r>
            <a:r>
              <a:rPr lang="en-US" sz="2000" dirty="0" err="1">
                <a:sym typeface="Lato"/>
              </a:rPr>
              <a:t>mais</a:t>
            </a:r>
            <a:r>
              <a:rPr lang="en-US" sz="2000" dirty="0">
                <a:sym typeface="Lato"/>
              </a:rPr>
              <a:t> </a:t>
            </a:r>
            <a:r>
              <a:rPr lang="en-US" sz="2000" dirty="0" err="1">
                <a:sym typeface="Lato"/>
              </a:rPr>
              <a:t>lorsqu'elle</a:t>
            </a:r>
            <a:r>
              <a:rPr lang="en-US" sz="2000" dirty="0">
                <a:sym typeface="Lato"/>
              </a:rPr>
              <a:t> </a:t>
            </a:r>
            <a:r>
              <a:rPr lang="en-US" sz="2000" dirty="0" err="1">
                <a:sym typeface="Lato"/>
              </a:rPr>
              <a:t>est</a:t>
            </a:r>
            <a:r>
              <a:rPr lang="en-US" sz="2000" dirty="0">
                <a:sym typeface="Lato"/>
              </a:rPr>
              <a:t> forte (par </a:t>
            </a:r>
            <a:r>
              <a:rPr lang="en-US" sz="2000" dirty="0" err="1">
                <a:sym typeface="Lato"/>
              </a:rPr>
              <a:t>exemple</a:t>
            </a:r>
            <a:r>
              <a:rPr lang="en-US" sz="2000" dirty="0">
                <a:sym typeface="Lato"/>
              </a:rPr>
              <a:t>, </a:t>
            </a:r>
            <a:r>
              <a:rPr lang="en-US" sz="2000" dirty="0" err="1">
                <a:sym typeface="Lato"/>
              </a:rPr>
              <a:t>à</a:t>
            </a:r>
            <a:r>
              <a:rPr lang="en-US" sz="2000" dirty="0">
                <a:sym typeface="Lato"/>
              </a:rPr>
              <a:t> Johannesburg), </a:t>
            </a:r>
            <a:r>
              <a:rPr lang="en-US" sz="2000" dirty="0" err="1">
                <a:sym typeface="Lato"/>
              </a:rPr>
              <a:t>peut</a:t>
            </a:r>
            <a:r>
              <a:rPr lang="en-US" sz="2000" dirty="0">
                <a:sym typeface="Lato"/>
              </a:rPr>
              <a:t> </a:t>
            </a:r>
            <a:r>
              <a:rPr lang="en-US" sz="2000" dirty="0" err="1">
                <a:sym typeface="Lato"/>
              </a:rPr>
              <a:t>être</a:t>
            </a:r>
            <a:r>
              <a:rPr lang="en-US" sz="2000" dirty="0">
                <a:sym typeface="Lato"/>
              </a:rPr>
              <a:t> </a:t>
            </a:r>
            <a:r>
              <a:rPr lang="en-US" sz="2000" dirty="0" err="1">
                <a:sym typeface="Lato"/>
              </a:rPr>
              <a:t>puissante</a:t>
            </a:r>
            <a:endParaRPr lang="en-US" sz="2000" dirty="0">
              <a:sym typeface="Lato"/>
            </a:endParaRP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Classements</a:t>
            </a:r>
            <a:r>
              <a:rPr lang="en-US" sz="2000" b="1" dirty="0">
                <a:solidFill>
                  <a:srgbClr val="6F2875"/>
                </a:solidFill>
                <a:sym typeface="Lato"/>
              </a:rPr>
              <a:t> des </a:t>
            </a:r>
            <a:r>
              <a:rPr lang="en-US" sz="2000" b="1" dirty="0" err="1">
                <a:solidFill>
                  <a:srgbClr val="6F2875"/>
                </a:solidFill>
                <a:sym typeface="Lato"/>
              </a:rPr>
              <a:t>villes</a:t>
            </a:r>
            <a:r>
              <a:rPr lang="en-US" sz="2000" b="1" dirty="0">
                <a:solidFill>
                  <a:srgbClr val="6F2875"/>
                </a:solidFill>
                <a:sym typeface="Lato"/>
              </a:rPr>
              <a:t> et </a:t>
            </a:r>
            <a:r>
              <a:rPr lang="en-US" sz="2000" b="1" dirty="0" err="1">
                <a:solidFill>
                  <a:srgbClr val="6F2875"/>
                </a:solidFill>
                <a:sym typeface="Lato"/>
              </a:rPr>
              <a:t>similaires</a:t>
            </a:r>
            <a:endParaRPr lang="en-US" sz="2000" b="1" dirty="0">
              <a:solidFill>
                <a:srgbClr val="6F2875"/>
              </a:solidFill>
              <a:sym typeface="Lato"/>
            </a:endParaRPr>
          </a:p>
          <a:p>
            <a:pPr marL="285750" lvl="0" indent="-285750">
              <a:lnSpc>
                <a:spcPts val="2200"/>
              </a:lnSpc>
              <a:spcBef>
                <a:spcPts val="1000"/>
              </a:spcBef>
              <a:buClr>
                <a:schemeClr val="dk1"/>
              </a:buClr>
              <a:buSzPts val="1800"/>
              <a:buFont typeface="Wingdings" panose="05000000000000000000" pitchFamily="2" charset="2"/>
              <a:buChar char="Ø"/>
            </a:pPr>
            <a:r>
              <a:rPr lang="en-US" sz="2000" dirty="0" err="1">
                <a:solidFill>
                  <a:srgbClr val="6F2875"/>
                </a:solidFill>
                <a:sym typeface="Lato"/>
              </a:rPr>
              <a:t>Mécanismes</a:t>
            </a:r>
            <a:r>
              <a:rPr lang="en-US" sz="2000" dirty="0">
                <a:solidFill>
                  <a:srgbClr val="6F2875"/>
                </a:solidFill>
                <a:sym typeface="Lato"/>
              </a:rPr>
              <a:t> de </a:t>
            </a:r>
            <a:r>
              <a:rPr lang="en-US" sz="2000" b="1" dirty="0" err="1">
                <a:solidFill>
                  <a:srgbClr val="6F2875"/>
                </a:solidFill>
                <a:sym typeface="Lato"/>
              </a:rPr>
              <a:t>plainte</a:t>
            </a:r>
            <a:r>
              <a:rPr lang="en-US" sz="2000" dirty="0">
                <a:solidFill>
                  <a:srgbClr val="6F2875"/>
                </a:solidFill>
                <a:sym typeface="Lato"/>
              </a:rPr>
              <a:t> des clients, </a:t>
            </a:r>
            <a:r>
              <a:rPr lang="en-US" sz="2000" dirty="0" err="1">
                <a:solidFill>
                  <a:srgbClr val="6F2875"/>
                </a:solidFill>
                <a:sym typeface="Lato"/>
              </a:rPr>
              <a:t>mécanismes</a:t>
            </a:r>
            <a:r>
              <a:rPr lang="en-US" sz="2000" dirty="0">
                <a:solidFill>
                  <a:srgbClr val="6F2875"/>
                </a:solidFill>
                <a:sym typeface="Lato"/>
              </a:rPr>
              <a:t> de </a:t>
            </a:r>
            <a:r>
              <a:rPr lang="en-US" sz="2000" dirty="0" err="1">
                <a:solidFill>
                  <a:srgbClr val="6F2875"/>
                </a:solidFill>
                <a:sym typeface="Lato"/>
              </a:rPr>
              <a:t>plainte</a:t>
            </a:r>
            <a:r>
              <a:rPr lang="en-US" sz="2000" dirty="0">
                <a:solidFill>
                  <a:srgbClr val="6F2875"/>
                </a:solidFill>
                <a:sym typeface="Lato"/>
              </a:rPr>
              <a:t> des </a:t>
            </a:r>
            <a:r>
              <a:rPr lang="en-US" sz="2000" dirty="0" err="1">
                <a:solidFill>
                  <a:srgbClr val="6F2875"/>
                </a:solidFill>
                <a:sym typeface="Lato"/>
              </a:rPr>
              <a:t>citoyens</a:t>
            </a:r>
            <a:r>
              <a:rPr lang="en-US" sz="2000" dirty="0">
                <a:solidFill>
                  <a:srgbClr val="6F2875"/>
                </a:solidFill>
                <a:sym typeface="Lato"/>
              </a:rPr>
              <a:t> plus larges</a:t>
            </a:r>
          </a:p>
          <a:p>
            <a:pPr marL="285750" lvl="0" indent="-285750">
              <a:lnSpc>
                <a:spcPts val="2200"/>
              </a:lnSpc>
              <a:spcBef>
                <a:spcPts val="1000"/>
              </a:spcBef>
              <a:buClr>
                <a:schemeClr val="dk1"/>
              </a:buClr>
              <a:buSzPts val="1800"/>
              <a:buFont typeface="Wingdings" panose="05000000000000000000" pitchFamily="2" charset="2"/>
              <a:buChar char="Ø"/>
            </a:pPr>
            <a:r>
              <a:rPr lang="en-US" sz="2000" dirty="0" err="1">
                <a:solidFill>
                  <a:srgbClr val="6F2875"/>
                </a:solidFill>
                <a:sym typeface="Lato"/>
              </a:rPr>
              <a:t>Responsabilité</a:t>
            </a:r>
            <a:r>
              <a:rPr lang="en-US" sz="2000" dirty="0">
                <a:solidFill>
                  <a:srgbClr val="6F2875"/>
                </a:solidFill>
                <a:sym typeface="Lato"/>
              </a:rPr>
              <a:t> </a:t>
            </a:r>
            <a:r>
              <a:rPr lang="en-US" sz="2000" b="1" dirty="0" err="1">
                <a:solidFill>
                  <a:srgbClr val="6F2875"/>
                </a:solidFill>
                <a:sym typeface="Lato"/>
              </a:rPr>
              <a:t>électorale</a:t>
            </a:r>
            <a:endParaRPr lang="en-US" sz="2000" b="1" dirty="0">
              <a:sym typeface="Lato"/>
            </a:endParaRPr>
          </a:p>
        </p:txBody>
      </p:sp>
    </p:spTree>
    <p:extLst>
      <p:ext uri="{BB962C8B-B14F-4D97-AF65-F5344CB8AC3E}">
        <p14:creationId xmlns:p14="http://schemas.microsoft.com/office/powerpoint/2010/main" val="25127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Régulation</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indépendante</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7"/>
            <a:ext cx="10744200" cy="5402969"/>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Le </a:t>
            </a:r>
            <a:r>
              <a:rPr lang="en-US" b="1" dirty="0" err="1">
                <a:sym typeface="Lato"/>
              </a:rPr>
              <a:t>régulateur</a:t>
            </a:r>
            <a:r>
              <a:rPr lang="en-US" b="1" dirty="0">
                <a:sym typeface="Lato"/>
              </a:rPr>
              <a:t> </a:t>
            </a:r>
            <a:r>
              <a:rPr lang="en-US" b="1" dirty="0" err="1">
                <a:sym typeface="Lato"/>
              </a:rPr>
              <a:t>devrait</a:t>
            </a:r>
            <a:r>
              <a:rPr lang="en-US" b="1" dirty="0">
                <a:sym typeface="Lato"/>
              </a:rPr>
              <a:t> disposer de </a:t>
            </a:r>
            <a:r>
              <a:rPr lang="en-US" b="1" dirty="0" err="1">
                <a:sym typeface="Lato"/>
              </a:rPr>
              <a:t>suffisamment</a:t>
            </a:r>
            <a:r>
              <a:rPr lang="en-US" b="1"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err="1">
                <a:sym typeface="Lato"/>
              </a:rPr>
              <a:t>d'autorité</a:t>
            </a:r>
            <a:r>
              <a:rPr lang="en-US" dirty="0">
                <a:sym typeface="Lato"/>
              </a:rPr>
              <a:t> </a:t>
            </a:r>
            <a:r>
              <a:rPr lang="en-US" dirty="0" err="1">
                <a:sym typeface="Lato"/>
              </a:rPr>
              <a:t>déléguée</a:t>
            </a:r>
            <a:r>
              <a:rPr lang="en-US" dirty="0">
                <a:sym typeface="Lato"/>
              </a:rPr>
              <a:t>, de </a:t>
            </a:r>
            <a:r>
              <a:rPr lang="en-US" dirty="0" err="1">
                <a:sym typeface="Lato"/>
              </a:rPr>
              <a:t>capacité</a:t>
            </a:r>
            <a:r>
              <a:rPr lang="en-US" dirty="0">
                <a:sym typeface="Lato"/>
              </a:rPr>
              <a:t> technique, de </a:t>
            </a:r>
            <a:r>
              <a:rPr lang="en-US" dirty="0" err="1">
                <a:sym typeface="Lato"/>
              </a:rPr>
              <a:t>ressources</a:t>
            </a:r>
            <a:r>
              <a:rPr lang="en-US" dirty="0">
                <a:sym typeface="Lato"/>
              </a:rPr>
              <a:t> </a:t>
            </a:r>
            <a:r>
              <a:rPr lang="en-US" dirty="0" err="1">
                <a:sym typeface="Lato"/>
              </a:rPr>
              <a:t>financières</a:t>
            </a:r>
            <a:r>
              <a:rPr lang="en-US" dirty="0">
                <a:sym typeface="Lato"/>
              </a:rPr>
              <a:t>, </a:t>
            </a:r>
            <a:r>
              <a:rPr lang="en-US" dirty="0" err="1">
                <a:sym typeface="Lato"/>
              </a:rPr>
              <a:t>d'indépendance</a:t>
            </a:r>
            <a:r>
              <a:rPr lang="en-US" dirty="0">
                <a:sym typeface="Lato"/>
              </a:rPr>
              <a:t> politique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err="1">
                <a:sym typeface="Lato"/>
              </a:rPr>
              <a:t>L'entité</a:t>
            </a:r>
            <a:r>
              <a:rPr lang="en-US" b="1" dirty="0">
                <a:sym typeface="Lato"/>
              </a:rPr>
              <a:t> </a:t>
            </a:r>
            <a:r>
              <a:rPr lang="en-US" b="1" dirty="0" err="1">
                <a:sym typeface="Lato"/>
              </a:rPr>
              <a:t>réglementée</a:t>
            </a:r>
            <a:r>
              <a:rPr lang="en-US" b="1" dirty="0">
                <a:sym typeface="Lato"/>
              </a:rPr>
              <a:t> </a:t>
            </a:r>
            <a:r>
              <a:rPr lang="en-US" b="1" dirty="0" err="1">
                <a:sym typeface="Lato"/>
              </a:rPr>
              <a:t>devrait</a:t>
            </a:r>
            <a:r>
              <a:rPr lang="en-US" b="1" dirty="0">
                <a:sym typeface="Lato"/>
              </a:rPr>
              <a:t> </a:t>
            </a:r>
            <a:r>
              <a:rPr lang="en-US" b="1" dirty="0" err="1">
                <a:sym typeface="Lato"/>
              </a:rPr>
              <a:t>avoir</a:t>
            </a:r>
            <a:r>
              <a:rPr lang="en-US" b="1" dirty="0">
                <a:sym typeface="Lato"/>
              </a:rPr>
              <a:t> des </a:t>
            </a:r>
            <a:r>
              <a:rPr lang="en-US" b="1" dirty="0" err="1">
                <a:sym typeface="Lato"/>
              </a:rPr>
              <a:t>objectifs</a:t>
            </a:r>
            <a:r>
              <a:rPr lang="en-US" b="1" dirty="0">
                <a:sym typeface="Lato"/>
              </a:rPr>
              <a:t> de performance </a:t>
            </a:r>
            <a:r>
              <a:rPr lang="en-US" b="1" dirty="0" err="1">
                <a:sym typeface="Lato"/>
              </a:rPr>
              <a:t>clairs</a:t>
            </a:r>
            <a:r>
              <a:rPr lang="en-US" b="1" dirty="0">
                <a:sym typeface="Lato"/>
              </a:rPr>
              <a:t> et </a:t>
            </a:r>
            <a:r>
              <a:rPr lang="en-US" b="1" dirty="0" err="1">
                <a:sym typeface="Lato"/>
              </a:rPr>
              <a:t>appropriés</a:t>
            </a:r>
            <a:r>
              <a:rPr lang="en-US" b="1" dirty="0">
                <a:sym typeface="Lato"/>
              </a:rPr>
              <a:t>, </a:t>
            </a:r>
            <a:r>
              <a:rPr lang="en-US" b="1" dirty="0" err="1">
                <a:sym typeface="Lato"/>
              </a:rPr>
              <a:t>notamment</a:t>
            </a:r>
            <a:r>
              <a:rPr lang="en-US" b="1" dirty="0">
                <a:sym typeface="Lato"/>
              </a:rPr>
              <a:t> des </a:t>
            </a:r>
            <a:r>
              <a:rPr lang="en-US" b="1" dirty="0" err="1">
                <a:sym typeface="Lato"/>
              </a:rPr>
              <a:t>mesures</a:t>
            </a:r>
            <a:r>
              <a:rPr lang="en-US" b="1" dirty="0">
                <a:sym typeface="Lato"/>
              </a:rPr>
              <a:t> </a:t>
            </a:r>
            <a:r>
              <a:rPr lang="en-US" b="1" dirty="0" err="1">
                <a:sym typeface="Lato"/>
              </a:rPr>
              <a:t>concernant</a:t>
            </a:r>
            <a:r>
              <a:rPr lang="en-US" b="1"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le service aux </a:t>
            </a:r>
            <a:r>
              <a:rPr lang="en-US" dirty="0" err="1">
                <a:sym typeface="Lato"/>
              </a:rPr>
              <a:t>pauvres</a:t>
            </a:r>
            <a:endParaRPr lang="en-US" dirty="0">
              <a:sym typeface="Lato"/>
            </a:endParaRPr>
          </a:p>
          <a:p>
            <a:pPr marL="741600" lvl="1" indent="-285750">
              <a:lnSpc>
                <a:spcPts val="2200"/>
              </a:lnSpc>
              <a:spcBef>
                <a:spcPts val="1000"/>
              </a:spcBef>
              <a:buClr>
                <a:schemeClr val="dk1"/>
              </a:buClr>
              <a:buSzPts val="1800"/>
              <a:buFont typeface="Arial" panose="020B0604020202020204" pitchFamily="34" charset="0"/>
              <a:buChar char="•"/>
            </a:pPr>
            <a:r>
              <a:rPr lang="en-US" dirty="0" err="1">
                <a:sym typeface="Lato"/>
              </a:rPr>
              <a:t>l'assainissement</a:t>
            </a:r>
            <a:r>
              <a:rPr lang="en-US" dirty="0">
                <a:sym typeface="Lato"/>
              </a:rPr>
              <a:t> sans </a:t>
            </a:r>
            <a:r>
              <a:rPr lang="en-US" dirty="0" err="1">
                <a:sym typeface="Lato"/>
              </a:rPr>
              <a:t>égouts</a:t>
            </a:r>
            <a:r>
              <a:rPr lang="en-US" dirty="0">
                <a:sym typeface="Lato"/>
              </a:rPr>
              <a:t> (</a:t>
            </a:r>
            <a:r>
              <a:rPr lang="en-US" dirty="0" err="1">
                <a:sym typeface="Lato"/>
              </a:rPr>
              <a:t>si</a:t>
            </a:r>
            <a:r>
              <a:rPr lang="en-US" dirty="0">
                <a:sym typeface="Lato"/>
              </a:rPr>
              <a:t> </a:t>
            </a:r>
            <a:r>
              <a:rPr lang="en-US" dirty="0" err="1">
                <a:sym typeface="Lato"/>
              </a:rPr>
              <a:t>approprié</a:t>
            </a:r>
            <a:r>
              <a:rPr lang="en-US" dirty="0">
                <a:sym typeface="Lato"/>
              </a:rPr>
              <a:t>)</a:t>
            </a:r>
          </a:p>
          <a:p>
            <a:pPr marL="284400" indent="-285750">
              <a:lnSpc>
                <a:spcPts val="2200"/>
              </a:lnSpc>
              <a:spcBef>
                <a:spcPts val="1000"/>
              </a:spcBef>
              <a:buClr>
                <a:schemeClr val="dk1"/>
              </a:buClr>
              <a:buSzPts val="1800"/>
              <a:buFont typeface="Arial" panose="020B0604020202020204" pitchFamily="34" charset="0"/>
              <a:buChar char="•"/>
            </a:pPr>
            <a:r>
              <a:rPr lang="en-US" b="1" dirty="0">
                <a:sym typeface="Lato"/>
              </a:rPr>
              <a:t>Les rapports du </a:t>
            </a:r>
            <a:r>
              <a:rPr lang="en-US" b="1" dirty="0" err="1">
                <a:sym typeface="Lato"/>
              </a:rPr>
              <a:t>prestataire</a:t>
            </a:r>
            <a:r>
              <a:rPr lang="en-US" b="1" dirty="0">
                <a:sym typeface="Lato"/>
              </a:rPr>
              <a:t> de services </a:t>
            </a:r>
            <a:r>
              <a:rPr lang="en-US" b="1" dirty="0" err="1">
                <a:sym typeface="Lato"/>
              </a:rPr>
              <a:t>devraient</a:t>
            </a:r>
            <a:r>
              <a:rPr lang="en-US" b="1" dirty="0">
                <a:sym typeface="Lato"/>
              </a:rPr>
              <a:t> </a:t>
            </a:r>
            <a:r>
              <a:rPr lang="en-US" b="1" dirty="0" err="1">
                <a:sym typeface="Lato"/>
              </a:rPr>
              <a:t>être</a:t>
            </a:r>
            <a:r>
              <a:rPr lang="en-US" b="1" dirty="0">
                <a:sym typeface="Lato"/>
              </a:rPr>
              <a: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err="1">
                <a:sym typeface="Lato"/>
              </a:rPr>
              <a:t>vérifiés</a:t>
            </a:r>
            <a:r>
              <a:rPr lang="en-US" dirty="0">
                <a:sym typeface="Lato"/>
              </a:rPr>
              <a:t> et </a:t>
            </a:r>
            <a:r>
              <a:rPr lang="en-US" dirty="0" err="1">
                <a:sym typeface="Lato"/>
              </a:rPr>
              <a:t>triangulés</a:t>
            </a:r>
            <a:r>
              <a:rPr lang="en-US" dirty="0">
                <a:sym typeface="Lato"/>
              </a:rPr>
              <a:t> de manière </a:t>
            </a:r>
            <a:r>
              <a:rPr lang="en-US" dirty="0" err="1">
                <a:sym typeface="Lato"/>
              </a:rPr>
              <a:t>indépendante</a:t>
            </a:r>
            <a:endParaRPr lang="en-US"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err="1">
                <a:sym typeface="Lato"/>
              </a:rPr>
              <a:t>publiés</a:t>
            </a:r>
            <a:r>
              <a:rPr lang="en-US" dirty="0">
                <a:sym typeface="Lato"/>
              </a:rPr>
              <a:t> pour le </a:t>
            </a:r>
            <a:r>
              <a:rPr lang="en-US" dirty="0" err="1">
                <a:sym typeface="Lato"/>
              </a:rPr>
              <a:t>secteur</a:t>
            </a:r>
            <a:r>
              <a:rPr lang="en-US" dirty="0">
                <a:sym typeface="Lato"/>
              </a:rPr>
              <a:t> et résumés pour la population </a:t>
            </a:r>
            <a:r>
              <a:rPr lang="en-US" dirty="0" err="1">
                <a:sym typeface="Lato"/>
              </a:rPr>
              <a:t>générale</a:t>
            </a:r>
            <a:endParaRPr lang="en-US" dirty="0">
              <a:sym typeface="Lato"/>
            </a:endParaRPr>
          </a:p>
          <a:p>
            <a:pPr marL="254250" lvl="0" algn="l" rtl="0">
              <a:lnSpc>
                <a:spcPts val="2200"/>
              </a:lnSpc>
              <a:spcBef>
                <a:spcPts val="300"/>
              </a:spcBef>
              <a:spcAft>
                <a:spcPts val="0"/>
              </a:spcAft>
              <a:buClr>
                <a:schemeClr val="dk1"/>
              </a:buClr>
              <a:buSzPts val="1800"/>
            </a:pPr>
            <a:endParaRPr lang="en-US" b="1" dirty="0">
              <a:sym typeface="Lato"/>
            </a:endParaRPr>
          </a:p>
          <a:p>
            <a:pPr marL="254250" lvl="0" algn="l" rtl="0">
              <a:lnSpc>
                <a:spcPts val="2200"/>
              </a:lnSpc>
              <a:spcBef>
                <a:spcPts val="300"/>
              </a:spcBef>
              <a:spcAft>
                <a:spcPts val="0"/>
              </a:spcAft>
              <a:buClr>
                <a:schemeClr val="dk1"/>
              </a:buClr>
              <a:buSzPts val="1800"/>
            </a:pPr>
            <a:r>
              <a:rPr lang="en-US" b="1" dirty="0">
                <a:sym typeface="Lato"/>
              </a:rPr>
              <a:t>Les </a:t>
            </a:r>
            <a:r>
              <a:rPr lang="en-US" b="1" dirty="0" err="1">
                <a:sym typeface="Lato"/>
              </a:rPr>
              <a:t>conséquences</a:t>
            </a:r>
            <a:r>
              <a:rPr lang="en-US" b="1" dirty="0">
                <a:sym typeface="Lato"/>
              </a:rPr>
              <a:t> (</a:t>
            </a:r>
            <a:r>
              <a:rPr lang="en-US" b="1" dirty="0" err="1">
                <a:sym typeface="Lato"/>
              </a:rPr>
              <a:t>récompenses</a:t>
            </a:r>
            <a:r>
              <a:rPr lang="en-US" b="1" dirty="0">
                <a:sym typeface="Lato"/>
              </a:rPr>
              <a:t> positives et sanctions </a:t>
            </a:r>
            <a:r>
              <a:rPr lang="en-US" b="1" dirty="0" err="1">
                <a:sym typeface="Lato"/>
              </a:rPr>
              <a:t>négatives</a:t>
            </a:r>
            <a:r>
              <a:rPr lang="en-US" b="1" dirty="0">
                <a:sym typeface="Lato"/>
              </a:rPr>
              <a:t>) </a:t>
            </a:r>
            <a:r>
              <a:rPr lang="en-US" b="1" dirty="0" err="1">
                <a:sym typeface="Lato"/>
              </a:rPr>
              <a:t>devraient</a:t>
            </a:r>
            <a:r>
              <a:rPr lang="en-US" b="1" dirty="0">
                <a:sym typeface="Lato"/>
              </a:rPr>
              <a:t> </a:t>
            </a:r>
            <a:r>
              <a:rPr lang="en-US" b="1" dirty="0" err="1">
                <a:sym typeface="Lato"/>
              </a:rPr>
              <a:t>être</a:t>
            </a:r>
            <a:r>
              <a:rPr lang="en-US" b="1" dirty="0">
                <a:sym typeface="Lato"/>
              </a:rPr>
              <a:t> </a:t>
            </a:r>
            <a:r>
              <a:rPr lang="en-US" b="1" dirty="0" err="1">
                <a:sym typeface="Lato"/>
              </a:rPr>
              <a:t>clairement</a:t>
            </a:r>
            <a:r>
              <a:rPr lang="en-US" b="1" dirty="0">
                <a:sym typeface="Lato"/>
              </a:rPr>
              <a:t> </a:t>
            </a:r>
            <a:r>
              <a:rPr lang="en-US" b="1" dirty="0" err="1">
                <a:sym typeface="Lato"/>
              </a:rPr>
              <a:t>définies</a:t>
            </a:r>
            <a:r>
              <a:rPr lang="en-US" b="1" dirty="0">
                <a:sym typeface="Lato"/>
              </a:rPr>
              <a:t> et </a:t>
            </a:r>
            <a:r>
              <a:rPr lang="en-US" b="1" dirty="0" err="1">
                <a:sym typeface="Lato"/>
              </a:rPr>
              <a:t>appliquées</a:t>
            </a:r>
            <a:r>
              <a:rPr lang="en-US" b="1" dirty="0">
                <a:sym typeface="Lato"/>
              </a:rPr>
              <a: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Le </a:t>
            </a:r>
            <a:r>
              <a:rPr lang="en-US" dirty="0" err="1">
                <a:sym typeface="Lato"/>
              </a:rPr>
              <a:t>régulateur</a:t>
            </a:r>
            <a:r>
              <a:rPr lang="en-US" dirty="0">
                <a:sym typeface="Lato"/>
              </a:rPr>
              <a:t> doit </a:t>
            </a:r>
            <a:r>
              <a:rPr lang="en-US" dirty="0" err="1">
                <a:sym typeface="Lato"/>
              </a:rPr>
              <a:t>avoir</a:t>
            </a:r>
            <a:r>
              <a:rPr lang="en-US" dirty="0">
                <a:sym typeface="Lato"/>
              </a:rPr>
              <a:t> la </a:t>
            </a:r>
            <a:r>
              <a:rPr lang="en-US" dirty="0" err="1">
                <a:sym typeface="Lato"/>
              </a:rPr>
              <a:t>capacité</a:t>
            </a:r>
            <a:r>
              <a:rPr lang="en-US" dirty="0">
                <a:sym typeface="Lato"/>
              </a:rPr>
              <a:t> de </a:t>
            </a:r>
            <a:r>
              <a:rPr lang="en-US" dirty="0" err="1">
                <a:sym typeface="Lato"/>
              </a:rPr>
              <a:t>sanctionner</a:t>
            </a:r>
            <a:r>
              <a:rPr lang="en-US" dirty="0">
                <a:sym typeface="Lato"/>
              </a:rPr>
              <a:t> </a:t>
            </a:r>
            <a:r>
              <a:rPr lang="en-US" dirty="0" err="1">
                <a:sym typeface="Lato"/>
              </a:rPr>
              <a:t>en</a:t>
            </a:r>
            <a:r>
              <a:rPr lang="en-US" dirty="0">
                <a:sym typeface="Lato"/>
              </a:rPr>
              <a:t> </a:t>
            </a:r>
            <a:r>
              <a:rPr lang="en-US" dirty="0" err="1">
                <a:sym typeface="Lato"/>
              </a:rPr>
              <a:t>cas</a:t>
            </a:r>
            <a:r>
              <a:rPr lang="en-US" dirty="0">
                <a:sym typeface="Lato"/>
              </a:rPr>
              <a:t> de </a:t>
            </a:r>
            <a:r>
              <a:rPr lang="en-US" dirty="0" err="1">
                <a:sym typeface="Lato"/>
              </a:rPr>
              <a:t>mauvaise</a:t>
            </a:r>
            <a:r>
              <a:rPr lang="en-US" dirty="0">
                <a:sym typeface="Lato"/>
              </a:rPr>
              <a:t> performance</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Les </a:t>
            </a:r>
            <a:r>
              <a:rPr lang="en-US" dirty="0" err="1">
                <a:sym typeface="Lato"/>
              </a:rPr>
              <a:t>conséquences</a:t>
            </a:r>
            <a:r>
              <a:rPr lang="en-US" dirty="0">
                <a:sym typeface="Lato"/>
              </a:rPr>
              <a:t> </a:t>
            </a:r>
            <a:r>
              <a:rPr lang="en-US" dirty="0" err="1">
                <a:sym typeface="Lato"/>
              </a:rPr>
              <a:t>doivent</a:t>
            </a:r>
            <a:r>
              <a:rPr lang="en-US" dirty="0">
                <a:sym typeface="Lato"/>
              </a:rPr>
              <a:t> </a:t>
            </a:r>
            <a:r>
              <a:rPr lang="en-US" dirty="0" err="1">
                <a:sym typeface="Lato"/>
              </a:rPr>
              <a:t>être</a:t>
            </a:r>
            <a:r>
              <a:rPr lang="en-US" dirty="0">
                <a:sym typeface="Lato"/>
              </a:rPr>
              <a:t> </a:t>
            </a:r>
            <a:r>
              <a:rPr lang="en-US" dirty="0" err="1">
                <a:sym typeface="Lato"/>
              </a:rPr>
              <a:t>équitables</a:t>
            </a:r>
            <a:r>
              <a:rPr lang="en-US" dirty="0">
                <a:sym typeface="Lato"/>
              </a:rPr>
              <a:t>, car </a:t>
            </a:r>
            <a:r>
              <a:rPr lang="en-US" dirty="0" err="1">
                <a:sym typeface="Lato"/>
              </a:rPr>
              <a:t>différents</a:t>
            </a:r>
            <a:r>
              <a:rPr lang="en-US" dirty="0">
                <a:sym typeface="Lato"/>
              </a:rPr>
              <a:t> </a:t>
            </a:r>
            <a:r>
              <a:rPr lang="en-US" dirty="0" err="1">
                <a:sym typeface="Lato"/>
              </a:rPr>
              <a:t>prestataires</a:t>
            </a:r>
            <a:r>
              <a:rPr lang="en-US" dirty="0">
                <a:sym typeface="Lato"/>
              </a:rPr>
              <a:t> de services </a:t>
            </a:r>
            <a:r>
              <a:rPr lang="en-US" dirty="0" err="1">
                <a:sym typeface="Lato"/>
              </a:rPr>
              <a:t>sont</a:t>
            </a:r>
            <a:r>
              <a:rPr lang="en-US" dirty="0">
                <a:sym typeface="Lato"/>
              </a:rPr>
              <a:t> </a:t>
            </a:r>
            <a:r>
              <a:rPr lang="en-US" dirty="0" err="1">
                <a:sym typeface="Lato"/>
              </a:rPr>
              <a:t>confrontés</a:t>
            </a:r>
            <a:r>
              <a:rPr lang="en-US" dirty="0">
                <a:sym typeface="Lato"/>
              </a:rPr>
              <a:t> </a:t>
            </a:r>
            <a:r>
              <a:rPr lang="en-US" dirty="0" err="1">
                <a:sym typeface="Lato"/>
              </a:rPr>
              <a:t>à</a:t>
            </a:r>
            <a:r>
              <a:rPr lang="en-US" dirty="0">
                <a:sym typeface="Lato"/>
              </a:rPr>
              <a:t> des </a:t>
            </a:r>
            <a:r>
              <a:rPr lang="en-US" dirty="0" err="1">
                <a:sym typeface="Lato"/>
              </a:rPr>
              <a:t>défis</a:t>
            </a:r>
            <a:r>
              <a:rPr lang="en-US" dirty="0">
                <a:sym typeface="Lato"/>
              </a:rPr>
              <a:t> </a:t>
            </a:r>
            <a:r>
              <a:rPr lang="en-US" dirty="0" err="1">
                <a:sym typeface="Lato"/>
              </a:rPr>
              <a:t>différents</a:t>
            </a:r>
            <a:endParaRPr lang="en-US" dirty="0">
              <a:sym typeface="Lato"/>
            </a:endParaRPr>
          </a:p>
        </p:txBody>
      </p:sp>
    </p:spTree>
    <p:extLst>
      <p:ext uri="{BB962C8B-B14F-4D97-AF65-F5344CB8AC3E}">
        <p14:creationId xmlns:p14="http://schemas.microsoft.com/office/powerpoint/2010/main" val="64034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A575-AF8F-3C3D-1BEB-47D7152133AA}"/>
              </a:ext>
            </a:extLst>
          </p:cNvPr>
          <p:cNvSpPr>
            <a:spLocks noGrp="1"/>
          </p:cNvSpPr>
          <p:nvPr>
            <p:ph type="title" idx="4294967295"/>
          </p:nvPr>
        </p:nvSpPr>
        <p:spPr>
          <a:xfrm>
            <a:off x="723900" y="415725"/>
            <a:ext cx="9265052" cy="647700"/>
          </a:xfrm>
          <a:prstGeom prst="rect">
            <a:avLst/>
          </a:prstGeom>
        </p:spPr>
        <p:txBody>
          <a:bodyPr lIns="0" tIns="0" rIns="0">
            <a:noAutofit/>
          </a:bodyPr>
          <a:lstStyle/>
          <a:p>
            <a:r>
              <a:rPr lang="en-GB" sz="3200" b="1" dirty="0" err="1">
                <a:solidFill>
                  <a:schemeClr val="tx2"/>
                </a:solidFill>
                <a:latin typeface="Calibri" panose="020F0502020204030204" pitchFamily="34" charset="0"/>
              </a:rPr>
              <a:t>Objectifs</a:t>
            </a:r>
            <a:r>
              <a:rPr lang="en-GB" sz="3200" b="1" dirty="0">
                <a:solidFill>
                  <a:schemeClr val="tx2"/>
                </a:solidFill>
                <a:latin typeface="Calibri" panose="020F0502020204030204" pitchFamily="34" charset="0"/>
              </a:rPr>
              <a:t> </a:t>
            </a:r>
            <a:r>
              <a:rPr lang="en-GB" sz="3200" b="1" dirty="0" err="1">
                <a:solidFill>
                  <a:schemeClr val="tx2"/>
                </a:solidFill>
                <a:latin typeface="Calibri" panose="020F0502020204030204" pitchFamily="34" charset="0"/>
              </a:rPr>
              <a:t>pédagogiques</a:t>
            </a:r>
            <a:endParaRPr lang="en-GB" sz="3200" b="1" dirty="0">
              <a:solidFill>
                <a:schemeClr val="tx2"/>
              </a:solidFill>
              <a:latin typeface="Calibri" panose="020F0502020204030204" pitchFamily="34" charset="0"/>
            </a:endParaRPr>
          </a:p>
        </p:txBody>
      </p:sp>
    </p:spTree>
    <p:extLst>
      <p:ext uri="{BB962C8B-B14F-4D97-AF65-F5344CB8AC3E}">
        <p14:creationId xmlns:p14="http://schemas.microsoft.com/office/powerpoint/2010/main" val="2643950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Systèmes</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régulation</a:t>
            </a:r>
            <a:r>
              <a:rPr lang="en-US" sz="3200" b="1" dirty="0">
                <a:solidFill>
                  <a:schemeClr val="tx2"/>
                </a:solidFill>
                <a:latin typeface="Calibri" panose="020F0502020204030204" pitchFamily="34" charset="0"/>
              </a:rPr>
              <a:t> par </a:t>
            </a:r>
            <a:r>
              <a:rPr lang="en-US" sz="3200" b="1" dirty="0" err="1">
                <a:solidFill>
                  <a:schemeClr val="tx2"/>
                </a:solidFill>
                <a:latin typeface="Calibri" panose="020F0502020204030204" pitchFamily="34" charset="0"/>
              </a:rPr>
              <a:t>contrat</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496635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200" b="1" dirty="0">
                <a:sym typeface="Lato"/>
              </a:rPr>
              <a:t>Un </a:t>
            </a:r>
            <a:r>
              <a:rPr lang="en-US" sz="2200" b="1" dirty="0" err="1">
                <a:sym typeface="Lato"/>
              </a:rPr>
              <a:t>comité</a:t>
            </a:r>
            <a:r>
              <a:rPr lang="en-US" sz="2200" b="1" dirty="0">
                <a:sym typeface="Lato"/>
              </a:rPr>
              <a:t> </a:t>
            </a:r>
            <a:r>
              <a:rPr lang="en-US" sz="2200" b="1" dirty="0" err="1">
                <a:sym typeface="Lato"/>
              </a:rPr>
              <a:t>d'évaluation</a:t>
            </a:r>
            <a:r>
              <a:rPr lang="en-US" sz="2200" b="1" dirty="0">
                <a:sym typeface="Lato"/>
              </a:rPr>
              <a:t> de la performance </a:t>
            </a:r>
            <a:r>
              <a:rPr lang="en-US" sz="2200" b="1" dirty="0" err="1">
                <a:sym typeface="Lato"/>
              </a:rPr>
              <a:t>est</a:t>
            </a:r>
            <a:r>
              <a:rPr lang="en-US" sz="2200" b="1" dirty="0">
                <a:sym typeface="Lato"/>
              </a:rPr>
              <a:t> </a:t>
            </a:r>
            <a:r>
              <a:rPr lang="en-US" sz="2200" b="1" dirty="0" err="1">
                <a:sym typeface="Lato"/>
              </a:rPr>
              <a:t>nécessaire</a:t>
            </a:r>
            <a:r>
              <a:rPr lang="en-US" sz="2200" b="1"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sz="2200" dirty="0">
                <a:sym typeface="Lato"/>
              </a:rPr>
              <a:t>Avec la participation de divers </a:t>
            </a:r>
            <a:r>
              <a:rPr lang="en-US" sz="2200" dirty="0" err="1">
                <a:sym typeface="Lato"/>
              </a:rPr>
              <a:t>intervenants</a:t>
            </a:r>
            <a:r>
              <a:rPr lang="en-US" sz="2200" dirty="0">
                <a:sym typeface="Lato"/>
              </a:rPr>
              <a:t>.</a:t>
            </a:r>
          </a:p>
          <a:p>
            <a:pPr marL="741600" lvl="1" indent="-285750">
              <a:lnSpc>
                <a:spcPts val="2200"/>
              </a:lnSpc>
              <a:spcBef>
                <a:spcPts val="1000"/>
              </a:spcBef>
              <a:buClr>
                <a:schemeClr val="dk1"/>
              </a:buClr>
              <a:buSzPts val="1800"/>
              <a:buFont typeface="Arial" panose="020B0604020202020204" pitchFamily="34" charset="0"/>
              <a:buChar char="•"/>
            </a:pPr>
            <a:r>
              <a:rPr lang="en-US" sz="2200" dirty="0" err="1">
                <a:sym typeface="Lato"/>
              </a:rPr>
              <a:t>Impliqué</a:t>
            </a:r>
            <a:r>
              <a:rPr lang="en-US" sz="2200" dirty="0">
                <a:sym typeface="Lato"/>
              </a:rPr>
              <a:t> dans </a:t>
            </a:r>
            <a:r>
              <a:rPr lang="en-US" sz="2200" dirty="0" err="1">
                <a:sym typeface="Lato"/>
              </a:rPr>
              <a:t>l'établissement</a:t>
            </a:r>
            <a:r>
              <a:rPr lang="en-US" sz="2200" dirty="0">
                <a:sym typeface="Lato"/>
              </a:rPr>
              <a:t> des futures </a:t>
            </a:r>
            <a:r>
              <a:rPr lang="en-US" sz="2200" dirty="0" err="1">
                <a:sym typeface="Lato"/>
              </a:rPr>
              <a:t>mesures</a:t>
            </a:r>
            <a:r>
              <a:rPr lang="en-US" sz="2200" dirty="0">
                <a:sym typeface="Lato"/>
              </a:rPr>
              <a:t> de performance et des </a:t>
            </a:r>
            <a:r>
              <a:rPr lang="en-US" sz="2200" dirty="0" err="1">
                <a:sym typeface="Lato"/>
              </a:rPr>
              <a:t>objectifs</a:t>
            </a:r>
            <a:r>
              <a:rPr lang="en-US" sz="22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200" b="1" dirty="0">
                <a:sym typeface="Lato"/>
              </a:rPr>
              <a:t>Des </a:t>
            </a:r>
            <a:r>
              <a:rPr lang="en-US" sz="2200" b="1" dirty="0" err="1">
                <a:sym typeface="Lato"/>
              </a:rPr>
              <a:t>mécanismes</a:t>
            </a:r>
            <a:r>
              <a:rPr lang="en-US" sz="2200" b="1" dirty="0">
                <a:sym typeface="Lato"/>
              </a:rPr>
              <a:t> de </a:t>
            </a:r>
            <a:r>
              <a:rPr lang="en-US" sz="2200" b="1" dirty="0" err="1">
                <a:sym typeface="Lato"/>
              </a:rPr>
              <a:t>vérification</a:t>
            </a:r>
            <a:r>
              <a:rPr lang="en-US" sz="2200" b="1" dirty="0">
                <a:sym typeface="Lato"/>
              </a:rPr>
              <a:t> </a:t>
            </a:r>
            <a:r>
              <a:rPr lang="en-US" sz="2200" b="1" dirty="0" err="1">
                <a:sym typeface="Lato"/>
              </a:rPr>
              <a:t>indépendante</a:t>
            </a:r>
            <a:r>
              <a:rPr lang="en-US" sz="2200" b="1" dirty="0">
                <a:sym typeface="Lato"/>
              </a:rPr>
              <a:t> et de triangulation </a:t>
            </a:r>
            <a:r>
              <a:rPr lang="en-US" sz="2200" b="1" dirty="0" err="1">
                <a:sym typeface="Lato"/>
              </a:rPr>
              <a:t>croisée</a:t>
            </a:r>
            <a:r>
              <a:rPr lang="en-US" sz="22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200" b="1" dirty="0">
                <a:sym typeface="Lato"/>
              </a:rPr>
              <a:t>Des </a:t>
            </a:r>
            <a:r>
              <a:rPr lang="en-US" sz="2200" b="1" dirty="0" err="1">
                <a:sym typeface="Lato"/>
              </a:rPr>
              <a:t>mesures</a:t>
            </a:r>
            <a:r>
              <a:rPr lang="en-US" sz="2200" b="1" dirty="0">
                <a:sym typeface="Lato"/>
              </a:rPr>
              <a:t> </a:t>
            </a:r>
            <a:r>
              <a:rPr lang="en-US" sz="2200" b="1" dirty="0" err="1">
                <a:sym typeface="Lato"/>
              </a:rPr>
              <a:t>spécifiques</a:t>
            </a:r>
            <a:r>
              <a:rPr lang="en-US" sz="2200" b="1" dirty="0">
                <a:sym typeface="Lato"/>
              </a:rPr>
              <a:t> </a:t>
            </a:r>
            <a:r>
              <a:rPr lang="en-US" sz="2200" b="1" dirty="0" err="1">
                <a:sym typeface="Lato"/>
              </a:rPr>
              <a:t>liées</a:t>
            </a:r>
            <a:r>
              <a:rPr lang="en-US" sz="2200" b="1" dirty="0">
                <a:sym typeface="Lato"/>
              </a:rPr>
              <a:t> aux services </a:t>
            </a:r>
            <a:r>
              <a:rPr lang="en-US" sz="2200" b="1" dirty="0" err="1">
                <a:sym typeface="Lato"/>
              </a:rPr>
              <a:t>destinés</a:t>
            </a:r>
            <a:r>
              <a:rPr lang="en-US" sz="2200" b="1" dirty="0">
                <a:sym typeface="Lato"/>
              </a:rPr>
              <a:t> aux </a:t>
            </a:r>
            <a:r>
              <a:rPr lang="en-US" sz="2200" b="1" dirty="0" err="1">
                <a:sym typeface="Lato"/>
              </a:rPr>
              <a:t>personnes</a:t>
            </a:r>
            <a:r>
              <a:rPr lang="en-US" sz="2200" b="1" dirty="0">
                <a:sym typeface="Lato"/>
              </a:rPr>
              <a:t> </a:t>
            </a:r>
            <a:r>
              <a:rPr lang="en-US" sz="2200" b="1" dirty="0" err="1">
                <a:sym typeface="Lato"/>
              </a:rPr>
              <a:t>défavorisées</a:t>
            </a:r>
            <a:r>
              <a:rPr lang="en-US" sz="2200" b="1" dirty="0">
                <a:sym typeface="Lato"/>
              </a:rPr>
              <a:t> </a:t>
            </a:r>
            <a:r>
              <a:rPr lang="en-US" sz="2200" b="1" dirty="0" err="1">
                <a:sym typeface="Lato"/>
              </a:rPr>
              <a:t>ou</a:t>
            </a:r>
            <a:r>
              <a:rPr lang="en-US" sz="2200" b="1" dirty="0">
                <a:sym typeface="Lato"/>
              </a:rPr>
              <a:t> </a:t>
            </a:r>
            <a:r>
              <a:rPr lang="en-US" sz="2200" b="1" dirty="0" err="1">
                <a:sym typeface="Lato"/>
              </a:rPr>
              <a:t>à</a:t>
            </a:r>
            <a:r>
              <a:rPr lang="en-US" sz="2200" b="1" dirty="0">
                <a:sym typeface="Lato"/>
              </a:rPr>
              <a:t> </a:t>
            </a:r>
            <a:r>
              <a:rPr lang="en-US" sz="2200" b="1" dirty="0" err="1">
                <a:sym typeface="Lato"/>
              </a:rPr>
              <a:t>l'assainissement</a:t>
            </a:r>
            <a:r>
              <a:rPr lang="en-US" sz="2200" b="1" dirty="0">
                <a:sym typeface="Lato"/>
              </a:rPr>
              <a:t> sans </a:t>
            </a:r>
            <a:r>
              <a:rPr lang="en-US" sz="2200" b="1" dirty="0" err="1">
                <a:sym typeface="Lato"/>
              </a:rPr>
              <a:t>égouts</a:t>
            </a:r>
            <a:r>
              <a:rPr lang="en-US" sz="22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200" b="1" dirty="0">
                <a:sym typeface="Lato"/>
              </a:rPr>
              <a:t>Les </a:t>
            </a:r>
            <a:r>
              <a:rPr lang="en-US" sz="2200" b="1" dirty="0" err="1">
                <a:sym typeface="Lato"/>
              </a:rPr>
              <a:t>objectifs</a:t>
            </a:r>
            <a:r>
              <a:rPr lang="en-US" sz="2200" b="1" dirty="0">
                <a:sym typeface="Lato"/>
              </a:rPr>
              <a:t> et les </a:t>
            </a:r>
            <a:r>
              <a:rPr lang="en-US" sz="2200" b="1" dirty="0" err="1">
                <a:sym typeface="Lato"/>
              </a:rPr>
              <a:t>réalisations</a:t>
            </a:r>
            <a:r>
              <a:rPr lang="en-US" sz="2200" b="1" dirty="0">
                <a:sym typeface="Lato"/>
              </a:rPr>
              <a:t> </a:t>
            </a:r>
            <a:r>
              <a:rPr lang="en-US" sz="2200" b="1" dirty="0" err="1">
                <a:sym typeface="Lato"/>
              </a:rPr>
              <a:t>devraient</a:t>
            </a:r>
            <a:r>
              <a:rPr lang="en-US" sz="2200" b="1" dirty="0">
                <a:sym typeface="Lato"/>
              </a:rPr>
              <a:t> </a:t>
            </a:r>
            <a:r>
              <a:rPr lang="en-US" sz="2200" b="1" dirty="0" err="1">
                <a:sym typeface="Lato"/>
              </a:rPr>
              <a:t>être</a:t>
            </a:r>
            <a:r>
              <a:rPr lang="en-US" sz="2200" b="1" dirty="0">
                <a:sym typeface="Lato"/>
              </a:rPr>
              <a:t> </a:t>
            </a:r>
            <a:r>
              <a:rPr lang="en-US" sz="2200" b="1" dirty="0" err="1">
                <a:sym typeface="Lato"/>
              </a:rPr>
              <a:t>publiés</a:t>
            </a:r>
            <a:r>
              <a:rPr lang="en-US" sz="22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200" b="1" dirty="0">
                <a:sym typeface="Lato"/>
              </a:rPr>
              <a:t>Des </a:t>
            </a:r>
            <a:r>
              <a:rPr lang="en-US" sz="2200" b="1" dirty="0" err="1">
                <a:sym typeface="Lato"/>
              </a:rPr>
              <a:t>conséquences</a:t>
            </a:r>
            <a:r>
              <a:rPr lang="en-US" sz="2200" b="1" dirty="0">
                <a:sym typeface="Lato"/>
              </a:rPr>
              <a:t> </a:t>
            </a:r>
            <a:r>
              <a:rPr lang="en-US" sz="2200" b="1" dirty="0" err="1">
                <a:sym typeface="Lato"/>
              </a:rPr>
              <a:t>réelles</a:t>
            </a:r>
            <a:r>
              <a:rPr lang="en-US" sz="2200" b="1" dirty="0">
                <a:sym typeface="Lato"/>
              </a:rPr>
              <a:t> </a:t>
            </a:r>
            <a:r>
              <a:rPr lang="en-US" sz="2200" b="1" dirty="0" err="1">
                <a:sym typeface="Lato"/>
              </a:rPr>
              <a:t>en</a:t>
            </a:r>
            <a:r>
              <a:rPr lang="en-US" sz="2200" b="1" dirty="0">
                <a:sym typeface="Lato"/>
              </a:rPr>
              <a:t> </a:t>
            </a:r>
            <a:r>
              <a:rPr lang="en-US" sz="2200" b="1" dirty="0" err="1">
                <a:sym typeface="Lato"/>
              </a:rPr>
              <a:t>cas</a:t>
            </a:r>
            <a:r>
              <a:rPr lang="en-US" sz="2200" b="1" dirty="0">
                <a:sym typeface="Lato"/>
              </a:rPr>
              <a:t> de performances </a:t>
            </a:r>
            <a:r>
              <a:rPr lang="en-US" sz="2200" b="1" dirty="0" err="1">
                <a:sym typeface="Lato"/>
              </a:rPr>
              <a:t>inacceptables</a:t>
            </a:r>
            <a:r>
              <a:rPr lang="en-US" sz="2200" b="1" dirty="0">
                <a:sym typeface="Lato"/>
              </a:rPr>
              <a:t>, avec les </a:t>
            </a:r>
            <a:r>
              <a:rPr lang="en-US" sz="2200" b="1" dirty="0" err="1">
                <a:sym typeface="Lato"/>
              </a:rPr>
              <a:t>détails</a:t>
            </a:r>
            <a:r>
              <a:rPr lang="en-US" sz="2200" b="1" dirty="0">
                <a:sym typeface="Lato"/>
              </a:rPr>
              <a:t> du </a:t>
            </a:r>
            <a:r>
              <a:rPr lang="en-US" sz="2200" b="1" dirty="0" err="1">
                <a:sym typeface="Lato"/>
              </a:rPr>
              <a:t>modèle</a:t>
            </a:r>
            <a:r>
              <a:rPr lang="en-US" sz="2200" b="1" dirty="0">
                <a:sym typeface="Lato"/>
              </a:rPr>
              <a:t> </a:t>
            </a:r>
            <a:r>
              <a:rPr lang="en-US" sz="2200" b="1" dirty="0" err="1">
                <a:sym typeface="Lato"/>
              </a:rPr>
              <a:t>rendus</a:t>
            </a:r>
            <a:r>
              <a:rPr lang="en-US" sz="2200" b="1" dirty="0">
                <a:sym typeface="Lato"/>
              </a:rPr>
              <a:t> publics.</a:t>
            </a:r>
          </a:p>
          <a:p>
            <a:pPr lvl="0" algn="l" rtl="0">
              <a:lnSpc>
                <a:spcPts val="2200"/>
              </a:lnSpc>
              <a:spcBef>
                <a:spcPts val="1000"/>
              </a:spcBef>
              <a:spcAft>
                <a:spcPts val="0"/>
              </a:spcAft>
              <a:buClr>
                <a:schemeClr val="dk1"/>
              </a:buClr>
              <a:buSzPts val="1800"/>
            </a:pPr>
            <a:endParaRPr lang="en-US" sz="2400" b="1" i="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400" b="1" i="1" dirty="0" err="1">
                <a:solidFill>
                  <a:srgbClr val="6F2875"/>
                </a:solidFill>
                <a:latin typeface="Calibri" panose="020F0502020204030204" pitchFamily="34" charset="0"/>
                <a:cs typeface="Calibri" panose="020F0502020204030204" pitchFamily="34" charset="0"/>
                <a:sym typeface="Lato"/>
              </a:rPr>
              <a:t>Quelles</a:t>
            </a:r>
            <a:r>
              <a:rPr lang="en-US" sz="2400" b="1" i="1" dirty="0">
                <a:solidFill>
                  <a:srgbClr val="6F2875"/>
                </a:solidFill>
                <a:latin typeface="Calibri" panose="020F0502020204030204" pitchFamily="34" charset="0"/>
                <a:cs typeface="Calibri" panose="020F0502020204030204" pitchFamily="34" charset="0"/>
                <a:sym typeface="Lato"/>
              </a:rPr>
              <a:t> performances </a:t>
            </a:r>
            <a:r>
              <a:rPr lang="en-US" sz="2400" b="1" i="1" dirty="0" err="1">
                <a:solidFill>
                  <a:srgbClr val="6F2875"/>
                </a:solidFill>
                <a:latin typeface="Calibri" panose="020F0502020204030204" pitchFamily="34" charset="0"/>
                <a:cs typeface="Calibri" panose="020F0502020204030204" pitchFamily="34" charset="0"/>
                <a:sym typeface="Lato"/>
              </a:rPr>
              <a:t>sont</a:t>
            </a:r>
            <a:r>
              <a:rPr lang="en-US" sz="2400" b="1" i="1" dirty="0">
                <a:solidFill>
                  <a:srgbClr val="6F2875"/>
                </a:solidFill>
                <a:latin typeface="Calibri" panose="020F0502020204030204" pitchFamily="34" charset="0"/>
                <a:cs typeface="Calibri" panose="020F0502020204030204" pitchFamily="34" charset="0"/>
                <a:sym typeface="Lato"/>
              </a:rPr>
              <a:t> </a:t>
            </a:r>
            <a:r>
              <a:rPr lang="en-US" sz="2400" b="1" i="1" dirty="0" err="1">
                <a:solidFill>
                  <a:srgbClr val="6F2875"/>
                </a:solidFill>
                <a:latin typeface="Calibri" panose="020F0502020204030204" pitchFamily="34" charset="0"/>
                <a:cs typeface="Calibri" panose="020F0502020204030204" pitchFamily="34" charset="0"/>
                <a:sym typeface="Lato"/>
              </a:rPr>
              <a:t>jugées</a:t>
            </a:r>
            <a:r>
              <a:rPr lang="en-US" sz="2400" b="1" i="1" dirty="0">
                <a:solidFill>
                  <a:srgbClr val="6F2875"/>
                </a:solidFill>
                <a:latin typeface="Calibri" panose="020F0502020204030204" pitchFamily="34" charset="0"/>
                <a:cs typeface="Calibri" panose="020F0502020204030204" pitchFamily="34" charset="0"/>
                <a:sym typeface="Lato"/>
              </a:rPr>
              <a:t> </a:t>
            </a:r>
            <a:r>
              <a:rPr lang="en-US" sz="2400" b="1" i="1" dirty="0" err="1">
                <a:solidFill>
                  <a:srgbClr val="6F2875"/>
                </a:solidFill>
                <a:latin typeface="Calibri" panose="020F0502020204030204" pitchFamily="34" charset="0"/>
                <a:cs typeface="Calibri" panose="020F0502020204030204" pitchFamily="34" charset="0"/>
                <a:sym typeface="Lato"/>
              </a:rPr>
              <a:t>inacceptables</a:t>
            </a:r>
            <a:r>
              <a:rPr lang="en-US" sz="2400" b="1" i="1" dirty="0">
                <a:solidFill>
                  <a:srgbClr val="6F2875"/>
                </a:solidFill>
                <a:latin typeface="Calibri" panose="020F0502020204030204" pitchFamily="34" charset="0"/>
                <a:cs typeface="Calibri" panose="020F0502020204030204" pitchFamily="34" charset="0"/>
                <a:sym typeface="Lato"/>
              </a:rPr>
              <a:t>, et </a:t>
            </a:r>
            <a:r>
              <a:rPr lang="en-US" sz="2400" b="1" i="1" dirty="0" err="1">
                <a:solidFill>
                  <a:srgbClr val="6F2875"/>
                </a:solidFill>
                <a:latin typeface="Calibri" panose="020F0502020204030204" pitchFamily="34" charset="0"/>
                <a:cs typeface="Calibri" panose="020F0502020204030204" pitchFamily="34" charset="0"/>
                <a:sym typeface="Lato"/>
              </a:rPr>
              <a:t>quelles</a:t>
            </a:r>
            <a:r>
              <a:rPr lang="en-US" sz="2400" b="1" i="1" dirty="0">
                <a:solidFill>
                  <a:srgbClr val="6F2875"/>
                </a:solidFill>
                <a:latin typeface="Calibri" panose="020F0502020204030204" pitchFamily="34" charset="0"/>
                <a:cs typeface="Calibri" panose="020F0502020204030204" pitchFamily="34" charset="0"/>
                <a:sym typeface="Lato"/>
              </a:rPr>
              <a:t> </a:t>
            </a:r>
            <a:r>
              <a:rPr lang="en-US" sz="2400" b="1" i="1" dirty="0" err="1">
                <a:solidFill>
                  <a:srgbClr val="6F2875"/>
                </a:solidFill>
                <a:latin typeface="Calibri" panose="020F0502020204030204" pitchFamily="34" charset="0"/>
                <a:cs typeface="Calibri" panose="020F0502020204030204" pitchFamily="34" charset="0"/>
                <a:sym typeface="Lato"/>
              </a:rPr>
              <a:t>seront</a:t>
            </a:r>
            <a:r>
              <a:rPr lang="en-US" sz="2400" b="1" i="1" dirty="0">
                <a:solidFill>
                  <a:srgbClr val="6F2875"/>
                </a:solidFill>
                <a:latin typeface="Calibri" panose="020F0502020204030204" pitchFamily="34" charset="0"/>
                <a:cs typeface="Calibri" panose="020F0502020204030204" pitchFamily="34" charset="0"/>
                <a:sym typeface="Lato"/>
              </a:rPr>
              <a:t> les </a:t>
            </a:r>
            <a:r>
              <a:rPr lang="en-US" sz="2400" b="1" i="1" dirty="0" err="1">
                <a:solidFill>
                  <a:srgbClr val="6F2875"/>
                </a:solidFill>
                <a:latin typeface="Calibri" panose="020F0502020204030204" pitchFamily="34" charset="0"/>
                <a:cs typeface="Calibri" panose="020F0502020204030204" pitchFamily="34" charset="0"/>
                <a:sym typeface="Lato"/>
              </a:rPr>
              <a:t>conséquences</a:t>
            </a:r>
            <a:r>
              <a:rPr lang="en-US" sz="2400" b="1" i="1" dirty="0">
                <a:solidFill>
                  <a:srgbClr val="6F2875"/>
                </a:solidFill>
                <a:latin typeface="Calibri" panose="020F0502020204030204" pitchFamily="34" charset="0"/>
                <a:cs typeface="Calibri" panose="020F0502020204030204" pitchFamily="34" charset="0"/>
                <a:sym typeface="Lato"/>
              </a:rPr>
              <a:t> ?</a:t>
            </a:r>
          </a:p>
        </p:txBody>
      </p:sp>
    </p:spTree>
    <p:extLst>
      <p:ext uri="{BB962C8B-B14F-4D97-AF65-F5344CB8AC3E}">
        <p14:creationId xmlns:p14="http://schemas.microsoft.com/office/powerpoint/2010/main" val="338910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L'autorégulation</a:t>
            </a:r>
            <a:r>
              <a:rPr lang="en-US" sz="3200" b="1" dirty="0">
                <a:solidFill>
                  <a:schemeClr val="tx2"/>
                </a:solidFill>
                <a:latin typeface="Calibri" panose="020F0502020204030204" pitchFamily="34" charset="0"/>
              </a:rPr>
              <a:t> ne </a:t>
            </a:r>
            <a:r>
              <a:rPr lang="en-US" sz="3200" b="1" dirty="0" err="1">
                <a:solidFill>
                  <a:schemeClr val="tx2"/>
                </a:solidFill>
                <a:latin typeface="Calibri" panose="020F0502020204030204" pitchFamily="34" charset="0"/>
              </a:rPr>
              <a:t>peut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être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efficace</a:t>
            </a:r>
            <a:r>
              <a:rPr lang="en-US" sz="3200" b="1" dirty="0">
                <a:solidFill>
                  <a:schemeClr val="tx2"/>
                </a:solidFill>
                <a:latin typeface="Calibri" panose="020F0502020204030204" pitchFamily="34" charset="0"/>
              </a:rPr>
              <a:t> que </a:t>
            </a:r>
            <a:r>
              <a:rPr lang="en-US" sz="3200" b="1" dirty="0" err="1">
                <a:solidFill>
                  <a:schemeClr val="tx2"/>
                </a:solidFill>
                <a:latin typeface="Calibri" panose="020F0502020204030204" pitchFamily="34" charset="0"/>
              </a:rPr>
              <a:t>lorsque</a:t>
            </a:r>
            <a:r>
              <a:rPr lang="en-US" sz="3200" b="1" dirty="0">
                <a:solidFill>
                  <a:schemeClr val="tx2"/>
                </a:solidFill>
                <a:latin typeface="Calibri" panose="020F0502020204030204" pitchFamily="34" charset="0"/>
              </a:rPr>
              <a:t>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467374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err="1">
                <a:sym typeface="Lato"/>
              </a:rPr>
              <a:t>L'unité</a:t>
            </a:r>
            <a:r>
              <a:rPr lang="en-US" sz="2000" dirty="0">
                <a:sym typeface="Lato"/>
              </a:rPr>
              <a:t> interne </a:t>
            </a:r>
            <a:r>
              <a:rPr lang="en-US" sz="2000" dirty="0" err="1">
                <a:sym typeface="Lato"/>
              </a:rPr>
              <a:t>d'autorégulation</a:t>
            </a:r>
            <a:r>
              <a:rPr lang="en-US" sz="2000" dirty="0">
                <a:sym typeface="Lato"/>
              </a:rPr>
              <a:t> </a:t>
            </a:r>
            <a:r>
              <a:rPr lang="en-US" sz="2000" dirty="0" err="1">
                <a:sym typeface="Lato"/>
              </a:rPr>
              <a:t>bénéficie</a:t>
            </a:r>
            <a:r>
              <a:rPr lang="en-US" sz="2000" dirty="0">
                <a:sym typeface="Lato"/>
              </a:rPr>
              <a:t> </a:t>
            </a:r>
            <a:r>
              <a:rPr lang="en-US" sz="2000" dirty="0" err="1">
                <a:sym typeface="Lato"/>
              </a:rPr>
              <a:t>d'une</a:t>
            </a:r>
            <a:r>
              <a:rPr lang="en-US" sz="2000" dirty="0">
                <a:sym typeface="Lato"/>
              </a:rPr>
              <a:t> forte </a:t>
            </a:r>
            <a:r>
              <a:rPr lang="en-US" sz="2000" dirty="0" err="1">
                <a:sym typeface="Lato"/>
              </a:rPr>
              <a:t>autonomie</a:t>
            </a:r>
            <a:r>
              <a:rPr lang="en-US" sz="2000" dirty="0">
                <a:sym typeface="Lato"/>
              </a:rPr>
              <a:t> critique : </a:t>
            </a:r>
            <a:r>
              <a:rPr lang="en-US" sz="2000" dirty="0" err="1">
                <a:sym typeface="Lato"/>
              </a:rPr>
              <a:t>une</a:t>
            </a:r>
            <a:r>
              <a:rPr lang="en-US" sz="2000" dirty="0">
                <a:sym typeface="Lato"/>
              </a:rPr>
              <a:t> "</a:t>
            </a:r>
            <a:r>
              <a:rPr lang="en-US" sz="2000" dirty="0" err="1">
                <a:sym typeface="Lato"/>
              </a:rPr>
              <a:t>licence</a:t>
            </a:r>
            <a:r>
              <a:rPr lang="en-US" sz="2000" dirty="0">
                <a:sym typeface="Lato"/>
              </a:rPr>
              <a:t> pour </a:t>
            </a:r>
            <a:r>
              <a:rPr lang="en-US" sz="2000" dirty="0" err="1">
                <a:sym typeface="Lato"/>
              </a:rPr>
              <a:t>critiquer</a:t>
            </a:r>
            <a:r>
              <a:rPr lang="en-US" sz="2000" dirty="0">
                <a:sym typeface="Lato"/>
              </a:rPr>
              <a:t> </a:t>
            </a:r>
            <a:r>
              <a:rPr lang="en-US" sz="2000" dirty="0" err="1">
                <a:sym typeface="Lato"/>
              </a:rPr>
              <a:t>librement</a:t>
            </a:r>
            <a:r>
              <a:rPr lang="en-US" sz="2000" dirty="0">
                <a:sym typeface="Lato"/>
              </a:rPr>
              <a:t>", non </a:t>
            </a:r>
            <a:r>
              <a:rPr lang="en-US" sz="2000" dirty="0" err="1">
                <a:sym typeface="Lato"/>
              </a:rPr>
              <a:t>seulement</a:t>
            </a:r>
            <a:r>
              <a:rPr lang="en-US" sz="2000" dirty="0">
                <a:sym typeface="Lato"/>
              </a:rPr>
              <a:t> </a:t>
            </a:r>
            <a:r>
              <a:rPr lang="en-US" sz="2000" dirty="0" err="1">
                <a:sym typeface="Lato"/>
              </a:rPr>
              <a:t>acceptée</a:t>
            </a:r>
            <a:r>
              <a:rPr lang="en-US" sz="2000" dirty="0">
                <a:sym typeface="Lato"/>
              </a:rPr>
              <a:t> </a:t>
            </a:r>
            <a:r>
              <a:rPr lang="en-US" sz="2000" dirty="0" err="1">
                <a:sym typeface="Lato"/>
              </a:rPr>
              <a:t>mais</a:t>
            </a:r>
            <a:r>
              <a:rPr lang="en-US" sz="2000" dirty="0">
                <a:sym typeface="Lato"/>
              </a:rPr>
              <a:t> </a:t>
            </a:r>
            <a:r>
              <a:rPr lang="en-US" sz="2000" dirty="0" err="1">
                <a:sym typeface="Lato"/>
              </a:rPr>
              <a:t>activement</a:t>
            </a:r>
            <a:r>
              <a:rPr lang="en-US" sz="2000" dirty="0">
                <a:sym typeface="Lato"/>
              </a:rPr>
              <a:t> </a:t>
            </a:r>
            <a:r>
              <a:rPr lang="en-US" sz="2000" dirty="0" err="1">
                <a:sym typeface="Lato"/>
              </a:rPr>
              <a:t>encouragée</a:t>
            </a:r>
            <a:r>
              <a:rPr lang="en-US" sz="2000" dirty="0">
                <a:sym typeface="Lato"/>
              </a:rPr>
              <a:t> et protégée par la haute direction.</a:t>
            </a:r>
          </a:p>
          <a:p>
            <a:pPr lvl="0" algn="l" rtl="0">
              <a:lnSpc>
                <a:spcPts val="2200"/>
              </a:lnSpc>
              <a:spcBef>
                <a:spcPts val="1000"/>
              </a:spcBef>
              <a:spcAft>
                <a:spcPts val="0"/>
              </a:spcAft>
              <a:buClr>
                <a:schemeClr val="dk1"/>
              </a:buClr>
              <a:buSzPts val="1800"/>
            </a:pPr>
            <a:endParaRPr lang="en-US" sz="2000"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err="1">
                <a:sym typeface="Lato"/>
              </a:rPr>
              <a:t>L'unité</a:t>
            </a:r>
            <a:r>
              <a:rPr lang="en-US" sz="2000" dirty="0">
                <a:sym typeface="Lato"/>
              </a:rPr>
              <a:t> interne </a:t>
            </a:r>
            <a:r>
              <a:rPr lang="en-US" sz="2000" dirty="0" err="1">
                <a:sym typeface="Lato"/>
              </a:rPr>
              <a:t>d'autorégulation</a:t>
            </a:r>
            <a:r>
              <a:rPr lang="en-US" sz="2000" dirty="0">
                <a:sym typeface="Lato"/>
              </a:rPr>
              <a:t> </a:t>
            </a:r>
            <a:r>
              <a:rPr lang="en-US" sz="2000" dirty="0" err="1">
                <a:sym typeface="Lato"/>
              </a:rPr>
              <a:t>est</a:t>
            </a:r>
            <a:r>
              <a:rPr lang="en-US" sz="2000" dirty="0">
                <a:sym typeface="Lato"/>
              </a:rPr>
              <a:t> </a:t>
            </a:r>
            <a:r>
              <a:rPr lang="en-US" sz="2000" dirty="0" err="1">
                <a:sym typeface="Lato"/>
              </a:rPr>
              <a:t>constituée</a:t>
            </a:r>
            <a:r>
              <a:rPr lang="en-US" sz="2000" dirty="0">
                <a:sym typeface="Lato"/>
              </a:rPr>
              <a:t> de </a:t>
            </a:r>
            <a:r>
              <a:rPr lang="en-US" sz="2000" dirty="0" err="1">
                <a:sym typeface="Lato"/>
              </a:rPr>
              <a:t>personnes</a:t>
            </a:r>
            <a:r>
              <a:rPr lang="en-US" sz="2000" dirty="0">
                <a:sym typeface="Lato"/>
              </a:rPr>
              <a:t> </a:t>
            </a:r>
            <a:r>
              <a:rPr lang="en-US" sz="2000" dirty="0" err="1">
                <a:sym typeface="Lato"/>
              </a:rPr>
              <a:t>hautement</a:t>
            </a:r>
            <a:r>
              <a:rPr lang="en-US" sz="2000" dirty="0">
                <a:sym typeface="Lato"/>
              </a:rPr>
              <a:t> </a:t>
            </a:r>
            <a:r>
              <a:rPr lang="en-US" sz="2000" dirty="0" err="1">
                <a:sym typeface="Lato"/>
              </a:rPr>
              <a:t>qualifiées</a:t>
            </a:r>
            <a:r>
              <a:rPr lang="en-US" sz="2000" dirty="0">
                <a:sym typeface="Lato"/>
              </a:rPr>
              <a:t> </a:t>
            </a:r>
            <a:r>
              <a:rPr lang="en-US" sz="2000" dirty="0" err="1">
                <a:sym typeface="Lato"/>
              </a:rPr>
              <a:t>animées</a:t>
            </a:r>
            <a:r>
              <a:rPr lang="en-US" sz="2000" dirty="0">
                <a:sym typeface="Lato"/>
              </a:rPr>
              <a:t> par </a:t>
            </a:r>
            <a:r>
              <a:rPr lang="en-US" sz="2000" dirty="0" err="1">
                <a:sym typeface="Lato"/>
              </a:rPr>
              <a:t>une</a:t>
            </a:r>
            <a:r>
              <a:rPr lang="en-US" sz="2000" dirty="0">
                <a:sym typeface="Lato"/>
              </a:rPr>
              <a:t> </a:t>
            </a:r>
            <a:r>
              <a:rPr lang="en-US" sz="2000" dirty="0" err="1">
                <a:sym typeface="Lato"/>
              </a:rPr>
              <a:t>éthique</a:t>
            </a:r>
            <a:r>
              <a:rPr lang="en-US" sz="2000" dirty="0">
                <a:sym typeface="Lato"/>
              </a:rPr>
              <a:t> de rigueur critique.</a:t>
            </a:r>
          </a:p>
          <a:p>
            <a:pPr lvl="0" algn="l" rtl="0">
              <a:lnSpc>
                <a:spcPts val="2200"/>
              </a:lnSpc>
              <a:spcBef>
                <a:spcPts val="1000"/>
              </a:spcBef>
              <a:spcAft>
                <a:spcPts val="0"/>
              </a:spcAft>
              <a:buClr>
                <a:schemeClr val="dk1"/>
              </a:buClr>
              <a:buSzPts val="1800"/>
            </a:pPr>
            <a:endParaRPr lang="en-US" sz="2000"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conclusions </a:t>
            </a:r>
            <a:r>
              <a:rPr lang="en-US" sz="2000" dirty="0" err="1">
                <a:sym typeface="Lato"/>
              </a:rPr>
              <a:t>sont</a:t>
            </a:r>
            <a:r>
              <a:rPr lang="en-US" sz="2000" dirty="0">
                <a:sym typeface="Lato"/>
              </a:rPr>
              <a:t> </a:t>
            </a:r>
            <a:r>
              <a:rPr lang="en-US" sz="2000" dirty="0" err="1">
                <a:sym typeface="Lato"/>
              </a:rPr>
              <a:t>rendues</a:t>
            </a:r>
            <a:r>
              <a:rPr lang="en-US" sz="2000" dirty="0">
                <a:sym typeface="Lato"/>
              </a:rPr>
              <a:t> </a:t>
            </a:r>
            <a:r>
              <a:rPr lang="en-US" sz="2000" dirty="0" err="1">
                <a:sym typeface="Lato"/>
              </a:rPr>
              <a:t>entièrement</a:t>
            </a:r>
            <a:r>
              <a:rPr lang="en-US" sz="2000" dirty="0">
                <a:sym typeface="Lato"/>
              </a:rPr>
              <a:t> </a:t>
            </a:r>
            <a:r>
              <a:rPr lang="en-US" sz="2000" dirty="0" err="1">
                <a:sym typeface="Lato"/>
              </a:rPr>
              <a:t>publiques</a:t>
            </a:r>
            <a:r>
              <a:rPr lang="en-US" sz="2000" dirty="0">
                <a:sym typeface="Lato"/>
              </a:rPr>
              <a:t>, sans "arrangement" de la part de la haute direction </a:t>
            </a:r>
            <a:r>
              <a:rPr lang="en-US" sz="2000" dirty="0" err="1">
                <a:sym typeface="Lato"/>
              </a:rPr>
              <a:t>ou</a:t>
            </a:r>
            <a:r>
              <a:rPr lang="en-US" sz="2000" dirty="0">
                <a:sym typeface="Lato"/>
              </a:rPr>
              <a:t> des </a:t>
            </a:r>
            <a:r>
              <a:rPr lang="en-US" sz="2000" dirty="0" err="1">
                <a:sym typeface="Lato"/>
              </a:rPr>
              <a:t>unités</a:t>
            </a:r>
            <a:r>
              <a:rPr lang="en-US" sz="2000" dirty="0">
                <a:sym typeface="Lato"/>
              </a:rPr>
              <a:t> </a:t>
            </a:r>
            <a:r>
              <a:rPr lang="en-US" sz="2000" dirty="0" err="1">
                <a:sym typeface="Lato"/>
              </a:rPr>
              <a:t>concernées</a:t>
            </a:r>
            <a:r>
              <a:rPr lang="en-US" sz="2000" dirty="0">
                <a:sym typeface="Lato"/>
              </a:rPr>
              <a:t> par la </a:t>
            </a:r>
            <a:r>
              <a:rPr lang="en-US" sz="2000" dirty="0" err="1">
                <a:sym typeface="Lato"/>
              </a:rPr>
              <a:t>réputation</a:t>
            </a:r>
            <a:r>
              <a:rPr lang="en-US" sz="2000" dirty="0">
                <a:sym typeface="Lato"/>
              </a:rPr>
              <a:t> de </a:t>
            </a:r>
            <a:r>
              <a:rPr lang="en-US" sz="2000" dirty="0" err="1">
                <a:sym typeface="Lato"/>
              </a:rPr>
              <a:t>l'organisation</a:t>
            </a:r>
            <a:r>
              <a:rPr lang="en-US" sz="2000" dirty="0">
                <a:sym typeface="Lato"/>
              </a:rPr>
              <a:t>.</a:t>
            </a:r>
          </a:p>
          <a:p>
            <a:pPr lvl="0" algn="l" rtl="0">
              <a:lnSpc>
                <a:spcPts val="2200"/>
              </a:lnSpc>
              <a:spcBef>
                <a:spcPts val="1000"/>
              </a:spcBef>
              <a:spcAft>
                <a:spcPts val="0"/>
              </a:spcAft>
              <a:buClr>
                <a:schemeClr val="dk1"/>
              </a:buClr>
              <a:buSzPts val="1800"/>
            </a:pPr>
            <a:endParaRPr lang="en-US" sz="2000" b="1" i="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000" b="1" i="1" dirty="0" err="1">
                <a:solidFill>
                  <a:srgbClr val="6F2875"/>
                </a:solidFill>
                <a:latin typeface="Calibri" panose="020F0502020204030204" pitchFamily="34" charset="0"/>
                <a:cs typeface="Calibri" panose="020F0502020204030204" pitchFamily="34" charset="0"/>
                <a:sym typeface="Lato"/>
              </a:rPr>
              <a:t>Lorsque</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ces</a:t>
            </a:r>
            <a:r>
              <a:rPr lang="en-US" sz="2000" b="1" i="1" dirty="0">
                <a:solidFill>
                  <a:srgbClr val="6F2875"/>
                </a:solidFill>
                <a:latin typeface="Calibri" panose="020F0502020204030204" pitchFamily="34" charset="0"/>
                <a:cs typeface="Calibri" panose="020F0502020204030204" pitchFamily="34" charset="0"/>
                <a:sym typeface="Lato"/>
              </a:rPr>
              <a:t> conditions ne </a:t>
            </a:r>
            <a:r>
              <a:rPr lang="en-US" sz="2000" b="1" i="1" dirty="0" err="1">
                <a:solidFill>
                  <a:srgbClr val="6F2875"/>
                </a:solidFill>
                <a:latin typeface="Calibri" panose="020F0502020204030204" pitchFamily="34" charset="0"/>
                <a:cs typeface="Calibri" panose="020F0502020204030204" pitchFamily="34" charset="0"/>
                <a:sym typeface="Lato"/>
              </a:rPr>
              <a:t>sont</a:t>
            </a:r>
            <a:r>
              <a:rPr lang="en-US" sz="2000" b="1" i="1" dirty="0">
                <a:solidFill>
                  <a:srgbClr val="6F2875"/>
                </a:solidFill>
                <a:latin typeface="Calibri" panose="020F0502020204030204" pitchFamily="34" charset="0"/>
                <a:cs typeface="Calibri" panose="020F0502020204030204" pitchFamily="34" charset="0"/>
                <a:sym typeface="Lato"/>
              </a:rPr>
              <a:t> pas </a:t>
            </a:r>
            <a:r>
              <a:rPr lang="en-US" sz="2000" b="1" i="1" dirty="0" err="1">
                <a:solidFill>
                  <a:srgbClr val="6F2875"/>
                </a:solidFill>
                <a:latin typeface="Calibri" panose="020F0502020204030204" pitchFamily="34" charset="0"/>
                <a:cs typeface="Calibri" panose="020F0502020204030204" pitchFamily="34" charset="0"/>
                <a:sym typeface="Lato"/>
              </a:rPr>
              <a:t>remplies</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l'autorégulation</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risque</a:t>
            </a:r>
            <a:r>
              <a:rPr lang="en-US" sz="2000" b="1" i="1" dirty="0">
                <a:solidFill>
                  <a:srgbClr val="6F2875"/>
                </a:solidFill>
                <a:latin typeface="Calibri" panose="020F0502020204030204" pitchFamily="34" charset="0"/>
                <a:cs typeface="Calibri" panose="020F0502020204030204" pitchFamily="34" charset="0"/>
                <a:sym typeface="Lato"/>
              </a:rPr>
              <a:t> de ne pas </a:t>
            </a:r>
            <a:r>
              <a:rPr lang="en-US" sz="2000" b="1" i="1" dirty="0" err="1">
                <a:solidFill>
                  <a:srgbClr val="6F2875"/>
                </a:solidFill>
                <a:latin typeface="Calibri" panose="020F0502020204030204" pitchFamily="34" charset="0"/>
                <a:cs typeface="Calibri" panose="020F0502020204030204" pitchFamily="34" charset="0"/>
                <a:sym typeface="Lato"/>
              </a:rPr>
              <a:t>être</a:t>
            </a:r>
            <a:r>
              <a:rPr lang="en-US" sz="2000" b="1" i="1" dirty="0">
                <a:solidFill>
                  <a:srgbClr val="6F2875"/>
                </a:solidFill>
                <a:latin typeface="Calibri" panose="020F0502020204030204" pitchFamily="34" charset="0"/>
                <a:cs typeface="Calibri" panose="020F0502020204030204" pitchFamily="34" charset="0"/>
                <a:sym typeface="Lato"/>
              </a:rPr>
              <a:t> un </a:t>
            </a:r>
            <a:r>
              <a:rPr lang="en-US" sz="2000" b="1" i="1" dirty="0" err="1">
                <a:solidFill>
                  <a:srgbClr val="6F2875"/>
                </a:solidFill>
                <a:latin typeface="Calibri" panose="020F0502020204030204" pitchFamily="34" charset="0"/>
                <a:cs typeface="Calibri" panose="020F0502020204030204" pitchFamily="34" charset="0"/>
                <a:sym typeface="Lato"/>
              </a:rPr>
              <a:t>moteur</a:t>
            </a:r>
            <a:r>
              <a:rPr lang="en-US" sz="2000" b="1" i="1" dirty="0">
                <a:solidFill>
                  <a:srgbClr val="6F2875"/>
                </a:solidFill>
                <a:latin typeface="Calibri" panose="020F0502020204030204" pitchFamily="34" charset="0"/>
                <a:cs typeface="Calibri" panose="020F0502020204030204" pitchFamily="34" charset="0"/>
                <a:sym typeface="Lato"/>
              </a:rPr>
              <a:t> de </a:t>
            </a:r>
            <a:r>
              <a:rPr lang="en-US" sz="2000" b="1" i="1" dirty="0" err="1">
                <a:solidFill>
                  <a:srgbClr val="6F2875"/>
                </a:solidFill>
                <a:latin typeface="Calibri" panose="020F0502020204030204" pitchFamily="34" charset="0"/>
                <a:cs typeface="Calibri" panose="020F0502020204030204" pitchFamily="34" charset="0"/>
                <a:sym typeface="Lato"/>
              </a:rPr>
              <a:t>responsabilité</a:t>
            </a:r>
            <a:r>
              <a:rPr lang="en-US" sz="2000" b="1" i="1" dirty="0">
                <a:solidFill>
                  <a:srgbClr val="6F2875"/>
                </a:solidFill>
                <a:latin typeface="Calibri" panose="020F0502020204030204" pitchFamily="34" charset="0"/>
                <a:cs typeface="Calibri" panose="020F0502020204030204" pitchFamily="34" charset="0"/>
                <a:sym typeface="Lato"/>
              </a:rPr>
              <a:t> ; </a:t>
            </a:r>
            <a:r>
              <a:rPr lang="en-US" sz="2000" b="1" i="1" dirty="0" err="1">
                <a:solidFill>
                  <a:srgbClr val="6F2875"/>
                </a:solidFill>
                <a:latin typeface="Calibri" panose="020F0502020204030204" pitchFamily="34" charset="0"/>
                <a:cs typeface="Calibri" panose="020F0502020204030204" pitchFamily="34" charset="0"/>
                <a:sym typeface="Lato"/>
              </a:rPr>
              <a:t>pire</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elle</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peut</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devenir</a:t>
            </a:r>
            <a:r>
              <a:rPr lang="en-US" sz="2000" b="1" i="1" dirty="0">
                <a:solidFill>
                  <a:srgbClr val="6F2875"/>
                </a:solidFill>
                <a:latin typeface="Calibri" panose="020F0502020204030204" pitchFamily="34" charset="0"/>
                <a:cs typeface="Calibri" panose="020F0502020204030204" pitchFamily="34" charset="0"/>
                <a:sym typeface="Lato"/>
              </a:rPr>
              <a:t> un </a:t>
            </a:r>
            <a:r>
              <a:rPr lang="en-US" sz="2000" b="1" i="1" dirty="0" err="1">
                <a:solidFill>
                  <a:srgbClr val="6F2875"/>
                </a:solidFill>
                <a:latin typeface="Calibri" panose="020F0502020204030204" pitchFamily="34" charset="0"/>
                <a:cs typeface="Calibri" panose="020F0502020204030204" pitchFamily="34" charset="0"/>
                <a:sym typeface="Lato"/>
              </a:rPr>
              <a:t>moyen</a:t>
            </a:r>
            <a:r>
              <a:rPr lang="en-US" sz="2000" b="1" i="1" dirty="0">
                <a:solidFill>
                  <a:srgbClr val="6F2875"/>
                </a:solidFill>
                <a:latin typeface="Calibri" panose="020F0502020204030204" pitchFamily="34" charset="0"/>
                <a:cs typeface="Calibri" panose="020F0502020204030204" pitchFamily="34" charset="0"/>
                <a:sym typeface="Lato"/>
              </a:rPr>
              <a:t> </a:t>
            </a:r>
            <a:r>
              <a:rPr lang="en-US" sz="2000" b="1" i="1" dirty="0" err="1">
                <a:solidFill>
                  <a:srgbClr val="6F2875"/>
                </a:solidFill>
                <a:latin typeface="Calibri" panose="020F0502020204030204" pitchFamily="34" charset="0"/>
                <a:cs typeface="Calibri" panose="020F0502020204030204" pitchFamily="34" charset="0"/>
                <a:sym typeface="Lato"/>
              </a:rPr>
              <a:t>d'éviter</a:t>
            </a:r>
            <a:r>
              <a:rPr lang="en-US" sz="2000" b="1" i="1" dirty="0">
                <a:solidFill>
                  <a:srgbClr val="6F2875"/>
                </a:solidFill>
                <a:latin typeface="Calibri" panose="020F0502020204030204" pitchFamily="34" charset="0"/>
                <a:cs typeface="Calibri" panose="020F0502020204030204" pitchFamily="34" charset="0"/>
                <a:sym typeface="Lato"/>
              </a:rPr>
              <a:t> la </a:t>
            </a:r>
            <a:r>
              <a:rPr lang="en-US" sz="2000" b="1" i="1" dirty="0" err="1">
                <a:solidFill>
                  <a:srgbClr val="6F2875"/>
                </a:solidFill>
                <a:latin typeface="Calibri" panose="020F0502020204030204" pitchFamily="34" charset="0"/>
                <a:cs typeface="Calibri" panose="020F0502020204030204" pitchFamily="34" charset="0"/>
                <a:sym typeface="Lato"/>
              </a:rPr>
              <a:t>responsabilité</a:t>
            </a:r>
            <a:r>
              <a:rPr lang="en-US" sz="2000" b="1" i="1" dirty="0">
                <a:solidFill>
                  <a:srgbClr val="6F2875"/>
                </a:solidFill>
                <a:latin typeface="Calibri" panose="020F0502020204030204" pitchFamily="34" charset="0"/>
                <a:cs typeface="Calibri" panose="020F0502020204030204" pitchFamily="34" charset="0"/>
                <a:sym typeface="Lato"/>
              </a:rPr>
              <a:t>.</a:t>
            </a:r>
          </a:p>
        </p:txBody>
      </p:sp>
    </p:spTree>
    <p:extLst>
      <p:ext uri="{BB962C8B-B14F-4D97-AF65-F5344CB8AC3E}">
        <p14:creationId xmlns:p14="http://schemas.microsoft.com/office/powerpoint/2010/main" val="2990301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Mécanismes</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rétroaction</a:t>
            </a:r>
            <a:r>
              <a:rPr lang="en-US" sz="3200" b="1" dirty="0">
                <a:solidFill>
                  <a:schemeClr val="tx2"/>
                </a:solidFill>
                <a:latin typeface="Calibri" panose="020F0502020204030204" pitchFamily="34" charset="0"/>
              </a:rPr>
              <a:t>/</a:t>
            </a:r>
            <a:r>
              <a:rPr lang="en-US" sz="3200" b="1" dirty="0" err="1">
                <a:solidFill>
                  <a:schemeClr val="tx2"/>
                </a:solidFill>
                <a:latin typeface="Calibri" panose="020F0502020204030204" pitchFamily="34" charset="0"/>
              </a:rPr>
              <a:t>doléances</a:t>
            </a:r>
            <a:r>
              <a:rPr lang="en-US" sz="3200" b="1" dirty="0">
                <a:solidFill>
                  <a:schemeClr val="tx2"/>
                </a:solidFill>
                <a:latin typeface="Calibri" panose="020F0502020204030204" pitchFamily="34" charset="0"/>
              </a:rPr>
              <a:t> des clients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522238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100" b="1" dirty="0">
                <a:sym typeface="Lato"/>
              </a:rPr>
              <a:t>Les </a:t>
            </a:r>
            <a:r>
              <a:rPr lang="en-US" sz="2100" b="1" dirty="0" err="1">
                <a:sym typeface="Lato"/>
              </a:rPr>
              <a:t>mécanismes</a:t>
            </a:r>
            <a:r>
              <a:rPr lang="en-US" sz="2100" b="1" dirty="0">
                <a:sym typeface="Lato"/>
              </a:rPr>
              <a:t> de </a:t>
            </a:r>
            <a:r>
              <a:rPr lang="en-US" sz="2100" b="1" dirty="0" err="1">
                <a:sym typeface="Lato"/>
              </a:rPr>
              <a:t>rétroaction</a:t>
            </a:r>
            <a:r>
              <a:rPr lang="en-US" sz="2100" b="1" dirty="0">
                <a:sym typeface="Lato"/>
              </a:rPr>
              <a:t>/</a:t>
            </a:r>
            <a:r>
              <a:rPr lang="en-US" sz="2100" b="1" dirty="0" err="1">
                <a:sym typeface="Lato"/>
              </a:rPr>
              <a:t>doléances</a:t>
            </a:r>
            <a:r>
              <a:rPr lang="en-US" sz="2100" b="1" dirty="0">
                <a:sym typeface="Lato"/>
              </a:rPr>
              <a:t> des clients </a:t>
            </a:r>
            <a:r>
              <a:rPr lang="en-US" sz="2100" b="1" dirty="0" err="1">
                <a:sym typeface="Lato"/>
              </a:rPr>
              <a:t>doivent</a:t>
            </a:r>
            <a:r>
              <a:rPr lang="en-US" sz="2100" b="1" dirty="0">
                <a:sym typeface="Lato"/>
              </a:rPr>
              <a:t> </a:t>
            </a:r>
            <a:r>
              <a:rPr lang="en-US" sz="2100" b="1" dirty="0" err="1">
                <a:sym typeface="Lato"/>
              </a:rPr>
              <a:t>être</a:t>
            </a:r>
            <a:r>
              <a:rPr lang="en-US" sz="2100" b="1" dirty="0">
                <a:sym typeface="Lato"/>
              </a:rPr>
              <a:t> des </a:t>
            </a:r>
            <a:r>
              <a:rPr lang="en-US" sz="2100" b="1" dirty="0" err="1">
                <a:sym typeface="Lato"/>
              </a:rPr>
              <a:t>processus</a:t>
            </a:r>
            <a:r>
              <a:rPr lang="en-US" sz="2100" b="1" dirty="0">
                <a:sym typeface="Lato"/>
              </a:rPr>
              <a:t> </a:t>
            </a:r>
            <a:r>
              <a:rPr lang="en-US" sz="2100" b="1" dirty="0" err="1">
                <a:sym typeface="Lato"/>
              </a:rPr>
              <a:t>structurés</a:t>
            </a:r>
            <a:r>
              <a:rPr lang="en-US" sz="2100" b="1" dirty="0">
                <a:sym typeface="Lato"/>
              </a:rPr>
              <a: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100" dirty="0">
                <a:sym typeface="Lato"/>
              </a:rPr>
              <a:t>Il </a:t>
            </a:r>
            <a:r>
              <a:rPr lang="en-US" sz="2100" dirty="0" err="1">
                <a:sym typeface="Lato"/>
              </a:rPr>
              <a:t>devrait</a:t>
            </a:r>
            <a:r>
              <a:rPr lang="en-US" sz="2100" dirty="0">
                <a:sym typeface="Lato"/>
              </a:rPr>
              <a:t> </a:t>
            </a:r>
            <a:r>
              <a:rPr lang="en-US" sz="2100" dirty="0" err="1">
                <a:sym typeface="Lato"/>
              </a:rPr>
              <a:t>être</a:t>
            </a:r>
            <a:r>
              <a:rPr lang="en-US" sz="2100" dirty="0">
                <a:sym typeface="Lato"/>
              </a:rPr>
              <a:t> facile pour un client de se </a:t>
            </a:r>
            <a:r>
              <a:rPr lang="en-US" sz="2100" dirty="0" err="1">
                <a:sym typeface="Lato"/>
              </a:rPr>
              <a:t>plaindre</a:t>
            </a:r>
            <a:endParaRPr lang="en-US" sz="2100"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100" dirty="0">
                <a:sym typeface="Lato"/>
              </a:rPr>
              <a:t>Les </a:t>
            </a:r>
            <a:r>
              <a:rPr lang="en-US" sz="2100" dirty="0" err="1">
                <a:sym typeface="Lato"/>
              </a:rPr>
              <a:t>plaintes</a:t>
            </a:r>
            <a:r>
              <a:rPr lang="en-US" sz="2100" dirty="0">
                <a:sym typeface="Lato"/>
              </a:rPr>
              <a:t> </a:t>
            </a:r>
            <a:r>
              <a:rPr lang="en-US" sz="2100" dirty="0" err="1">
                <a:sym typeface="Lato"/>
              </a:rPr>
              <a:t>devraient</a:t>
            </a:r>
            <a:r>
              <a:rPr lang="en-US" sz="2100" dirty="0">
                <a:sym typeface="Lato"/>
              </a:rPr>
              <a:t> </a:t>
            </a:r>
            <a:r>
              <a:rPr lang="en-US" sz="2100" dirty="0" err="1">
                <a:sym typeface="Lato"/>
              </a:rPr>
              <a:t>être</a:t>
            </a:r>
            <a:r>
              <a:rPr lang="en-US" sz="2100" dirty="0">
                <a:sym typeface="Lato"/>
              </a:rPr>
              <a:t> </a:t>
            </a:r>
            <a:r>
              <a:rPr lang="en-US" sz="2100" dirty="0" err="1">
                <a:sym typeface="Lato"/>
              </a:rPr>
              <a:t>automatiquement</a:t>
            </a:r>
            <a:r>
              <a:rPr lang="en-US" sz="2100" dirty="0">
                <a:sym typeface="Lato"/>
              </a:rPr>
              <a:t> </a:t>
            </a:r>
            <a:r>
              <a:rPr lang="en-US" sz="2100" dirty="0" err="1">
                <a:sym typeface="Lato"/>
              </a:rPr>
              <a:t>enregistrées</a:t>
            </a:r>
            <a:endParaRPr lang="en-US" sz="2100"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100" dirty="0">
                <a:sym typeface="Lato"/>
              </a:rPr>
              <a:t>Un </a:t>
            </a:r>
            <a:r>
              <a:rPr lang="en-US" sz="2100" dirty="0" err="1">
                <a:sym typeface="Lato"/>
              </a:rPr>
              <a:t>processus</a:t>
            </a:r>
            <a:r>
              <a:rPr lang="en-US" sz="2100" dirty="0">
                <a:sym typeface="Lato"/>
              </a:rPr>
              <a:t> de </a:t>
            </a:r>
            <a:r>
              <a:rPr lang="en-US" sz="2100" dirty="0" err="1">
                <a:sym typeface="Lato"/>
              </a:rPr>
              <a:t>réponse</a:t>
            </a:r>
            <a:r>
              <a:rPr lang="en-US" sz="2100" dirty="0">
                <a:sym typeface="Lato"/>
              </a:rPr>
              <a:t> et de </a:t>
            </a:r>
            <a:r>
              <a:rPr lang="en-US" sz="2100" dirty="0" err="1">
                <a:sym typeface="Lato"/>
              </a:rPr>
              <a:t>résolution</a:t>
            </a:r>
            <a:r>
              <a:rPr lang="en-US" sz="2100" dirty="0">
                <a:sym typeface="Lato"/>
              </a:rPr>
              <a:t> standard </a:t>
            </a:r>
            <a:r>
              <a:rPr lang="en-US" sz="2100" dirty="0" err="1">
                <a:sym typeface="Lato"/>
              </a:rPr>
              <a:t>devrait</a:t>
            </a:r>
            <a:r>
              <a:rPr lang="en-US" sz="2100" dirty="0">
                <a:sym typeface="Lato"/>
              </a:rPr>
              <a:t> </a:t>
            </a:r>
            <a:r>
              <a:rPr lang="en-US" sz="2100" dirty="0" err="1">
                <a:sym typeface="Lato"/>
              </a:rPr>
              <a:t>être</a:t>
            </a:r>
            <a:r>
              <a:rPr lang="en-US" sz="2100" dirty="0">
                <a:sym typeface="Lato"/>
              </a:rPr>
              <a:t> appliqué</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100" dirty="0" err="1">
                <a:sym typeface="Lato"/>
              </a:rPr>
              <a:t>Permettre</a:t>
            </a:r>
            <a:r>
              <a:rPr lang="en-US" sz="2100" dirty="0">
                <a:sym typeface="Lato"/>
              </a:rPr>
              <a:t> des </a:t>
            </a:r>
            <a:r>
              <a:rPr lang="en-US" sz="2100" dirty="0" err="1">
                <a:sym typeface="Lato"/>
              </a:rPr>
              <a:t>plaintes</a:t>
            </a:r>
            <a:r>
              <a:rPr lang="en-US" sz="2100" dirty="0">
                <a:sym typeface="Lato"/>
              </a:rPr>
              <a:t> sur les services </a:t>
            </a:r>
            <a:r>
              <a:rPr lang="en-US" sz="2100" dirty="0" err="1">
                <a:sym typeface="Lato"/>
              </a:rPr>
              <a:t>qu'ils</a:t>
            </a:r>
            <a:r>
              <a:rPr lang="en-US" sz="2100" dirty="0">
                <a:sym typeface="Lato"/>
              </a:rPr>
              <a:t> </a:t>
            </a:r>
            <a:r>
              <a:rPr lang="en-US" sz="2100" dirty="0" err="1">
                <a:sym typeface="Lato"/>
              </a:rPr>
              <a:t>devraient</a:t>
            </a:r>
            <a:r>
              <a:rPr lang="en-US" sz="2100" dirty="0">
                <a:sym typeface="Lato"/>
              </a:rPr>
              <a:t> </a:t>
            </a:r>
            <a:r>
              <a:rPr lang="en-US" sz="2100" dirty="0" err="1">
                <a:sym typeface="Lato"/>
              </a:rPr>
              <a:t>recevoir</a:t>
            </a:r>
            <a:r>
              <a:rPr lang="en-US" sz="2100" dirty="0">
                <a:sym typeface="Lato"/>
              </a:rPr>
              <a:t> </a:t>
            </a:r>
            <a:r>
              <a:rPr lang="en-US" sz="2100" dirty="0" err="1">
                <a:sym typeface="Lato"/>
              </a:rPr>
              <a:t>mais</a:t>
            </a:r>
            <a:r>
              <a:rPr lang="en-US" sz="2100" dirty="0">
                <a:sym typeface="Lato"/>
              </a:rPr>
              <a:t> ne </a:t>
            </a:r>
            <a:r>
              <a:rPr lang="en-US" sz="2100" dirty="0" err="1">
                <a:sym typeface="Lato"/>
              </a:rPr>
              <a:t>reçoivent</a:t>
            </a:r>
            <a:r>
              <a:rPr lang="en-US" sz="2100" dirty="0">
                <a:sym typeface="Lato"/>
              </a:rPr>
              <a:t> pas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100" b="1" dirty="0">
                <a:sym typeface="Lato"/>
              </a:rPr>
              <a:t>Les </a:t>
            </a:r>
            <a:r>
              <a:rPr lang="en-US" sz="2100" b="1" dirty="0" err="1">
                <a:sym typeface="Lato"/>
              </a:rPr>
              <a:t>régulateurs</a:t>
            </a:r>
            <a:r>
              <a:rPr lang="en-US" sz="2100" b="1" dirty="0">
                <a:sym typeface="Lato"/>
              </a:rPr>
              <a:t> </a:t>
            </a:r>
            <a:r>
              <a:rPr lang="en-US" sz="2100" b="1" dirty="0" err="1">
                <a:sym typeface="Lato"/>
              </a:rPr>
              <a:t>devraient</a:t>
            </a:r>
            <a:r>
              <a:rPr lang="en-US" sz="2100" b="1" dirty="0">
                <a:sym typeface="Lato"/>
              </a:rPr>
              <a:t> </a:t>
            </a:r>
            <a:r>
              <a:rPr lang="en-US" sz="2100" b="1" dirty="0" err="1">
                <a:sym typeface="Lato"/>
              </a:rPr>
              <a:t>suivre</a:t>
            </a:r>
            <a:r>
              <a:rPr lang="en-US" sz="2100" b="1" dirty="0">
                <a:sym typeface="Lato"/>
              </a:rPr>
              <a:t> la </a:t>
            </a:r>
            <a:r>
              <a:rPr lang="en-US" sz="2100" b="1" dirty="0" err="1">
                <a:sym typeface="Lato"/>
              </a:rPr>
              <a:t>résolution</a:t>
            </a:r>
            <a:r>
              <a:rPr lang="en-US" sz="2100" b="1" dirty="0">
                <a:sym typeface="Lato"/>
              </a:rPr>
              <a:t> des </a:t>
            </a:r>
            <a:r>
              <a:rPr lang="en-US" sz="2100" b="1" dirty="0" err="1">
                <a:sym typeface="Lato"/>
              </a:rPr>
              <a:t>plaintes</a:t>
            </a:r>
            <a:r>
              <a:rPr lang="en-US" sz="2100" b="1" dirty="0">
                <a:sym typeface="Lato"/>
              </a:rPr>
              <a:t> des clients et </a:t>
            </a:r>
            <a:r>
              <a:rPr lang="en-US" sz="2100" b="1" dirty="0" err="1">
                <a:sym typeface="Lato"/>
              </a:rPr>
              <a:t>offrir</a:t>
            </a:r>
            <a:r>
              <a:rPr lang="en-US" sz="2100" b="1" dirty="0">
                <a:sym typeface="Lato"/>
              </a:rPr>
              <a:t> </a:t>
            </a:r>
            <a:r>
              <a:rPr lang="en-US" sz="2100" b="1" dirty="0" err="1">
                <a:sym typeface="Lato"/>
              </a:rPr>
              <a:t>une</a:t>
            </a:r>
            <a:r>
              <a:rPr lang="en-US" sz="2100" b="1" dirty="0">
                <a:sym typeface="Lato"/>
              </a:rPr>
              <a:t> "étape </a:t>
            </a:r>
            <a:r>
              <a:rPr lang="en-US" sz="2100" b="1" dirty="0" err="1">
                <a:sym typeface="Lato"/>
              </a:rPr>
              <a:t>suivante</a:t>
            </a:r>
            <a:r>
              <a:rPr lang="en-US" sz="2100" b="1" dirty="0">
                <a:sym typeface="Lato"/>
              </a:rPr>
              <a:t>" pour les clients qui </a:t>
            </a:r>
            <a:r>
              <a:rPr lang="en-US" sz="2100" b="1" dirty="0" err="1">
                <a:sym typeface="Lato"/>
              </a:rPr>
              <a:t>n'ont</a:t>
            </a:r>
            <a:r>
              <a:rPr lang="en-US" sz="2100" b="1" dirty="0">
                <a:sym typeface="Lato"/>
              </a:rPr>
              <a:t> pas </a:t>
            </a:r>
            <a:r>
              <a:rPr lang="en-US" sz="2100" b="1" dirty="0" err="1">
                <a:sym typeface="Lato"/>
              </a:rPr>
              <a:t>obtenu</a:t>
            </a:r>
            <a:r>
              <a:rPr lang="en-US" sz="2100" b="1" dirty="0">
                <a:sym typeface="Lato"/>
              </a:rPr>
              <a:t> satisfaction.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100" b="1" dirty="0" err="1">
                <a:sym typeface="Lato"/>
              </a:rPr>
              <a:t>L'implication</a:t>
            </a:r>
            <a:r>
              <a:rPr lang="en-US" sz="2100" b="1" dirty="0">
                <a:sym typeface="Lato"/>
              </a:rPr>
              <a:t> </a:t>
            </a:r>
            <a:r>
              <a:rPr lang="en-US" sz="2100" b="1" dirty="0" err="1">
                <a:sym typeface="Lato"/>
              </a:rPr>
              <a:t>structurée</a:t>
            </a:r>
            <a:r>
              <a:rPr lang="en-US" sz="2100" b="1" dirty="0">
                <a:sym typeface="Lato"/>
              </a:rPr>
              <a:t> et </a:t>
            </a:r>
            <a:r>
              <a:rPr lang="en-US" sz="2100" b="1" dirty="0" err="1">
                <a:sym typeface="Lato"/>
              </a:rPr>
              <a:t>authentique</a:t>
            </a:r>
            <a:r>
              <a:rPr lang="en-US" sz="2100" b="1" dirty="0">
                <a:sym typeface="Lato"/>
              </a:rPr>
              <a:t> de </a:t>
            </a:r>
            <a:r>
              <a:rPr lang="en-US" sz="2100" b="1" dirty="0" err="1">
                <a:sym typeface="Lato"/>
              </a:rPr>
              <a:t>tous</a:t>
            </a:r>
            <a:r>
              <a:rPr lang="en-US" sz="2100" b="1" dirty="0">
                <a:sym typeface="Lato"/>
              </a:rPr>
              <a:t> les </a:t>
            </a:r>
            <a:r>
              <a:rPr lang="en-US" sz="2100" b="1" dirty="0" err="1">
                <a:sym typeface="Lato"/>
              </a:rPr>
              <a:t>résidents</a:t>
            </a:r>
            <a:r>
              <a:rPr lang="en-US" sz="2100" b="1" dirty="0">
                <a:sym typeface="Lato"/>
              </a:rPr>
              <a:t> de la </a:t>
            </a:r>
            <a:r>
              <a:rPr lang="en-US" sz="2100" b="1" dirty="0" err="1">
                <a:sym typeface="Lato"/>
              </a:rPr>
              <a:t>ville</a:t>
            </a:r>
            <a:r>
              <a:rPr lang="en-US" sz="2100" b="1" dirty="0">
                <a:sym typeface="Lato"/>
              </a:rPr>
              <a:t> dans les </a:t>
            </a:r>
            <a:r>
              <a:rPr lang="en-US" sz="2100" b="1" dirty="0" err="1">
                <a:sym typeface="Lato"/>
              </a:rPr>
              <a:t>processus</a:t>
            </a:r>
            <a:r>
              <a:rPr lang="en-US" sz="2100" b="1" dirty="0">
                <a:sym typeface="Lato"/>
              </a:rPr>
              <a:t> de planification de </a:t>
            </a:r>
            <a:r>
              <a:rPr lang="en-US" sz="2100" b="1" dirty="0" err="1">
                <a:sym typeface="Lato"/>
              </a:rPr>
              <a:t>l'assainissement</a:t>
            </a:r>
            <a:r>
              <a:rPr lang="en-US" sz="21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100" b="1" dirty="0">
                <a:sym typeface="Lato"/>
              </a:rPr>
              <a:t>Les </a:t>
            </a:r>
            <a:r>
              <a:rPr lang="en-US" sz="2100" b="1" dirty="0" err="1">
                <a:sym typeface="Lato"/>
              </a:rPr>
              <a:t>mécanismes</a:t>
            </a:r>
            <a:r>
              <a:rPr lang="en-US" sz="2100" b="1" dirty="0">
                <a:sym typeface="Lato"/>
              </a:rPr>
              <a:t> de </a:t>
            </a:r>
            <a:r>
              <a:rPr lang="en-US" sz="2100" b="1" dirty="0" err="1">
                <a:sym typeface="Lato"/>
              </a:rPr>
              <a:t>rétroaction</a:t>
            </a:r>
            <a:r>
              <a:rPr lang="en-US" sz="2100" b="1" dirty="0">
                <a:sym typeface="Lato"/>
              </a:rPr>
              <a:t> et de </a:t>
            </a:r>
            <a:r>
              <a:rPr lang="en-US" sz="2100" b="1" dirty="0" err="1">
                <a:sym typeface="Lato"/>
              </a:rPr>
              <a:t>plainte</a:t>
            </a:r>
            <a:r>
              <a:rPr lang="en-US" sz="2100" b="1" dirty="0">
                <a:sym typeface="Lato"/>
              </a:rPr>
              <a:t> ne </a:t>
            </a:r>
            <a:r>
              <a:rPr lang="en-US" sz="2100" b="1" dirty="0" err="1">
                <a:sym typeface="Lato"/>
              </a:rPr>
              <a:t>doivent</a:t>
            </a:r>
            <a:r>
              <a:rPr lang="en-US" sz="2100" b="1" dirty="0">
                <a:sym typeface="Lato"/>
              </a:rPr>
              <a:t> pas </a:t>
            </a:r>
            <a:r>
              <a:rPr lang="en-US" sz="2100" b="1" dirty="0" err="1">
                <a:sym typeface="Lato"/>
              </a:rPr>
              <a:t>détourner</a:t>
            </a:r>
            <a:r>
              <a:rPr lang="en-US" sz="2100" b="1" dirty="0">
                <a:sym typeface="Lato"/>
              </a:rPr>
              <a:t> la </a:t>
            </a:r>
            <a:r>
              <a:rPr lang="en-US" sz="2100" b="1" dirty="0" err="1">
                <a:sym typeface="Lato"/>
              </a:rPr>
              <a:t>responsabilité</a:t>
            </a:r>
            <a:r>
              <a:rPr lang="en-US" sz="2100" b="1" dirty="0">
                <a:sym typeface="Lato"/>
              </a:rPr>
              <a:t> du </a:t>
            </a:r>
            <a:r>
              <a:rPr lang="en-US" sz="2100" b="1" dirty="0" err="1">
                <a:sym typeface="Lato"/>
              </a:rPr>
              <a:t>prestataire</a:t>
            </a:r>
            <a:r>
              <a:rPr lang="en-US" sz="2100" b="1" dirty="0">
                <a:sym typeface="Lato"/>
              </a:rPr>
              <a:t> de services </a:t>
            </a:r>
            <a:r>
              <a:rPr lang="en-US" sz="2100" b="1" dirty="0" err="1">
                <a:sym typeface="Lato"/>
              </a:rPr>
              <a:t>envers</a:t>
            </a:r>
            <a:r>
              <a:rPr lang="en-US" sz="2100" b="1" dirty="0">
                <a:sym typeface="Lato"/>
              </a:rPr>
              <a:t> les </a:t>
            </a:r>
            <a:r>
              <a:rPr lang="en-US" sz="2100" b="1" dirty="0" err="1">
                <a:sym typeface="Lato"/>
              </a:rPr>
              <a:t>résidents</a:t>
            </a:r>
            <a:r>
              <a:rPr lang="en-US" sz="2100" b="1" dirty="0">
                <a:sym typeface="Lato"/>
              </a:rPr>
              <a:t> qui ne </a:t>
            </a:r>
            <a:r>
              <a:rPr lang="en-US" sz="2100" b="1" dirty="0" err="1">
                <a:sym typeface="Lato"/>
              </a:rPr>
              <a:t>sont</a:t>
            </a:r>
            <a:r>
              <a:rPr lang="en-US" sz="2100" b="1" dirty="0">
                <a:sym typeface="Lato"/>
              </a:rPr>
              <a:t> pas encore des clients.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100" b="1" dirty="0">
                <a:sym typeface="Lato"/>
              </a:rPr>
              <a:t>Des </a:t>
            </a:r>
            <a:r>
              <a:rPr lang="en-US" sz="2100" b="1" dirty="0" err="1">
                <a:sym typeface="Lato"/>
              </a:rPr>
              <a:t>enquêtes</a:t>
            </a:r>
            <a:r>
              <a:rPr lang="en-US" sz="2100" b="1" dirty="0">
                <a:sym typeface="Lato"/>
              </a:rPr>
              <a:t> </a:t>
            </a:r>
            <a:r>
              <a:rPr lang="en-US" sz="2100" b="1" dirty="0" err="1">
                <a:sym typeface="Lato"/>
              </a:rPr>
              <a:t>à</a:t>
            </a:r>
            <a:r>
              <a:rPr lang="en-US" sz="2100" b="1" dirty="0">
                <a:sym typeface="Lato"/>
              </a:rPr>
              <a:t> </a:t>
            </a:r>
            <a:r>
              <a:rPr lang="en-US" sz="2100" b="1" dirty="0" err="1">
                <a:sym typeface="Lato"/>
              </a:rPr>
              <a:t>l'échelle</a:t>
            </a:r>
            <a:r>
              <a:rPr lang="en-US" sz="2100" b="1" dirty="0">
                <a:sym typeface="Lato"/>
              </a:rPr>
              <a:t> de la </a:t>
            </a:r>
            <a:r>
              <a:rPr lang="en-US" sz="2100" b="1" dirty="0" err="1">
                <a:sym typeface="Lato"/>
              </a:rPr>
              <a:t>ville</a:t>
            </a:r>
            <a:r>
              <a:rPr lang="en-US" sz="2100" b="1" dirty="0">
                <a:sym typeface="Lato"/>
              </a:rPr>
              <a:t> sur la satisfaction </a:t>
            </a:r>
            <a:r>
              <a:rPr lang="en-US" sz="2100" b="1" dirty="0" err="1">
                <a:sym typeface="Lato"/>
              </a:rPr>
              <a:t>à</a:t>
            </a:r>
            <a:r>
              <a:rPr lang="en-US" sz="2100" b="1" dirty="0">
                <a:sym typeface="Lato"/>
              </a:rPr>
              <a:t> </a:t>
            </a:r>
            <a:r>
              <a:rPr lang="en-US" sz="2100" b="1" dirty="0" err="1">
                <a:sym typeface="Lato"/>
              </a:rPr>
              <a:t>l'égard</a:t>
            </a:r>
            <a:r>
              <a:rPr lang="en-US" sz="2100" b="1" dirty="0">
                <a:sym typeface="Lato"/>
              </a:rPr>
              <a:t> des services de base, avec des </a:t>
            </a:r>
            <a:r>
              <a:rPr lang="en-US" sz="2100" b="1" dirty="0" err="1">
                <a:sym typeface="Lato"/>
              </a:rPr>
              <a:t>résultats</a:t>
            </a:r>
            <a:r>
              <a:rPr lang="en-US" sz="2100" b="1" dirty="0">
                <a:sym typeface="Lato"/>
              </a:rPr>
              <a:t> </a:t>
            </a:r>
            <a:r>
              <a:rPr lang="en-US" sz="2100" b="1" dirty="0" err="1">
                <a:sym typeface="Lato"/>
              </a:rPr>
              <a:t>publiés</a:t>
            </a:r>
            <a:r>
              <a:rPr lang="en-US" sz="2100" b="1" dirty="0">
                <a:sym typeface="Lato"/>
              </a:rPr>
              <a:t> </a:t>
            </a:r>
            <a:r>
              <a:rPr lang="en-US" sz="2100" b="1" dirty="0" err="1">
                <a:sym typeface="Lato"/>
              </a:rPr>
              <a:t>pouvant</a:t>
            </a:r>
            <a:r>
              <a:rPr lang="en-US" sz="2100" b="1" dirty="0">
                <a:sym typeface="Lato"/>
              </a:rPr>
              <a:t> </a:t>
            </a:r>
            <a:r>
              <a:rPr lang="en-US" sz="2100" b="1" dirty="0" err="1">
                <a:sym typeface="Lato"/>
              </a:rPr>
              <a:t>potentiellement</a:t>
            </a:r>
            <a:r>
              <a:rPr lang="en-US" sz="2100" b="1" dirty="0">
                <a:sym typeface="Lato"/>
              </a:rPr>
              <a:t> </a:t>
            </a:r>
            <a:r>
              <a:rPr lang="en-US" sz="2100" b="1" dirty="0" err="1">
                <a:sym typeface="Lato"/>
              </a:rPr>
              <a:t>susciter</a:t>
            </a:r>
            <a:r>
              <a:rPr lang="en-US" sz="2100" b="1" dirty="0">
                <a:sym typeface="Lato"/>
              </a:rPr>
              <a:t> des </a:t>
            </a:r>
            <a:r>
              <a:rPr lang="en-US" sz="2100" b="1" dirty="0" err="1">
                <a:sym typeface="Lato"/>
              </a:rPr>
              <a:t>attentes</a:t>
            </a:r>
            <a:r>
              <a:rPr lang="en-US" sz="2100" b="1" dirty="0">
                <a:sym typeface="Lato"/>
              </a:rPr>
              <a:t> de services </a:t>
            </a:r>
            <a:r>
              <a:rPr lang="en-US" sz="2100" b="1" dirty="0" err="1">
                <a:sym typeface="Lato"/>
              </a:rPr>
              <a:t>améliorés</a:t>
            </a:r>
            <a:r>
              <a:rPr lang="en-US" sz="2100" b="1" dirty="0">
                <a:sym typeface="Lato"/>
              </a:rPr>
              <a:t>.</a:t>
            </a:r>
          </a:p>
        </p:txBody>
      </p:sp>
    </p:spTree>
    <p:extLst>
      <p:ext uri="{BB962C8B-B14F-4D97-AF65-F5344CB8AC3E}">
        <p14:creationId xmlns:p14="http://schemas.microsoft.com/office/powerpoint/2010/main" val="404128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Élections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350331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000" b="1" dirty="0">
                <a:sym typeface="Lato"/>
              </a:rPr>
              <a:t>La </a:t>
            </a:r>
            <a:r>
              <a:rPr lang="en-US" sz="2000" b="1" dirty="0" err="1">
                <a:sym typeface="Lato"/>
              </a:rPr>
              <a:t>responsabilité</a:t>
            </a:r>
            <a:r>
              <a:rPr lang="en-US" sz="2000" b="1" dirty="0">
                <a:sym typeface="Lato"/>
              </a:rPr>
              <a:t> </a:t>
            </a:r>
            <a:r>
              <a:rPr lang="en-US" sz="2000" b="1" dirty="0" err="1">
                <a:sym typeface="Lato"/>
              </a:rPr>
              <a:t>électorale</a:t>
            </a:r>
            <a:r>
              <a:rPr lang="en-US" sz="2000" b="1" dirty="0">
                <a:sym typeface="Lato"/>
              </a:rPr>
              <a:t> </a:t>
            </a:r>
            <a:r>
              <a:rPr lang="en-US" sz="2000" b="1" dirty="0" err="1">
                <a:sym typeface="Lato"/>
              </a:rPr>
              <a:t>seule</a:t>
            </a:r>
            <a:r>
              <a:rPr lang="en-US" sz="2000" b="1" dirty="0">
                <a:sym typeface="Lato"/>
              </a:rPr>
              <a:t> </a:t>
            </a:r>
            <a:r>
              <a:rPr lang="en-US" sz="2000" b="1" dirty="0" err="1">
                <a:sym typeface="Lato"/>
              </a:rPr>
              <a:t>n'est</a:t>
            </a:r>
            <a:r>
              <a:rPr lang="en-US" sz="2000" b="1" dirty="0">
                <a:sym typeface="Lato"/>
              </a:rPr>
              <a:t> pas un </a:t>
            </a:r>
            <a:r>
              <a:rPr lang="en-US" sz="2000" b="1" dirty="0" err="1">
                <a:sym typeface="Lato"/>
              </a:rPr>
              <a:t>moteur</a:t>
            </a:r>
            <a:r>
              <a:rPr lang="en-US" sz="2000" b="1" dirty="0">
                <a:sym typeface="Lato"/>
              </a:rPr>
              <a:t> </a:t>
            </a:r>
            <a:r>
              <a:rPr lang="en-US" sz="2000" b="1" dirty="0" err="1">
                <a:sym typeface="Lato"/>
              </a:rPr>
              <a:t>suffisant</a:t>
            </a:r>
            <a:r>
              <a:rPr lang="en-US" sz="2000" b="1" dirty="0">
                <a:sym typeface="Lato"/>
              </a:rPr>
              <a:t> pour le CWIS, </a:t>
            </a:r>
            <a:r>
              <a:rPr lang="en-US" sz="2000" b="1" dirty="0" err="1">
                <a:sym typeface="Lato"/>
              </a:rPr>
              <a:t>mais</a:t>
            </a:r>
            <a:r>
              <a:rPr lang="en-US" sz="2000" b="1" dirty="0">
                <a:sym typeface="Lato"/>
              </a:rPr>
              <a:t> </a:t>
            </a:r>
            <a:r>
              <a:rPr lang="en-US" sz="2000" b="1" dirty="0" err="1">
                <a:sym typeface="Lato"/>
              </a:rPr>
              <a:t>elle</a:t>
            </a:r>
            <a:r>
              <a:rPr lang="en-US" sz="2000" b="1" dirty="0">
                <a:sym typeface="Lato"/>
              </a:rPr>
              <a:t> </a:t>
            </a:r>
            <a:r>
              <a:rPr lang="en-US" sz="2000" b="1" dirty="0" err="1">
                <a:sym typeface="Lato"/>
              </a:rPr>
              <a:t>peut</a:t>
            </a:r>
            <a:r>
              <a:rPr lang="en-US" sz="2000" b="1" dirty="0">
                <a:sym typeface="Lato"/>
              </a:rPr>
              <a:t> </a:t>
            </a:r>
            <a:r>
              <a:rPr lang="en-US" sz="2000" b="1" dirty="0" err="1">
                <a:sym typeface="Lato"/>
              </a:rPr>
              <a:t>être</a:t>
            </a:r>
            <a:r>
              <a:rPr lang="en-US" sz="2000" b="1" dirty="0">
                <a:sym typeface="Lato"/>
              </a:rPr>
              <a:t> un </a:t>
            </a:r>
            <a:r>
              <a:rPr lang="en-US" sz="2000" b="1" dirty="0" err="1">
                <a:sym typeface="Lato"/>
              </a:rPr>
              <a:t>contributeur</a:t>
            </a:r>
            <a:r>
              <a:rPr lang="en-US" sz="2000" b="1" dirty="0">
                <a:sym typeface="Lato"/>
              </a:rPr>
              <a:t> </a:t>
            </a:r>
            <a:r>
              <a:rPr lang="en-US" sz="2000" b="1" dirty="0" err="1">
                <a:sym typeface="Lato"/>
              </a:rPr>
              <a:t>significatif</a:t>
            </a:r>
            <a:r>
              <a:rPr lang="en-US" sz="2000" b="1" dirty="0">
                <a:sym typeface="Lato"/>
              </a:rPr>
              <a:t>, et </a:t>
            </a:r>
            <a:r>
              <a:rPr lang="en-US" sz="2000" b="1" dirty="0" err="1">
                <a:sym typeface="Lato"/>
              </a:rPr>
              <a:t>cela</a:t>
            </a:r>
            <a:r>
              <a:rPr lang="en-US" sz="2000" b="1" dirty="0">
                <a:sym typeface="Lato"/>
              </a:rPr>
              <a:t> </a:t>
            </a:r>
            <a:r>
              <a:rPr lang="en-US" sz="2000" b="1" dirty="0" err="1">
                <a:sym typeface="Lato"/>
              </a:rPr>
              <a:t>peut</a:t>
            </a:r>
            <a:r>
              <a:rPr lang="en-US" sz="2000" b="1" dirty="0">
                <a:sym typeface="Lato"/>
              </a:rPr>
              <a:t> </a:t>
            </a:r>
            <a:r>
              <a:rPr lang="en-US" sz="2000" b="1" dirty="0" err="1">
                <a:sym typeface="Lato"/>
              </a:rPr>
              <a:t>être</a:t>
            </a:r>
            <a:r>
              <a:rPr lang="en-US" sz="2000" b="1" dirty="0">
                <a:sym typeface="Lato"/>
              </a:rPr>
              <a:t> soutenu par :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La publication </a:t>
            </a:r>
            <a:r>
              <a:rPr lang="en-US" sz="2000" b="1" dirty="0" err="1">
                <a:sym typeface="Lato"/>
              </a:rPr>
              <a:t>détaillée</a:t>
            </a:r>
            <a:r>
              <a:rPr lang="en-US" sz="2000" b="1" dirty="0">
                <a:sym typeface="Lato"/>
              </a:rPr>
              <a:t> et </a:t>
            </a:r>
            <a:r>
              <a:rPr lang="en-US" sz="2000" b="1" dirty="0" err="1">
                <a:sym typeface="Lato"/>
              </a:rPr>
              <a:t>transparente</a:t>
            </a:r>
            <a:r>
              <a:rPr lang="en-US" sz="2000" b="1" dirty="0">
                <a:sym typeface="Lato"/>
              </a:rPr>
              <a:t> des </a:t>
            </a:r>
            <a:r>
              <a:rPr lang="en-US" sz="2000" b="1" dirty="0" err="1">
                <a:sym typeface="Lato"/>
              </a:rPr>
              <a:t>données</a:t>
            </a:r>
            <a:r>
              <a:rPr lang="en-US" sz="2000" b="1" dirty="0">
                <a:sym typeface="Lato"/>
              </a:rPr>
              <a:t> sur la </a:t>
            </a:r>
            <a:r>
              <a:rPr lang="en-US" sz="2000" b="1" dirty="0" err="1">
                <a:sym typeface="Lato"/>
              </a:rPr>
              <a:t>qualité</a:t>
            </a:r>
            <a:r>
              <a:rPr lang="en-US" sz="2000" b="1" dirty="0">
                <a:sym typeface="Lato"/>
              </a:rPr>
              <a:t> des services dans </a:t>
            </a:r>
            <a:r>
              <a:rPr lang="en-US" sz="2000" b="1" dirty="0" err="1">
                <a:sym typeface="Lato"/>
              </a:rPr>
              <a:t>toute</a:t>
            </a:r>
            <a:r>
              <a:rPr lang="en-US" sz="2000" b="1" dirty="0">
                <a:sym typeface="Lato"/>
              </a:rPr>
              <a:t> la </a:t>
            </a:r>
            <a:r>
              <a:rPr lang="en-US" sz="2000" b="1" dirty="0" err="1">
                <a:sym typeface="Lato"/>
              </a:rPr>
              <a:t>ville</a:t>
            </a:r>
            <a:r>
              <a:rPr lang="en-US" sz="2000" b="1" dirty="0">
                <a:sym typeface="Lato"/>
              </a:rPr>
              <a:t>, avec </a:t>
            </a:r>
            <a:r>
              <a:rPr lang="en-US" sz="2000" b="1" dirty="0" err="1">
                <a:sym typeface="Lato"/>
              </a:rPr>
              <a:t>une</a:t>
            </a:r>
            <a:r>
              <a:rPr lang="en-US" sz="2000" b="1" dirty="0">
                <a:sym typeface="Lato"/>
              </a:rPr>
              <a:t> </a:t>
            </a:r>
            <a:r>
              <a:rPr lang="en-US" sz="2000" b="1" dirty="0" err="1">
                <a:sym typeface="Lato"/>
              </a:rPr>
              <a:t>cartographie</a:t>
            </a:r>
            <a:r>
              <a:rPr lang="en-US" sz="2000" b="1" dirty="0">
                <a:sym typeface="Lato"/>
              </a:rPr>
              <a:t> </a:t>
            </a:r>
            <a:r>
              <a:rPr lang="en-US" sz="2000" b="1" dirty="0" err="1">
                <a:sym typeface="Lato"/>
              </a:rPr>
              <a:t>indiquant</a:t>
            </a:r>
            <a:r>
              <a:rPr lang="en-US" sz="2000" b="1" dirty="0">
                <a:sym typeface="Lato"/>
              </a:rPr>
              <a:t> les zones les plus </a:t>
            </a:r>
            <a:r>
              <a:rPr lang="en-US" sz="2000" b="1" dirty="0" err="1">
                <a:sym typeface="Lato"/>
              </a:rPr>
              <a:t>défavorisées</a:t>
            </a:r>
            <a:r>
              <a:rPr lang="en-US" sz="20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err="1">
                <a:sym typeface="Lato"/>
              </a:rPr>
              <a:t>L'éducation</a:t>
            </a:r>
            <a:r>
              <a:rPr lang="en-US" sz="2000" b="1" dirty="0">
                <a:sym typeface="Lato"/>
              </a:rPr>
              <a:t> </a:t>
            </a:r>
            <a:r>
              <a:rPr lang="en-US" sz="2000" b="1" dirty="0" err="1">
                <a:sym typeface="Lato"/>
              </a:rPr>
              <a:t>publique</a:t>
            </a:r>
            <a:r>
              <a:rPr lang="en-US" sz="2000" b="1" dirty="0">
                <a:sym typeface="Lato"/>
              </a:rPr>
              <a:t> </a:t>
            </a:r>
            <a:r>
              <a:rPr lang="en-US" sz="2000" b="1" dirty="0" err="1">
                <a:sym typeface="Lato"/>
              </a:rPr>
              <a:t>visant</a:t>
            </a:r>
            <a:r>
              <a:rPr lang="en-US" sz="2000" b="1" dirty="0">
                <a:sym typeface="Lato"/>
              </a:rPr>
              <a:t> </a:t>
            </a:r>
            <a:r>
              <a:rPr lang="en-US" sz="2000" b="1" dirty="0" err="1">
                <a:sym typeface="Lato"/>
              </a:rPr>
              <a:t>à</a:t>
            </a:r>
            <a:r>
              <a:rPr lang="en-US" sz="2000" b="1" dirty="0">
                <a:sym typeface="Lato"/>
              </a:rPr>
              <a:t> </a:t>
            </a:r>
            <a:r>
              <a:rPr lang="en-US" sz="2000" b="1" dirty="0" err="1">
                <a:sym typeface="Lato"/>
              </a:rPr>
              <a:t>susciter</a:t>
            </a:r>
            <a:endParaRPr lang="en-US" sz="2000" b="1"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000" dirty="0" err="1">
                <a:sym typeface="Lato"/>
              </a:rPr>
              <a:t>L'attente</a:t>
            </a:r>
            <a:r>
              <a:rPr lang="en-US" sz="2000" dirty="0">
                <a:sym typeface="Lato"/>
              </a:rPr>
              <a:t> de services publics </a:t>
            </a:r>
            <a:r>
              <a:rPr lang="en-US" sz="2000" dirty="0" err="1">
                <a:sym typeface="Lato"/>
              </a:rPr>
              <a:t>parmi</a:t>
            </a:r>
            <a:r>
              <a:rPr lang="en-US" sz="2000" dirty="0">
                <a:sym typeface="Lato"/>
              </a:rPr>
              <a:t> les </a:t>
            </a:r>
            <a:r>
              <a:rPr lang="en-US" sz="2000" dirty="0" err="1">
                <a:sym typeface="Lato"/>
              </a:rPr>
              <a:t>personnes</a:t>
            </a:r>
            <a:r>
              <a:rPr lang="en-US" sz="2000" dirty="0">
                <a:sym typeface="Lato"/>
              </a:rPr>
              <a:t> sans services </a:t>
            </a:r>
            <a:r>
              <a:rPr lang="en-US" sz="2000" dirty="0" err="1">
                <a:sym typeface="Lato"/>
              </a:rPr>
              <a:t>ou</a:t>
            </a:r>
            <a:r>
              <a:rPr lang="en-US" sz="2000" dirty="0">
                <a:sym typeface="Lato"/>
              </a:rPr>
              <a:t> avec des services très </a:t>
            </a:r>
            <a:r>
              <a:rPr lang="en-US" sz="2000" dirty="0" err="1">
                <a:sym typeface="Lato"/>
              </a:rPr>
              <a:t>médiocres</a:t>
            </a:r>
            <a:endParaRPr lang="en-US" sz="2000"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000" dirty="0">
                <a:sym typeface="Lato"/>
              </a:rPr>
              <a:t>La </a:t>
            </a:r>
            <a:r>
              <a:rPr lang="en-US" sz="2000" dirty="0" err="1">
                <a:sym typeface="Lato"/>
              </a:rPr>
              <a:t>solidarité</a:t>
            </a:r>
            <a:r>
              <a:rPr lang="en-US" sz="2000" dirty="0">
                <a:sym typeface="Lato"/>
              </a:rPr>
              <a:t> </a:t>
            </a:r>
            <a:r>
              <a:rPr lang="en-US" sz="2000" dirty="0" err="1">
                <a:sym typeface="Lato"/>
              </a:rPr>
              <a:t>parmi</a:t>
            </a:r>
            <a:r>
              <a:rPr lang="en-US" sz="2000" dirty="0">
                <a:sym typeface="Lato"/>
              </a:rPr>
              <a:t> les </a:t>
            </a:r>
            <a:r>
              <a:rPr lang="en-US" sz="2000" dirty="0" err="1">
                <a:sym typeface="Lato"/>
              </a:rPr>
              <a:t>personnes</a:t>
            </a:r>
            <a:r>
              <a:rPr lang="en-US" sz="2000" dirty="0">
                <a:sym typeface="Lato"/>
              </a:rPr>
              <a:t> </a:t>
            </a:r>
            <a:r>
              <a:rPr lang="en-US" sz="2000" dirty="0" err="1">
                <a:sym typeface="Lato"/>
              </a:rPr>
              <a:t>bénéficiant</a:t>
            </a:r>
            <a:r>
              <a:rPr lang="en-US" sz="2000" dirty="0">
                <a:sym typeface="Lato"/>
              </a:rPr>
              <a:t> de </a:t>
            </a:r>
            <a:r>
              <a:rPr lang="en-US" sz="2000" dirty="0" err="1">
                <a:sym typeface="Lato"/>
              </a:rPr>
              <a:t>meilleurs</a:t>
            </a:r>
            <a:r>
              <a:rPr lang="en-US" sz="2000" dirty="0">
                <a:sym typeface="Lato"/>
              </a:rPr>
              <a:t> services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La publication de </a:t>
            </a:r>
            <a:r>
              <a:rPr lang="en-US" sz="2000" b="1" dirty="0" err="1">
                <a:sym typeface="Lato"/>
              </a:rPr>
              <a:t>manifestes</a:t>
            </a:r>
            <a:r>
              <a:rPr lang="en-US" sz="2000" b="1" dirty="0">
                <a:sym typeface="Lato"/>
              </a:rPr>
              <a:t> par les partis politiques, de </a:t>
            </a:r>
            <a:r>
              <a:rPr lang="en-US" sz="2000" b="1" dirty="0" err="1">
                <a:sym typeface="Lato"/>
              </a:rPr>
              <a:t>sorte</a:t>
            </a:r>
            <a:r>
              <a:rPr lang="en-US" sz="2000" b="1" dirty="0">
                <a:sym typeface="Lato"/>
              </a:rPr>
              <a:t> que tout engagement </a:t>
            </a:r>
            <a:r>
              <a:rPr lang="en-US" sz="2000" b="1" dirty="0" err="1">
                <a:sym typeface="Lato"/>
              </a:rPr>
              <a:t>envers</a:t>
            </a:r>
            <a:r>
              <a:rPr lang="en-US" sz="2000" b="1" dirty="0">
                <a:sym typeface="Lato"/>
              </a:rPr>
              <a:t> des </a:t>
            </a:r>
            <a:r>
              <a:rPr lang="en-US" sz="2000" b="1" dirty="0" err="1">
                <a:sym typeface="Lato"/>
              </a:rPr>
              <a:t>améliorations</a:t>
            </a:r>
            <a:r>
              <a:rPr lang="en-US" sz="2000" b="1" dirty="0">
                <a:sym typeface="Lato"/>
              </a:rPr>
              <a:t> </a:t>
            </a:r>
            <a:r>
              <a:rPr lang="en-US" sz="2000" b="1" dirty="0" err="1">
                <a:sym typeface="Lato"/>
              </a:rPr>
              <a:t>en</a:t>
            </a:r>
            <a:r>
              <a:rPr lang="en-US" sz="2000" b="1" dirty="0">
                <a:sym typeface="Lato"/>
              </a:rPr>
              <a:t> matière </a:t>
            </a:r>
            <a:r>
              <a:rPr lang="en-US" sz="2000" b="1" dirty="0" err="1">
                <a:sym typeface="Lato"/>
              </a:rPr>
              <a:t>d'assainissement</a:t>
            </a:r>
            <a:r>
              <a:rPr lang="en-US" sz="2000" b="1" dirty="0">
                <a:sym typeface="Lato"/>
              </a:rPr>
              <a:t> </a:t>
            </a:r>
            <a:r>
              <a:rPr lang="en-US" sz="2000" b="1" dirty="0" err="1">
                <a:sym typeface="Lato"/>
              </a:rPr>
              <a:t>soit</a:t>
            </a:r>
            <a:r>
              <a:rPr lang="en-US" sz="2000" b="1" dirty="0">
                <a:sym typeface="Lato"/>
              </a:rPr>
              <a:t> </a:t>
            </a:r>
            <a:r>
              <a:rPr lang="en-US" sz="2000" b="1" dirty="0" err="1">
                <a:sym typeface="Lato"/>
              </a:rPr>
              <a:t>clairement</a:t>
            </a:r>
            <a:r>
              <a:rPr lang="en-US" sz="2000" b="1" dirty="0">
                <a:sym typeface="Lato"/>
              </a:rPr>
              <a:t> </a:t>
            </a:r>
            <a:r>
              <a:rPr lang="en-US" sz="2000" b="1" dirty="0" err="1">
                <a:sym typeface="Lato"/>
              </a:rPr>
              <a:t>exprimé</a:t>
            </a:r>
            <a:r>
              <a:rPr lang="en-US" sz="2000" b="1" dirty="0">
                <a:sym typeface="Lato"/>
              </a:rPr>
              <a:t> par </a:t>
            </a:r>
            <a:r>
              <a:rPr lang="en-US" sz="2000" b="1" dirty="0" err="1">
                <a:sym typeface="Lato"/>
              </a:rPr>
              <a:t>écrit</a:t>
            </a:r>
            <a:endParaRPr lang="en-US" sz="2000" b="1" dirty="0">
              <a:sym typeface="Lato"/>
            </a:endParaRPr>
          </a:p>
        </p:txBody>
      </p:sp>
    </p:spTree>
    <p:extLst>
      <p:ext uri="{BB962C8B-B14F-4D97-AF65-F5344CB8AC3E}">
        <p14:creationId xmlns:p14="http://schemas.microsoft.com/office/powerpoint/2010/main" val="2238953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Étude de </a:t>
            </a:r>
            <a:r>
              <a:rPr lang="en-US" sz="3200" b="1" dirty="0" err="1">
                <a:solidFill>
                  <a:schemeClr val="tx2"/>
                </a:solidFill>
                <a:latin typeface="Calibri" panose="020F0502020204030204" pitchFamily="34" charset="0"/>
              </a:rPr>
              <a:t>cas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898" y="886561"/>
            <a:ext cx="10744202" cy="577102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1900" b="1" dirty="0" err="1">
                <a:sym typeface="Lato"/>
              </a:rPr>
              <a:t>Inclure</a:t>
            </a:r>
            <a:r>
              <a:rPr lang="en-US" sz="1900" b="1" dirty="0">
                <a:sym typeface="Lato"/>
              </a:rPr>
              <a:t> </a:t>
            </a:r>
            <a:r>
              <a:rPr lang="en-US" sz="1900" b="1" dirty="0" err="1">
                <a:sym typeface="Lato"/>
              </a:rPr>
              <a:t>une</a:t>
            </a:r>
            <a:r>
              <a:rPr lang="en-US" sz="1900" b="1" dirty="0">
                <a:sym typeface="Lato"/>
              </a:rPr>
              <a:t> étude de </a:t>
            </a:r>
            <a:r>
              <a:rPr lang="en-US" sz="1900" b="1" dirty="0" err="1">
                <a:sym typeface="Lato"/>
              </a:rPr>
              <a:t>cas</a:t>
            </a:r>
            <a:r>
              <a:rPr lang="en-US" sz="1900" b="1" dirty="0">
                <a:sym typeface="Lato"/>
              </a:rPr>
              <a:t> </a:t>
            </a:r>
            <a:r>
              <a:rPr lang="en-US" sz="1900" b="1" dirty="0" err="1">
                <a:sym typeface="Lato"/>
              </a:rPr>
              <a:t>provenant</a:t>
            </a:r>
            <a:r>
              <a:rPr lang="en-US" sz="1900" b="1" dirty="0">
                <a:sym typeface="Lato"/>
              </a:rPr>
              <a:t> du </a:t>
            </a:r>
            <a:r>
              <a:rPr lang="en-US" sz="1900" b="1" dirty="0" err="1">
                <a:sym typeface="Lato"/>
              </a:rPr>
              <a:t>ou</a:t>
            </a:r>
            <a:r>
              <a:rPr lang="en-US" sz="1900" b="1" dirty="0">
                <a:sym typeface="Lato"/>
              </a:rPr>
              <a:t> des pays </a:t>
            </a:r>
            <a:r>
              <a:rPr lang="en-US" sz="1900" b="1" dirty="0" err="1">
                <a:sym typeface="Lato"/>
              </a:rPr>
              <a:t>pertinents</a:t>
            </a:r>
            <a:r>
              <a:rPr lang="en-US" sz="1900" b="1" dirty="0">
                <a:sym typeface="Lato"/>
              </a:rPr>
              <a:t> qui </a:t>
            </a:r>
            <a:r>
              <a:rPr lang="en-US" sz="1900" b="1" dirty="0" err="1">
                <a:sym typeface="Lato"/>
              </a:rPr>
              <a:t>montre</a:t>
            </a:r>
            <a:r>
              <a:rPr lang="en-US" sz="1900" b="1" dirty="0">
                <a:sym typeface="Lato"/>
              </a:rPr>
              <a:t>(</a:t>
            </a:r>
            <a:r>
              <a:rPr lang="en-US" sz="1900" b="1" dirty="0" err="1">
                <a:sym typeface="Lato"/>
              </a:rPr>
              <a:t>nt</a:t>
            </a:r>
            <a:r>
              <a:rPr lang="en-US" sz="1900" b="1" dirty="0">
                <a:sym typeface="Lato"/>
              </a:rPr>
              <a:t>) le(s) </a:t>
            </a:r>
            <a:r>
              <a:rPr lang="en-US" sz="1900" b="1" dirty="0" err="1">
                <a:sym typeface="Lato"/>
              </a:rPr>
              <a:t>mécanisme</a:t>
            </a:r>
            <a:r>
              <a:rPr lang="en-US" sz="1900" b="1" dirty="0">
                <a:sym typeface="Lato"/>
              </a:rPr>
              <a:t>(s) de </a:t>
            </a:r>
            <a:r>
              <a:rPr lang="en-US" sz="1900" b="1" dirty="0" err="1">
                <a:sym typeface="Lato"/>
              </a:rPr>
              <a:t>responsabilisation</a:t>
            </a:r>
            <a:endParaRPr lang="en-US" sz="1900" b="1"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1900" b="1" dirty="0">
                <a:sym typeface="Lato"/>
              </a:rPr>
              <a:t>Plus </a:t>
            </a:r>
            <a:r>
              <a:rPr lang="en-US" sz="1900" b="1" dirty="0" err="1">
                <a:sym typeface="Lato"/>
              </a:rPr>
              <a:t>d'une</a:t>
            </a:r>
            <a:r>
              <a:rPr lang="en-US" sz="1900" b="1" dirty="0">
                <a:sym typeface="Lato"/>
              </a:rPr>
              <a:t> étude de </a:t>
            </a:r>
            <a:r>
              <a:rPr lang="en-US" sz="1900" b="1" dirty="0" err="1">
                <a:sym typeface="Lato"/>
              </a:rPr>
              <a:t>cas</a:t>
            </a:r>
            <a:r>
              <a:rPr lang="en-US" sz="1900" b="1" dirty="0">
                <a:sym typeface="Lato"/>
              </a:rPr>
              <a:t> </a:t>
            </a:r>
            <a:r>
              <a:rPr lang="en-US" sz="1900" b="1" dirty="0" err="1">
                <a:sym typeface="Lato"/>
              </a:rPr>
              <a:t>pourrait</a:t>
            </a:r>
            <a:r>
              <a:rPr lang="en-US" sz="1900" b="1" dirty="0">
                <a:sym typeface="Lato"/>
              </a:rPr>
              <a:t> </a:t>
            </a:r>
            <a:r>
              <a:rPr lang="en-US" sz="1900" b="1" dirty="0" err="1">
                <a:sym typeface="Lato"/>
              </a:rPr>
              <a:t>être</a:t>
            </a:r>
            <a:r>
              <a:rPr lang="en-US" sz="1900" b="1" dirty="0">
                <a:sym typeface="Lato"/>
              </a:rPr>
              <a:t> </a:t>
            </a:r>
            <a:r>
              <a:rPr lang="en-US" sz="1900" b="1" dirty="0" err="1">
                <a:sym typeface="Lato"/>
              </a:rPr>
              <a:t>présentée</a:t>
            </a:r>
            <a:r>
              <a:rPr lang="en-US" sz="1900" b="1" dirty="0">
                <a:sym typeface="Lato"/>
              </a:rPr>
              <a:t> </a:t>
            </a:r>
            <a:r>
              <a:rPr lang="en-US" sz="1900" b="1" dirty="0" err="1">
                <a:sym typeface="Lato"/>
              </a:rPr>
              <a:t>ou</a:t>
            </a:r>
            <a:r>
              <a:rPr lang="en-US" sz="1900" b="1" dirty="0">
                <a:sym typeface="Lato"/>
              </a:rPr>
              <a:t> </a:t>
            </a:r>
            <a:r>
              <a:rPr lang="en-US" sz="1900" b="1" dirty="0" err="1">
                <a:sym typeface="Lato"/>
              </a:rPr>
              <a:t>une</a:t>
            </a:r>
            <a:r>
              <a:rPr lang="en-US" sz="1900" b="1" dirty="0">
                <a:sym typeface="Lato"/>
              </a:rPr>
              <a:t> étude de </a:t>
            </a:r>
            <a:r>
              <a:rPr lang="en-US" sz="1900" b="1" dirty="0" err="1">
                <a:sym typeface="Lato"/>
              </a:rPr>
              <a:t>cas</a:t>
            </a:r>
            <a:r>
              <a:rPr lang="en-US" sz="1900" b="1" dirty="0">
                <a:sym typeface="Lato"/>
              </a:rPr>
              <a:t> </a:t>
            </a:r>
            <a:r>
              <a:rPr lang="en-US" sz="1900" b="1" dirty="0" err="1">
                <a:sym typeface="Lato"/>
              </a:rPr>
              <a:t>démontrant</a:t>
            </a:r>
            <a:r>
              <a:rPr lang="en-US" sz="1900" b="1" dirty="0">
                <a:sym typeface="Lato"/>
              </a:rPr>
              <a:t> plus d'un </a:t>
            </a:r>
            <a:r>
              <a:rPr lang="en-US" sz="1900" b="1" dirty="0" err="1">
                <a:sym typeface="Lato"/>
              </a:rPr>
              <a:t>mécanisme</a:t>
            </a:r>
            <a:r>
              <a:rPr lang="en-US" sz="1900" b="1" dirty="0">
                <a:sym typeface="Lato"/>
              </a:rPr>
              <a:t> de </a:t>
            </a:r>
            <a:r>
              <a:rPr lang="en-US" sz="1900" b="1" dirty="0" err="1">
                <a:sym typeface="Lato"/>
              </a:rPr>
              <a:t>responsabilisation</a:t>
            </a:r>
            <a:endParaRPr lang="en-US" sz="1900" b="1"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1900" b="1" dirty="0">
                <a:sym typeface="Lato"/>
              </a:rPr>
              <a:t>Plus </a:t>
            </a:r>
            <a:r>
              <a:rPr lang="en-US" sz="1900" b="1" dirty="0" err="1">
                <a:sym typeface="Lato"/>
              </a:rPr>
              <a:t>d'une</a:t>
            </a:r>
            <a:r>
              <a:rPr lang="en-US" sz="1900" b="1" dirty="0">
                <a:sym typeface="Lato"/>
              </a:rPr>
              <a:t> étude de </a:t>
            </a:r>
            <a:r>
              <a:rPr lang="en-US" sz="1900" b="1" dirty="0" err="1">
                <a:sym typeface="Lato"/>
              </a:rPr>
              <a:t>cas</a:t>
            </a:r>
            <a:r>
              <a:rPr lang="en-US" sz="1900" b="1" dirty="0">
                <a:sym typeface="Lato"/>
              </a:rPr>
              <a:t> </a:t>
            </a:r>
            <a:r>
              <a:rPr lang="en-US" sz="1900" b="1" dirty="0" err="1">
                <a:sym typeface="Lato"/>
              </a:rPr>
              <a:t>pourrait</a:t>
            </a:r>
            <a:r>
              <a:rPr lang="en-US" sz="1900" b="1" dirty="0">
                <a:sym typeface="Lato"/>
              </a:rPr>
              <a:t> </a:t>
            </a:r>
            <a:r>
              <a:rPr lang="en-US" sz="1900" b="1" dirty="0" err="1">
                <a:sym typeface="Lato"/>
              </a:rPr>
              <a:t>être</a:t>
            </a:r>
            <a:r>
              <a:rPr lang="en-US" sz="1900" b="1" dirty="0">
                <a:sym typeface="Lato"/>
              </a:rPr>
              <a:t> </a:t>
            </a:r>
            <a:r>
              <a:rPr lang="en-US" sz="1900" b="1" dirty="0" err="1">
                <a:sym typeface="Lato"/>
              </a:rPr>
              <a:t>présentée</a:t>
            </a:r>
            <a:r>
              <a:rPr lang="en-US" sz="1900" b="1" dirty="0">
                <a:sym typeface="Lato"/>
              </a:rPr>
              <a:t> </a:t>
            </a:r>
            <a:r>
              <a:rPr lang="en-US" sz="1900" b="1" dirty="0" err="1">
                <a:sym typeface="Lato"/>
              </a:rPr>
              <a:t>ou</a:t>
            </a:r>
            <a:r>
              <a:rPr lang="en-US" sz="1900" b="1" dirty="0">
                <a:sym typeface="Lato"/>
              </a:rPr>
              <a:t> </a:t>
            </a:r>
            <a:r>
              <a:rPr lang="en-US" sz="1900" b="1" dirty="0" err="1">
                <a:sym typeface="Lato"/>
              </a:rPr>
              <a:t>une</a:t>
            </a:r>
            <a:r>
              <a:rPr lang="en-US" sz="1900" b="1" dirty="0">
                <a:sym typeface="Lato"/>
              </a:rPr>
              <a:t> étude de </a:t>
            </a:r>
            <a:r>
              <a:rPr lang="en-US" sz="1900" b="1" dirty="0" err="1">
                <a:sym typeface="Lato"/>
              </a:rPr>
              <a:t>cas</a:t>
            </a:r>
            <a:r>
              <a:rPr lang="en-US" sz="1900" b="1" dirty="0">
                <a:sym typeface="Lato"/>
              </a:rPr>
              <a:t> </a:t>
            </a:r>
            <a:r>
              <a:rPr lang="en-US" sz="1900" b="1" dirty="0" err="1">
                <a:sym typeface="Lato"/>
              </a:rPr>
              <a:t>démontrant</a:t>
            </a:r>
            <a:r>
              <a:rPr lang="en-US" sz="1900" b="1" dirty="0">
                <a:sym typeface="Lato"/>
              </a:rPr>
              <a:t> plus d'un </a:t>
            </a:r>
            <a:r>
              <a:rPr lang="en-US" sz="1900" b="1" dirty="0" err="1">
                <a:sym typeface="Lato"/>
              </a:rPr>
              <a:t>mécanisme</a:t>
            </a:r>
            <a:r>
              <a:rPr lang="en-US" sz="1900" b="1" dirty="0">
                <a:sym typeface="Lato"/>
              </a:rPr>
              <a:t> de </a:t>
            </a:r>
            <a:r>
              <a:rPr lang="en-US" sz="1900" b="1" dirty="0" err="1">
                <a:sym typeface="Lato"/>
              </a:rPr>
              <a:t>responsabilisation</a:t>
            </a:r>
            <a:endParaRPr lang="en-US" sz="1900" b="1"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1900" b="1" dirty="0" err="1">
                <a:sym typeface="Lato"/>
              </a:rPr>
              <a:t>L'étude</a:t>
            </a:r>
            <a:r>
              <a:rPr lang="en-US" sz="1900" b="1" dirty="0">
                <a:sym typeface="Lato"/>
              </a:rPr>
              <a:t> de </a:t>
            </a:r>
            <a:r>
              <a:rPr lang="en-US" sz="1900" b="1" dirty="0" err="1">
                <a:sym typeface="Lato"/>
              </a:rPr>
              <a:t>cas</a:t>
            </a:r>
            <a:r>
              <a:rPr lang="en-US" sz="1900" b="1" dirty="0">
                <a:sym typeface="Lato"/>
              </a:rPr>
              <a:t> </a:t>
            </a:r>
            <a:r>
              <a:rPr lang="en-US" sz="1900" b="1" dirty="0" err="1">
                <a:sym typeface="Lato"/>
              </a:rPr>
              <a:t>devrait</a:t>
            </a:r>
            <a:r>
              <a:rPr lang="en-US" sz="1900" b="1" dirty="0">
                <a:sym typeface="Lato"/>
              </a:rPr>
              <a:t> </a:t>
            </a:r>
            <a:r>
              <a:rPr lang="en-US" sz="1900" b="1" dirty="0" err="1">
                <a:sym typeface="Lato"/>
              </a:rPr>
              <a:t>répondre</a:t>
            </a:r>
            <a:r>
              <a:rPr lang="en-US" sz="1900" b="1" dirty="0">
                <a:sym typeface="Lato"/>
              </a:rPr>
              <a:t> aux questions </a:t>
            </a:r>
            <a:r>
              <a:rPr lang="en-US" sz="1900" b="1" dirty="0" err="1">
                <a:sym typeface="Lato"/>
              </a:rPr>
              <a:t>suivantes</a:t>
            </a:r>
            <a:r>
              <a:rPr lang="en-US" sz="1900" b="1" dirty="0">
                <a:sym typeface="Lato"/>
              </a:rPr>
              <a:t> :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err="1">
                <a:sym typeface="Lato"/>
              </a:rPr>
              <a:t>Quel</a:t>
            </a:r>
            <a:r>
              <a:rPr lang="en-US" sz="1900" dirty="0">
                <a:sym typeface="Lato"/>
              </a:rPr>
              <a:t> </a:t>
            </a:r>
            <a:r>
              <a:rPr lang="en-US" sz="1900" dirty="0" err="1">
                <a:sym typeface="Lato"/>
              </a:rPr>
              <a:t>est</a:t>
            </a:r>
            <a:r>
              <a:rPr lang="en-US" sz="1900" dirty="0">
                <a:sym typeface="Lato"/>
              </a:rPr>
              <a:t> le </a:t>
            </a:r>
            <a:r>
              <a:rPr lang="en-US" sz="1900" dirty="0" err="1">
                <a:sym typeface="Lato"/>
              </a:rPr>
              <a:t>mécanisme</a:t>
            </a:r>
            <a:r>
              <a:rPr lang="en-US" sz="1900" dirty="0">
                <a:sym typeface="Lato"/>
              </a:rPr>
              <a:t> de </a:t>
            </a:r>
            <a:r>
              <a:rPr lang="en-US" sz="1900" dirty="0" err="1">
                <a:sym typeface="Lato"/>
              </a:rPr>
              <a:t>responsabilisation</a:t>
            </a:r>
            <a:r>
              <a:rPr lang="en-US" sz="1900" dirty="0">
                <a:sym typeface="Lato"/>
              </a:rPr>
              <a:t>, et </a:t>
            </a:r>
            <a:r>
              <a:rPr lang="en-US" sz="1900" dirty="0" err="1">
                <a:sym typeface="Lato"/>
              </a:rPr>
              <a:t>quelles</a:t>
            </a:r>
            <a:r>
              <a:rPr lang="en-US" sz="1900" dirty="0">
                <a:sym typeface="Lato"/>
              </a:rPr>
              <a:t> institutions </a:t>
            </a:r>
            <a:r>
              <a:rPr lang="en-US" sz="1900" dirty="0" err="1">
                <a:sym typeface="Lato"/>
              </a:rPr>
              <a:t>sont</a:t>
            </a:r>
            <a:r>
              <a:rPr lang="en-US" sz="1900" dirty="0">
                <a:sym typeface="Lato"/>
              </a:rPr>
              <a:t> </a:t>
            </a:r>
            <a:r>
              <a:rPr lang="en-US" sz="1900" dirty="0" err="1">
                <a:sym typeface="Lato"/>
              </a:rPr>
              <a:t>impliquées</a:t>
            </a:r>
            <a:r>
              <a:rPr lang="en-US" sz="1900" dirty="0">
                <a:sym typeface="Lato"/>
              </a:rPr>
              <a:t> (</a:t>
            </a:r>
            <a:r>
              <a:rPr lang="en-US" sz="1900" dirty="0" err="1">
                <a:sym typeface="Lato"/>
              </a:rPr>
              <a:t>c'est</a:t>
            </a:r>
            <a:r>
              <a:rPr lang="en-US" sz="1900" dirty="0">
                <a:sym typeface="Lato"/>
              </a:rPr>
              <a:t>-</a:t>
            </a:r>
            <a:r>
              <a:rPr lang="en-US" sz="1900" dirty="0" err="1">
                <a:sym typeface="Lato"/>
              </a:rPr>
              <a:t>à</a:t>
            </a:r>
            <a:r>
              <a:rPr lang="en-US" sz="1900" dirty="0">
                <a:sym typeface="Lato"/>
              </a:rPr>
              <a:t>-dire, qui </a:t>
            </a:r>
            <a:r>
              <a:rPr lang="en-US" sz="1900" dirty="0" err="1">
                <a:sym typeface="Lato"/>
              </a:rPr>
              <a:t>est</a:t>
            </a:r>
            <a:r>
              <a:rPr lang="en-US" sz="1900" dirty="0">
                <a:sym typeface="Lato"/>
              </a:rPr>
              <a:t> </a:t>
            </a:r>
            <a:r>
              <a:rPr lang="en-US" sz="1900" dirty="0" err="1">
                <a:sym typeface="Lato"/>
              </a:rPr>
              <a:t>tenu</a:t>
            </a:r>
            <a:r>
              <a:rPr lang="en-US" sz="1900" dirty="0">
                <a:sym typeface="Lato"/>
              </a:rPr>
              <a:t> pour </a:t>
            </a:r>
            <a:r>
              <a:rPr lang="en-US" sz="1900" dirty="0" err="1">
                <a:sym typeface="Lato"/>
              </a:rPr>
              <a:t>responsable</a:t>
            </a:r>
            <a:r>
              <a:rPr lang="en-US" sz="1900" dirty="0">
                <a:sym typeface="Lato"/>
              </a:rPr>
              <a:t> et qui assure la surveillance)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a:sym typeface="Lato"/>
              </a:rPr>
              <a:t>Le </a:t>
            </a:r>
            <a:r>
              <a:rPr lang="en-US" sz="1900" dirty="0" err="1">
                <a:sym typeface="Lato"/>
              </a:rPr>
              <a:t>mécanisme</a:t>
            </a:r>
            <a:r>
              <a:rPr lang="en-US" sz="1900" dirty="0">
                <a:sym typeface="Lato"/>
              </a:rPr>
              <a:t> </a:t>
            </a:r>
            <a:r>
              <a:rPr lang="en-US" sz="1900" dirty="0" err="1">
                <a:sym typeface="Lato"/>
              </a:rPr>
              <a:t>accroît</a:t>
            </a:r>
            <a:r>
              <a:rPr lang="en-US" sz="1900" dirty="0">
                <a:sym typeface="Lato"/>
              </a:rPr>
              <a:t>-il </a:t>
            </a:r>
            <a:r>
              <a:rPr lang="en-US" sz="1900" dirty="0" err="1">
                <a:sym typeface="Lato"/>
              </a:rPr>
              <a:t>l'engagement</a:t>
            </a:r>
            <a:r>
              <a:rPr lang="en-US" sz="1900" dirty="0">
                <a:sym typeface="Lato"/>
              </a:rPr>
              <a:t> du public et la </a:t>
            </a:r>
            <a:r>
              <a:rPr lang="en-US" sz="1900" dirty="0" err="1">
                <a:sym typeface="Lato"/>
              </a:rPr>
              <a:t>prise</a:t>
            </a:r>
            <a:r>
              <a:rPr lang="en-US" sz="1900" dirty="0">
                <a:sym typeface="Lato"/>
              </a:rPr>
              <a:t> de conscience des </a:t>
            </a:r>
            <a:r>
              <a:rPr lang="en-US" sz="1900" dirty="0" err="1">
                <a:sym typeface="Lato"/>
              </a:rPr>
              <a:t>niveaux</a:t>
            </a:r>
            <a:r>
              <a:rPr lang="en-US" sz="1900" dirty="0">
                <a:sym typeface="Lato"/>
              </a:rPr>
              <a:t> de service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err="1">
                <a:sym typeface="Lato"/>
              </a:rPr>
              <a:t>Quels</a:t>
            </a:r>
            <a:r>
              <a:rPr lang="en-US" sz="1900" dirty="0">
                <a:sym typeface="Lato"/>
              </a:rPr>
              <a:t> </a:t>
            </a:r>
            <a:r>
              <a:rPr lang="en-US" sz="1900" dirty="0" err="1">
                <a:sym typeface="Lato"/>
              </a:rPr>
              <a:t>pouvoirs</a:t>
            </a:r>
            <a:r>
              <a:rPr lang="en-US" sz="1900" dirty="0">
                <a:sym typeface="Lato"/>
              </a:rPr>
              <a:t> de sanction </a:t>
            </a:r>
            <a:r>
              <a:rPr lang="en-US" sz="1900" dirty="0" err="1">
                <a:sym typeface="Lato"/>
              </a:rPr>
              <a:t>sont</a:t>
            </a:r>
            <a:r>
              <a:rPr lang="en-US" sz="1900" dirty="0">
                <a:sym typeface="Lato"/>
              </a:rPr>
              <a:t> </a:t>
            </a:r>
            <a:r>
              <a:rPr lang="en-US" sz="1900" dirty="0" err="1">
                <a:sym typeface="Lato"/>
              </a:rPr>
              <a:t>en</a:t>
            </a:r>
            <a:r>
              <a:rPr lang="en-US" sz="1900" dirty="0">
                <a:sym typeface="Lato"/>
              </a:rPr>
              <a:t> place pour </a:t>
            </a:r>
            <a:r>
              <a:rPr lang="en-US" sz="1900" dirty="0" err="1">
                <a:sym typeface="Lato"/>
              </a:rPr>
              <a:t>tenir</a:t>
            </a:r>
            <a:r>
              <a:rPr lang="en-US" sz="1900" dirty="0">
                <a:sym typeface="Lato"/>
              </a:rPr>
              <a:t> le </a:t>
            </a:r>
            <a:r>
              <a:rPr lang="en-US" sz="1900" dirty="0" err="1">
                <a:sym typeface="Lato"/>
              </a:rPr>
              <a:t>prestataire</a:t>
            </a:r>
            <a:r>
              <a:rPr lang="en-US" sz="1900" dirty="0">
                <a:sym typeface="Lato"/>
              </a:rPr>
              <a:t> de services </a:t>
            </a:r>
            <a:r>
              <a:rPr lang="en-US" sz="1900" dirty="0" err="1">
                <a:sym typeface="Lato"/>
              </a:rPr>
              <a:t>responsable</a:t>
            </a:r>
            <a:r>
              <a:rPr lang="en-US" sz="1900" dirty="0">
                <a:sym typeface="Lato"/>
              </a:rPr>
              <a:t> </a:t>
            </a:r>
            <a:r>
              <a:rPr lang="en-US" sz="1900" dirty="0" err="1">
                <a:sym typeface="Lato"/>
              </a:rPr>
              <a:t>en</a:t>
            </a:r>
            <a:r>
              <a:rPr lang="en-US" sz="1900" dirty="0">
                <a:sym typeface="Lato"/>
              </a:rPr>
              <a:t> </a:t>
            </a:r>
            <a:r>
              <a:rPr lang="en-US" sz="1900" dirty="0" err="1">
                <a:sym typeface="Lato"/>
              </a:rPr>
              <a:t>cas</a:t>
            </a:r>
            <a:r>
              <a:rPr lang="en-US" sz="1900" dirty="0">
                <a:sym typeface="Lato"/>
              </a:rPr>
              <a:t> de non-livraison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a:sym typeface="Lato"/>
              </a:rPr>
              <a:t>Le </a:t>
            </a:r>
            <a:r>
              <a:rPr lang="en-US" sz="1900" dirty="0" err="1">
                <a:sym typeface="Lato"/>
              </a:rPr>
              <a:t>mécanisme</a:t>
            </a:r>
            <a:r>
              <a:rPr lang="en-US" sz="1900" dirty="0">
                <a:sym typeface="Lato"/>
              </a:rPr>
              <a:t> de </a:t>
            </a:r>
            <a:r>
              <a:rPr lang="en-US" sz="1900" dirty="0" err="1">
                <a:sym typeface="Lato"/>
              </a:rPr>
              <a:t>responsabilisation</a:t>
            </a:r>
            <a:r>
              <a:rPr lang="en-US" sz="1900" dirty="0">
                <a:sym typeface="Lato"/>
              </a:rPr>
              <a:t> </a:t>
            </a:r>
            <a:r>
              <a:rPr lang="en-US" sz="1900" dirty="0" err="1">
                <a:sym typeface="Lato"/>
              </a:rPr>
              <a:t>fonctionne</a:t>
            </a:r>
            <a:r>
              <a:rPr lang="en-US" sz="1900" dirty="0">
                <a:sym typeface="Lato"/>
              </a:rPr>
              <a:t>-t-il bien pour les </a:t>
            </a:r>
            <a:r>
              <a:rPr lang="en-US" sz="1900" dirty="0" err="1">
                <a:sym typeface="Lato"/>
              </a:rPr>
              <a:t>personnes</a:t>
            </a:r>
            <a:r>
              <a:rPr lang="en-US" sz="1900" dirty="0">
                <a:sym typeface="Lato"/>
              </a:rPr>
              <a:t> </a:t>
            </a:r>
            <a:r>
              <a:rPr lang="en-US" sz="1900" dirty="0" err="1">
                <a:sym typeface="Lato"/>
              </a:rPr>
              <a:t>pauvres</a:t>
            </a:r>
            <a:r>
              <a:rPr lang="en-US" sz="1900" dirty="0">
                <a:sym typeface="Lato"/>
              </a:rPr>
              <a:t> et non </a:t>
            </a:r>
            <a:r>
              <a:rPr lang="en-US" sz="1900" dirty="0" err="1">
                <a:sym typeface="Lato"/>
              </a:rPr>
              <a:t>desservies</a:t>
            </a:r>
            <a:r>
              <a:rPr lang="en-US" sz="1900" dirty="0">
                <a:sym typeface="Lato"/>
              </a:rPr>
              <a: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err="1">
                <a:sym typeface="Lato"/>
              </a:rPr>
              <a:t>Quels</a:t>
            </a:r>
            <a:r>
              <a:rPr lang="en-US" sz="1900" dirty="0">
                <a:sym typeface="Lato"/>
              </a:rPr>
              <a:t> </a:t>
            </a:r>
            <a:r>
              <a:rPr lang="en-US" sz="1900" dirty="0" err="1">
                <a:sym typeface="Lato"/>
              </a:rPr>
              <a:t>éléments</a:t>
            </a:r>
            <a:r>
              <a:rPr lang="en-US" sz="1900" dirty="0">
                <a:sym typeface="Lato"/>
              </a:rPr>
              <a:t> de </a:t>
            </a:r>
            <a:r>
              <a:rPr lang="en-US" sz="1900" dirty="0" err="1">
                <a:sym typeface="Lato"/>
              </a:rPr>
              <a:t>l'assainissement</a:t>
            </a:r>
            <a:r>
              <a:rPr lang="en-US" sz="1900" dirty="0">
                <a:sym typeface="Lato"/>
              </a:rPr>
              <a:t> </a:t>
            </a:r>
            <a:r>
              <a:rPr lang="en-US" sz="1900" dirty="0" err="1">
                <a:sym typeface="Lato"/>
              </a:rPr>
              <a:t>urbain</a:t>
            </a:r>
            <a:r>
              <a:rPr lang="en-US" sz="1900" dirty="0">
                <a:sym typeface="Lato"/>
              </a:rPr>
              <a:t> ne </a:t>
            </a:r>
            <a:r>
              <a:rPr lang="en-US" sz="1900" dirty="0" err="1">
                <a:sym typeface="Lato"/>
              </a:rPr>
              <a:t>sont</a:t>
            </a:r>
            <a:r>
              <a:rPr lang="en-US" sz="1900" dirty="0">
                <a:sym typeface="Lato"/>
              </a:rPr>
              <a:t> pas </a:t>
            </a:r>
            <a:r>
              <a:rPr lang="en-US" sz="1900" dirty="0" err="1">
                <a:sym typeface="Lato"/>
              </a:rPr>
              <a:t>couverts</a:t>
            </a:r>
            <a:r>
              <a:rPr lang="en-US" sz="1900" dirty="0">
                <a:sym typeface="Lato"/>
              </a:rPr>
              <a:t> par le </a:t>
            </a:r>
            <a:r>
              <a:rPr lang="en-US" sz="1900" dirty="0" err="1">
                <a:sym typeface="Lato"/>
              </a:rPr>
              <a:t>mécanisme</a:t>
            </a:r>
            <a:r>
              <a:rPr lang="en-US" sz="1900" dirty="0">
                <a:sym typeface="Lato"/>
              </a:rPr>
              <a:t> de </a:t>
            </a:r>
            <a:r>
              <a:rPr lang="en-US" sz="1900" dirty="0" err="1">
                <a:sym typeface="Lato"/>
              </a:rPr>
              <a:t>responsabilisation</a:t>
            </a:r>
            <a:r>
              <a:rPr lang="en-US" sz="1900" dirty="0">
                <a:sym typeface="Lato"/>
              </a:rPr>
              <a: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1900" dirty="0" err="1">
                <a:sym typeface="Lato"/>
              </a:rPr>
              <a:t>D'autres</a:t>
            </a:r>
            <a:r>
              <a:rPr lang="en-US" sz="1900" dirty="0">
                <a:sym typeface="Lato"/>
              </a:rPr>
              <a:t> </a:t>
            </a:r>
            <a:r>
              <a:rPr lang="en-US" sz="1900" dirty="0" err="1">
                <a:sym typeface="Lato"/>
              </a:rPr>
              <a:t>mécanismes</a:t>
            </a:r>
            <a:r>
              <a:rPr lang="en-US" sz="1900" dirty="0">
                <a:sym typeface="Lato"/>
              </a:rPr>
              <a:t> de </a:t>
            </a:r>
            <a:r>
              <a:rPr lang="en-US" sz="1900" dirty="0" err="1">
                <a:sym typeface="Lato"/>
              </a:rPr>
              <a:t>responsabilisation</a:t>
            </a:r>
            <a:r>
              <a:rPr lang="en-US" sz="1900" dirty="0">
                <a:sym typeface="Lato"/>
              </a:rPr>
              <a:t> </a:t>
            </a:r>
            <a:r>
              <a:rPr lang="en-US" sz="1900" dirty="0" err="1">
                <a:sym typeface="Lato"/>
              </a:rPr>
              <a:t>sont-ils</a:t>
            </a:r>
            <a:r>
              <a:rPr lang="en-US" sz="1900" dirty="0">
                <a:sym typeface="Lato"/>
              </a:rPr>
              <a:t> </a:t>
            </a:r>
            <a:r>
              <a:rPr lang="en-US" sz="1900" dirty="0" err="1">
                <a:sym typeface="Lato"/>
              </a:rPr>
              <a:t>en</a:t>
            </a:r>
            <a:r>
              <a:rPr lang="en-US" sz="1900" dirty="0">
                <a:sym typeface="Lato"/>
              </a:rPr>
              <a:t> place et </a:t>
            </a:r>
            <a:r>
              <a:rPr lang="en-US" sz="1900" dirty="0" err="1">
                <a:sym typeface="Lato"/>
              </a:rPr>
              <a:t>travaillent-ils</a:t>
            </a:r>
            <a:r>
              <a:rPr lang="en-US" sz="1900" dirty="0">
                <a:sym typeface="Lato"/>
              </a:rPr>
              <a:t> </a:t>
            </a:r>
            <a:r>
              <a:rPr lang="en-US" sz="1900" dirty="0" err="1">
                <a:sym typeface="Lato"/>
              </a:rPr>
              <a:t>en</a:t>
            </a:r>
            <a:r>
              <a:rPr lang="en-US" sz="1900" dirty="0">
                <a:sym typeface="Lato"/>
              </a:rPr>
              <a:t> </a:t>
            </a:r>
            <a:r>
              <a:rPr lang="en-US" sz="1900" dirty="0" err="1">
                <a:sym typeface="Lato"/>
              </a:rPr>
              <a:t>parallèle</a:t>
            </a:r>
            <a:r>
              <a:rPr lang="en-US" sz="1900" dirty="0">
                <a:sym typeface="Lato"/>
              </a:rPr>
              <a:t> avec </a:t>
            </a:r>
            <a:r>
              <a:rPr lang="en-US" sz="1900" dirty="0" err="1">
                <a:sym typeface="Lato"/>
              </a:rPr>
              <a:t>ce</a:t>
            </a:r>
            <a:r>
              <a:rPr lang="en-US" sz="1900" dirty="0">
                <a:sym typeface="Lato"/>
              </a:rPr>
              <a:t> </a:t>
            </a:r>
            <a:r>
              <a:rPr lang="en-US" sz="1900" dirty="0" err="1">
                <a:sym typeface="Lato"/>
              </a:rPr>
              <a:t>mécanisme</a:t>
            </a:r>
            <a:r>
              <a:rPr lang="en-US" sz="1900" dirty="0">
                <a:sym typeface="Lato"/>
              </a:rPr>
              <a:t> ?</a:t>
            </a:r>
          </a:p>
        </p:txBody>
      </p:sp>
    </p:spTree>
    <p:extLst>
      <p:ext uri="{BB962C8B-B14F-4D97-AF65-F5344CB8AC3E}">
        <p14:creationId xmlns:p14="http://schemas.microsoft.com/office/powerpoint/2010/main" val="47899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par </a:t>
            </a:r>
            <a:r>
              <a:rPr lang="en-US" sz="3200" b="1" dirty="0" err="1">
                <a:solidFill>
                  <a:schemeClr val="tx2"/>
                </a:solidFill>
                <a:latin typeface="Calibri" panose="020F0502020204030204" pitchFamily="34" charset="0"/>
              </a:rPr>
              <a:t>l'autorité</a:t>
            </a:r>
            <a:r>
              <a:rPr lang="en-US" sz="3200" b="1" dirty="0">
                <a:solidFill>
                  <a:schemeClr val="tx2"/>
                </a:solidFill>
                <a:latin typeface="Calibri" panose="020F0502020204030204" pitchFamily="34" charset="0"/>
              </a:rPr>
              <a:t> de service </a:t>
            </a:r>
            <a:r>
              <a:rPr lang="en-US" sz="3200" b="1" dirty="0" err="1">
                <a:solidFill>
                  <a:schemeClr val="tx2"/>
                </a:solidFill>
                <a:latin typeface="Calibri" panose="020F0502020204030204" pitchFamily="34" charset="0"/>
              </a:rPr>
              <a:t>mandatée</a:t>
            </a:r>
            <a:r>
              <a:rPr lang="en-US" sz="3200" b="1" dirty="0">
                <a:solidFill>
                  <a:schemeClr val="tx2"/>
                </a:solidFill>
                <a:latin typeface="Calibri" panose="020F0502020204030204" pitchFamily="34" charset="0"/>
              </a:rPr>
              <a:t> applicable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aphicFrame>
        <p:nvGraphicFramePr>
          <p:cNvPr id="5" name="Table 4">
            <a:extLst>
              <a:ext uri="{FF2B5EF4-FFF2-40B4-BE49-F238E27FC236}">
                <a16:creationId xmlns:a16="http://schemas.microsoft.com/office/drawing/2014/main" id="{E7922FF5-3DAF-6968-8FD4-7435167B6252}"/>
              </a:ext>
            </a:extLst>
          </p:cNvPr>
          <p:cNvGraphicFramePr>
            <a:graphicFrameLocks noGrp="1"/>
          </p:cNvGraphicFramePr>
          <p:nvPr>
            <p:extLst>
              <p:ext uri="{D42A27DB-BD31-4B8C-83A1-F6EECF244321}">
                <p14:modId xmlns:p14="http://schemas.microsoft.com/office/powerpoint/2010/main" val="2773704238"/>
              </p:ext>
            </p:extLst>
          </p:nvPr>
        </p:nvGraphicFramePr>
        <p:xfrm>
          <a:off x="723899" y="912107"/>
          <a:ext cx="10962134" cy="5577840"/>
        </p:xfrm>
        <a:graphic>
          <a:graphicData uri="http://schemas.openxmlformats.org/drawingml/2006/table">
            <a:tbl>
              <a:tblPr firstRow="1" bandRow="1">
                <a:tableStyleId>{F5AB1C69-6EDB-4FF4-983F-18BD219EF322}</a:tableStyleId>
              </a:tblPr>
              <a:tblGrid>
                <a:gridCol w="1818134">
                  <a:extLst>
                    <a:ext uri="{9D8B030D-6E8A-4147-A177-3AD203B41FA5}">
                      <a16:colId xmlns:a16="http://schemas.microsoft.com/office/drawing/2014/main" val="1989303585"/>
                    </a:ext>
                  </a:extLst>
                </a:gridCol>
                <a:gridCol w="2432304">
                  <a:extLst>
                    <a:ext uri="{9D8B030D-6E8A-4147-A177-3AD203B41FA5}">
                      <a16:colId xmlns:a16="http://schemas.microsoft.com/office/drawing/2014/main" val="2338902267"/>
                    </a:ext>
                  </a:extLst>
                </a:gridCol>
                <a:gridCol w="6711696">
                  <a:extLst>
                    <a:ext uri="{9D8B030D-6E8A-4147-A177-3AD203B41FA5}">
                      <a16:colId xmlns:a16="http://schemas.microsoft.com/office/drawing/2014/main" val="3747076866"/>
                    </a:ext>
                  </a:extLst>
                </a:gridCol>
              </a:tblGrid>
              <a:tr h="370840">
                <a:tc>
                  <a:txBody>
                    <a:bodyPr/>
                    <a:lstStyle/>
                    <a:p>
                      <a:r>
                        <a:rPr lang="en-US" b="1" dirty="0"/>
                        <a:t>Les </a:t>
                      </a:r>
                      <a:r>
                        <a:rPr lang="en-US" b="1" dirty="0" err="1"/>
                        <a:t>autorités</a:t>
                      </a:r>
                      <a:r>
                        <a:rPr lang="en-US" b="1" dirty="0"/>
                        <a:t> </a:t>
                      </a:r>
                      <a:r>
                        <a:rPr lang="en-US" b="1" dirty="0" err="1"/>
                        <a:t>mandatées</a:t>
                      </a:r>
                      <a:r>
                        <a:rPr lang="en-US" b="1" dirty="0"/>
                        <a:t> </a:t>
                      </a:r>
                    </a:p>
                  </a:txBody>
                  <a:tcPr/>
                </a:tc>
                <a:tc>
                  <a:txBody>
                    <a:bodyPr/>
                    <a:lstStyle/>
                    <a:p>
                      <a:r>
                        <a:rPr lang="en-US" b="1" dirty="0" err="1"/>
                        <a:t>Approche</a:t>
                      </a:r>
                      <a:endParaRPr lang="en-US" b="1" dirty="0"/>
                    </a:p>
                  </a:txBody>
                  <a:tcPr/>
                </a:tc>
                <a:tc>
                  <a:txBody>
                    <a:bodyPr/>
                    <a:lstStyle/>
                    <a:p>
                      <a:r>
                        <a:rPr lang="en-US" b="1" dirty="0" err="1"/>
                        <a:t>Caractéristiques</a:t>
                      </a:r>
                      <a:r>
                        <a:rPr lang="en-US" b="1" dirty="0"/>
                        <a:t> </a:t>
                      </a:r>
                      <a:r>
                        <a:rPr lang="en-US" b="1" dirty="0" err="1"/>
                        <a:t>typiques</a:t>
                      </a:r>
                      <a:endParaRPr lang="en-US" b="1" dirty="0"/>
                    </a:p>
                  </a:txBody>
                  <a:tcPr/>
                </a:tc>
                <a:extLst>
                  <a:ext uri="{0D108BD9-81ED-4DB2-BD59-A6C34878D82A}">
                    <a16:rowId xmlns:a16="http://schemas.microsoft.com/office/drawing/2014/main" val="1132256372"/>
                  </a:ext>
                </a:extLst>
              </a:tr>
              <a:tr h="370840">
                <a:tc rowSpan="3">
                  <a:txBody>
                    <a:bodyPr/>
                    <a:lstStyle/>
                    <a:p>
                      <a:r>
                        <a:rPr lang="en-US" b="1" dirty="0"/>
                        <a:t>Société </a:t>
                      </a:r>
                      <a:r>
                        <a:rPr lang="en-US" b="1" dirty="0" err="1"/>
                        <a:t>nationale</a:t>
                      </a:r>
                      <a:r>
                        <a:rPr lang="en-US" b="1" dirty="0"/>
                        <a:t> </a:t>
                      </a:r>
                      <a:r>
                        <a:rPr lang="en-US" dirty="0"/>
                        <a:t>des services </a:t>
                      </a:r>
                      <a:r>
                        <a:rPr lang="en-US" dirty="0" err="1"/>
                        <a:t>d'eau</a:t>
                      </a:r>
                      <a:r>
                        <a:rPr lang="en-US" dirty="0"/>
                        <a:t> et </a:t>
                      </a:r>
                      <a:r>
                        <a:rPr lang="en-US" dirty="0" err="1"/>
                        <a:t>d'assainissement</a:t>
                      </a:r>
                      <a:endParaRPr lang="en-US" dirty="0"/>
                    </a:p>
                  </a:txBody>
                  <a:tcPr/>
                </a:tc>
                <a:tc>
                  <a:txBody>
                    <a:bodyPr/>
                    <a:lstStyle/>
                    <a:p>
                      <a:r>
                        <a:rPr lang="en-US" dirty="0" err="1"/>
                        <a:t>Régulation</a:t>
                      </a:r>
                      <a:r>
                        <a:rPr lang="en-US" dirty="0"/>
                        <a:t> </a:t>
                      </a:r>
                      <a:r>
                        <a:rPr lang="en-US" b="1" dirty="0" err="1"/>
                        <a:t>ministérielle</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 </a:t>
                      </a:r>
                      <a:r>
                        <a:rPr lang="en-US" dirty="0" err="1"/>
                        <a:t>exemple</a:t>
                      </a:r>
                      <a:r>
                        <a:rPr lang="en-US" dirty="0"/>
                        <a:t>, le </a:t>
                      </a:r>
                      <a:r>
                        <a:rPr lang="en-US" dirty="0" err="1"/>
                        <a:t>Sénégal</a:t>
                      </a:r>
                      <a:r>
                        <a:rPr lang="en-US" dirty="0"/>
                        <a:t> et </a:t>
                      </a:r>
                      <a:r>
                        <a:rPr lang="en-US" dirty="0" err="1"/>
                        <a:t>l'Ouganda</a:t>
                      </a:r>
                      <a:r>
                        <a:rPr lang="en-US" dirty="0"/>
                        <a:t>) </a:t>
                      </a:r>
                      <a:endParaRPr lang="en-US" i="1" dirty="0"/>
                    </a:p>
                  </a:txBody>
                  <a:tcPr/>
                </a:tc>
                <a:tc>
                  <a:txBody>
                    <a:bodyPr/>
                    <a:lstStyle/>
                    <a:p>
                      <a:r>
                        <a:rPr lang="en-GB" sz="1800" b="0" u="none" strike="noStrike" kern="1200" dirty="0">
                          <a:solidFill>
                            <a:schemeClr val="dk1"/>
                          </a:solidFill>
                          <a:effectLst/>
                        </a:rPr>
                        <a:t>Les </a:t>
                      </a:r>
                      <a:r>
                        <a:rPr lang="en-GB" sz="1800" b="0" u="none" strike="noStrike" kern="1200" dirty="0" err="1">
                          <a:solidFill>
                            <a:schemeClr val="dk1"/>
                          </a:solidFill>
                          <a:effectLst/>
                        </a:rPr>
                        <a:t>ministères</a:t>
                      </a:r>
                      <a:r>
                        <a:rPr lang="en-GB" sz="1800" b="0" u="none" strike="noStrike" kern="1200" dirty="0">
                          <a:solidFill>
                            <a:schemeClr val="dk1"/>
                          </a:solidFill>
                          <a:effectLst/>
                        </a:rPr>
                        <a:t> </a:t>
                      </a:r>
                      <a:r>
                        <a:rPr lang="en-GB" sz="1800" b="0" u="none" strike="noStrike" kern="1200" dirty="0" err="1">
                          <a:solidFill>
                            <a:schemeClr val="dk1"/>
                          </a:solidFill>
                          <a:effectLst/>
                        </a:rPr>
                        <a:t>négocient</a:t>
                      </a:r>
                      <a:r>
                        <a:rPr lang="en-US" dirty="0"/>
                        <a:t> des </a:t>
                      </a:r>
                      <a:r>
                        <a:rPr lang="en-US" dirty="0" err="1"/>
                        <a:t>indicateurs</a:t>
                      </a:r>
                      <a:r>
                        <a:rPr lang="en-US" dirty="0"/>
                        <a:t> de performance </a:t>
                      </a:r>
                      <a:r>
                        <a:rPr lang="en-US" dirty="0" err="1"/>
                        <a:t>liés</a:t>
                      </a:r>
                      <a:r>
                        <a:rPr lang="en-US" dirty="0"/>
                        <a:t> aux politiques, des </a:t>
                      </a:r>
                      <a:r>
                        <a:rPr lang="en-US" dirty="0" err="1"/>
                        <a:t>objectifs</a:t>
                      </a:r>
                      <a:r>
                        <a:rPr lang="en-US" dirty="0"/>
                        <a:t>, des conditions de </a:t>
                      </a:r>
                      <a:r>
                        <a:rPr lang="en-US" dirty="0" err="1"/>
                        <a:t>financement</a:t>
                      </a:r>
                      <a:r>
                        <a:rPr lang="en-US" dirty="0"/>
                        <a:t> et de </a:t>
                      </a:r>
                      <a:r>
                        <a:rPr lang="en-US" dirty="0" err="1"/>
                        <a:t>revenus</a:t>
                      </a:r>
                      <a:r>
                        <a:rPr lang="en-US" dirty="0"/>
                        <a:t>. </a:t>
                      </a:r>
                    </a:p>
                    <a:p>
                      <a:endParaRPr lang="en-US" dirty="0"/>
                    </a:p>
                    <a:p>
                      <a:r>
                        <a:rPr lang="en-US" dirty="0" err="1"/>
                        <a:t>L'indépendance</a:t>
                      </a:r>
                      <a:r>
                        <a:rPr lang="en-US" dirty="0"/>
                        <a:t> financière et </a:t>
                      </a:r>
                      <a:r>
                        <a:rPr lang="en-US" dirty="0" err="1"/>
                        <a:t>l'autonomie</a:t>
                      </a:r>
                      <a:r>
                        <a:rPr lang="en-US" dirty="0"/>
                        <a:t> politique </a:t>
                      </a:r>
                      <a:r>
                        <a:rPr lang="en-US" dirty="0" err="1"/>
                        <a:t>sont</a:t>
                      </a:r>
                      <a:r>
                        <a:rPr lang="en-US" dirty="0"/>
                        <a:t> </a:t>
                      </a:r>
                      <a:r>
                        <a:rPr lang="en-US" dirty="0" err="1"/>
                        <a:t>généralement</a:t>
                      </a:r>
                      <a:r>
                        <a:rPr lang="en-US" dirty="0"/>
                        <a:t> </a:t>
                      </a:r>
                      <a:r>
                        <a:rPr lang="en-US" dirty="0" err="1"/>
                        <a:t>faibles</a:t>
                      </a:r>
                      <a:r>
                        <a:rPr lang="en-US" dirty="0"/>
                        <a:t>.</a:t>
                      </a:r>
                    </a:p>
                  </a:txBody>
                  <a:tcPr/>
                </a:tc>
                <a:extLst>
                  <a:ext uri="{0D108BD9-81ED-4DB2-BD59-A6C34878D82A}">
                    <a16:rowId xmlns:a16="http://schemas.microsoft.com/office/drawing/2014/main" val="556346891"/>
                  </a:ext>
                </a:extLst>
              </a:tr>
              <a:tr h="370840">
                <a:tc vMerge="1">
                  <a:txBody>
                    <a:bodyPr/>
                    <a:lstStyle/>
                    <a:p>
                      <a:endParaRPr lang="en-US" dirty="0"/>
                    </a:p>
                  </a:txBody>
                  <a:tcPr/>
                </a:tc>
                <a:tc>
                  <a:txBody>
                    <a:bodyPr/>
                    <a:lstStyle/>
                    <a:p>
                      <a:r>
                        <a:rPr lang="en-US" dirty="0" err="1"/>
                        <a:t>Régulation</a:t>
                      </a:r>
                      <a:r>
                        <a:rPr lang="en-US" dirty="0"/>
                        <a:t> </a:t>
                      </a:r>
                      <a:r>
                        <a:rPr lang="en-US" b="1" dirty="0" err="1"/>
                        <a:t>indépendante</a:t>
                      </a:r>
                      <a:endParaRPr lang="en-US" b="1" dirty="0"/>
                    </a:p>
                    <a:p>
                      <a:endParaRPr lang="en-US" dirty="0"/>
                    </a:p>
                    <a:p>
                      <a:r>
                        <a:rPr lang="en-US" dirty="0"/>
                        <a:t>(Par </a:t>
                      </a:r>
                      <a:r>
                        <a:rPr lang="en-US" dirty="0" err="1"/>
                        <a:t>exemple</a:t>
                      </a:r>
                      <a:r>
                        <a:rPr lang="en-US" dirty="0"/>
                        <a:t>, la </a:t>
                      </a:r>
                      <a:r>
                        <a:rPr lang="en-US" dirty="0" err="1"/>
                        <a:t>Malaisie</a:t>
                      </a:r>
                      <a:r>
                        <a:rPr lang="en-US" dirty="0"/>
                        <a:t>, le Rwanda, le Lesotho) </a:t>
                      </a:r>
                      <a:endParaRPr lang="en-US" i="1" dirty="0"/>
                    </a:p>
                  </a:txBody>
                  <a:tcPr/>
                </a:tc>
                <a:tc>
                  <a:txBody>
                    <a:bodyPr/>
                    <a:lstStyle/>
                    <a:p>
                      <a:r>
                        <a:rPr lang="en-US" dirty="0" err="1"/>
                        <a:t>Agence</a:t>
                      </a:r>
                      <a:r>
                        <a:rPr lang="en-US" dirty="0"/>
                        <a:t> de </a:t>
                      </a:r>
                      <a:r>
                        <a:rPr lang="en-US" dirty="0" err="1"/>
                        <a:t>régulation</a:t>
                      </a:r>
                      <a:r>
                        <a:rPr lang="en-US" dirty="0"/>
                        <a:t> </a:t>
                      </a:r>
                      <a:r>
                        <a:rPr lang="en-US" dirty="0" err="1"/>
                        <a:t>chargée</a:t>
                      </a:r>
                      <a:r>
                        <a:rPr lang="en-US" dirty="0"/>
                        <a:t> de </a:t>
                      </a:r>
                      <a:r>
                        <a:rPr lang="en-US" dirty="0" err="1"/>
                        <a:t>responsabiliser</a:t>
                      </a:r>
                      <a:r>
                        <a:rPr lang="en-US" dirty="0"/>
                        <a:t> </a:t>
                      </a:r>
                      <a:r>
                        <a:rPr lang="en-US" dirty="0" err="1"/>
                        <a:t>l'entreprise</a:t>
                      </a:r>
                      <a:r>
                        <a:rPr lang="en-US" dirty="0"/>
                        <a:t> de services publics. Le </a:t>
                      </a:r>
                      <a:r>
                        <a:rPr lang="en-US" dirty="0" err="1"/>
                        <a:t>régulateur</a:t>
                      </a:r>
                      <a:r>
                        <a:rPr lang="en-US" dirty="0"/>
                        <a:t> a le droit de lever des fonds </a:t>
                      </a:r>
                      <a:r>
                        <a:rPr lang="en-US" dirty="0" err="1"/>
                        <a:t>auprès</a:t>
                      </a:r>
                      <a:r>
                        <a:rPr lang="en-US" dirty="0"/>
                        <a:t> de </a:t>
                      </a:r>
                      <a:r>
                        <a:rPr lang="en-US" dirty="0" err="1"/>
                        <a:t>l'entreprise</a:t>
                      </a:r>
                      <a:r>
                        <a:rPr lang="en-US" dirty="0"/>
                        <a:t> de services publics et de </a:t>
                      </a:r>
                      <a:r>
                        <a:rPr lang="en-US" dirty="0" err="1"/>
                        <a:t>gouverner</a:t>
                      </a:r>
                      <a:r>
                        <a:rPr lang="en-US" dirty="0"/>
                        <a:t> la fixation des </a:t>
                      </a:r>
                      <a:r>
                        <a:rPr lang="en-US" dirty="0" err="1"/>
                        <a:t>tarifs</a:t>
                      </a:r>
                      <a:r>
                        <a:rPr lang="en-US" dirty="0"/>
                        <a:t> et </a:t>
                      </a:r>
                      <a:r>
                        <a:rPr lang="en-US" dirty="0" err="1"/>
                        <a:t>d'autres</a:t>
                      </a:r>
                      <a:r>
                        <a:rPr lang="en-US" dirty="0"/>
                        <a:t> </a:t>
                      </a:r>
                      <a:r>
                        <a:rPr lang="en-US" dirty="0" err="1"/>
                        <a:t>décisions</a:t>
                      </a:r>
                      <a:r>
                        <a:rPr lang="en-US" dirty="0"/>
                        <a:t> </a:t>
                      </a:r>
                      <a:r>
                        <a:rPr lang="en-US" dirty="0" err="1"/>
                        <a:t>en</a:t>
                      </a:r>
                      <a:r>
                        <a:rPr lang="en-US" dirty="0"/>
                        <a:t> dehors du </a:t>
                      </a:r>
                      <a:r>
                        <a:rPr lang="en-US" dirty="0" err="1"/>
                        <a:t>système</a:t>
                      </a:r>
                      <a:r>
                        <a:rPr lang="en-US" dirty="0"/>
                        <a:t> politique. La direction et le personnel </a:t>
                      </a:r>
                      <a:r>
                        <a:rPr lang="en-US" dirty="0" err="1"/>
                        <a:t>sont</a:t>
                      </a:r>
                      <a:r>
                        <a:rPr lang="en-US" dirty="0"/>
                        <a:t> </a:t>
                      </a:r>
                      <a:r>
                        <a:rPr lang="en-US" dirty="0" err="1"/>
                        <a:t>gérés</a:t>
                      </a:r>
                      <a:r>
                        <a:rPr lang="en-US" dirty="0"/>
                        <a:t> par des nominations politiques. </a:t>
                      </a:r>
                      <a:r>
                        <a:rPr lang="en-US" dirty="0" err="1"/>
                        <a:t>Peut</a:t>
                      </a:r>
                      <a:r>
                        <a:rPr lang="en-US" dirty="0"/>
                        <a:t> </a:t>
                      </a:r>
                      <a:r>
                        <a:rPr lang="en-US" dirty="0" err="1"/>
                        <a:t>être</a:t>
                      </a:r>
                      <a:r>
                        <a:rPr lang="en-US" dirty="0"/>
                        <a:t> </a:t>
                      </a:r>
                      <a:r>
                        <a:rPr lang="en-US" dirty="0" err="1"/>
                        <a:t>spécifique</a:t>
                      </a:r>
                      <a:r>
                        <a:rPr lang="en-US" dirty="0"/>
                        <a:t> au </a:t>
                      </a:r>
                      <a:r>
                        <a:rPr lang="en-US" dirty="0" err="1"/>
                        <a:t>secteur</a:t>
                      </a:r>
                      <a:r>
                        <a:rPr lang="en-US" dirty="0"/>
                        <a:t> </a:t>
                      </a:r>
                      <a:r>
                        <a:rPr lang="en-US" dirty="0" err="1"/>
                        <a:t>ou</a:t>
                      </a:r>
                      <a:r>
                        <a:rPr lang="en-US" dirty="0"/>
                        <a:t> </a:t>
                      </a:r>
                      <a:r>
                        <a:rPr lang="en-US" dirty="0" err="1"/>
                        <a:t>multisectoriel</a:t>
                      </a:r>
                      <a:r>
                        <a:rPr lang="en-US" dirty="0"/>
                        <a:t>. </a:t>
                      </a:r>
                    </a:p>
                    <a:p>
                      <a:endParaRPr lang="en-US" dirty="0"/>
                    </a:p>
                    <a:p>
                      <a:r>
                        <a:rPr lang="en-US" dirty="0" err="1"/>
                        <a:t>Indépendance</a:t>
                      </a:r>
                      <a:r>
                        <a:rPr lang="en-US" dirty="0"/>
                        <a:t> financière : </a:t>
                      </a:r>
                      <a:r>
                        <a:rPr lang="en-US" dirty="0" err="1"/>
                        <a:t>élevée</a:t>
                      </a:r>
                      <a:r>
                        <a:rPr lang="en-US" dirty="0"/>
                        <a:t>. </a:t>
                      </a:r>
                      <a:r>
                        <a:rPr lang="en-US" dirty="0" err="1"/>
                        <a:t>Autonomie</a:t>
                      </a:r>
                      <a:r>
                        <a:rPr lang="en-US" dirty="0"/>
                        <a:t> politique : </a:t>
                      </a:r>
                      <a:r>
                        <a:rPr lang="en-US" dirty="0" err="1"/>
                        <a:t>moyenne</a:t>
                      </a:r>
                      <a:r>
                        <a:rPr lang="en-US" dirty="0"/>
                        <a:t> </a:t>
                      </a:r>
                      <a:r>
                        <a:rPr lang="en-US" dirty="0" err="1"/>
                        <a:t>à</a:t>
                      </a:r>
                      <a:r>
                        <a:rPr lang="en-US" dirty="0"/>
                        <a:t> </a:t>
                      </a:r>
                      <a:r>
                        <a:rPr lang="en-US" dirty="0" err="1"/>
                        <a:t>élevée</a:t>
                      </a:r>
                      <a:r>
                        <a:rPr lang="en-US" dirty="0"/>
                        <a:t>.</a:t>
                      </a:r>
                    </a:p>
                  </a:txBody>
                  <a:tcPr/>
                </a:tc>
                <a:extLst>
                  <a:ext uri="{0D108BD9-81ED-4DB2-BD59-A6C34878D82A}">
                    <a16:rowId xmlns:a16="http://schemas.microsoft.com/office/drawing/2014/main" val="3934370595"/>
                  </a:ext>
                </a:extLst>
              </a:tr>
              <a:tr h="370840">
                <a:tc vMerge="1">
                  <a:txBody>
                    <a:bodyPr/>
                    <a:lstStyle/>
                    <a:p>
                      <a:endParaRPr lang="en-US" dirty="0"/>
                    </a:p>
                  </a:txBody>
                  <a:tcPr/>
                </a:tc>
                <a:tc>
                  <a:txBody>
                    <a:bodyPr/>
                    <a:lstStyle/>
                    <a:p>
                      <a:r>
                        <a:rPr lang="en-US" dirty="0" err="1"/>
                        <a:t>Mécanismes</a:t>
                      </a:r>
                      <a:r>
                        <a:rPr lang="en-US" dirty="0"/>
                        <a:t> de </a:t>
                      </a:r>
                      <a:r>
                        <a:rPr lang="en-US" b="1" dirty="0" err="1"/>
                        <a:t>rétroaction</a:t>
                      </a:r>
                      <a:r>
                        <a:rPr lang="en-US" dirty="0"/>
                        <a:t>/</a:t>
                      </a:r>
                      <a:r>
                        <a:rPr lang="en-US" b="1" dirty="0" err="1"/>
                        <a:t>doléances</a:t>
                      </a:r>
                      <a:r>
                        <a:rPr lang="en-US" dirty="0"/>
                        <a:t> des clients</a:t>
                      </a:r>
                    </a:p>
                  </a:txBody>
                  <a:tcPr/>
                </a:tc>
                <a:tc>
                  <a:txBody>
                    <a:bodyPr/>
                    <a:lstStyle/>
                    <a:p>
                      <a:r>
                        <a:rPr lang="en-US" dirty="0"/>
                        <a:t>Courant, bien que avec des </a:t>
                      </a:r>
                      <a:r>
                        <a:rPr lang="en-US" dirty="0" err="1"/>
                        <a:t>degrés</a:t>
                      </a:r>
                      <a:r>
                        <a:rPr lang="en-US" dirty="0"/>
                        <a:t> </a:t>
                      </a:r>
                      <a:r>
                        <a:rPr lang="en-US" dirty="0" err="1"/>
                        <a:t>d'efficacité</a:t>
                      </a:r>
                      <a:r>
                        <a:rPr lang="en-US" dirty="0"/>
                        <a:t> variables. </a:t>
                      </a:r>
                      <a:r>
                        <a:rPr lang="en-US" dirty="0" err="1"/>
                        <a:t>Nécessaire</a:t>
                      </a:r>
                      <a:r>
                        <a:rPr lang="en-US" dirty="0"/>
                        <a:t>, </a:t>
                      </a:r>
                      <a:r>
                        <a:rPr lang="en-US" dirty="0" err="1"/>
                        <a:t>mais</a:t>
                      </a:r>
                      <a:r>
                        <a:rPr lang="en-US" dirty="0"/>
                        <a:t> pas </a:t>
                      </a:r>
                      <a:r>
                        <a:rPr lang="en-US" dirty="0" err="1"/>
                        <a:t>efficace</a:t>
                      </a:r>
                      <a:r>
                        <a:rPr lang="en-US" dirty="0"/>
                        <a:t> </a:t>
                      </a:r>
                      <a:r>
                        <a:rPr lang="en-US" dirty="0" err="1"/>
                        <a:t>en</a:t>
                      </a:r>
                      <a:r>
                        <a:rPr lang="en-US" dirty="0"/>
                        <a:t> soi.</a:t>
                      </a:r>
                    </a:p>
                  </a:txBody>
                  <a:tcPr/>
                </a:tc>
                <a:extLst>
                  <a:ext uri="{0D108BD9-81ED-4DB2-BD59-A6C34878D82A}">
                    <a16:rowId xmlns:a16="http://schemas.microsoft.com/office/drawing/2014/main" val="2230248104"/>
                  </a:ext>
                </a:extLst>
              </a:tr>
            </a:tbl>
          </a:graphicData>
        </a:graphic>
      </p:graphicFrame>
    </p:spTree>
    <p:extLst>
      <p:ext uri="{BB962C8B-B14F-4D97-AF65-F5344CB8AC3E}">
        <p14:creationId xmlns:p14="http://schemas.microsoft.com/office/powerpoint/2010/main" val="3595031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par </a:t>
            </a:r>
            <a:r>
              <a:rPr lang="en-US" sz="3200" b="1" dirty="0" err="1">
                <a:solidFill>
                  <a:schemeClr val="tx2"/>
                </a:solidFill>
                <a:latin typeface="Calibri" panose="020F0502020204030204" pitchFamily="34" charset="0"/>
              </a:rPr>
              <a:t>l'autorité</a:t>
            </a:r>
            <a:r>
              <a:rPr lang="en-US" sz="3200" b="1" dirty="0">
                <a:solidFill>
                  <a:schemeClr val="tx2"/>
                </a:solidFill>
                <a:latin typeface="Calibri" panose="020F0502020204030204" pitchFamily="34" charset="0"/>
              </a:rPr>
              <a:t> de service </a:t>
            </a:r>
            <a:r>
              <a:rPr lang="en-US" sz="3200" b="1" dirty="0" err="1">
                <a:solidFill>
                  <a:schemeClr val="tx2"/>
                </a:solidFill>
                <a:latin typeface="Calibri" panose="020F0502020204030204" pitchFamily="34" charset="0"/>
              </a:rPr>
              <a:t>mandatée</a:t>
            </a:r>
            <a:r>
              <a:rPr lang="en-US" sz="3200" b="1" dirty="0">
                <a:solidFill>
                  <a:schemeClr val="tx2"/>
                </a:solidFill>
                <a:latin typeface="Calibri" panose="020F0502020204030204" pitchFamily="34" charset="0"/>
              </a:rPr>
              <a:t> applicable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aphicFrame>
        <p:nvGraphicFramePr>
          <p:cNvPr id="5" name="Table 4">
            <a:extLst>
              <a:ext uri="{FF2B5EF4-FFF2-40B4-BE49-F238E27FC236}">
                <a16:creationId xmlns:a16="http://schemas.microsoft.com/office/drawing/2014/main" id="{E7922FF5-3DAF-6968-8FD4-7435167B6252}"/>
              </a:ext>
            </a:extLst>
          </p:cNvPr>
          <p:cNvGraphicFramePr>
            <a:graphicFrameLocks noGrp="1"/>
          </p:cNvGraphicFramePr>
          <p:nvPr>
            <p:extLst>
              <p:ext uri="{D42A27DB-BD31-4B8C-83A1-F6EECF244321}">
                <p14:modId xmlns:p14="http://schemas.microsoft.com/office/powerpoint/2010/main" val="347714694"/>
              </p:ext>
            </p:extLst>
          </p:nvPr>
        </p:nvGraphicFramePr>
        <p:xfrm>
          <a:off x="723899" y="912107"/>
          <a:ext cx="10962134" cy="5577840"/>
        </p:xfrm>
        <a:graphic>
          <a:graphicData uri="http://schemas.openxmlformats.org/drawingml/2006/table">
            <a:tbl>
              <a:tblPr firstRow="1" bandRow="1">
                <a:tableStyleId>{F5AB1C69-6EDB-4FF4-983F-18BD219EF322}</a:tableStyleId>
              </a:tblPr>
              <a:tblGrid>
                <a:gridCol w="1543813">
                  <a:extLst>
                    <a:ext uri="{9D8B030D-6E8A-4147-A177-3AD203B41FA5}">
                      <a16:colId xmlns:a16="http://schemas.microsoft.com/office/drawing/2014/main" val="1989303585"/>
                    </a:ext>
                  </a:extLst>
                </a:gridCol>
                <a:gridCol w="3657600">
                  <a:extLst>
                    <a:ext uri="{9D8B030D-6E8A-4147-A177-3AD203B41FA5}">
                      <a16:colId xmlns:a16="http://schemas.microsoft.com/office/drawing/2014/main" val="2338902267"/>
                    </a:ext>
                  </a:extLst>
                </a:gridCol>
                <a:gridCol w="5760721">
                  <a:extLst>
                    <a:ext uri="{9D8B030D-6E8A-4147-A177-3AD203B41FA5}">
                      <a16:colId xmlns:a16="http://schemas.microsoft.com/office/drawing/2014/main" val="3747076866"/>
                    </a:ext>
                  </a:extLst>
                </a:gridCol>
              </a:tblGrid>
              <a:tr h="370840">
                <a:tc>
                  <a:txBody>
                    <a:bodyPr/>
                    <a:lstStyle/>
                    <a:p>
                      <a:r>
                        <a:rPr lang="en-US" b="1" dirty="0"/>
                        <a:t>Les </a:t>
                      </a:r>
                      <a:r>
                        <a:rPr lang="en-US" b="1" dirty="0" err="1"/>
                        <a:t>autorités</a:t>
                      </a:r>
                      <a:r>
                        <a:rPr lang="en-US" b="1" dirty="0"/>
                        <a:t> </a:t>
                      </a:r>
                      <a:r>
                        <a:rPr lang="en-US" b="1" dirty="0" err="1"/>
                        <a:t>mandatées</a:t>
                      </a:r>
                      <a:r>
                        <a:rPr lang="en-US" b="1" dirty="0"/>
                        <a:t> </a:t>
                      </a:r>
                    </a:p>
                  </a:txBody>
                  <a:tcPr/>
                </a:tc>
                <a:tc>
                  <a:txBody>
                    <a:bodyPr/>
                    <a:lstStyle/>
                    <a:p>
                      <a:r>
                        <a:rPr lang="en-US" b="1" dirty="0" err="1"/>
                        <a:t>Approche</a:t>
                      </a:r>
                      <a:endParaRPr lang="en-US" b="1" dirty="0"/>
                    </a:p>
                  </a:txBody>
                  <a:tcPr/>
                </a:tc>
                <a:tc>
                  <a:txBody>
                    <a:bodyPr/>
                    <a:lstStyle/>
                    <a:p>
                      <a:r>
                        <a:rPr lang="en-US" b="1" dirty="0" err="1"/>
                        <a:t>Caractéristiques</a:t>
                      </a:r>
                      <a:r>
                        <a:rPr lang="en-US" b="1" dirty="0"/>
                        <a:t> </a:t>
                      </a:r>
                      <a:r>
                        <a:rPr lang="en-US" b="1" dirty="0" err="1"/>
                        <a:t>typiques</a:t>
                      </a:r>
                      <a:endParaRPr lang="en-US" b="1" dirty="0"/>
                    </a:p>
                  </a:txBody>
                  <a:tcPr/>
                </a:tc>
                <a:extLst>
                  <a:ext uri="{0D108BD9-81ED-4DB2-BD59-A6C34878D82A}">
                    <a16:rowId xmlns:a16="http://schemas.microsoft.com/office/drawing/2014/main" val="1132256372"/>
                  </a:ext>
                </a:extLst>
              </a:tr>
              <a:tr h="370840">
                <a:tc rowSpan="3">
                  <a:txBody>
                    <a:bodyPr/>
                    <a:lstStyle/>
                    <a:p>
                      <a:r>
                        <a:rPr lang="en-US" dirty="0"/>
                        <a:t>Service public </a:t>
                      </a:r>
                      <a:r>
                        <a:rPr lang="en-US" b="1" dirty="0"/>
                        <a:t>subnational</a:t>
                      </a:r>
                    </a:p>
                  </a:txBody>
                  <a:tcPr/>
                </a:tc>
                <a:tc>
                  <a:txBody>
                    <a:bodyPr/>
                    <a:lstStyle/>
                    <a:p>
                      <a:r>
                        <a:rPr lang="en-US" i="0" dirty="0" err="1"/>
                        <a:t>Régulation</a:t>
                      </a:r>
                      <a:r>
                        <a:rPr lang="en-US" i="0" dirty="0"/>
                        <a:t> par </a:t>
                      </a:r>
                      <a:r>
                        <a:rPr lang="en-US" b="1" i="0" dirty="0" err="1"/>
                        <a:t>contrat</a:t>
                      </a:r>
                      <a:r>
                        <a:rPr lang="en-US" i="0" dirty="0"/>
                        <a:t>, entre la </a:t>
                      </a:r>
                      <a:r>
                        <a:rPr lang="en-US" i="0" dirty="0" err="1"/>
                        <a:t>société</a:t>
                      </a:r>
                      <a:r>
                        <a:rPr lang="en-US" i="0" dirty="0"/>
                        <a:t> de services publics et le </a:t>
                      </a:r>
                      <a:r>
                        <a:rPr lang="en-US" i="0" dirty="0" err="1"/>
                        <a:t>gouvernement</a:t>
                      </a:r>
                      <a:r>
                        <a:rPr lang="en-US" i="0" dirty="0"/>
                        <a:t> local</a:t>
                      </a:r>
                    </a:p>
                    <a:p>
                      <a:endParaRPr lang="en-US" i="0" dirty="0"/>
                    </a:p>
                    <a:p>
                      <a:r>
                        <a:rPr lang="en-US" i="1" dirty="0"/>
                        <a:t>(Pour example: Dhaka, Bangladesh)</a:t>
                      </a:r>
                    </a:p>
                  </a:txBody>
                  <a:tcPr/>
                </a:tc>
                <a:tc>
                  <a:txBody>
                    <a:bodyPr/>
                    <a:lstStyle/>
                    <a:p>
                      <a:r>
                        <a:rPr lang="en-US" dirty="0" err="1"/>
                        <a:t>Peut</a:t>
                      </a:r>
                      <a:r>
                        <a:rPr lang="en-US" dirty="0"/>
                        <a:t> </a:t>
                      </a:r>
                      <a:r>
                        <a:rPr lang="en-US" dirty="0" err="1"/>
                        <a:t>être</a:t>
                      </a:r>
                      <a:r>
                        <a:rPr lang="en-US" dirty="0"/>
                        <a:t> </a:t>
                      </a:r>
                      <a:r>
                        <a:rPr lang="en-US" dirty="0" err="1"/>
                        <a:t>efficace</a:t>
                      </a:r>
                      <a:r>
                        <a:rPr lang="en-US" dirty="0"/>
                        <a:t> </a:t>
                      </a:r>
                      <a:r>
                        <a:rPr lang="en-US" dirty="0" err="1"/>
                        <a:t>si</a:t>
                      </a:r>
                      <a:r>
                        <a:rPr lang="en-US" dirty="0"/>
                        <a:t> le non-</a:t>
                      </a:r>
                      <a:r>
                        <a:rPr lang="en-US" dirty="0" err="1"/>
                        <a:t>renouvellement</a:t>
                      </a:r>
                      <a:r>
                        <a:rPr lang="en-US" dirty="0"/>
                        <a:t> du </a:t>
                      </a:r>
                      <a:r>
                        <a:rPr lang="en-US" dirty="0" err="1"/>
                        <a:t>contrat</a:t>
                      </a:r>
                      <a:r>
                        <a:rPr lang="en-US" dirty="0"/>
                        <a:t> </a:t>
                      </a:r>
                      <a:r>
                        <a:rPr lang="en-US" dirty="0" err="1"/>
                        <a:t>est</a:t>
                      </a:r>
                      <a:r>
                        <a:rPr lang="en-US" dirty="0"/>
                        <a:t> </a:t>
                      </a:r>
                      <a:r>
                        <a:rPr lang="en-US" dirty="0" err="1"/>
                        <a:t>une</a:t>
                      </a:r>
                      <a:r>
                        <a:rPr lang="en-US" dirty="0"/>
                        <a:t> </a:t>
                      </a:r>
                      <a:r>
                        <a:rPr lang="en-US" dirty="0" err="1"/>
                        <a:t>possibilité</a:t>
                      </a:r>
                      <a:r>
                        <a:rPr lang="en-US" dirty="0"/>
                        <a:t> </a:t>
                      </a:r>
                      <a:r>
                        <a:rPr lang="en-US" dirty="0" err="1"/>
                        <a:t>réelle</a:t>
                      </a:r>
                      <a:r>
                        <a:rPr lang="en-US" dirty="0"/>
                        <a:t>. </a:t>
                      </a:r>
                      <a:r>
                        <a:rPr lang="en-US" dirty="0" err="1"/>
                        <a:t>L'indépendance</a:t>
                      </a:r>
                      <a:r>
                        <a:rPr lang="en-US" dirty="0"/>
                        <a:t> financière et </a:t>
                      </a:r>
                      <a:r>
                        <a:rPr lang="en-US" dirty="0" err="1"/>
                        <a:t>l'autonomie</a:t>
                      </a:r>
                      <a:r>
                        <a:rPr lang="en-US" dirty="0"/>
                        <a:t> politique </a:t>
                      </a:r>
                      <a:r>
                        <a:rPr lang="en-US" dirty="0" err="1"/>
                        <a:t>sont</a:t>
                      </a:r>
                      <a:r>
                        <a:rPr lang="en-US" dirty="0"/>
                        <a:t> </a:t>
                      </a:r>
                      <a:r>
                        <a:rPr lang="en-US" dirty="0" err="1"/>
                        <a:t>généralement</a:t>
                      </a:r>
                      <a:r>
                        <a:rPr lang="en-US" dirty="0"/>
                        <a:t> </a:t>
                      </a:r>
                      <a:r>
                        <a:rPr lang="en-US" dirty="0" err="1"/>
                        <a:t>faibles</a:t>
                      </a:r>
                      <a:r>
                        <a:rPr lang="en-US" dirty="0"/>
                        <a:t>.</a:t>
                      </a:r>
                    </a:p>
                  </a:txBody>
                  <a:tcPr/>
                </a:tc>
                <a:extLst>
                  <a:ext uri="{0D108BD9-81ED-4DB2-BD59-A6C34878D82A}">
                    <a16:rowId xmlns:a16="http://schemas.microsoft.com/office/drawing/2014/main" val="556346891"/>
                  </a:ext>
                </a:extLst>
              </a:tr>
              <a:tr h="370840">
                <a:tc vMerge="1">
                  <a:txBody>
                    <a:bodyPr/>
                    <a:lstStyle/>
                    <a:p>
                      <a:endParaRPr lang="en-US" dirty="0"/>
                    </a:p>
                  </a:txBody>
                  <a:tcPr/>
                </a:tc>
                <a:tc>
                  <a:txBody>
                    <a:bodyPr/>
                    <a:lstStyle/>
                    <a:p>
                      <a:r>
                        <a:rPr lang="en-US" i="0" dirty="0" err="1"/>
                        <a:t>Régulation</a:t>
                      </a:r>
                      <a:r>
                        <a:rPr lang="en-US" i="0" dirty="0"/>
                        <a:t> </a:t>
                      </a:r>
                      <a:r>
                        <a:rPr lang="en-US" b="1" i="0" dirty="0" err="1"/>
                        <a:t>indépendante</a:t>
                      </a:r>
                      <a:endParaRPr lang="en-US" b="1" i="0" dirty="0"/>
                    </a:p>
                    <a:p>
                      <a:endParaRPr lang="en-US" i="0" dirty="0"/>
                    </a:p>
                    <a:p>
                      <a:r>
                        <a:rPr lang="en-US" i="1" dirty="0"/>
                        <a:t>(Pour example: Kenya, </a:t>
                      </a:r>
                      <a:r>
                        <a:rPr lang="en-US" i="1" dirty="0" err="1"/>
                        <a:t>Tanzanie</a:t>
                      </a:r>
                      <a:r>
                        <a:rPr lang="en-US" i="1" dirty="0"/>
                        <a:t>, </a:t>
                      </a:r>
                      <a:r>
                        <a:rPr lang="en-US" i="1" dirty="0" err="1"/>
                        <a:t>Zambie</a:t>
                      </a:r>
                      <a:r>
                        <a:rPr lang="en-US" i="1" dirty="0"/>
                        <a:t>)</a:t>
                      </a:r>
                    </a:p>
                  </a:txBody>
                  <a:tcPr/>
                </a:tc>
                <a:tc>
                  <a:txBody>
                    <a:bodyPr/>
                    <a:lstStyle/>
                    <a:p>
                      <a:r>
                        <a:rPr lang="en-US" dirty="0" err="1"/>
                        <a:t>Agence</a:t>
                      </a:r>
                      <a:r>
                        <a:rPr lang="en-US" dirty="0"/>
                        <a:t> de </a:t>
                      </a:r>
                      <a:r>
                        <a:rPr lang="en-US" dirty="0" err="1"/>
                        <a:t>régulation</a:t>
                      </a:r>
                      <a:r>
                        <a:rPr lang="en-US" dirty="0"/>
                        <a:t> </a:t>
                      </a:r>
                      <a:r>
                        <a:rPr lang="en-US" dirty="0" err="1"/>
                        <a:t>chargée</a:t>
                      </a:r>
                      <a:r>
                        <a:rPr lang="en-US" dirty="0"/>
                        <a:t> de </a:t>
                      </a:r>
                      <a:r>
                        <a:rPr lang="en-US" dirty="0" err="1"/>
                        <a:t>responsabiliser</a:t>
                      </a:r>
                      <a:r>
                        <a:rPr lang="en-US" dirty="0"/>
                        <a:t> </a:t>
                      </a:r>
                      <a:r>
                        <a:rPr lang="en-US" dirty="0" err="1"/>
                        <a:t>l'entreprise</a:t>
                      </a:r>
                      <a:r>
                        <a:rPr lang="en-US" dirty="0"/>
                        <a:t> de services publics. Le </a:t>
                      </a:r>
                      <a:r>
                        <a:rPr lang="en-US" dirty="0" err="1"/>
                        <a:t>régulateur</a:t>
                      </a:r>
                      <a:r>
                        <a:rPr lang="en-US" dirty="0"/>
                        <a:t> </a:t>
                      </a:r>
                      <a:r>
                        <a:rPr lang="en-US" dirty="0" err="1"/>
                        <a:t>peut</a:t>
                      </a:r>
                      <a:r>
                        <a:rPr lang="en-US" dirty="0"/>
                        <a:t> lever des fonds </a:t>
                      </a:r>
                      <a:r>
                        <a:rPr lang="en-US" dirty="0" err="1"/>
                        <a:t>auprès</a:t>
                      </a:r>
                      <a:r>
                        <a:rPr lang="en-US" dirty="0"/>
                        <a:t> de </a:t>
                      </a:r>
                      <a:r>
                        <a:rPr lang="en-US" dirty="0" err="1"/>
                        <a:t>l'entreprise</a:t>
                      </a:r>
                      <a:r>
                        <a:rPr lang="en-US" dirty="0"/>
                        <a:t> de services publics et de </a:t>
                      </a:r>
                      <a:r>
                        <a:rPr lang="en-US" dirty="0" err="1"/>
                        <a:t>gouverner</a:t>
                      </a:r>
                      <a:r>
                        <a:rPr lang="en-US" dirty="0"/>
                        <a:t> la fixation des </a:t>
                      </a:r>
                      <a:r>
                        <a:rPr lang="en-US" dirty="0" err="1"/>
                        <a:t>tarifs</a:t>
                      </a:r>
                      <a:r>
                        <a:rPr lang="en-US" dirty="0"/>
                        <a:t> et </a:t>
                      </a:r>
                      <a:r>
                        <a:rPr lang="en-US" dirty="0" err="1"/>
                        <a:t>d'autres</a:t>
                      </a:r>
                      <a:r>
                        <a:rPr lang="en-US" dirty="0"/>
                        <a:t> </a:t>
                      </a:r>
                      <a:r>
                        <a:rPr lang="en-US" dirty="0" err="1"/>
                        <a:t>décisions</a:t>
                      </a:r>
                      <a:r>
                        <a:rPr lang="en-US" dirty="0"/>
                        <a:t> </a:t>
                      </a:r>
                      <a:r>
                        <a:rPr lang="en-US" dirty="0" err="1"/>
                        <a:t>en</a:t>
                      </a:r>
                      <a:r>
                        <a:rPr lang="en-US" dirty="0"/>
                        <a:t> dehors du </a:t>
                      </a:r>
                      <a:r>
                        <a:rPr lang="en-US" dirty="0" err="1"/>
                        <a:t>système</a:t>
                      </a:r>
                      <a:r>
                        <a:rPr lang="en-US" dirty="0"/>
                        <a:t> politique. La direction et le personnel </a:t>
                      </a:r>
                      <a:r>
                        <a:rPr lang="en-US" dirty="0" err="1"/>
                        <a:t>sont</a:t>
                      </a:r>
                      <a:r>
                        <a:rPr lang="en-US" dirty="0"/>
                        <a:t> </a:t>
                      </a:r>
                      <a:r>
                        <a:rPr lang="en-US" dirty="0" err="1"/>
                        <a:t>gérés</a:t>
                      </a:r>
                      <a:r>
                        <a:rPr lang="en-US" dirty="0"/>
                        <a:t> par des nominations politiques. </a:t>
                      </a:r>
                      <a:r>
                        <a:rPr lang="en-US" dirty="0" err="1"/>
                        <a:t>Peut</a:t>
                      </a:r>
                      <a:r>
                        <a:rPr lang="en-US" dirty="0"/>
                        <a:t> </a:t>
                      </a:r>
                      <a:r>
                        <a:rPr lang="en-US" dirty="0" err="1"/>
                        <a:t>être</a:t>
                      </a:r>
                      <a:r>
                        <a:rPr lang="en-US" dirty="0"/>
                        <a:t> </a:t>
                      </a:r>
                      <a:r>
                        <a:rPr lang="en-US" dirty="0" err="1"/>
                        <a:t>spécifique</a:t>
                      </a:r>
                      <a:r>
                        <a:rPr lang="en-US" dirty="0"/>
                        <a:t> au </a:t>
                      </a:r>
                      <a:r>
                        <a:rPr lang="en-US" dirty="0" err="1"/>
                        <a:t>secteur</a:t>
                      </a:r>
                      <a:r>
                        <a:rPr lang="en-US" dirty="0"/>
                        <a:t> </a:t>
                      </a:r>
                      <a:r>
                        <a:rPr lang="en-US" dirty="0" err="1"/>
                        <a:t>ou</a:t>
                      </a:r>
                      <a:r>
                        <a:rPr lang="en-US" dirty="0"/>
                        <a:t> </a:t>
                      </a:r>
                      <a:r>
                        <a:rPr lang="en-US" dirty="0" err="1"/>
                        <a:t>multisectoriel</a:t>
                      </a:r>
                      <a:r>
                        <a:rPr lang="en-US" dirty="0"/>
                        <a:t>. </a:t>
                      </a:r>
                      <a:r>
                        <a:rPr lang="en-US" dirty="0" err="1"/>
                        <a:t>Peut</a:t>
                      </a:r>
                      <a:r>
                        <a:rPr lang="en-US" dirty="0"/>
                        <a:t> </a:t>
                      </a:r>
                      <a:r>
                        <a:rPr lang="en-US" dirty="0" err="1"/>
                        <a:t>être</a:t>
                      </a:r>
                      <a:r>
                        <a:rPr lang="en-US" dirty="0"/>
                        <a:t> très puissant.</a:t>
                      </a:r>
                    </a:p>
                    <a:p>
                      <a:endParaRPr lang="en-US" dirty="0"/>
                    </a:p>
                    <a:p>
                      <a:r>
                        <a:rPr lang="en-US" dirty="0" err="1"/>
                        <a:t>Indépendance</a:t>
                      </a:r>
                      <a:r>
                        <a:rPr lang="en-US" dirty="0"/>
                        <a:t> financière : </a:t>
                      </a:r>
                      <a:r>
                        <a:rPr lang="en-US" dirty="0" err="1"/>
                        <a:t>élevée</a:t>
                      </a:r>
                      <a:r>
                        <a:rPr lang="en-US" dirty="0"/>
                        <a:t>. </a:t>
                      </a:r>
                      <a:r>
                        <a:rPr lang="en-US" dirty="0" err="1"/>
                        <a:t>Autonomie</a:t>
                      </a:r>
                      <a:r>
                        <a:rPr lang="en-US" dirty="0"/>
                        <a:t> politique : </a:t>
                      </a:r>
                      <a:r>
                        <a:rPr lang="en-US" dirty="0" err="1"/>
                        <a:t>moyenne</a:t>
                      </a:r>
                      <a:r>
                        <a:rPr lang="en-US" dirty="0"/>
                        <a:t> </a:t>
                      </a:r>
                      <a:r>
                        <a:rPr lang="en-US" dirty="0" err="1"/>
                        <a:t>à</a:t>
                      </a:r>
                      <a:r>
                        <a:rPr lang="en-US" dirty="0"/>
                        <a:t> </a:t>
                      </a:r>
                      <a:r>
                        <a:rPr lang="en-US" dirty="0" err="1"/>
                        <a:t>élevée</a:t>
                      </a:r>
                      <a:r>
                        <a:rPr lang="en-US" dirty="0"/>
                        <a:t>.</a:t>
                      </a:r>
                    </a:p>
                  </a:txBody>
                  <a:tcPr/>
                </a:tc>
                <a:extLst>
                  <a:ext uri="{0D108BD9-81ED-4DB2-BD59-A6C34878D82A}">
                    <a16:rowId xmlns:a16="http://schemas.microsoft.com/office/drawing/2014/main" val="3934370595"/>
                  </a:ext>
                </a:extLst>
              </a:tr>
              <a:tr h="370840">
                <a:tc vMerge="1">
                  <a:txBody>
                    <a:bodyPr/>
                    <a:lstStyle/>
                    <a:p>
                      <a:endParaRPr lang="en-US" dirty="0"/>
                    </a:p>
                  </a:txBody>
                  <a:tcPr/>
                </a:tc>
                <a:tc>
                  <a:txBody>
                    <a:bodyPr/>
                    <a:lstStyle/>
                    <a:p>
                      <a:r>
                        <a:rPr lang="en-US" dirty="0" err="1"/>
                        <a:t>Mécanismes</a:t>
                      </a:r>
                      <a:r>
                        <a:rPr lang="en-US" dirty="0"/>
                        <a:t> de </a:t>
                      </a:r>
                      <a:r>
                        <a:rPr lang="en-US" b="1" dirty="0" err="1"/>
                        <a:t>rétroaction</a:t>
                      </a:r>
                      <a:r>
                        <a:rPr lang="en-US" dirty="0"/>
                        <a:t>/</a:t>
                      </a:r>
                      <a:r>
                        <a:rPr lang="en-US" b="1" dirty="0" err="1"/>
                        <a:t>doléances</a:t>
                      </a:r>
                      <a:r>
                        <a:rPr lang="en-US" dirty="0"/>
                        <a:t> des clients</a:t>
                      </a:r>
                    </a:p>
                  </a:txBody>
                  <a:tcPr/>
                </a:tc>
                <a:tc>
                  <a:txBody>
                    <a:bodyPr/>
                    <a:lstStyle/>
                    <a:p>
                      <a:r>
                        <a:rPr lang="en-US" dirty="0"/>
                        <a:t>Courant, bien que avec des </a:t>
                      </a:r>
                      <a:r>
                        <a:rPr lang="en-US" dirty="0" err="1"/>
                        <a:t>degrés</a:t>
                      </a:r>
                      <a:r>
                        <a:rPr lang="en-US" dirty="0"/>
                        <a:t> </a:t>
                      </a:r>
                      <a:r>
                        <a:rPr lang="en-US" dirty="0" err="1"/>
                        <a:t>d'efficacité</a:t>
                      </a:r>
                      <a:r>
                        <a:rPr lang="en-US" dirty="0"/>
                        <a:t> variables. </a:t>
                      </a:r>
                      <a:r>
                        <a:rPr lang="en-US" dirty="0" err="1"/>
                        <a:t>Nécessaire</a:t>
                      </a:r>
                      <a:r>
                        <a:rPr lang="en-US" dirty="0"/>
                        <a:t>, </a:t>
                      </a:r>
                      <a:r>
                        <a:rPr lang="en-US" dirty="0" err="1"/>
                        <a:t>mais</a:t>
                      </a:r>
                      <a:r>
                        <a:rPr lang="en-US" dirty="0"/>
                        <a:t> pas </a:t>
                      </a:r>
                      <a:r>
                        <a:rPr lang="en-US" dirty="0" err="1"/>
                        <a:t>efficace</a:t>
                      </a:r>
                      <a:r>
                        <a:rPr lang="en-US" dirty="0"/>
                        <a:t> </a:t>
                      </a:r>
                      <a:r>
                        <a:rPr lang="en-US" dirty="0" err="1"/>
                        <a:t>en</a:t>
                      </a:r>
                      <a:r>
                        <a:rPr lang="en-US" dirty="0"/>
                        <a:t> soi.</a:t>
                      </a:r>
                    </a:p>
                  </a:txBody>
                  <a:tcPr/>
                </a:tc>
                <a:extLst>
                  <a:ext uri="{0D108BD9-81ED-4DB2-BD59-A6C34878D82A}">
                    <a16:rowId xmlns:a16="http://schemas.microsoft.com/office/drawing/2014/main" val="2230248104"/>
                  </a:ext>
                </a:extLst>
              </a:tr>
            </a:tbl>
          </a:graphicData>
        </a:graphic>
      </p:graphicFrame>
    </p:spTree>
    <p:extLst>
      <p:ext uri="{BB962C8B-B14F-4D97-AF65-F5344CB8AC3E}">
        <p14:creationId xmlns:p14="http://schemas.microsoft.com/office/powerpoint/2010/main" val="3988565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par </a:t>
            </a:r>
            <a:r>
              <a:rPr lang="en-US" sz="3200" b="1" dirty="0" err="1">
                <a:solidFill>
                  <a:schemeClr val="tx2"/>
                </a:solidFill>
                <a:latin typeface="Calibri" panose="020F0502020204030204" pitchFamily="34" charset="0"/>
              </a:rPr>
              <a:t>l'autorité</a:t>
            </a:r>
            <a:r>
              <a:rPr lang="en-US" sz="3200" b="1" dirty="0">
                <a:solidFill>
                  <a:schemeClr val="tx2"/>
                </a:solidFill>
                <a:latin typeface="Calibri" panose="020F0502020204030204" pitchFamily="34" charset="0"/>
              </a:rPr>
              <a:t> de service </a:t>
            </a:r>
            <a:r>
              <a:rPr lang="en-US" sz="3200" b="1" dirty="0" err="1">
                <a:solidFill>
                  <a:schemeClr val="tx2"/>
                </a:solidFill>
                <a:latin typeface="Calibri" panose="020F0502020204030204" pitchFamily="34" charset="0"/>
              </a:rPr>
              <a:t>mandatée</a:t>
            </a:r>
            <a:r>
              <a:rPr lang="en-US" sz="3200" b="1" dirty="0">
                <a:solidFill>
                  <a:schemeClr val="tx2"/>
                </a:solidFill>
                <a:latin typeface="Calibri" panose="020F0502020204030204" pitchFamily="34" charset="0"/>
              </a:rPr>
              <a:t> applicable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aphicFrame>
        <p:nvGraphicFramePr>
          <p:cNvPr id="5" name="Table 4">
            <a:extLst>
              <a:ext uri="{FF2B5EF4-FFF2-40B4-BE49-F238E27FC236}">
                <a16:creationId xmlns:a16="http://schemas.microsoft.com/office/drawing/2014/main" id="{E7922FF5-3DAF-6968-8FD4-7435167B6252}"/>
              </a:ext>
            </a:extLst>
          </p:cNvPr>
          <p:cNvGraphicFramePr>
            <a:graphicFrameLocks noGrp="1"/>
          </p:cNvGraphicFramePr>
          <p:nvPr>
            <p:extLst>
              <p:ext uri="{D42A27DB-BD31-4B8C-83A1-F6EECF244321}">
                <p14:modId xmlns:p14="http://schemas.microsoft.com/office/powerpoint/2010/main" val="3787308066"/>
              </p:ext>
            </p:extLst>
          </p:nvPr>
        </p:nvGraphicFramePr>
        <p:xfrm>
          <a:off x="723899" y="912107"/>
          <a:ext cx="10962134" cy="5577840"/>
        </p:xfrm>
        <a:graphic>
          <a:graphicData uri="http://schemas.openxmlformats.org/drawingml/2006/table">
            <a:tbl>
              <a:tblPr firstRow="1" bandRow="1">
                <a:tableStyleId>{F5AB1C69-6EDB-4FF4-983F-18BD219EF322}</a:tableStyleId>
              </a:tblPr>
              <a:tblGrid>
                <a:gridCol w="1543813">
                  <a:extLst>
                    <a:ext uri="{9D8B030D-6E8A-4147-A177-3AD203B41FA5}">
                      <a16:colId xmlns:a16="http://schemas.microsoft.com/office/drawing/2014/main" val="1989303585"/>
                    </a:ext>
                  </a:extLst>
                </a:gridCol>
                <a:gridCol w="2286000">
                  <a:extLst>
                    <a:ext uri="{9D8B030D-6E8A-4147-A177-3AD203B41FA5}">
                      <a16:colId xmlns:a16="http://schemas.microsoft.com/office/drawing/2014/main" val="2338902267"/>
                    </a:ext>
                  </a:extLst>
                </a:gridCol>
                <a:gridCol w="7132321">
                  <a:extLst>
                    <a:ext uri="{9D8B030D-6E8A-4147-A177-3AD203B41FA5}">
                      <a16:colId xmlns:a16="http://schemas.microsoft.com/office/drawing/2014/main" val="3747076866"/>
                    </a:ext>
                  </a:extLst>
                </a:gridCol>
              </a:tblGrid>
              <a:tr h="370840">
                <a:tc>
                  <a:txBody>
                    <a:bodyPr/>
                    <a:lstStyle/>
                    <a:p>
                      <a:r>
                        <a:rPr lang="en-US" b="1" dirty="0"/>
                        <a:t>Les </a:t>
                      </a:r>
                      <a:r>
                        <a:rPr lang="en-US" b="1" dirty="0" err="1"/>
                        <a:t>autorités</a:t>
                      </a:r>
                      <a:r>
                        <a:rPr lang="en-US" b="1" dirty="0"/>
                        <a:t> </a:t>
                      </a:r>
                      <a:r>
                        <a:rPr lang="en-US" b="1" dirty="0" err="1"/>
                        <a:t>mandatées</a:t>
                      </a:r>
                      <a:r>
                        <a:rPr lang="en-US" b="1" dirty="0"/>
                        <a:t> </a:t>
                      </a:r>
                    </a:p>
                  </a:txBody>
                  <a:tcPr/>
                </a:tc>
                <a:tc>
                  <a:txBody>
                    <a:bodyPr/>
                    <a:lstStyle/>
                    <a:p>
                      <a:r>
                        <a:rPr lang="en-US" b="1" dirty="0" err="1"/>
                        <a:t>Approche</a:t>
                      </a:r>
                      <a:endParaRPr lang="en-US" b="1" dirty="0"/>
                    </a:p>
                  </a:txBody>
                  <a:tcPr/>
                </a:tc>
                <a:tc>
                  <a:txBody>
                    <a:bodyPr/>
                    <a:lstStyle/>
                    <a:p>
                      <a:r>
                        <a:rPr lang="en-US" b="1" dirty="0" err="1"/>
                        <a:t>Caractéristiques</a:t>
                      </a:r>
                      <a:r>
                        <a:rPr lang="en-US" b="1" dirty="0"/>
                        <a:t> </a:t>
                      </a:r>
                      <a:r>
                        <a:rPr lang="en-US" b="1" dirty="0" err="1"/>
                        <a:t>typiques</a:t>
                      </a:r>
                      <a:endParaRPr lang="en-US" b="1" dirty="0"/>
                    </a:p>
                  </a:txBody>
                  <a:tcPr/>
                </a:tc>
                <a:extLst>
                  <a:ext uri="{0D108BD9-81ED-4DB2-BD59-A6C34878D82A}">
                    <a16:rowId xmlns:a16="http://schemas.microsoft.com/office/drawing/2014/main" val="1132256372"/>
                  </a:ext>
                </a:extLst>
              </a:tr>
              <a:tr h="370840">
                <a:tc rowSpan="6">
                  <a:txBody>
                    <a:bodyPr/>
                    <a:lstStyle/>
                    <a:p>
                      <a:r>
                        <a:rPr lang="en-US" b="1" dirty="0" err="1"/>
                        <a:t>Gouv’t</a:t>
                      </a:r>
                      <a:r>
                        <a:rPr lang="en-US" b="1" dirty="0"/>
                        <a:t> local</a:t>
                      </a:r>
                    </a:p>
                    <a:p>
                      <a:endParaRPr lang="en-US" dirty="0"/>
                    </a:p>
                  </a:txBody>
                  <a:tcPr/>
                </a:tc>
                <a:tc>
                  <a:txBody>
                    <a:bodyPr/>
                    <a:lstStyle/>
                    <a:p>
                      <a:r>
                        <a:rPr lang="en-US" i="0" dirty="0" err="1"/>
                        <a:t>Responsabilité</a:t>
                      </a:r>
                      <a:r>
                        <a:rPr lang="en-US" i="0" dirty="0"/>
                        <a:t> </a:t>
                      </a:r>
                      <a:r>
                        <a:rPr lang="en-US" b="1" i="0" dirty="0" err="1"/>
                        <a:t>électorale</a:t>
                      </a:r>
                      <a:endParaRPr lang="en-US" b="1" i="1" dirty="0"/>
                    </a:p>
                  </a:txBody>
                  <a:tcPr/>
                </a:tc>
                <a:tc>
                  <a:txBody>
                    <a:bodyPr/>
                    <a:lstStyle/>
                    <a:p>
                      <a:r>
                        <a:rPr lang="en-US" dirty="0" err="1"/>
                        <a:t>Universelle</a:t>
                      </a:r>
                      <a:r>
                        <a:rPr lang="en-US" dirty="0"/>
                        <a:t> dans les régimes </a:t>
                      </a:r>
                      <a:r>
                        <a:rPr lang="en-US" dirty="0" err="1"/>
                        <a:t>démocratiques</a:t>
                      </a:r>
                      <a:r>
                        <a:rPr lang="en-US" dirty="0"/>
                        <a:t>. </a:t>
                      </a:r>
                      <a:r>
                        <a:rPr lang="en-US" dirty="0" err="1"/>
                        <a:t>Peut</a:t>
                      </a:r>
                      <a:r>
                        <a:rPr lang="en-US" dirty="0"/>
                        <a:t> </a:t>
                      </a:r>
                      <a:r>
                        <a:rPr lang="en-US" dirty="0" err="1"/>
                        <a:t>avoir</a:t>
                      </a:r>
                      <a:r>
                        <a:rPr lang="en-US" dirty="0"/>
                        <a:t> </a:t>
                      </a:r>
                      <a:r>
                        <a:rPr lang="en-US" dirty="0" err="1"/>
                        <a:t>une</a:t>
                      </a:r>
                      <a:r>
                        <a:rPr lang="en-US" dirty="0"/>
                        <a:t> </a:t>
                      </a:r>
                      <a:r>
                        <a:rPr lang="en-US" dirty="0" err="1"/>
                        <a:t>efficacité</a:t>
                      </a:r>
                      <a:r>
                        <a:rPr lang="en-US" dirty="0"/>
                        <a:t> </a:t>
                      </a:r>
                      <a:r>
                        <a:rPr lang="en-US" dirty="0" err="1"/>
                        <a:t>limitée</a:t>
                      </a:r>
                      <a:r>
                        <a:rPr lang="en-US" dirty="0"/>
                        <a:t>, car </a:t>
                      </a:r>
                      <a:r>
                        <a:rPr lang="en-US" dirty="0" err="1"/>
                        <a:t>plusieurs</a:t>
                      </a:r>
                      <a:r>
                        <a:rPr lang="en-US" dirty="0"/>
                        <a:t> </a:t>
                      </a:r>
                      <a:r>
                        <a:rPr lang="en-US" dirty="0" err="1"/>
                        <a:t>problèmes</a:t>
                      </a:r>
                      <a:r>
                        <a:rPr lang="en-US" dirty="0"/>
                        <a:t> </a:t>
                      </a:r>
                      <a:r>
                        <a:rPr lang="en-US" dirty="0" err="1"/>
                        <a:t>affectent</a:t>
                      </a:r>
                      <a:r>
                        <a:rPr lang="en-US" dirty="0"/>
                        <a:t> les </a:t>
                      </a:r>
                      <a:r>
                        <a:rPr lang="en-US" dirty="0" err="1"/>
                        <a:t>élections</a:t>
                      </a:r>
                      <a:r>
                        <a:rPr lang="en-US" dirty="0"/>
                        <a:t>, pas </a:t>
                      </a:r>
                      <a:r>
                        <a:rPr lang="en-US" dirty="0" err="1"/>
                        <a:t>seulement</a:t>
                      </a:r>
                      <a:r>
                        <a:rPr lang="en-US" dirty="0"/>
                        <a:t> </a:t>
                      </a:r>
                      <a:r>
                        <a:rPr lang="en-US" dirty="0" err="1"/>
                        <a:t>l'assainissement</a:t>
                      </a:r>
                      <a:r>
                        <a:rPr lang="en-US" dirty="0"/>
                        <a:t>.</a:t>
                      </a:r>
                    </a:p>
                  </a:txBody>
                  <a:tcPr/>
                </a:tc>
                <a:extLst>
                  <a:ext uri="{0D108BD9-81ED-4DB2-BD59-A6C34878D82A}">
                    <a16:rowId xmlns:a16="http://schemas.microsoft.com/office/drawing/2014/main" val="556346891"/>
                  </a:ext>
                </a:extLst>
              </a:tr>
              <a:tr h="370840">
                <a:tc vMerge="1">
                  <a:txBody>
                    <a:bodyPr/>
                    <a:lstStyle/>
                    <a:p>
                      <a:endParaRPr lang="en-US"/>
                    </a:p>
                  </a:txBody>
                  <a:tcPr/>
                </a:tc>
                <a:tc>
                  <a:txBody>
                    <a:bodyPr/>
                    <a:lstStyle/>
                    <a:p>
                      <a:r>
                        <a:rPr lang="en-US" i="0" dirty="0"/>
                        <a:t>Participation </a:t>
                      </a:r>
                      <a:r>
                        <a:rPr lang="en-US" b="1" i="0" dirty="0" err="1"/>
                        <a:t>citoyenne</a:t>
                      </a:r>
                      <a:endParaRPr lang="en-US" b="1" i="0" dirty="0"/>
                    </a:p>
                  </a:txBody>
                  <a:tcPr/>
                </a:tc>
                <a:tc>
                  <a:txBody>
                    <a:bodyPr/>
                    <a:lstStyle/>
                    <a:p>
                      <a:r>
                        <a:rPr lang="en-US" dirty="0" err="1"/>
                        <a:t>Répandue</a:t>
                      </a:r>
                      <a:r>
                        <a:rPr lang="en-US" dirty="0"/>
                        <a:t> et </a:t>
                      </a:r>
                      <a:r>
                        <a:rPr lang="en-US" dirty="0" err="1"/>
                        <a:t>précieuse</a:t>
                      </a:r>
                      <a:r>
                        <a:rPr lang="en-US" dirty="0"/>
                        <a:t>, </a:t>
                      </a:r>
                      <a:r>
                        <a:rPr lang="en-US" dirty="0" err="1"/>
                        <a:t>mais</a:t>
                      </a:r>
                      <a:r>
                        <a:rPr lang="en-US" dirty="0"/>
                        <a:t> </a:t>
                      </a:r>
                      <a:r>
                        <a:rPr lang="en-US" dirty="0" err="1"/>
                        <a:t>une</a:t>
                      </a:r>
                      <a:r>
                        <a:rPr lang="en-US" dirty="0"/>
                        <a:t> </a:t>
                      </a:r>
                      <a:r>
                        <a:rPr lang="en-US" dirty="0" err="1"/>
                        <a:t>efficacité</a:t>
                      </a:r>
                      <a:r>
                        <a:rPr lang="en-US" dirty="0"/>
                        <a:t> variable. </a:t>
                      </a:r>
                      <a:r>
                        <a:rPr lang="en-US" dirty="0" err="1"/>
                        <a:t>Nécessaire</a:t>
                      </a:r>
                      <a:r>
                        <a:rPr lang="en-US" dirty="0"/>
                        <a:t> </a:t>
                      </a:r>
                      <a:r>
                        <a:rPr lang="en-US" dirty="0" err="1"/>
                        <a:t>mais</a:t>
                      </a:r>
                      <a:r>
                        <a:rPr lang="en-US" dirty="0"/>
                        <a:t> pas suffisante par </a:t>
                      </a:r>
                      <a:r>
                        <a:rPr lang="en-US" dirty="0" err="1"/>
                        <a:t>elle-même</a:t>
                      </a:r>
                      <a:r>
                        <a:rPr lang="en-US" dirty="0"/>
                        <a:t>.</a:t>
                      </a:r>
                    </a:p>
                  </a:txBody>
                  <a:tcPr/>
                </a:tc>
                <a:extLst>
                  <a:ext uri="{0D108BD9-81ED-4DB2-BD59-A6C34878D82A}">
                    <a16:rowId xmlns:a16="http://schemas.microsoft.com/office/drawing/2014/main" val="3987498171"/>
                  </a:ext>
                </a:extLst>
              </a:tr>
              <a:tr h="370840">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err="1"/>
                        <a:t>Mécanismes</a:t>
                      </a:r>
                      <a:r>
                        <a:rPr lang="en-US" i="0" dirty="0"/>
                        <a:t> de </a:t>
                      </a:r>
                      <a:r>
                        <a:rPr lang="en-US" b="1" i="0" dirty="0" err="1"/>
                        <a:t>rétroaction</a:t>
                      </a:r>
                      <a:r>
                        <a:rPr lang="en-US" i="0" dirty="0"/>
                        <a:t>/</a:t>
                      </a:r>
                      <a:r>
                        <a:rPr lang="en-US" b="1" i="0" dirty="0" err="1"/>
                        <a:t>doléances</a:t>
                      </a:r>
                      <a:r>
                        <a:rPr lang="en-US" i="0" dirty="0"/>
                        <a:t> des clients</a:t>
                      </a:r>
                    </a:p>
                  </a:txBody>
                  <a:tcPr/>
                </a:tc>
                <a:tc>
                  <a:txBody>
                    <a:bodyPr/>
                    <a:lstStyle/>
                    <a:p>
                      <a:r>
                        <a:rPr lang="en-US" dirty="0"/>
                        <a:t>Courant, bien que avec des </a:t>
                      </a:r>
                      <a:r>
                        <a:rPr lang="en-US" dirty="0" err="1"/>
                        <a:t>degrés</a:t>
                      </a:r>
                      <a:r>
                        <a:rPr lang="en-US" dirty="0"/>
                        <a:t> </a:t>
                      </a:r>
                      <a:r>
                        <a:rPr lang="en-US" dirty="0" err="1"/>
                        <a:t>d'efficacité</a:t>
                      </a:r>
                      <a:r>
                        <a:rPr lang="en-US" dirty="0"/>
                        <a:t> variables. </a:t>
                      </a:r>
                      <a:r>
                        <a:rPr lang="en-US" dirty="0" err="1"/>
                        <a:t>Nécessaire</a:t>
                      </a:r>
                      <a:r>
                        <a:rPr lang="en-US" dirty="0"/>
                        <a:t>, </a:t>
                      </a:r>
                      <a:r>
                        <a:rPr lang="en-US" dirty="0" err="1"/>
                        <a:t>mais</a:t>
                      </a:r>
                      <a:r>
                        <a:rPr lang="en-US" dirty="0"/>
                        <a:t> pas </a:t>
                      </a:r>
                      <a:r>
                        <a:rPr lang="en-US" dirty="0" err="1"/>
                        <a:t>efficace</a:t>
                      </a:r>
                      <a:r>
                        <a:rPr lang="en-US" dirty="0"/>
                        <a:t> </a:t>
                      </a:r>
                      <a:r>
                        <a:rPr lang="en-US" dirty="0" err="1"/>
                        <a:t>en</a:t>
                      </a:r>
                      <a:r>
                        <a:rPr lang="en-US" dirty="0"/>
                        <a:t> soi.</a:t>
                      </a:r>
                    </a:p>
                  </a:txBody>
                  <a:tcPr/>
                </a:tc>
                <a:extLst>
                  <a:ext uri="{0D108BD9-81ED-4DB2-BD59-A6C34878D82A}">
                    <a16:rowId xmlns:a16="http://schemas.microsoft.com/office/drawing/2014/main" val="3952841626"/>
                  </a:ext>
                </a:extLst>
              </a:tr>
              <a:tr h="370840">
                <a:tc vMerge="1">
                  <a:txBody>
                    <a:bodyPr/>
                    <a:lstStyle/>
                    <a:p>
                      <a:endParaRPr lang="en-US" dirty="0"/>
                    </a:p>
                  </a:txBody>
                  <a:tcPr/>
                </a:tc>
                <a:tc>
                  <a:txBody>
                    <a:bodyPr/>
                    <a:lstStyle/>
                    <a:p>
                      <a:r>
                        <a:rPr lang="en-US" i="0" dirty="0" err="1"/>
                        <a:t>Classement</a:t>
                      </a:r>
                      <a:r>
                        <a:rPr lang="en-US" i="0" dirty="0"/>
                        <a:t> et </a:t>
                      </a:r>
                      <a:r>
                        <a:rPr lang="en-US" b="1" i="0" dirty="0" err="1"/>
                        <a:t>évaluations</a:t>
                      </a:r>
                      <a:r>
                        <a:rPr lang="en-US" b="1" i="0" dirty="0"/>
                        <a:t> des </a:t>
                      </a:r>
                      <a:r>
                        <a:rPr lang="en-US" b="1" i="0" dirty="0" err="1"/>
                        <a:t>villes</a:t>
                      </a:r>
                      <a:endParaRPr lang="en-US" b="1" i="0" dirty="0"/>
                    </a:p>
                  </a:txBody>
                  <a:tcPr/>
                </a:tc>
                <a:tc>
                  <a:txBody>
                    <a:bodyPr/>
                    <a:lstStyle/>
                    <a:p>
                      <a:r>
                        <a:rPr lang="en-US" dirty="0"/>
                        <a:t>Par </a:t>
                      </a:r>
                      <a:r>
                        <a:rPr lang="en-US" dirty="0" err="1"/>
                        <a:t>exemple</a:t>
                      </a:r>
                      <a:r>
                        <a:rPr lang="en-US" dirty="0"/>
                        <a:t>, les </a:t>
                      </a:r>
                      <a:r>
                        <a:rPr lang="en-US" dirty="0" err="1"/>
                        <a:t>récompenses</a:t>
                      </a:r>
                      <a:r>
                        <a:rPr lang="en-US" dirty="0"/>
                        <a:t> des Clean Cities </a:t>
                      </a:r>
                      <a:r>
                        <a:rPr lang="en-US" dirty="0" err="1"/>
                        <a:t>en</a:t>
                      </a:r>
                      <a:r>
                        <a:rPr lang="en-US" dirty="0"/>
                        <a:t> </a:t>
                      </a:r>
                      <a:r>
                        <a:rPr lang="en-US" dirty="0" err="1"/>
                        <a:t>Inde</a:t>
                      </a:r>
                      <a:r>
                        <a:rPr lang="en-US" dirty="0"/>
                        <a:t>, </a:t>
                      </a:r>
                      <a:r>
                        <a:rPr lang="en-US" dirty="0" err="1"/>
                        <a:t>gérées</a:t>
                      </a:r>
                      <a:r>
                        <a:rPr lang="en-US" dirty="0"/>
                        <a:t> par le </a:t>
                      </a:r>
                      <a:r>
                        <a:rPr lang="en-US" dirty="0" err="1"/>
                        <a:t>ministère</a:t>
                      </a:r>
                      <a:r>
                        <a:rPr lang="en-US" dirty="0"/>
                        <a:t> national. </a:t>
                      </a:r>
                      <a:r>
                        <a:rPr lang="en-US" dirty="0" err="1"/>
                        <a:t>L'efficacité</a:t>
                      </a:r>
                      <a:r>
                        <a:rPr lang="en-US" dirty="0"/>
                        <a:t> </a:t>
                      </a:r>
                      <a:r>
                        <a:rPr lang="en-US" dirty="0" err="1"/>
                        <a:t>dépend</a:t>
                      </a:r>
                      <a:r>
                        <a:rPr lang="en-US" dirty="0"/>
                        <a:t> de </a:t>
                      </a:r>
                      <a:r>
                        <a:rPr lang="en-US" dirty="0" err="1"/>
                        <a:t>l'existence</a:t>
                      </a:r>
                      <a:r>
                        <a:rPr lang="en-US" dirty="0"/>
                        <a:t> de </a:t>
                      </a:r>
                      <a:r>
                        <a:rPr lang="en-US" dirty="0" err="1"/>
                        <a:t>conséquences</a:t>
                      </a:r>
                      <a:r>
                        <a:rPr lang="en-US" dirty="0"/>
                        <a:t> pour la performance.</a:t>
                      </a:r>
                    </a:p>
                  </a:txBody>
                  <a:tcPr/>
                </a:tc>
                <a:extLst>
                  <a:ext uri="{0D108BD9-81ED-4DB2-BD59-A6C34878D82A}">
                    <a16:rowId xmlns:a16="http://schemas.microsoft.com/office/drawing/2014/main" val="3934370595"/>
                  </a:ext>
                </a:extLst>
              </a:tr>
              <a:tr h="370840">
                <a:tc vMerge="1">
                  <a:txBody>
                    <a:bodyPr/>
                    <a:lstStyle/>
                    <a:p>
                      <a:endParaRPr lang="en-US" dirty="0"/>
                    </a:p>
                  </a:txBody>
                  <a:tcPr/>
                </a:tc>
                <a:tc>
                  <a:txBody>
                    <a:bodyPr/>
                    <a:lstStyle/>
                    <a:p>
                      <a:r>
                        <a:rPr lang="en-US" b="1" dirty="0" err="1"/>
                        <a:t>L'autorégulation</a:t>
                      </a:r>
                      <a:endParaRPr lang="en-US" b="1" dirty="0"/>
                    </a:p>
                  </a:txBody>
                  <a:tcPr/>
                </a:tc>
                <a:tc>
                  <a:txBody>
                    <a:bodyPr/>
                    <a:lstStyle/>
                    <a:p>
                      <a:r>
                        <a:rPr lang="en-US" dirty="0"/>
                        <a:t>Courant. </a:t>
                      </a:r>
                      <a:r>
                        <a:rPr lang="en-US" dirty="0" err="1"/>
                        <a:t>Souvent</a:t>
                      </a:r>
                      <a:r>
                        <a:rPr lang="en-US" dirty="0"/>
                        <a:t> </a:t>
                      </a:r>
                      <a:r>
                        <a:rPr lang="en-US" dirty="0" err="1"/>
                        <a:t>équivalent</a:t>
                      </a:r>
                      <a:r>
                        <a:rPr lang="en-US" dirty="0"/>
                        <a:t> </a:t>
                      </a:r>
                      <a:r>
                        <a:rPr lang="en-US" dirty="0" err="1"/>
                        <a:t>à</a:t>
                      </a:r>
                      <a:r>
                        <a:rPr lang="en-US" dirty="0"/>
                        <a:t> </a:t>
                      </a:r>
                      <a:r>
                        <a:rPr lang="en-US" dirty="0" err="1"/>
                        <a:t>une</a:t>
                      </a:r>
                      <a:r>
                        <a:rPr lang="en-US" dirty="0"/>
                        <a:t> non-</a:t>
                      </a:r>
                      <a:r>
                        <a:rPr lang="en-US" dirty="0" err="1"/>
                        <a:t>régulation</a:t>
                      </a:r>
                      <a:r>
                        <a:rPr lang="en-US" dirty="0"/>
                        <a:t> - </a:t>
                      </a:r>
                      <a:r>
                        <a:rPr lang="en-US" dirty="0" err="1"/>
                        <a:t>inefficace</a:t>
                      </a:r>
                      <a:r>
                        <a:rPr lang="en-US" dirty="0"/>
                        <a:t>. Il </a:t>
                      </a:r>
                      <a:r>
                        <a:rPr lang="en-US" dirty="0" err="1"/>
                        <a:t>existe</a:t>
                      </a:r>
                      <a:r>
                        <a:rPr lang="en-US" dirty="0"/>
                        <a:t> </a:t>
                      </a:r>
                      <a:r>
                        <a:rPr lang="en-US" dirty="0" err="1"/>
                        <a:t>quelques</a:t>
                      </a:r>
                      <a:r>
                        <a:rPr lang="en-US" dirty="0"/>
                        <a:t> </a:t>
                      </a:r>
                      <a:r>
                        <a:rPr lang="en-US" dirty="0" err="1"/>
                        <a:t>exemples</a:t>
                      </a:r>
                      <a:r>
                        <a:rPr lang="en-US" dirty="0"/>
                        <a:t> forts, par </a:t>
                      </a:r>
                      <a:r>
                        <a:rPr lang="en-US" dirty="0" err="1"/>
                        <a:t>exemple</a:t>
                      </a:r>
                      <a:r>
                        <a:rPr lang="en-US" dirty="0"/>
                        <a:t>, </a:t>
                      </a:r>
                      <a:r>
                        <a:rPr lang="en-US" dirty="0" err="1"/>
                        <a:t>à</a:t>
                      </a:r>
                      <a:r>
                        <a:rPr lang="en-US" dirty="0"/>
                        <a:t> Johannesburg, </a:t>
                      </a:r>
                      <a:r>
                        <a:rPr lang="en-US" dirty="0" err="1"/>
                        <a:t>en</a:t>
                      </a:r>
                      <a:r>
                        <a:rPr lang="en-US" dirty="0"/>
                        <a:t> Afrique du Sud.</a:t>
                      </a:r>
                    </a:p>
                  </a:txBody>
                  <a:tcPr/>
                </a:tc>
                <a:extLst>
                  <a:ext uri="{0D108BD9-81ED-4DB2-BD59-A6C34878D82A}">
                    <a16:rowId xmlns:a16="http://schemas.microsoft.com/office/drawing/2014/main" val="2230248104"/>
                  </a:ext>
                </a:extLst>
              </a:tr>
              <a:tr h="370840">
                <a:tc vMerge="1">
                  <a:txBody>
                    <a:bodyPr/>
                    <a:lstStyle/>
                    <a:p>
                      <a:endParaRPr lang="en-US" dirty="0"/>
                    </a:p>
                  </a:txBody>
                  <a:tcPr/>
                </a:tc>
                <a:tc>
                  <a:txBody>
                    <a:bodyPr/>
                    <a:lstStyle/>
                    <a:p>
                      <a:r>
                        <a:rPr lang="en-US" dirty="0" err="1"/>
                        <a:t>Régulation</a:t>
                      </a:r>
                      <a:r>
                        <a:rPr lang="en-US" dirty="0"/>
                        <a:t> </a:t>
                      </a:r>
                      <a:r>
                        <a:rPr lang="en-US" b="1" dirty="0" err="1"/>
                        <a:t>indépendante</a:t>
                      </a:r>
                      <a:endParaRPr lang="en-US" b="1" dirty="0"/>
                    </a:p>
                  </a:txBody>
                  <a:tcPr/>
                </a:tc>
                <a:tc>
                  <a:txBody>
                    <a:bodyPr/>
                    <a:lstStyle/>
                    <a:p>
                      <a:r>
                        <a:rPr lang="en-US" dirty="0" err="1"/>
                        <a:t>Peu</a:t>
                      </a:r>
                      <a:r>
                        <a:rPr lang="en-US" dirty="0"/>
                        <a:t> courant, </a:t>
                      </a:r>
                      <a:r>
                        <a:rPr lang="en-US" dirty="0" err="1"/>
                        <a:t>mais</a:t>
                      </a:r>
                      <a:r>
                        <a:rPr lang="en-US" dirty="0"/>
                        <a:t> </a:t>
                      </a:r>
                      <a:r>
                        <a:rPr lang="en-US" dirty="0" err="1"/>
                        <a:t>potentiellement</a:t>
                      </a:r>
                      <a:r>
                        <a:rPr lang="en-US" dirty="0"/>
                        <a:t> très puissant. Le Mozambique </a:t>
                      </a:r>
                      <a:r>
                        <a:rPr lang="en-US" dirty="0" err="1"/>
                        <a:t>s'oriente</a:t>
                      </a:r>
                      <a:r>
                        <a:rPr lang="en-US" dirty="0"/>
                        <a:t> dans </a:t>
                      </a:r>
                      <a:r>
                        <a:rPr lang="en-US" dirty="0" err="1"/>
                        <a:t>cette</a:t>
                      </a:r>
                      <a:r>
                        <a:rPr lang="en-US" dirty="0"/>
                        <a:t> direction. </a:t>
                      </a:r>
                      <a:r>
                        <a:rPr lang="en-US" dirty="0" err="1"/>
                        <a:t>L'indépendance</a:t>
                      </a:r>
                      <a:r>
                        <a:rPr lang="en-US" dirty="0"/>
                        <a:t> financière </a:t>
                      </a:r>
                      <a:r>
                        <a:rPr lang="en-US" dirty="0" err="1"/>
                        <a:t>varie</a:t>
                      </a:r>
                      <a:r>
                        <a:rPr lang="en-US" dirty="0"/>
                        <a:t>, </a:t>
                      </a:r>
                      <a:r>
                        <a:rPr lang="en-US" dirty="0" err="1"/>
                        <a:t>mais</a:t>
                      </a:r>
                      <a:r>
                        <a:rPr lang="en-US" dirty="0"/>
                        <a:t> </a:t>
                      </a:r>
                      <a:r>
                        <a:rPr lang="en-US" dirty="0" err="1"/>
                        <a:t>l'autonomie</a:t>
                      </a:r>
                      <a:r>
                        <a:rPr lang="en-US" dirty="0"/>
                        <a:t> politique </a:t>
                      </a:r>
                      <a:r>
                        <a:rPr lang="en-US" dirty="0" err="1"/>
                        <a:t>peut</a:t>
                      </a:r>
                      <a:r>
                        <a:rPr lang="en-US" dirty="0"/>
                        <a:t> </a:t>
                      </a:r>
                      <a:r>
                        <a:rPr lang="en-US" dirty="0" err="1"/>
                        <a:t>être</a:t>
                      </a:r>
                      <a:r>
                        <a:rPr lang="en-US" dirty="0"/>
                        <a:t> </a:t>
                      </a:r>
                      <a:r>
                        <a:rPr lang="en-US" dirty="0" err="1"/>
                        <a:t>élevée</a:t>
                      </a:r>
                      <a:r>
                        <a:rPr lang="en-US" dirty="0"/>
                        <a:t>.</a:t>
                      </a:r>
                    </a:p>
                  </a:txBody>
                  <a:tcPr/>
                </a:tc>
                <a:extLst>
                  <a:ext uri="{0D108BD9-81ED-4DB2-BD59-A6C34878D82A}">
                    <a16:rowId xmlns:a16="http://schemas.microsoft.com/office/drawing/2014/main" val="3426167074"/>
                  </a:ext>
                </a:extLst>
              </a:tr>
            </a:tbl>
          </a:graphicData>
        </a:graphic>
      </p:graphicFrame>
    </p:spTree>
    <p:extLst>
      <p:ext uri="{BB962C8B-B14F-4D97-AF65-F5344CB8AC3E}">
        <p14:creationId xmlns:p14="http://schemas.microsoft.com/office/powerpoint/2010/main" val="1636972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«Comment la </a:t>
            </a:r>
            <a:r>
              <a:rPr lang="en-US" sz="3200" b="1" dirty="0" err="1">
                <a:solidFill>
                  <a:schemeClr val="tx2"/>
                </a:solidFill>
                <a:latin typeface="Calibri" panose="020F0502020204030204" pitchFamily="34" charset="0"/>
              </a:rPr>
              <a:t>reddition</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comptes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est-elle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réalisée</a:t>
            </a:r>
            <a:r>
              <a:rPr lang="en-US" sz="3200" b="1" dirty="0">
                <a:solidFill>
                  <a:schemeClr val="tx2"/>
                </a:solidFill>
                <a:latin typeface="Calibri" panose="020F0502020204030204" pitchFamily="34" charset="0"/>
              </a:rPr>
              <a:t>» ? </a:t>
            </a:r>
            <a:r>
              <a:rPr lang="en-US" sz="3200" b="1" i="1" dirty="0">
                <a:solidFill>
                  <a:schemeClr val="tx2"/>
                </a:solidFill>
                <a:latin typeface="Calibri" panose="020F0502020204030204" pitchFamily="34" charset="0"/>
              </a:rPr>
              <a:t>– Travail de </a:t>
            </a:r>
            <a:r>
              <a:rPr lang="en-US" sz="3200" b="1" i="1" dirty="0" err="1">
                <a:solidFill>
                  <a:schemeClr val="tx2"/>
                </a:solidFill>
                <a:latin typeface="Calibri" panose="020F0502020204030204" pitchFamily="34" charset="0"/>
              </a:rPr>
              <a:t>groupe</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899" y="1434450"/>
            <a:ext cx="10744201" cy="361303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400" b="1" dirty="0">
                <a:solidFill>
                  <a:srgbClr val="6F2875"/>
                </a:solidFill>
                <a:latin typeface="Calibri" panose="020F0502020204030204" pitchFamily="34" charset="0"/>
                <a:cs typeface="Calibri" panose="020F0502020204030204" pitchFamily="34" charset="0"/>
                <a:sym typeface="Lato"/>
              </a:rPr>
              <a:t>Les participants </a:t>
            </a:r>
            <a:r>
              <a:rPr lang="en-US" sz="2400" b="1" dirty="0" err="1">
                <a:solidFill>
                  <a:srgbClr val="6F2875"/>
                </a:solidFill>
                <a:latin typeface="Calibri" panose="020F0502020204030204" pitchFamily="34" charset="0"/>
                <a:cs typeface="Calibri" panose="020F0502020204030204" pitchFamily="34" charset="0"/>
                <a:sym typeface="Lato"/>
              </a:rPr>
              <a:t>sont</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invités</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réfléchir</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leur</a:t>
            </a:r>
            <a:r>
              <a:rPr lang="en-US" sz="2400" b="1" dirty="0">
                <a:solidFill>
                  <a:srgbClr val="6F2875"/>
                </a:solidFill>
                <a:latin typeface="Calibri" panose="020F0502020204030204" pitchFamily="34" charset="0"/>
                <a:cs typeface="Calibri" panose="020F0502020204030204" pitchFamily="34" charset="0"/>
                <a:sym typeface="Lato"/>
              </a:rPr>
              <a:t> propre </a:t>
            </a:r>
            <a:r>
              <a:rPr lang="en-US" sz="2400" b="1" dirty="0" err="1">
                <a:solidFill>
                  <a:srgbClr val="6F2875"/>
                </a:solidFill>
                <a:latin typeface="Calibri" panose="020F0502020204030204" pitchFamily="34" charset="0"/>
                <a:cs typeface="Calibri" panose="020F0502020204030204" pitchFamily="34" charset="0"/>
                <a:sym typeface="Lato"/>
              </a:rPr>
              <a:t>contexte</a:t>
            </a:r>
            <a:r>
              <a:rPr lang="en-US" sz="2400" b="1" dirty="0">
                <a:solidFill>
                  <a:srgbClr val="6F2875"/>
                </a:solidFill>
                <a:latin typeface="Calibri" panose="020F0502020204030204" pitchFamily="34" charset="0"/>
                <a:cs typeface="Calibri" panose="020F0502020204030204" pitchFamily="34" charset="0"/>
                <a:sym typeface="Lato"/>
              </a:rPr>
              <a:t> et </a:t>
            </a:r>
            <a:r>
              <a:rPr lang="en-US" sz="2400" b="1" dirty="0" err="1">
                <a:solidFill>
                  <a:srgbClr val="6F2875"/>
                </a:solidFill>
                <a:latin typeface="Calibri" panose="020F0502020204030204" pitchFamily="34" charset="0"/>
                <a:cs typeface="Calibri" panose="020F0502020204030204" pitchFamily="34" charset="0"/>
                <a:sym typeface="Lato"/>
              </a:rPr>
              <a:t>expérience</a:t>
            </a:r>
            <a:r>
              <a:rPr lang="en-US" sz="2400" b="1" dirty="0">
                <a:solidFill>
                  <a:srgbClr val="6F2875"/>
                </a:solidFill>
                <a:latin typeface="Calibri" panose="020F0502020204030204" pitchFamily="34" charset="0"/>
                <a:cs typeface="Calibri" panose="020F0502020204030204" pitchFamily="34" charset="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err="1">
                <a:sym typeface="Lato"/>
              </a:rPr>
              <a:t>Quelles</a:t>
            </a:r>
            <a:r>
              <a:rPr lang="en-US" sz="2400" dirty="0">
                <a:sym typeface="Lato"/>
              </a:rPr>
              <a:t> </a:t>
            </a:r>
            <a:r>
              <a:rPr lang="en-US" sz="2400" dirty="0" err="1">
                <a:sym typeface="Lato"/>
              </a:rPr>
              <a:t>sont</a:t>
            </a:r>
            <a:r>
              <a:rPr lang="en-US" sz="2400" dirty="0">
                <a:sym typeface="Lato"/>
              </a:rPr>
              <a:t> les </a:t>
            </a:r>
            <a:r>
              <a:rPr lang="en-US" sz="2400" b="1" dirty="0" err="1">
                <a:sym typeface="Lato"/>
              </a:rPr>
              <a:t>approches</a:t>
            </a:r>
            <a:r>
              <a:rPr lang="en-US" sz="2400" b="1" dirty="0">
                <a:sym typeface="Lato"/>
              </a:rPr>
              <a:t> </a:t>
            </a:r>
            <a:r>
              <a:rPr lang="en-US" sz="2400" b="1" dirty="0" err="1">
                <a:sym typeface="Lato"/>
              </a:rPr>
              <a:t>actuelles</a:t>
            </a:r>
            <a:r>
              <a:rPr lang="en-US" sz="2400" b="1" dirty="0">
                <a:sym typeface="Lato"/>
              </a:rPr>
              <a:t> </a:t>
            </a:r>
            <a:r>
              <a:rPr lang="en-US" sz="2400" dirty="0">
                <a:sym typeface="Lato"/>
              </a:rPr>
              <a:t>pour </a:t>
            </a:r>
            <a:r>
              <a:rPr lang="en-US" sz="2400" dirty="0" err="1">
                <a:sym typeface="Lato"/>
              </a:rPr>
              <a:t>garantir</a:t>
            </a:r>
            <a:r>
              <a:rPr lang="en-US" sz="2400" dirty="0">
                <a:sym typeface="Lato"/>
              </a:rPr>
              <a:t> la </a:t>
            </a:r>
            <a:r>
              <a:rPr lang="en-US" sz="2400" dirty="0" err="1">
                <a:sym typeface="Lato"/>
              </a:rPr>
              <a:t>responsabilisation</a:t>
            </a:r>
            <a:r>
              <a:rPr lang="en-US" sz="2400" dirty="0">
                <a:sym typeface="Lato"/>
              </a:rPr>
              <a:t>, </a:t>
            </a:r>
            <a:r>
              <a:rPr lang="en-US" sz="2400" dirty="0" err="1">
                <a:sym typeface="Lato"/>
              </a:rPr>
              <a:t>en</a:t>
            </a:r>
            <a:r>
              <a:rPr lang="en-US" sz="2400" dirty="0">
                <a:sym typeface="Lato"/>
              </a:rPr>
              <a:t> particulier </a:t>
            </a:r>
            <a:r>
              <a:rPr lang="en-US" sz="2400" dirty="0" err="1">
                <a:sym typeface="Lato"/>
              </a:rPr>
              <a:t>en</a:t>
            </a:r>
            <a:r>
              <a:rPr lang="en-US" sz="2400" dirty="0">
                <a:sym typeface="Lato"/>
              </a:rPr>
              <a:t> </a:t>
            </a:r>
            <a:r>
              <a:rPr lang="en-US" sz="2400" dirty="0" err="1">
                <a:sym typeface="Lato"/>
              </a:rPr>
              <a:t>ce</a:t>
            </a:r>
            <a:r>
              <a:rPr lang="en-US" sz="2400" dirty="0">
                <a:sym typeface="Lato"/>
              </a:rPr>
              <a:t> qui </a:t>
            </a:r>
            <a:r>
              <a:rPr lang="en-US" sz="2400" dirty="0" err="1">
                <a:sym typeface="Lato"/>
              </a:rPr>
              <a:t>concerne</a:t>
            </a:r>
            <a:r>
              <a:rPr lang="en-US" sz="2400" dirty="0">
                <a:sym typeface="Lato"/>
              </a:rPr>
              <a:t> </a:t>
            </a:r>
            <a:r>
              <a:rPr lang="en-US" sz="2400" dirty="0" err="1">
                <a:sym typeface="Lato"/>
              </a:rPr>
              <a:t>l'assainissement</a:t>
            </a:r>
            <a:r>
              <a:rPr lang="en-US" sz="2400" dirty="0">
                <a:sym typeface="Lato"/>
              </a:rPr>
              <a:t> sans </a:t>
            </a:r>
            <a:r>
              <a:rPr lang="en-US" sz="2400" dirty="0" err="1">
                <a:sym typeface="Lato"/>
              </a:rPr>
              <a:t>égouts</a:t>
            </a:r>
            <a:r>
              <a:rPr lang="en-US" sz="24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Comment les </a:t>
            </a:r>
            <a:r>
              <a:rPr lang="en-US" sz="2400" dirty="0" err="1">
                <a:sym typeface="Lato"/>
              </a:rPr>
              <a:t>approches</a:t>
            </a:r>
            <a:r>
              <a:rPr lang="en-US" sz="2400" dirty="0">
                <a:sym typeface="Lato"/>
              </a:rPr>
              <a:t> </a:t>
            </a:r>
            <a:r>
              <a:rPr lang="en-US" sz="2400" dirty="0" err="1">
                <a:sym typeface="Lato"/>
              </a:rPr>
              <a:t>appropriées</a:t>
            </a:r>
            <a:r>
              <a:rPr lang="en-US" sz="2400" dirty="0">
                <a:sym typeface="Lato"/>
              </a:rPr>
              <a:t> </a:t>
            </a:r>
            <a:r>
              <a:rPr lang="en-US" sz="2400" dirty="0" err="1">
                <a:sym typeface="Lato"/>
              </a:rPr>
              <a:t>en</a:t>
            </a:r>
            <a:r>
              <a:rPr lang="en-US" sz="2400" dirty="0">
                <a:sym typeface="Lato"/>
              </a:rPr>
              <a:t> matière de </a:t>
            </a:r>
            <a:r>
              <a:rPr lang="en-US" sz="2400" dirty="0" err="1">
                <a:sym typeface="Lato"/>
              </a:rPr>
              <a:t>responsabilisation</a:t>
            </a:r>
            <a:r>
              <a:rPr lang="en-US" sz="2400" dirty="0">
                <a:sym typeface="Lato"/>
              </a:rPr>
              <a:t> </a:t>
            </a:r>
            <a:r>
              <a:rPr lang="en-US" sz="2400" b="1" dirty="0" err="1">
                <a:sym typeface="Lato"/>
              </a:rPr>
              <a:t>varient-elles</a:t>
            </a:r>
            <a:r>
              <a:rPr lang="en-US" sz="2400" b="1" dirty="0">
                <a:sym typeface="Lato"/>
              </a:rPr>
              <a:t> entre </a:t>
            </a:r>
            <a:r>
              <a:rPr lang="en-US" sz="2400" b="1" dirty="0" err="1">
                <a:sym typeface="Lato"/>
              </a:rPr>
              <a:t>différentes</a:t>
            </a:r>
            <a:r>
              <a:rPr lang="en-US" sz="2400" b="1" dirty="0">
                <a:sym typeface="Lato"/>
              </a:rPr>
              <a:t> structures </a:t>
            </a:r>
            <a:r>
              <a:rPr lang="en-US" sz="2400" b="1" dirty="0" err="1">
                <a:sym typeface="Lato"/>
              </a:rPr>
              <a:t>institutionnelles</a:t>
            </a:r>
            <a:r>
              <a:rPr lang="en-US" sz="24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err="1">
                <a:sym typeface="Lato"/>
              </a:rPr>
              <a:t>Quelles</a:t>
            </a:r>
            <a:r>
              <a:rPr lang="en-US" sz="2400" dirty="0">
                <a:sym typeface="Lato"/>
              </a:rPr>
              <a:t> </a:t>
            </a:r>
            <a:r>
              <a:rPr lang="en-US" sz="2400" dirty="0" err="1">
                <a:sym typeface="Lato"/>
              </a:rPr>
              <a:t>sont</a:t>
            </a:r>
            <a:r>
              <a:rPr lang="en-US" sz="2400" dirty="0">
                <a:sym typeface="Lato"/>
              </a:rPr>
              <a:t> les </a:t>
            </a:r>
            <a:r>
              <a:rPr lang="en-US" sz="2400" dirty="0" err="1">
                <a:sym typeface="Lato"/>
              </a:rPr>
              <a:t>voies</a:t>
            </a:r>
            <a:r>
              <a:rPr lang="en-US" sz="2400" dirty="0">
                <a:sym typeface="Lato"/>
              </a:rPr>
              <a:t> </a:t>
            </a:r>
            <a:r>
              <a:rPr lang="en-US" sz="2400" dirty="0" err="1">
                <a:sym typeface="Lato"/>
              </a:rPr>
              <a:t>à</a:t>
            </a:r>
            <a:r>
              <a:rPr lang="en-US" sz="2400" dirty="0">
                <a:sym typeface="Lato"/>
              </a:rPr>
              <a:t> </a:t>
            </a:r>
            <a:r>
              <a:rPr lang="en-US" sz="2400" dirty="0" err="1">
                <a:sym typeface="Lato"/>
              </a:rPr>
              <a:t>suivre</a:t>
            </a:r>
            <a:r>
              <a:rPr lang="en-US" sz="2400" dirty="0">
                <a:sym typeface="Lato"/>
              </a:rPr>
              <a:t> pour </a:t>
            </a:r>
            <a:r>
              <a:rPr lang="en-US" sz="2400" b="1" dirty="0" err="1">
                <a:sym typeface="Lato"/>
              </a:rPr>
              <a:t>améliorer</a:t>
            </a:r>
            <a:r>
              <a:rPr lang="en-US" sz="2400" dirty="0">
                <a:sym typeface="Lato"/>
              </a:rPr>
              <a:t> la </a:t>
            </a:r>
            <a:r>
              <a:rPr lang="en-US" sz="2400" dirty="0" err="1">
                <a:sym typeface="Lato"/>
              </a:rPr>
              <a:t>responsabilisation</a:t>
            </a:r>
            <a:r>
              <a:rPr lang="en-US" sz="2400" dirty="0">
                <a:sym typeface="Lato"/>
              </a:rPr>
              <a:t> ?</a:t>
            </a:r>
          </a:p>
          <a:p>
            <a:pPr lvl="0" algn="l" rtl="0">
              <a:lnSpc>
                <a:spcPts val="2200"/>
              </a:lnSpc>
              <a:spcBef>
                <a:spcPts val="1000"/>
              </a:spcBef>
              <a:spcAft>
                <a:spcPts val="0"/>
              </a:spcAft>
              <a:buClr>
                <a:schemeClr val="dk1"/>
              </a:buClr>
              <a:buSzPts val="1800"/>
            </a:pPr>
            <a:endParaRPr lang="en-US" sz="2400" b="1" i="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400" b="1" i="1" dirty="0" err="1">
                <a:solidFill>
                  <a:srgbClr val="6F2875"/>
                </a:solidFill>
                <a:latin typeface="Calibri" panose="020F0502020204030204" pitchFamily="34" charset="0"/>
                <a:cs typeface="Calibri" panose="020F0502020204030204" pitchFamily="34" charset="0"/>
                <a:sym typeface="Lato"/>
              </a:rPr>
              <a:t>Formez</a:t>
            </a:r>
            <a:r>
              <a:rPr lang="en-US" sz="2400" b="1" i="1" dirty="0">
                <a:solidFill>
                  <a:srgbClr val="6F2875"/>
                </a:solidFill>
                <a:latin typeface="Calibri" panose="020F0502020204030204" pitchFamily="34" charset="0"/>
                <a:cs typeface="Calibri" panose="020F0502020204030204" pitchFamily="34" charset="0"/>
                <a:sym typeface="Lato"/>
              </a:rPr>
              <a:t> des petits </a:t>
            </a:r>
            <a:r>
              <a:rPr lang="en-US" sz="2400" b="1" i="1" dirty="0" err="1">
                <a:solidFill>
                  <a:srgbClr val="6F2875"/>
                </a:solidFill>
                <a:latin typeface="Calibri" panose="020F0502020204030204" pitchFamily="34" charset="0"/>
                <a:cs typeface="Calibri" panose="020F0502020204030204" pitchFamily="34" charset="0"/>
                <a:sym typeface="Lato"/>
              </a:rPr>
              <a:t>groupes</a:t>
            </a:r>
            <a:r>
              <a:rPr lang="en-US" sz="2400" b="1" i="1" dirty="0">
                <a:solidFill>
                  <a:srgbClr val="6F2875"/>
                </a:solidFill>
                <a:latin typeface="Calibri" panose="020F0502020204030204" pitchFamily="34" charset="0"/>
                <a:cs typeface="Calibri" panose="020F0502020204030204" pitchFamily="34" charset="0"/>
                <a:sym typeface="Lato"/>
              </a:rPr>
              <a:t>, avec 4-5 </a:t>
            </a:r>
            <a:r>
              <a:rPr lang="en-US" sz="2400" b="1" i="1" dirty="0" err="1">
                <a:solidFill>
                  <a:srgbClr val="6F2875"/>
                </a:solidFill>
                <a:latin typeface="Calibri" panose="020F0502020204030204" pitchFamily="34" charset="0"/>
                <a:cs typeface="Calibri" panose="020F0502020204030204" pitchFamily="34" charset="0"/>
                <a:sym typeface="Lato"/>
              </a:rPr>
              <a:t>personnes</a:t>
            </a:r>
            <a:r>
              <a:rPr lang="en-US" sz="2400" b="1" i="1" dirty="0">
                <a:solidFill>
                  <a:srgbClr val="6F2875"/>
                </a:solidFill>
                <a:latin typeface="Calibri" panose="020F0502020204030204" pitchFamily="34" charset="0"/>
                <a:cs typeface="Calibri" panose="020F0502020204030204" pitchFamily="34" charset="0"/>
                <a:sym typeface="Lato"/>
              </a:rPr>
              <a:t> par </a:t>
            </a:r>
            <a:r>
              <a:rPr lang="en-US" sz="2400" b="1" i="1" dirty="0" err="1">
                <a:solidFill>
                  <a:srgbClr val="6F2875"/>
                </a:solidFill>
                <a:latin typeface="Calibri" panose="020F0502020204030204" pitchFamily="34" charset="0"/>
                <a:cs typeface="Calibri" panose="020F0502020204030204" pitchFamily="34" charset="0"/>
                <a:sym typeface="Lato"/>
              </a:rPr>
              <a:t>groupe</a:t>
            </a:r>
            <a:r>
              <a:rPr lang="en-US" sz="2400" b="1" i="1" dirty="0">
                <a:solidFill>
                  <a:srgbClr val="6F2875"/>
                </a:solidFill>
                <a:latin typeface="Calibri" panose="020F0502020204030204" pitchFamily="34" charset="0"/>
                <a:cs typeface="Calibri" panose="020F0502020204030204" pitchFamily="34" charset="0"/>
                <a:sym typeface="Lato"/>
              </a:rPr>
              <a:t> (</a:t>
            </a:r>
            <a:r>
              <a:rPr lang="en-US" sz="2400" b="1" i="1" dirty="0" err="1">
                <a:solidFill>
                  <a:srgbClr val="6F2875"/>
                </a:solidFill>
                <a:latin typeface="Calibri" panose="020F0502020204030204" pitchFamily="34" charset="0"/>
                <a:cs typeface="Calibri" panose="020F0502020204030204" pitchFamily="34" charset="0"/>
                <a:sym typeface="Lato"/>
              </a:rPr>
              <a:t>mixtes</a:t>
            </a:r>
            <a:r>
              <a:rPr lang="en-US" sz="2400" b="1" i="1" dirty="0">
                <a:solidFill>
                  <a:srgbClr val="6F2875"/>
                </a:solidFill>
                <a:latin typeface="Calibri" panose="020F0502020204030204" pitchFamily="34" charset="0"/>
                <a:cs typeface="Calibri" panose="020F0502020204030204" pitchFamily="34" charset="0"/>
                <a:sym typeface="Lato"/>
              </a:rPr>
              <a:t> par </a:t>
            </a:r>
            <a:r>
              <a:rPr lang="en-US" sz="2400" b="1" i="1" dirty="0" err="1">
                <a:solidFill>
                  <a:srgbClr val="6F2875"/>
                </a:solidFill>
                <a:latin typeface="Calibri" panose="020F0502020204030204" pitchFamily="34" charset="0"/>
                <a:cs typeface="Calibri" panose="020F0502020204030204" pitchFamily="34" charset="0"/>
                <a:sym typeface="Lato"/>
              </a:rPr>
              <a:t>payes</a:t>
            </a:r>
            <a:r>
              <a:rPr lang="en-US" sz="2400" b="1" i="1" dirty="0">
                <a:solidFill>
                  <a:srgbClr val="6F2875"/>
                </a:solidFill>
                <a:latin typeface="Calibri" panose="020F0502020204030204" pitchFamily="34" charset="0"/>
                <a:cs typeface="Calibri" panose="020F0502020204030204" pitchFamily="34" charset="0"/>
                <a:sym typeface="Lato"/>
              </a:rPr>
              <a:t>, </a:t>
            </a:r>
            <a:r>
              <a:rPr lang="en-US" sz="2400" b="1" i="1" dirty="0" err="1">
                <a:solidFill>
                  <a:srgbClr val="6F2875"/>
                </a:solidFill>
                <a:latin typeface="Calibri" panose="020F0502020204030204" pitchFamily="34" charset="0"/>
                <a:cs typeface="Calibri" panose="020F0502020204030204" pitchFamily="34" charset="0"/>
                <a:sym typeface="Lato"/>
              </a:rPr>
              <a:t>si</a:t>
            </a:r>
            <a:r>
              <a:rPr lang="en-US" sz="2400" b="1" i="1" dirty="0">
                <a:solidFill>
                  <a:srgbClr val="6F2875"/>
                </a:solidFill>
                <a:latin typeface="Calibri" panose="020F0502020204030204" pitchFamily="34" charset="0"/>
                <a:cs typeface="Calibri" panose="020F0502020204030204" pitchFamily="34" charset="0"/>
                <a:sym typeface="Lato"/>
              </a:rPr>
              <a:t> possible).</a:t>
            </a:r>
          </a:p>
        </p:txBody>
      </p:sp>
    </p:spTree>
    <p:extLst>
      <p:ext uri="{BB962C8B-B14F-4D97-AF65-F5344CB8AC3E}">
        <p14:creationId xmlns:p14="http://schemas.microsoft.com/office/powerpoint/2010/main" val="2192106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Principaux</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enseignements</a:t>
            </a:r>
            <a:r>
              <a:rPr lang="en-US" sz="3200" b="1" dirty="0">
                <a:solidFill>
                  <a:schemeClr val="tx2"/>
                </a:solidFill>
                <a:latin typeface="Calibri" panose="020F0502020204030204" pitchFamily="34" charset="0"/>
              </a:rPr>
              <a:t> – Obligation de </a:t>
            </a:r>
            <a:r>
              <a:rPr lang="en-US" sz="3200" b="1" dirty="0" err="1">
                <a:solidFill>
                  <a:schemeClr val="tx2"/>
                </a:solidFill>
                <a:latin typeface="Calibri" panose="020F0502020204030204" pitchFamily="34" charset="0"/>
              </a:rPr>
              <a:t>rendre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compte</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47103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Il y a des </a:t>
            </a:r>
            <a:r>
              <a:rPr lang="en-US" sz="2000" b="1" dirty="0" err="1">
                <a:sym typeface="Lato"/>
              </a:rPr>
              <a:t>progrès</a:t>
            </a:r>
            <a:r>
              <a:rPr lang="en-US" sz="2000" b="1" dirty="0">
                <a:sym typeface="Lato"/>
              </a:rPr>
              <a:t> </a:t>
            </a:r>
            <a:r>
              <a:rPr lang="en-US" sz="2000" b="1" dirty="0" err="1">
                <a:sym typeface="Lato"/>
              </a:rPr>
              <a:t>positifs</a:t>
            </a:r>
            <a:r>
              <a:rPr lang="en-US" sz="2000" b="1" dirty="0">
                <a:sym typeface="Lato"/>
              </a:rPr>
              <a:t> </a:t>
            </a:r>
            <a:r>
              <a:rPr lang="en-US" sz="2000" b="1" dirty="0" err="1">
                <a:sym typeface="Lato"/>
              </a:rPr>
              <a:t>vers</a:t>
            </a:r>
            <a:r>
              <a:rPr lang="en-US" sz="2000" b="1" dirty="0">
                <a:sym typeface="Lato"/>
              </a:rPr>
              <a:t> </a:t>
            </a:r>
            <a:r>
              <a:rPr lang="en-US" sz="2000" b="1" dirty="0" err="1">
                <a:sym typeface="Lato"/>
              </a:rPr>
              <a:t>l'amélioration</a:t>
            </a:r>
            <a:r>
              <a:rPr lang="en-US" sz="2000" b="1" dirty="0">
                <a:sym typeface="Lato"/>
              </a:rPr>
              <a:t> de la </a:t>
            </a:r>
            <a:r>
              <a:rPr lang="en-US" sz="2000" b="1" dirty="0" err="1">
                <a:sym typeface="Lato"/>
              </a:rPr>
              <a:t>responsabilisation</a:t>
            </a:r>
            <a:r>
              <a:rPr lang="en-US" sz="2000" b="1" dirty="0">
                <a:sym typeface="Lato"/>
              </a:rPr>
              <a:t> </a:t>
            </a:r>
            <a:r>
              <a:rPr lang="en-US" sz="2000" b="1" dirty="0" err="1">
                <a:sym typeface="Lato"/>
              </a:rPr>
              <a:t>en</a:t>
            </a:r>
            <a:r>
              <a:rPr lang="en-US" sz="2000" b="1" dirty="0">
                <a:sym typeface="Lato"/>
              </a:rPr>
              <a:t> matière </a:t>
            </a:r>
            <a:r>
              <a:rPr lang="en-US" sz="2000" b="1" dirty="0" err="1">
                <a:sym typeface="Lato"/>
              </a:rPr>
              <a:t>d'assainissement</a:t>
            </a:r>
            <a:r>
              <a:rPr lang="en-US" sz="2000" b="1" dirty="0">
                <a:sym typeface="Lato"/>
              </a:rPr>
              <a:t> </a:t>
            </a:r>
            <a:r>
              <a:rPr lang="en-US" sz="2000" b="1" dirty="0" err="1">
                <a:sym typeface="Lato"/>
              </a:rPr>
              <a:t>urbain</a:t>
            </a:r>
            <a:r>
              <a:rPr lang="en-US" sz="2000" b="1" dirty="0">
                <a:sym typeface="Lato"/>
              </a:rPr>
              <a:t>, </a:t>
            </a:r>
            <a:r>
              <a:rPr lang="en-US" sz="2000" b="1" dirty="0" err="1">
                <a:sym typeface="Lato"/>
              </a:rPr>
              <a:t>notamment</a:t>
            </a:r>
            <a:r>
              <a:rPr lang="en-US" sz="2000" b="1" dirty="0">
                <a:sym typeface="Lato"/>
              </a:rPr>
              <a:t> </a:t>
            </a:r>
            <a:r>
              <a:rPr lang="en-US" sz="2000" b="1" dirty="0" err="1">
                <a:sym typeface="Lato"/>
              </a:rPr>
              <a:t>en</a:t>
            </a:r>
            <a:r>
              <a:rPr lang="en-US" sz="2000" b="1" dirty="0">
                <a:sym typeface="Lato"/>
              </a:rPr>
              <a:t> </a:t>
            </a:r>
            <a:r>
              <a:rPr lang="en-US" sz="2000" b="1" dirty="0" err="1">
                <a:sym typeface="Lato"/>
              </a:rPr>
              <a:t>Zambie</a:t>
            </a:r>
            <a:r>
              <a:rPr lang="en-US" sz="2000" b="1" dirty="0">
                <a:sym typeface="Lato"/>
              </a:rPr>
              <a:t> et au Kenya.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err="1">
                <a:sym typeface="Lato"/>
              </a:rPr>
              <a:t>Cependant</a:t>
            </a:r>
            <a:r>
              <a:rPr lang="en-US" sz="2000" b="1" dirty="0">
                <a:sym typeface="Lato"/>
              </a:rPr>
              <a:t>, </a:t>
            </a:r>
            <a:r>
              <a:rPr lang="en-US" sz="2000" b="1" dirty="0" err="1">
                <a:sym typeface="Lato"/>
              </a:rPr>
              <a:t>davantage</a:t>
            </a:r>
            <a:r>
              <a:rPr lang="en-US" sz="2000" b="1" dirty="0">
                <a:sym typeface="Lato"/>
              </a:rPr>
              <a:t> de </a:t>
            </a:r>
            <a:r>
              <a:rPr lang="en-US" sz="2000" b="1" dirty="0" err="1">
                <a:sym typeface="Lato"/>
              </a:rPr>
              <a:t>progrès</a:t>
            </a:r>
            <a:r>
              <a:rPr lang="en-US" sz="2000" b="1" dirty="0">
                <a:sym typeface="Lato"/>
              </a:rPr>
              <a:t> </a:t>
            </a:r>
            <a:r>
              <a:rPr lang="en-US" sz="2000" b="1" dirty="0" err="1">
                <a:sym typeface="Lato"/>
              </a:rPr>
              <a:t>sont</a:t>
            </a:r>
            <a:r>
              <a:rPr lang="en-US" sz="2000" b="1" dirty="0">
                <a:sym typeface="Lato"/>
              </a:rPr>
              <a:t> </a:t>
            </a:r>
            <a:r>
              <a:rPr lang="en-US" sz="2000" b="1" dirty="0" err="1">
                <a:sym typeface="Lato"/>
              </a:rPr>
              <a:t>nécessaires</a:t>
            </a:r>
            <a:r>
              <a:rPr lang="en-US" sz="2000" b="1" dirty="0">
                <a:sym typeface="Lato"/>
              </a:rPr>
              <a:t> </a:t>
            </a:r>
            <a:r>
              <a:rPr lang="en-US" sz="2000" b="1" dirty="0" err="1">
                <a:sym typeface="Lato"/>
              </a:rPr>
              <a:t>en</a:t>
            </a:r>
            <a:r>
              <a:rPr lang="en-US" sz="2000" b="1" dirty="0">
                <a:sym typeface="Lato"/>
              </a:rPr>
              <a:t> </a:t>
            </a:r>
            <a:r>
              <a:rPr lang="en-US" sz="2000" b="1" dirty="0" err="1">
                <a:sym typeface="Lato"/>
              </a:rPr>
              <a:t>ce</a:t>
            </a:r>
            <a:r>
              <a:rPr lang="en-US" sz="2000" b="1" dirty="0">
                <a:sym typeface="Lato"/>
              </a:rPr>
              <a:t> qui </a:t>
            </a:r>
            <a:r>
              <a:rPr lang="en-US" sz="2000" b="1" dirty="0" err="1">
                <a:sym typeface="Lato"/>
              </a:rPr>
              <a:t>concerne</a:t>
            </a:r>
            <a:r>
              <a:rPr lang="en-US" sz="2000" b="1" dirty="0">
                <a:sym typeface="Lato"/>
              </a:rPr>
              <a:t> la </a:t>
            </a:r>
            <a:r>
              <a:rPr lang="en-US" sz="2000" b="1" dirty="0" err="1">
                <a:sym typeface="Lato"/>
              </a:rPr>
              <a:t>responsabilisation</a:t>
            </a:r>
            <a:r>
              <a:rPr lang="en-US" sz="2000" b="1" dirty="0">
                <a:sym typeface="Lato"/>
              </a:rPr>
              <a:t> pour </a:t>
            </a:r>
            <a:r>
              <a:rPr lang="en-US" sz="2000" b="1" dirty="0" err="1">
                <a:sym typeface="Lato"/>
              </a:rPr>
              <a:t>l'assainissement</a:t>
            </a:r>
            <a:r>
              <a:rPr lang="en-US" sz="2000" b="1" dirty="0">
                <a:sym typeface="Lato"/>
              </a:rPr>
              <a:t> sans </a:t>
            </a:r>
            <a:r>
              <a:rPr lang="en-US" sz="2000" b="1" dirty="0" err="1">
                <a:sym typeface="Lato"/>
              </a:rPr>
              <a:t>égouts</a:t>
            </a:r>
            <a:r>
              <a:rPr lang="en-US" sz="2000" b="1" dirty="0">
                <a:sym typeface="Lato"/>
              </a:rPr>
              <a:t> et les services </a:t>
            </a:r>
            <a:r>
              <a:rPr lang="en-US" sz="2000" b="1" dirty="0" err="1">
                <a:sym typeface="Lato"/>
              </a:rPr>
              <a:t>destinés</a:t>
            </a:r>
            <a:r>
              <a:rPr lang="en-US" sz="2000" b="1" dirty="0">
                <a:sym typeface="Lato"/>
              </a:rPr>
              <a:t> aux </a:t>
            </a:r>
            <a:r>
              <a:rPr lang="en-US" sz="2000" b="1" dirty="0" err="1">
                <a:sym typeface="Lato"/>
              </a:rPr>
              <a:t>pauvres</a:t>
            </a:r>
            <a:r>
              <a:rPr lang="en-US" sz="2000" b="1" dirty="0">
                <a:sym typeface="Lato"/>
              </a:rPr>
              <a:t>, </a:t>
            </a:r>
            <a:r>
              <a:rPr lang="en-US" sz="2000" b="1" dirty="0" err="1">
                <a:sym typeface="Lato"/>
              </a:rPr>
              <a:t>en</a:t>
            </a:r>
            <a:r>
              <a:rPr lang="en-US" sz="2000" b="1" dirty="0">
                <a:sym typeface="Lato"/>
              </a:rPr>
              <a:t> </a:t>
            </a:r>
            <a:r>
              <a:rPr lang="en-US" sz="2000" b="1" dirty="0" err="1">
                <a:sym typeface="Lato"/>
              </a:rPr>
              <a:t>mettant</a:t>
            </a:r>
            <a:r>
              <a:rPr lang="en-US" sz="2000" b="1" dirty="0">
                <a:sym typeface="Lato"/>
              </a:rPr>
              <a:t> </a:t>
            </a:r>
            <a:r>
              <a:rPr lang="en-US" sz="2000" b="1" dirty="0" err="1">
                <a:sym typeface="Lato"/>
              </a:rPr>
              <a:t>l'accent</a:t>
            </a:r>
            <a:r>
              <a:rPr lang="en-US" sz="2000" b="1" dirty="0">
                <a:sym typeface="Lato"/>
              </a:rPr>
              <a:t> sur la containment (</a:t>
            </a:r>
            <a:r>
              <a:rPr lang="en-US" sz="2000" b="1" dirty="0" err="1">
                <a:sym typeface="Lato"/>
              </a:rPr>
              <a:t>collecte</a:t>
            </a:r>
            <a:r>
              <a:rPr lang="en-US" sz="2000" b="1" dirty="0">
                <a:sym typeface="Lato"/>
              </a:rPr>
              <a:t> et confinement des </a:t>
            </a:r>
            <a:r>
              <a:rPr lang="en-US" sz="2000" b="1" dirty="0" err="1">
                <a:sym typeface="Lato"/>
              </a:rPr>
              <a:t>excréments</a:t>
            </a:r>
            <a:r>
              <a:rPr lang="en-US" sz="2000" b="1"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Une </a:t>
            </a:r>
            <a:r>
              <a:rPr lang="en-US" sz="2000" b="1" dirty="0" err="1">
                <a:sym typeface="Lato"/>
              </a:rPr>
              <a:t>véritable</a:t>
            </a:r>
            <a:r>
              <a:rPr lang="en-US" sz="2000" b="1" dirty="0">
                <a:sym typeface="Lato"/>
              </a:rPr>
              <a:t> inclusion et </a:t>
            </a:r>
            <a:r>
              <a:rPr lang="en-US" sz="2000" b="1" dirty="0" err="1">
                <a:sym typeface="Lato"/>
              </a:rPr>
              <a:t>responsabilisation</a:t>
            </a:r>
            <a:r>
              <a:rPr lang="en-US" sz="2000" b="1" dirty="0">
                <a:sym typeface="Lato"/>
              </a:rPr>
              <a:t> </a:t>
            </a:r>
            <a:r>
              <a:rPr lang="en-US" sz="2000" b="1" dirty="0" err="1">
                <a:sym typeface="Lato"/>
              </a:rPr>
              <a:t>nécessitent</a:t>
            </a:r>
            <a:r>
              <a:rPr lang="en-US" sz="2000" b="1" dirty="0">
                <a:sym typeface="Lato"/>
              </a:rPr>
              <a:t> </a:t>
            </a:r>
            <a:r>
              <a:rPr lang="en-US" sz="2000" b="1" dirty="0" err="1">
                <a:sym typeface="Lato"/>
              </a:rPr>
              <a:t>probablement</a:t>
            </a:r>
            <a:r>
              <a:rPr lang="en-US" sz="2000" b="1" dirty="0">
                <a:sym typeface="Lato"/>
              </a:rPr>
              <a:t> la </a:t>
            </a:r>
            <a:r>
              <a:rPr lang="en-US" sz="2000" b="1" dirty="0" err="1">
                <a:sym typeface="Lato"/>
              </a:rPr>
              <a:t>passation</a:t>
            </a:r>
            <a:r>
              <a:rPr lang="en-US" sz="2000" b="1" dirty="0">
                <a:sym typeface="Lato"/>
              </a:rPr>
              <a:t> </a:t>
            </a:r>
            <a:r>
              <a:rPr lang="en-US" sz="2000" b="1" dirty="0" err="1">
                <a:sym typeface="Lato"/>
              </a:rPr>
              <a:t>publique</a:t>
            </a:r>
            <a:r>
              <a:rPr lang="en-US" sz="2000" b="1" dirty="0">
                <a:sym typeface="Lato"/>
              </a:rPr>
              <a:t> de </a:t>
            </a:r>
            <a:r>
              <a:rPr lang="en-US" sz="2000" b="1" dirty="0" err="1">
                <a:sym typeface="Lato"/>
              </a:rPr>
              <a:t>contrats</a:t>
            </a:r>
            <a:r>
              <a:rPr lang="en-US" sz="2000" b="1" dirty="0">
                <a:sym typeface="Lato"/>
              </a:rPr>
              <a:t> de services, et non </a:t>
            </a:r>
            <a:r>
              <a:rPr lang="en-US" sz="2000" b="1" dirty="0" err="1">
                <a:sym typeface="Lato"/>
              </a:rPr>
              <a:t>simplement</a:t>
            </a:r>
            <a:r>
              <a:rPr lang="en-US" sz="2000" b="1" dirty="0">
                <a:sym typeface="Lato"/>
              </a:rPr>
              <a:t> la facilitation du </a:t>
            </a:r>
            <a:r>
              <a:rPr lang="en-US" sz="2000" b="1" dirty="0" err="1">
                <a:sym typeface="Lato"/>
              </a:rPr>
              <a:t>secteur</a:t>
            </a:r>
            <a:r>
              <a:rPr lang="en-US" sz="2000" b="1" dirty="0">
                <a:sym typeface="Lato"/>
              </a:rPr>
              <a:t> </a:t>
            </a:r>
            <a:r>
              <a:rPr lang="en-US" sz="2000" b="1" dirty="0" err="1">
                <a:sym typeface="Lato"/>
              </a:rPr>
              <a:t>privé</a:t>
            </a:r>
            <a:r>
              <a:rPr lang="en-US" sz="20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err="1">
                <a:sym typeface="Lato"/>
              </a:rPr>
              <a:t>Renforcer</a:t>
            </a:r>
            <a:r>
              <a:rPr lang="en-US" sz="2000" b="1" dirty="0">
                <a:sym typeface="Lato"/>
              </a:rPr>
              <a:t> la transparence (</a:t>
            </a:r>
            <a:r>
              <a:rPr lang="en-US" sz="2000" b="1" dirty="0" err="1">
                <a:sym typeface="Lato"/>
              </a:rPr>
              <a:t>une</a:t>
            </a:r>
            <a:r>
              <a:rPr lang="en-US" sz="2000" b="1" dirty="0">
                <a:sym typeface="Lato"/>
              </a:rPr>
              <a:t> </a:t>
            </a:r>
            <a:r>
              <a:rPr lang="en-US" sz="2000" b="1" dirty="0" err="1">
                <a:sym typeface="Lato"/>
              </a:rPr>
              <a:t>meilleure</a:t>
            </a:r>
            <a:r>
              <a:rPr lang="en-US" sz="2000" b="1" dirty="0">
                <a:sym typeface="Lato"/>
              </a:rPr>
              <a:t> </a:t>
            </a:r>
            <a:r>
              <a:rPr lang="en-US" sz="2000" b="1" dirty="0" err="1">
                <a:sym typeface="Lato"/>
              </a:rPr>
              <a:t>collecte</a:t>
            </a:r>
            <a:r>
              <a:rPr lang="en-US" sz="2000" b="1" dirty="0">
                <a:sym typeface="Lato"/>
              </a:rPr>
              <a:t> de </a:t>
            </a:r>
            <a:r>
              <a:rPr lang="en-US" sz="2000" b="1" dirty="0" err="1">
                <a:sym typeface="Lato"/>
              </a:rPr>
              <a:t>données</a:t>
            </a:r>
            <a:r>
              <a:rPr lang="en-US" sz="2000" b="1" dirty="0">
                <a:sym typeface="Lato"/>
              </a:rPr>
              <a:t>, </a:t>
            </a:r>
            <a:r>
              <a:rPr lang="en-US" sz="2000" b="1" dirty="0" err="1">
                <a:sym typeface="Lato"/>
              </a:rPr>
              <a:t>sa</a:t>
            </a:r>
            <a:r>
              <a:rPr lang="en-US" sz="2000" b="1" dirty="0">
                <a:sym typeface="Lato"/>
              </a:rPr>
              <a:t> publication </a:t>
            </a:r>
            <a:r>
              <a:rPr lang="en-US" sz="2000" b="1" dirty="0" err="1">
                <a:sym typeface="Lato"/>
              </a:rPr>
              <a:t>transparente</a:t>
            </a:r>
            <a:r>
              <a:rPr lang="en-US" sz="2000" b="1" dirty="0">
                <a:sym typeface="Lato"/>
              </a:rPr>
              <a:t> et accessible) </a:t>
            </a:r>
            <a:r>
              <a:rPr lang="en-US" sz="2000" b="1" dirty="0" err="1">
                <a:sym typeface="Lato"/>
              </a:rPr>
              <a:t>est</a:t>
            </a:r>
            <a:r>
              <a:rPr lang="en-US" sz="2000" b="1" dirty="0">
                <a:sym typeface="Lato"/>
              </a:rPr>
              <a:t> </a:t>
            </a:r>
            <a:r>
              <a:rPr lang="en-US" sz="2000" b="1" dirty="0" err="1">
                <a:sym typeface="Lato"/>
              </a:rPr>
              <a:t>fondamental</a:t>
            </a:r>
            <a:r>
              <a:rPr lang="en-US" sz="2000" b="1" dirty="0">
                <a:sym typeface="Lato"/>
              </a:rPr>
              <a:t> pour la </a:t>
            </a:r>
            <a:r>
              <a:rPr lang="en-US" sz="2000" b="1" dirty="0" err="1">
                <a:sym typeface="Lato"/>
              </a:rPr>
              <a:t>responsabilisation</a:t>
            </a:r>
            <a:r>
              <a:rPr lang="en-US" sz="2000" b="1" dirty="0">
                <a:sym typeface="Lato"/>
              </a:rPr>
              <a:t>, et </a:t>
            </a:r>
            <a:r>
              <a:rPr lang="en-US" sz="2000" b="1" dirty="0" err="1">
                <a:sym typeface="Lato"/>
              </a:rPr>
              <a:t>constitue</a:t>
            </a:r>
            <a:r>
              <a:rPr lang="en-US" sz="2000" b="1" dirty="0">
                <a:sym typeface="Lato"/>
              </a:rPr>
              <a:t> </a:t>
            </a:r>
            <a:r>
              <a:rPr lang="en-US" sz="2000" b="1" dirty="0" err="1">
                <a:sym typeface="Lato"/>
              </a:rPr>
              <a:t>une</a:t>
            </a:r>
            <a:r>
              <a:rPr lang="en-US" sz="2000" b="1" dirty="0">
                <a:sym typeface="Lato"/>
              </a:rPr>
              <a:t> </a:t>
            </a:r>
            <a:r>
              <a:rPr lang="en-US" sz="2000" b="1" dirty="0" err="1">
                <a:sym typeface="Lato"/>
              </a:rPr>
              <a:t>victoire</a:t>
            </a:r>
            <a:r>
              <a:rPr lang="en-US" sz="2000" b="1" dirty="0">
                <a:sym typeface="Lato"/>
              </a:rPr>
              <a:t> </a:t>
            </a:r>
            <a:r>
              <a:rPr lang="en-US" sz="2000" b="1" dirty="0" err="1">
                <a:sym typeface="Lato"/>
              </a:rPr>
              <a:t>relativement</a:t>
            </a:r>
            <a:r>
              <a:rPr lang="en-US" sz="2000" b="1" dirty="0">
                <a:sym typeface="Lato"/>
              </a:rPr>
              <a:t> facile.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b="1" dirty="0">
                <a:sym typeface="Lato"/>
              </a:rPr>
              <a:t>La </a:t>
            </a:r>
            <a:r>
              <a:rPr lang="en-US" sz="2000" b="1" dirty="0" err="1">
                <a:sym typeface="Lato"/>
              </a:rPr>
              <a:t>demande</a:t>
            </a:r>
            <a:r>
              <a:rPr lang="en-US" sz="2000" b="1" dirty="0">
                <a:sym typeface="Lato"/>
              </a:rPr>
              <a:t> </a:t>
            </a:r>
            <a:r>
              <a:rPr lang="en-US" sz="2000" b="1" dirty="0" err="1">
                <a:sym typeface="Lato"/>
              </a:rPr>
              <a:t>devrait</a:t>
            </a:r>
            <a:r>
              <a:rPr lang="en-US" sz="2000" b="1" dirty="0">
                <a:sym typeface="Lato"/>
              </a:rPr>
              <a:t> </a:t>
            </a:r>
            <a:r>
              <a:rPr lang="en-US" sz="2000" b="1" dirty="0" err="1">
                <a:sym typeface="Lato"/>
              </a:rPr>
              <a:t>être</a:t>
            </a:r>
            <a:r>
              <a:rPr lang="en-US" sz="2000" b="1" dirty="0">
                <a:sym typeface="Lato"/>
              </a:rPr>
              <a:t> </a:t>
            </a:r>
            <a:r>
              <a:rPr lang="en-US" sz="2000" b="1" dirty="0" err="1">
                <a:sym typeface="Lato"/>
              </a:rPr>
              <a:t>considérée</a:t>
            </a:r>
            <a:r>
              <a:rPr lang="en-US" sz="2000" b="1" dirty="0">
                <a:sym typeface="Lato"/>
              </a:rPr>
              <a:t> </a:t>
            </a:r>
            <a:r>
              <a:rPr lang="en-US" sz="2000" b="1" dirty="0" err="1">
                <a:sym typeface="Lato"/>
              </a:rPr>
              <a:t>comme</a:t>
            </a:r>
            <a:r>
              <a:rPr lang="en-US" sz="2000" b="1" dirty="0">
                <a:sym typeface="Lato"/>
              </a:rPr>
              <a:t> centrale - le CWIS </a:t>
            </a:r>
            <a:r>
              <a:rPr lang="en-US" sz="2000" b="1" dirty="0" err="1">
                <a:sym typeface="Lato"/>
              </a:rPr>
              <a:t>exige</a:t>
            </a:r>
            <a:r>
              <a:rPr lang="en-US" sz="2000" b="1" dirty="0">
                <a:sym typeface="Lato"/>
              </a:rPr>
              <a:t> que les </a:t>
            </a:r>
            <a:r>
              <a:rPr lang="en-US" sz="2000" b="1" dirty="0" err="1">
                <a:sym typeface="Lato"/>
              </a:rPr>
              <a:t>personnes</a:t>
            </a:r>
            <a:r>
              <a:rPr lang="en-US" sz="2000" b="1" dirty="0">
                <a:sym typeface="Lato"/>
              </a:rPr>
              <a:t> vivant dans des </a:t>
            </a:r>
            <a:r>
              <a:rPr lang="en-US" sz="2000" b="1" dirty="0" err="1">
                <a:sym typeface="Lato"/>
              </a:rPr>
              <a:t>établissements</a:t>
            </a:r>
            <a:r>
              <a:rPr lang="en-US" sz="2000" b="1" dirty="0">
                <a:sym typeface="Lato"/>
              </a:rPr>
              <a:t> </a:t>
            </a:r>
            <a:r>
              <a:rPr lang="en-US" sz="2000" b="1" dirty="0" err="1">
                <a:sym typeface="Lato"/>
              </a:rPr>
              <a:t>à</a:t>
            </a:r>
            <a:r>
              <a:rPr lang="en-US" sz="2000" b="1" dirty="0">
                <a:sym typeface="Lato"/>
              </a:rPr>
              <a:t> </a:t>
            </a:r>
            <a:r>
              <a:rPr lang="en-US" sz="2000" b="1" dirty="0" err="1">
                <a:sym typeface="Lato"/>
              </a:rPr>
              <a:t>faibles</a:t>
            </a:r>
            <a:r>
              <a:rPr lang="en-US" sz="2000" b="1" dirty="0">
                <a:sym typeface="Lato"/>
              </a:rPr>
              <a:t> </a:t>
            </a:r>
            <a:r>
              <a:rPr lang="en-US" sz="2000" b="1" dirty="0" err="1">
                <a:sym typeface="Lato"/>
              </a:rPr>
              <a:t>revenus</a:t>
            </a:r>
            <a:r>
              <a:rPr lang="en-US" sz="2000" b="1" dirty="0">
                <a:sym typeface="Lato"/>
              </a:rPr>
              <a:t> </a:t>
            </a:r>
            <a:r>
              <a:rPr lang="en-US" sz="2000" b="1" dirty="0" err="1">
                <a:sym typeface="Lato"/>
              </a:rPr>
              <a:t>s'attendent</a:t>
            </a:r>
            <a:r>
              <a:rPr lang="en-US" sz="2000" b="1" dirty="0">
                <a:sym typeface="Lato"/>
              </a:rPr>
              <a:t> </a:t>
            </a:r>
            <a:r>
              <a:rPr lang="en-US" sz="2000" b="1" dirty="0" err="1">
                <a:sym typeface="Lato"/>
              </a:rPr>
              <a:t>à</a:t>
            </a:r>
            <a:r>
              <a:rPr lang="en-US" sz="2000" b="1" dirty="0">
                <a:sym typeface="Lato"/>
              </a:rPr>
              <a:t> </a:t>
            </a:r>
            <a:r>
              <a:rPr lang="en-US" sz="2000" b="1" dirty="0" err="1">
                <a:sym typeface="Lato"/>
              </a:rPr>
              <a:t>ce</a:t>
            </a:r>
            <a:r>
              <a:rPr lang="en-US" sz="2000" b="1" dirty="0">
                <a:sym typeface="Lato"/>
              </a:rPr>
              <a:t> que </a:t>
            </a:r>
            <a:r>
              <a:rPr lang="en-US" sz="2000" b="1" dirty="0" err="1">
                <a:sym typeface="Lato"/>
              </a:rPr>
              <a:t>l'assainissement</a:t>
            </a:r>
            <a:r>
              <a:rPr lang="en-US" sz="2000" b="1" dirty="0">
                <a:sym typeface="Lato"/>
              </a:rPr>
              <a:t> </a:t>
            </a:r>
            <a:r>
              <a:rPr lang="en-US" sz="2000" b="1" dirty="0" err="1">
                <a:sym typeface="Lato"/>
              </a:rPr>
              <a:t>soit</a:t>
            </a:r>
            <a:r>
              <a:rPr lang="en-US" sz="2000" b="1" dirty="0">
                <a:sym typeface="Lato"/>
              </a:rPr>
              <a:t> </a:t>
            </a:r>
            <a:r>
              <a:rPr lang="en-US" sz="2000" b="1" dirty="0" err="1">
                <a:sym typeface="Lato"/>
              </a:rPr>
              <a:t>une</a:t>
            </a:r>
            <a:r>
              <a:rPr lang="en-US" sz="2000" b="1" dirty="0">
                <a:sym typeface="Lato"/>
              </a:rPr>
              <a:t> prestation de service public et le </a:t>
            </a:r>
            <a:r>
              <a:rPr lang="en-US" sz="2000" b="1" dirty="0" err="1">
                <a:sym typeface="Lato"/>
              </a:rPr>
              <a:t>demandent</a:t>
            </a:r>
            <a:r>
              <a:rPr lang="en-US" sz="2000" b="1" dirty="0">
                <a:sym typeface="Lato"/>
              </a:rPr>
              <a:t>.</a:t>
            </a:r>
          </a:p>
        </p:txBody>
      </p:sp>
    </p:spTree>
    <p:extLst>
      <p:ext uri="{BB962C8B-B14F-4D97-AF65-F5344CB8AC3E}">
        <p14:creationId xmlns:p14="http://schemas.microsoft.com/office/powerpoint/2010/main" val="589247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144802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1</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2382097"/>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Qu'est-ce</a:t>
            </a:r>
            <a:r>
              <a:rPr lang="en-US" dirty="0">
                <a:latin typeface="Calibri" panose="020F0502020204030204" pitchFamily="34" charset="0"/>
              </a:rPr>
              <a:t> que CWIS ?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Principes</a:t>
            </a:r>
            <a:r>
              <a:rPr lang="en-US" dirty="0">
                <a:latin typeface="Calibri" panose="020F0502020204030204" pitchFamily="34" charset="0"/>
              </a:rPr>
              <a:t> et cadre de CWIS</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Pourquoi</a:t>
            </a:r>
            <a:r>
              <a:rPr lang="en-US" dirty="0">
                <a:latin typeface="Calibri" panose="020F0502020204030204" pitchFamily="34" charset="0"/>
              </a:rPr>
              <a:t> </a:t>
            </a:r>
            <a:r>
              <a:rPr lang="en-US" dirty="0" err="1">
                <a:latin typeface="Calibri" panose="020F0502020204030204" pitchFamily="34" charset="0"/>
              </a:rPr>
              <a:t>une</a:t>
            </a:r>
            <a:r>
              <a:rPr lang="en-US" dirty="0">
                <a:latin typeface="Calibri" panose="020F0502020204030204" pitchFamily="34" charset="0"/>
              </a:rPr>
              <a:t> </a:t>
            </a:r>
            <a:r>
              <a:rPr lang="en-US" dirty="0" err="1">
                <a:latin typeface="Calibri" panose="020F0502020204030204" pitchFamily="34" charset="0"/>
              </a:rPr>
              <a:t>approche</a:t>
            </a:r>
            <a:r>
              <a:rPr lang="en-US" dirty="0">
                <a:latin typeface="Calibri" panose="020F0502020204030204" pitchFamily="34" charset="0"/>
              </a:rPr>
              <a:t> de service public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Qu'est-ce</a:t>
            </a:r>
            <a:r>
              <a:rPr lang="en-US" dirty="0">
                <a:latin typeface="Calibri" panose="020F0502020204030204" pitchFamily="34" charset="0"/>
              </a:rPr>
              <a:t> qui </a:t>
            </a:r>
            <a:r>
              <a:rPr lang="en-US" dirty="0" err="1">
                <a:latin typeface="Calibri" panose="020F0502020204030204" pitchFamily="34" charset="0"/>
              </a:rPr>
              <a:t>n'est</a:t>
            </a:r>
            <a:r>
              <a:rPr lang="en-US" dirty="0">
                <a:latin typeface="Calibri" panose="020F0502020204030204" pitchFamily="34" charset="0"/>
              </a:rPr>
              <a:t> pas CWIS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Approche</a:t>
            </a:r>
            <a:r>
              <a:rPr lang="en-US" dirty="0">
                <a:latin typeface="Calibri" panose="020F0502020204030204" pitchFamily="34" charset="0"/>
              </a:rPr>
              <a:t> </a:t>
            </a:r>
            <a:r>
              <a:rPr lang="en-US" dirty="0" err="1">
                <a:latin typeface="Calibri" panose="020F0502020204030204" pitchFamily="34" charset="0"/>
              </a:rPr>
              <a:t>conventionnelle</a:t>
            </a:r>
            <a:r>
              <a:rPr lang="en-US" dirty="0">
                <a:latin typeface="Calibri" panose="020F0502020204030204" pitchFamily="34" charset="0"/>
              </a:rPr>
              <a:t> vs </a:t>
            </a:r>
            <a:r>
              <a:rPr lang="en-US" dirty="0" err="1">
                <a:latin typeface="Calibri" panose="020F0502020204030204" pitchFamily="34" charset="0"/>
              </a:rPr>
              <a:t>approche</a:t>
            </a:r>
            <a:r>
              <a:rPr lang="en-US" dirty="0">
                <a:latin typeface="Calibri" panose="020F0502020204030204" pitchFamily="34" charset="0"/>
              </a:rPr>
              <a:t> CWIS</a:t>
            </a:r>
          </a:p>
          <a:p>
            <a:pPr marL="0" indent="0">
              <a:spcBef>
                <a:spcPts val="0"/>
              </a:spcBef>
              <a:spcAft>
                <a:spcPts val="1200"/>
              </a:spcAft>
              <a:buClr>
                <a:schemeClr val="tx2"/>
              </a:buClr>
              <a:buNone/>
            </a:pPr>
            <a:endParaRPr lang="en-US" i="1"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45m</a:t>
            </a:r>
          </a:p>
          <a:p>
            <a:pPr marL="0" indent="0">
              <a:spcBef>
                <a:spcPts val="0"/>
              </a:spcBef>
              <a:spcAft>
                <a:spcPts val="1200"/>
              </a:spcAft>
              <a:buClr>
                <a:schemeClr val="tx2"/>
              </a:buClr>
              <a:buNone/>
            </a:pPr>
            <a:endParaRPr lang="en-US" dirty="0">
              <a:latin typeface="Calibri" panose="020F0502020204030204" pitchFamily="34" charset="0"/>
            </a:endParaRPr>
          </a:p>
        </p:txBody>
      </p:sp>
    </p:spTree>
    <p:extLst>
      <p:ext uri="{BB962C8B-B14F-4D97-AF65-F5344CB8AC3E}">
        <p14:creationId xmlns:p14="http://schemas.microsoft.com/office/powerpoint/2010/main" val="154311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3</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Cadre (</a:t>
            </a:r>
            <a:r>
              <a:rPr lang="en-US" dirty="0" err="1">
                <a:latin typeface="Calibri" panose="020F0502020204030204" pitchFamily="34" charset="0"/>
              </a:rPr>
              <a:t>récap</a:t>
            </a:r>
            <a:r>
              <a:rPr lang="en-US" dirty="0">
                <a:latin typeface="Calibri" panose="020F0502020204030204" pitchFamily="34" charset="0"/>
              </a:rPr>
              <a:t>)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Fonctions</a:t>
            </a:r>
            <a:endParaRPr lang="en-US" dirty="0">
              <a:latin typeface="Calibri" panose="020F0502020204030204" pitchFamily="34" charset="0"/>
            </a:endParaRP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Planification et gestion de </a:t>
            </a:r>
            <a:r>
              <a:rPr lang="en-US" dirty="0" err="1">
                <a:latin typeface="Calibri" panose="020F0502020204030204" pitchFamily="34" charset="0"/>
              </a:rPr>
              <a:t>ressources</a:t>
            </a:r>
            <a:endParaRPr lang="en-US" dirty="0">
              <a:latin typeface="Calibri" panose="020F0502020204030204" pitchFamily="34" charset="0"/>
            </a:endParaRP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Approche</a:t>
            </a:r>
            <a:r>
              <a:rPr lang="en-US" dirty="0">
                <a:latin typeface="Calibri" panose="020F0502020204030204" pitchFamily="34" charset="0"/>
              </a:rPr>
              <a:t> </a:t>
            </a:r>
            <a:r>
              <a:rPr lang="en-US" dirty="0" err="1">
                <a:latin typeface="Calibri" panose="020F0502020204030204" pitchFamily="34" charset="0"/>
              </a:rPr>
              <a:t>conventionalle</a:t>
            </a:r>
            <a:r>
              <a:rPr lang="en-US" dirty="0">
                <a:latin typeface="Calibri" panose="020F0502020204030204" pitchFamily="34" charset="0"/>
              </a:rPr>
              <a:t> vs </a:t>
            </a:r>
            <a:r>
              <a:rPr lang="en-US" dirty="0" err="1">
                <a:latin typeface="Calibri" panose="020F0502020204030204" pitchFamily="34" charset="0"/>
              </a:rPr>
              <a:t>approche</a:t>
            </a:r>
            <a:r>
              <a:rPr lang="en-US" dirty="0">
                <a:latin typeface="Calibri" panose="020F0502020204030204" pitchFamily="34" charset="0"/>
              </a:rPr>
              <a:t> CWIS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Résumé</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Ressources</a:t>
            </a:r>
            <a:r>
              <a:rPr lang="en-US" dirty="0">
                <a:latin typeface="Calibri" panose="020F0502020204030204" pitchFamily="34" charset="0"/>
              </a:rPr>
              <a:t> </a:t>
            </a:r>
            <a:r>
              <a:rPr lang="en-US" dirty="0" err="1">
                <a:latin typeface="Calibri" panose="020F0502020204030204" pitchFamily="34" charset="0"/>
              </a:rPr>
              <a:t>suggérées</a:t>
            </a:r>
            <a:r>
              <a:rPr lang="en-US" dirty="0">
                <a:latin typeface="Calibri" panose="020F0502020204030204" pitchFamily="34" charset="0"/>
              </a:rPr>
              <a:t> : </a:t>
            </a:r>
            <a:r>
              <a:rPr lang="en-US" dirty="0" err="1">
                <a:latin typeface="Calibri" panose="020F0502020204030204" pitchFamily="34" charset="0"/>
              </a:rPr>
              <a:t>Outils</a:t>
            </a:r>
            <a:r>
              <a:rPr lang="en-US" dirty="0">
                <a:latin typeface="Calibri" panose="020F0502020204030204" pitchFamily="34" charset="0"/>
              </a:rPr>
              <a:t> </a:t>
            </a:r>
            <a:r>
              <a:rPr lang="en-US" dirty="0" err="1">
                <a:latin typeface="Calibri" panose="020F0502020204030204" pitchFamily="34" charset="0"/>
              </a:rPr>
              <a:t>essentiels</a:t>
            </a:r>
            <a:r>
              <a:rPr lang="en-US" dirty="0">
                <a:latin typeface="Calibri" panose="020F0502020204030204" pitchFamily="34" charset="0"/>
              </a:rPr>
              <a:t> de ’CWIS’</a:t>
            </a: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36989340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ÉQUITÉ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GB" sz="1700" dirty="0">
                <a:solidFill>
                  <a:schemeClr val="lt1"/>
                </a:solidFill>
                <a:latin typeface="Calibri"/>
                <a:ea typeface="Calibri"/>
                <a:cs typeface="Calibri"/>
                <a:sym typeface="Calibri"/>
              </a:rPr>
              <a:t>La « justice » dans la distribution et la </a:t>
            </a:r>
            <a:r>
              <a:rPr lang="en-GB" sz="1700" dirty="0" err="1">
                <a:solidFill>
                  <a:schemeClr val="lt1"/>
                </a:solidFill>
                <a:latin typeface="Calibri"/>
                <a:ea typeface="Calibri"/>
                <a:cs typeface="Calibri"/>
                <a:sym typeface="Calibri"/>
              </a:rPr>
              <a:t>priorisation</a:t>
            </a:r>
            <a:r>
              <a:rPr lang="en-GB" sz="1700" dirty="0">
                <a:solidFill>
                  <a:schemeClr val="lt1"/>
                </a:solidFill>
                <a:latin typeface="Calibri"/>
                <a:ea typeface="Calibri"/>
                <a:cs typeface="Calibri"/>
                <a:sym typeface="Calibri"/>
              </a:rPr>
              <a:t> de la </a:t>
            </a:r>
            <a:r>
              <a:rPr lang="en-GB" sz="1700" dirty="0" err="1">
                <a:solidFill>
                  <a:schemeClr val="lt1"/>
                </a:solidFill>
                <a:latin typeface="Calibri"/>
                <a:ea typeface="Calibri"/>
                <a:cs typeface="Calibri"/>
                <a:sym typeface="Calibri"/>
              </a:rPr>
              <a:t>qualité</a:t>
            </a:r>
            <a:r>
              <a:rPr lang="en-GB" sz="1700" dirty="0">
                <a:solidFill>
                  <a:schemeClr val="lt1"/>
                </a:solidFill>
                <a:latin typeface="Calibri"/>
                <a:ea typeface="Calibri"/>
                <a:cs typeface="Calibri"/>
                <a:sym typeface="Calibri"/>
              </a:rPr>
              <a:t> des services, des prix des services, et des </a:t>
            </a:r>
            <a:r>
              <a:rPr lang="en-GB" sz="1700" dirty="0" err="1">
                <a:solidFill>
                  <a:schemeClr val="lt1"/>
                </a:solidFill>
                <a:latin typeface="Calibri"/>
                <a:ea typeface="Calibri"/>
                <a:cs typeface="Calibri"/>
                <a:sym typeface="Calibri"/>
              </a:rPr>
              <a:t>financements</a:t>
            </a:r>
            <a:r>
              <a:rPr lang="en-GB" sz="1700" dirty="0">
                <a:solidFill>
                  <a:schemeClr val="lt1"/>
                </a:solidFill>
                <a:latin typeface="Calibri"/>
                <a:ea typeface="Calibri"/>
                <a:cs typeface="Calibri"/>
                <a:sym typeface="Calibri"/>
              </a:rPr>
              <a:t> publics/subventions.</a:t>
            </a:r>
            <a:endParaRPr sz="1700"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SÉCURITÉ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clients, les </a:t>
            </a:r>
            <a:r>
              <a:rPr lang="en-US" dirty="0" err="1">
                <a:solidFill>
                  <a:schemeClr val="lt1"/>
                </a:solidFill>
                <a:latin typeface="Calibri"/>
                <a:ea typeface="Calibri"/>
                <a:cs typeface="Calibri"/>
                <a:sym typeface="Calibri"/>
              </a:rPr>
              <a:t>travailleurs</a:t>
            </a:r>
            <a:r>
              <a:rPr lang="en-US" dirty="0">
                <a:solidFill>
                  <a:schemeClr val="lt1"/>
                </a:solidFill>
                <a:latin typeface="Calibri"/>
                <a:ea typeface="Calibri"/>
                <a:cs typeface="Calibri"/>
                <a:sym typeface="Calibri"/>
              </a:rPr>
              <a:t> et les </a:t>
            </a:r>
            <a:r>
              <a:rPr lang="en-US" dirty="0" err="1">
                <a:solidFill>
                  <a:schemeClr val="lt1"/>
                </a:solidFill>
                <a:latin typeface="Calibri"/>
                <a:ea typeface="Calibri"/>
                <a:cs typeface="Calibri"/>
                <a:sym typeface="Calibri"/>
              </a:rPr>
              <a:t>communautés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protégés </a:t>
            </a:r>
            <a:r>
              <a:rPr lang="en-US" dirty="0" err="1">
                <a:solidFill>
                  <a:schemeClr val="lt1"/>
                </a:solidFill>
                <a:latin typeface="Calibri"/>
                <a:ea typeface="Calibri"/>
                <a:cs typeface="Calibri"/>
                <a:sym typeface="Calibri"/>
              </a:rPr>
              <a:t>contre</a:t>
            </a:r>
            <a:r>
              <a:rPr lang="en-US" dirty="0">
                <a:solidFill>
                  <a:schemeClr val="lt1"/>
                </a:solidFill>
                <a:latin typeface="Calibri"/>
                <a:ea typeface="Calibri"/>
                <a:cs typeface="Calibri"/>
                <a:sym typeface="Calibri"/>
              </a:rPr>
              <a:t> les </a:t>
            </a:r>
            <a:r>
              <a:rPr lang="en-US" dirty="0" err="1">
                <a:solidFill>
                  <a:schemeClr val="lt1"/>
                </a:solidFill>
                <a:latin typeface="Calibri"/>
                <a:ea typeface="Calibri"/>
                <a:cs typeface="Calibri"/>
                <a:sym typeface="Calibri"/>
              </a:rPr>
              <a:t>risques</a:t>
            </a:r>
            <a:r>
              <a:rPr lang="en-US" dirty="0">
                <a:solidFill>
                  <a:schemeClr val="lt1"/>
                </a:solidFill>
                <a:latin typeface="Calibri"/>
                <a:ea typeface="Calibri"/>
                <a:cs typeface="Calibri"/>
                <a:sym typeface="Calibri"/>
              </a:rPr>
              <a:t> pour la </a:t>
            </a:r>
            <a:r>
              <a:rPr lang="en-US" dirty="0" err="1">
                <a:solidFill>
                  <a:schemeClr val="lt1"/>
                </a:solidFill>
                <a:latin typeface="Calibri"/>
                <a:ea typeface="Calibri"/>
                <a:cs typeface="Calibri"/>
                <a:sym typeface="Calibri"/>
              </a:rPr>
              <a:t>sécurité</a:t>
            </a:r>
            <a:r>
              <a:rPr lang="en-US" dirty="0">
                <a:solidFill>
                  <a:schemeClr val="lt1"/>
                </a:solidFill>
                <a:latin typeface="Calibri"/>
                <a:ea typeface="Calibri"/>
                <a:cs typeface="Calibri"/>
                <a:sym typeface="Calibri"/>
              </a:rPr>
              <a:t> et la </a:t>
            </a:r>
            <a:r>
              <a:rPr lang="en-US" dirty="0" err="1">
                <a:solidFill>
                  <a:schemeClr val="lt1"/>
                </a:solidFill>
                <a:latin typeface="Calibri"/>
                <a:ea typeface="Calibri"/>
                <a:cs typeface="Calibri"/>
                <a:sym typeface="Calibri"/>
              </a:rPr>
              <a:t>santé</a:t>
            </a:r>
            <a:endParaRPr lang="en-US" dirty="0">
              <a:solidFill>
                <a:schemeClr val="lt1"/>
              </a:solidFill>
              <a:latin typeface="Calibri"/>
              <a:ea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DURABILITÉ</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services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fournis</a:t>
            </a:r>
            <a:r>
              <a:rPr lang="en-US" dirty="0">
                <a:solidFill>
                  <a:schemeClr val="lt1"/>
                </a:solidFill>
                <a:latin typeface="Calibri"/>
                <a:ea typeface="Calibri"/>
                <a:cs typeface="Calibri"/>
                <a:sym typeface="Calibri"/>
              </a:rPr>
              <a:t> de manière </a:t>
            </a:r>
            <a:r>
              <a:rPr lang="en-US" dirty="0" err="1">
                <a:solidFill>
                  <a:schemeClr val="lt1"/>
                </a:solidFill>
                <a:latin typeface="Calibri"/>
                <a:ea typeface="Calibri"/>
                <a:cs typeface="Calibri"/>
                <a:sym typeface="Calibri"/>
              </a:rPr>
              <a:t>fiable</a:t>
            </a:r>
            <a:r>
              <a:rPr lang="en-US" dirty="0">
                <a:solidFill>
                  <a:schemeClr val="lt1"/>
                </a:solidFill>
                <a:latin typeface="Calibri"/>
                <a:ea typeface="Calibri"/>
                <a:cs typeface="Calibri"/>
                <a:sym typeface="Calibri"/>
              </a:rPr>
              <a:t> grâce </a:t>
            </a:r>
            <a:r>
              <a:rPr lang="en-US" dirty="0" err="1">
                <a:solidFill>
                  <a:schemeClr val="lt1"/>
                </a:solidFill>
                <a:latin typeface="Calibri"/>
                <a:ea typeface="Calibri"/>
                <a:cs typeface="Calibri"/>
                <a:sym typeface="Calibri"/>
              </a:rPr>
              <a:t>à</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une</a:t>
            </a:r>
            <a:r>
              <a:rPr lang="en-US" dirty="0">
                <a:solidFill>
                  <a:schemeClr val="lt1"/>
                </a:solidFill>
                <a:latin typeface="Calibri"/>
                <a:ea typeface="Calibri"/>
                <a:cs typeface="Calibri"/>
                <a:sym typeface="Calibri"/>
              </a:rPr>
              <a:t> bonne gestion des </a:t>
            </a:r>
            <a:r>
              <a:rPr lang="en-US" dirty="0" err="1">
                <a:solidFill>
                  <a:schemeClr val="lt1"/>
                </a:solidFill>
                <a:latin typeface="Calibri"/>
                <a:ea typeface="Calibri"/>
                <a:cs typeface="Calibri"/>
                <a:sym typeface="Calibri"/>
              </a:rPr>
              <a:t>ressources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humaines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financières</a:t>
            </a:r>
            <a:r>
              <a:rPr lang="en-US" dirty="0">
                <a:solidFill>
                  <a:schemeClr val="lt1"/>
                </a:solidFill>
                <a:latin typeface="Calibri"/>
                <a:ea typeface="Calibri"/>
                <a:cs typeface="Calibri"/>
                <a:sym typeface="Calibri"/>
              </a:rPr>
              <a:t> et </a:t>
            </a:r>
            <a:r>
              <a:rPr lang="en-US" dirty="0" err="1">
                <a:solidFill>
                  <a:schemeClr val="lt1"/>
                </a:solidFill>
                <a:latin typeface="Calibri"/>
                <a:ea typeface="Calibri"/>
                <a:cs typeface="Calibri"/>
                <a:sym typeface="Calibri"/>
              </a:rPr>
              <a:t>naturelles</a:t>
            </a:r>
            <a:endParaRPr lang="en-US" dirty="0">
              <a:solidFill>
                <a:schemeClr val="lt1"/>
              </a:solidFill>
              <a:latin typeface="Calibri"/>
              <a:ea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RESPONSABILITÉ</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err="1">
                <a:latin typeface="Calibri"/>
                <a:ea typeface="Calibri"/>
                <a:cs typeface="Calibri"/>
                <a:sym typeface="Calibri"/>
              </a:rPr>
              <a:t>L'autorité</a:t>
            </a:r>
            <a:r>
              <a:rPr lang="en-US" dirty="0">
                <a:latin typeface="Calibri"/>
                <a:ea typeface="Calibri"/>
                <a:cs typeface="Calibri"/>
                <a:sym typeface="Calibri"/>
              </a:rPr>
              <a:t> </a:t>
            </a:r>
            <a:r>
              <a:rPr lang="en-US" dirty="0" err="1">
                <a:latin typeface="Calibri"/>
                <a:ea typeface="Calibri"/>
                <a:cs typeface="Calibri"/>
                <a:sym typeface="Calibri"/>
              </a:rPr>
              <a:t>ou</a:t>
            </a:r>
            <a:r>
              <a:rPr lang="en-US" dirty="0">
                <a:latin typeface="Calibri"/>
                <a:ea typeface="Calibri"/>
                <a:cs typeface="Calibri"/>
                <a:sym typeface="Calibri"/>
              </a:rPr>
              <a:t> les </a:t>
            </a:r>
            <a:r>
              <a:rPr lang="en-US" dirty="0" err="1">
                <a:latin typeface="Calibri"/>
                <a:ea typeface="Calibri"/>
                <a:cs typeface="Calibri"/>
                <a:sym typeface="Calibri"/>
              </a:rPr>
              <a:t>autorités</a:t>
            </a:r>
            <a:r>
              <a:rPr lang="en-US" dirty="0">
                <a:latin typeface="Calibri"/>
                <a:ea typeface="Calibri"/>
                <a:cs typeface="Calibri"/>
                <a:sym typeface="Calibri"/>
              </a:rPr>
              <a:t> </a:t>
            </a:r>
            <a:r>
              <a:rPr lang="en-US" dirty="0" err="1">
                <a:latin typeface="Calibri"/>
                <a:ea typeface="Calibri"/>
                <a:cs typeface="Calibri"/>
                <a:sym typeface="Calibri"/>
              </a:rPr>
              <a:t>ont</a:t>
            </a:r>
            <a:r>
              <a:rPr lang="en-US" dirty="0">
                <a:latin typeface="Calibri"/>
                <a:ea typeface="Calibri"/>
                <a:cs typeface="Calibri"/>
                <a:sym typeface="Calibri"/>
              </a:rPr>
              <a:t> un </a:t>
            </a:r>
            <a:r>
              <a:rPr lang="en-US" dirty="0" err="1">
                <a:latin typeface="Calibri"/>
                <a:ea typeface="Calibri"/>
                <a:cs typeface="Calibri"/>
                <a:sym typeface="Calibri"/>
              </a:rPr>
              <a:t>mandat</a:t>
            </a:r>
            <a:r>
              <a:rPr lang="en-US" dirty="0">
                <a:latin typeface="Calibri"/>
                <a:ea typeface="Calibri"/>
                <a:cs typeface="Calibri"/>
                <a:sym typeface="Calibri"/>
              </a:rPr>
              <a:t> </a:t>
            </a:r>
            <a:r>
              <a:rPr lang="en-US" dirty="0" err="1">
                <a:latin typeface="Calibri"/>
                <a:ea typeface="Calibri"/>
                <a:cs typeface="Calibri"/>
                <a:sym typeface="Calibri"/>
              </a:rPr>
              <a:t>clair</a:t>
            </a:r>
            <a:r>
              <a:rPr lang="en-US" dirty="0">
                <a:latin typeface="Calibri"/>
                <a:ea typeface="Calibri"/>
                <a:cs typeface="Calibri"/>
                <a:sym typeface="Calibri"/>
              </a:rPr>
              <a:t> pour </a:t>
            </a:r>
            <a:r>
              <a:rPr lang="en-US" dirty="0" err="1">
                <a:latin typeface="Calibri"/>
                <a:ea typeface="Calibri"/>
                <a:cs typeface="Calibri"/>
                <a:sym typeface="Calibri"/>
              </a:rPr>
              <a:t>garantir</a:t>
            </a:r>
            <a:r>
              <a:rPr lang="en-US" dirty="0">
                <a:latin typeface="Calibri"/>
                <a:ea typeface="Calibri"/>
                <a:cs typeface="Calibri"/>
                <a:sym typeface="Calibri"/>
              </a:rPr>
              <a:t> des services </a:t>
            </a:r>
            <a:r>
              <a:rPr lang="en-US" dirty="0" err="1">
                <a:latin typeface="Calibri"/>
                <a:ea typeface="Calibri"/>
                <a:cs typeface="Calibri"/>
                <a:sym typeface="Calibri"/>
              </a:rPr>
              <a:t>d'assainissement</a:t>
            </a:r>
            <a:r>
              <a:rPr lang="en-US" dirty="0">
                <a:latin typeface="Calibri"/>
                <a:ea typeface="Calibri"/>
                <a:cs typeface="Calibri"/>
                <a:sym typeface="Calibri"/>
              </a:rPr>
              <a:t> </a:t>
            </a:r>
            <a:r>
              <a:rPr lang="en-US" dirty="0" err="1">
                <a:latin typeface="Calibri"/>
                <a:ea typeface="Calibri"/>
                <a:cs typeface="Calibri"/>
                <a:sym typeface="Calibri"/>
              </a:rPr>
              <a:t>inclusifs</a:t>
            </a:r>
            <a:r>
              <a:rPr lang="en-US" dirty="0">
                <a:latin typeface="Calibri"/>
                <a:ea typeface="Calibri"/>
                <a:cs typeface="Calibri"/>
                <a:sym typeface="Calibri"/>
              </a:rPr>
              <a:t> et </a:t>
            </a:r>
            <a:r>
              <a:rPr lang="en-US" dirty="0" err="1">
                <a:latin typeface="Calibri"/>
                <a:ea typeface="Calibri"/>
                <a:cs typeface="Calibri"/>
                <a:sym typeface="Calibri"/>
              </a:rPr>
              <a:t>sûrs</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OBLIGATION DE RENDRE COMPTE</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La performance </a:t>
            </a:r>
            <a:r>
              <a:rPr lang="en-US" dirty="0" err="1">
                <a:latin typeface="Calibri"/>
                <a:ea typeface="Calibri"/>
                <a:cs typeface="Calibri"/>
                <a:sym typeface="Calibri"/>
              </a:rPr>
              <a:t>est</a:t>
            </a:r>
            <a:r>
              <a:rPr lang="en-US" dirty="0">
                <a:latin typeface="Calibri"/>
                <a:ea typeface="Calibri"/>
                <a:cs typeface="Calibri"/>
                <a:sym typeface="Calibri"/>
              </a:rPr>
              <a:t> </a:t>
            </a:r>
            <a:r>
              <a:rPr lang="en-US" dirty="0" err="1">
                <a:latin typeface="Calibri"/>
                <a:ea typeface="Calibri"/>
                <a:cs typeface="Calibri"/>
                <a:sym typeface="Calibri"/>
              </a:rPr>
              <a:t>surveillée</a:t>
            </a:r>
            <a:r>
              <a:rPr lang="en-US" dirty="0">
                <a:latin typeface="Calibri"/>
                <a:ea typeface="Calibri"/>
                <a:cs typeface="Calibri"/>
                <a:sym typeface="Calibri"/>
              </a:rPr>
              <a:t> de manière </a:t>
            </a:r>
            <a:r>
              <a:rPr lang="en-US" dirty="0" err="1">
                <a:latin typeface="Calibri"/>
                <a:ea typeface="Calibri"/>
                <a:cs typeface="Calibri"/>
                <a:sym typeface="Calibri"/>
              </a:rPr>
              <a:t>transparente</a:t>
            </a:r>
            <a:r>
              <a:rPr lang="en-US" dirty="0">
                <a:latin typeface="Calibri"/>
                <a:ea typeface="Calibri"/>
                <a:cs typeface="Calibri"/>
                <a:sym typeface="Calibri"/>
              </a:rPr>
              <a:t> et </a:t>
            </a:r>
            <a:r>
              <a:rPr lang="en-US" dirty="0" err="1">
                <a:latin typeface="Calibri"/>
                <a:ea typeface="Calibri"/>
                <a:cs typeface="Calibri"/>
                <a:sym typeface="Calibri"/>
              </a:rPr>
              <a:t>gérée</a:t>
            </a:r>
            <a:r>
              <a:rPr lang="en-US" dirty="0">
                <a:latin typeface="Calibri"/>
                <a:ea typeface="Calibri"/>
                <a:cs typeface="Calibri"/>
                <a:sym typeface="Calibri"/>
              </a:rPr>
              <a:t> avec des </a:t>
            </a:r>
            <a:r>
              <a:rPr lang="en-US" dirty="0" err="1">
                <a:latin typeface="Calibri"/>
                <a:ea typeface="Calibri"/>
                <a:cs typeface="Calibri"/>
                <a:sym typeface="Calibri"/>
              </a:rPr>
              <a:t>données</a:t>
            </a:r>
            <a:r>
              <a:rPr lang="en-US" dirty="0">
                <a:latin typeface="Calibri"/>
                <a:ea typeface="Calibri"/>
                <a:cs typeface="Calibri"/>
                <a:sym typeface="Calibri"/>
              </a:rPr>
              <a:t>, de la transparence et des </a:t>
            </a:r>
            <a:r>
              <a:rPr lang="en-US" dirty="0" err="1">
                <a:latin typeface="Calibri"/>
                <a:ea typeface="Calibri"/>
                <a:cs typeface="Calibri"/>
                <a:sym typeface="Calibri"/>
              </a:rPr>
              <a:t>incitations</a:t>
            </a:r>
            <a:endParaRPr lang="en-US" dirty="0">
              <a:latin typeface="Calibri"/>
              <a:ea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PLANIFICATION ET GESTION DES RESSOURCES</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Les </a:t>
            </a:r>
            <a:r>
              <a:rPr lang="en-US" dirty="0" err="1">
                <a:latin typeface="Calibri"/>
                <a:ea typeface="Calibri"/>
                <a:cs typeface="Calibri"/>
                <a:sym typeface="Calibri"/>
              </a:rPr>
              <a:t>ressources</a:t>
            </a:r>
            <a:r>
              <a:rPr lang="en-US" dirty="0">
                <a:latin typeface="Calibri"/>
                <a:ea typeface="Calibri"/>
                <a:cs typeface="Calibri"/>
                <a:sym typeface="Calibri"/>
              </a:rPr>
              <a:t> </a:t>
            </a:r>
            <a:r>
              <a:rPr lang="en-US" dirty="0" err="1">
                <a:latin typeface="Calibri"/>
                <a:ea typeface="Calibri"/>
                <a:cs typeface="Calibri"/>
                <a:sym typeface="Calibri"/>
              </a:rPr>
              <a:t>sont</a:t>
            </a:r>
            <a:r>
              <a:rPr lang="en-US" dirty="0">
                <a:latin typeface="Calibri"/>
                <a:ea typeface="Calibri"/>
                <a:cs typeface="Calibri"/>
                <a:sym typeface="Calibri"/>
              </a:rPr>
              <a:t> </a:t>
            </a:r>
            <a:r>
              <a:rPr lang="en-US" dirty="0" err="1">
                <a:latin typeface="Calibri"/>
                <a:ea typeface="Calibri"/>
                <a:cs typeface="Calibri"/>
                <a:sym typeface="Calibri"/>
              </a:rPr>
              <a:t>gérées</a:t>
            </a:r>
            <a:r>
              <a:rPr lang="en-US" dirty="0">
                <a:latin typeface="Calibri"/>
                <a:ea typeface="Calibri"/>
                <a:cs typeface="Calibri"/>
                <a:sym typeface="Calibri"/>
              </a:rPr>
              <a:t> pour </a:t>
            </a:r>
            <a:r>
              <a:rPr lang="en-US" dirty="0" err="1">
                <a:latin typeface="Calibri"/>
                <a:ea typeface="Calibri"/>
                <a:cs typeface="Calibri"/>
                <a:sym typeface="Calibri"/>
              </a:rPr>
              <a:t>soutenir</a:t>
            </a:r>
            <a:r>
              <a:rPr lang="en-US" dirty="0">
                <a:latin typeface="Calibri"/>
                <a:ea typeface="Calibri"/>
                <a:cs typeface="Calibri"/>
                <a:sym typeface="Calibri"/>
              </a:rPr>
              <a:t> la mise </a:t>
            </a:r>
            <a:r>
              <a:rPr lang="en-US" dirty="0" err="1">
                <a:latin typeface="Calibri"/>
                <a:ea typeface="Calibri"/>
                <a:cs typeface="Calibri"/>
                <a:sym typeface="Calibri"/>
              </a:rPr>
              <a:t>en</a:t>
            </a:r>
            <a:r>
              <a:rPr lang="en-US" dirty="0">
                <a:latin typeface="Calibri"/>
                <a:ea typeface="Calibri"/>
                <a:cs typeface="Calibri"/>
                <a:sym typeface="Calibri"/>
              </a:rPr>
              <a:t> </a:t>
            </a:r>
            <a:r>
              <a:rPr lang="en-US" dirty="0" err="1">
                <a:latin typeface="Calibri"/>
                <a:ea typeface="Calibri"/>
                <a:cs typeface="Calibri"/>
                <a:sym typeface="Calibri"/>
              </a:rPr>
              <a:t>œuvre</a:t>
            </a:r>
            <a:r>
              <a:rPr lang="en-US" dirty="0">
                <a:latin typeface="Calibri"/>
                <a:ea typeface="Calibri"/>
                <a:cs typeface="Calibri"/>
                <a:sym typeface="Calibri"/>
              </a:rPr>
              <a:t> du </a:t>
            </a:r>
            <a:r>
              <a:rPr lang="en-US" dirty="0" err="1">
                <a:latin typeface="Calibri"/>
                <a:ea typeface="Calibri"/>
                <a:cs typeface="Calibri"/>
                <a:sym typeface="Calibri"/>
              </a:rPr>
              <a:t>mandat</a:t>
            </a:r>
            <a:r>
              <a:rPr lang="en-US" dirty="0">
                <a:latin typeface="Calibri"/>
                <a:ea typeface="Calibri"/>
                <a:cs typeface="Calibri"/>
                <a:sym typeface="Calibri"/>
              </a:rPr>
              <a:t> et </a:t>
            </a:r>
            <a:r>
              <a:rPr lang="en-US" dirty="0" err="1">
                <a:latin typeface="Calibri"/>
                <a:ea typeface="Calibri"/>
                <a:cs typeface="Calibri"/>
                <a:sym typeface="Calibri"/>
              </a:rPr>
              <a:t>atteindre</a:t>
            </a:r>
            <a:r>
              <a:rPr lang="en-US" dirty="0">
                <a:latin typeface="Calibri"/>
                <a:ea typeface="Calibri"/>
                <a:cs typeface="Calibri"/>
                <a:sym typeface="Calibri"/>
              </a:rPr>
              <a:t> les </a:t>
            </a:r>
            <a:r>
              <a:rPr lang="en-US" dirty="0" err="1">
                <a:latin typeface="Calibri"/>
                <a:ea typeface="Calibri"/>
                <a:cs typeface="Calibri"/>
                <a:sym typeface="Calibri"/>
              </a:rPr>
              <a:t>objectifs</a:t>
            </a:r>
            <a:r>
              <a:rPr lang="en-US" dirty="0">
                <a:latin typeface="Calibri"/>
                <a:ea typeface="Calibri"/>
                <a:cs typeface="Calibri"/>
                <a:sym typeface="Calibri"/>
              </a:rPr>
              <a:t> dans le temps et </a:t>
            </a:r>
            <a:r>
              <a:rPr lang="en-US" dirty="0" err="1">
                <a:latin typeface="Calibri"/>
                <a:ea typeface="Calibri"/>
                <a:cs typeface="Calibri"/>
                <a:sym typeface="Calibri"/>
              </a:rPr>
              <a:t>l'espace</a:t>
            </a:r>
            <a:endParaRPr lang="en-US" dirty="0">
              <a:latin typeface="Calibri"/>
              <a:ea typeface="Calibri"/>
              <a:cs typeface="Calibri"/>
              <a:sym typeface="Calibri"/>
            </a:endParaRPr>
          </a:p>
        </p:txBody>
      </p:sp>
    </p:spTree>
    <p:extLst>
      <p:ext uri="{BB962C8B-B14F-4D97-AF65-F5344CB8AC3E}">
        <p14:creationId xmlns:p14="http://schemas.microsoft.com/office/powerpoint/2010/main" val="325196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RESPONSABILITÉ: </a:t>
            </a:r>
            <a:endParaRPr b="1" dirty="0">
              <a:solidFill>
                <a:schemeClr val="lt1"/>
              </a:solidFill>
              <a:latin typeface="Calibri"/>
              <a:cs typeface="Calibri"/>
            </a:endParaRPr>
          </a:p>
          <a:p>
            <a:pPr>
              <a:lnSpc>
                <a:spcPts val="2200"/>
              </a:lnSpc>
              <a:spcAft>
                <a:spcPts val="600"/>
              </a:spcAft>
            </a:pPr>
            <a:r>
              <a:rPr lang="en-US" dirty="0" err="1">
                <a:solidFill>
                  <a:schemeClr val="lt1"/>
                </a:solidFill>
                <a:latin typeface="Calibri"/>
                <a:cs typeface="Calibri"/>
                <a:sym typeface="Calibri"/>
              </a:rPr>
              <a:t>L'autorité</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ou</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autorités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ont</a:t>
            </a:r>
            <a:r>
              <a:rPr lang="en-US" dirty="0">
                <a:solidFill>
                  <a:schemeClr val="lt1"/>
                </a:solidFill>
                <a:latin typeface="Calibri"/>
                <a:cs typeface="Calibri"/>
                <a:sym typeface="Calibri"/>
              </a:rPr>
              <a:t> un </a:t>
            </a:r>
            <a:r>
              <a:rPr lang="en-US" dirty="0" err="1">
                <a:solidFill>
                  <a:schemeClr val="lt1"/>
                </a:solidFill>
                <a:latin typeface="Calibri"/>
                <a:cs typeface="Calibri"/>
                <a:sym typeface="Calibri"/>
              </a:rPr>
              <a:t>mandat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clair</a:t>
            </a:r>
            <a:r>
              <a:rPr lang="en-US" dirty="0">
                <a:solidFill>
                  <a:schemeClr val="lt1"/>
                </a:solidFill>
                <a:latin typeface="Calibri"/>
                <a:cs typeface="Calibri"/>
                <a:sym typeface="Calibri"/>
              </a:rPr>
              <a:t> pour </a:t>
            </a:r>
            <a:r>
              <a:rPr lang="en-US" dirty="0" err="1">
                <a:solidFill>
                  <a:schemeClr val="lt1"/>
                </a:solidFill>
                <a:latin typeface="Calibri"/>
                <a:cs typeface="Calibri"/>
                <a:sym typeface="Calibri"/>
              </a:rPr>
              <a:t>garantir</a:t>
            </a:r>
            <a:r>
              <a:rPr lang="en-US" dirty="0">
                <a:solidFill>
                  <a:schemeClr val="lt1"/>
                </a:solidFill>
                <a:latin typeface="Calibri"/>
                <a:cs typeface="Calibri"/>
                <a:sym typeface="Calibri"/>
              </a:rPr>
              <a:t> des services </a:t>
            </a:r>
            <a:r>
              <a:rPr lang="en-US" dirty="0" err="1">
                <a:solidFill>
                  <a:schemeClr val="lt1"/>
                </a:solidFill>
                <a:latin typeface="Calibri"/>
                <a:cs typeface="Calibri"/>
                <a:sym typeface="Calibri"/>
              </a:rPr>
              <a:t>d'assainissement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inclusifs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sûrs</a:t>
            </a:r>
            <a:endParaRPr dirty="0">
              <a:solidFill>
                <a:schemeClr val="lt1"/>
              </a:solidFill>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OBLIGATION DE RENDRE COMPTE: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La performance </a:t>
            </a:r>
            <a:r>
              <a:rPr lang="en-US" dirty="0" err="1">
                <a:solidFill>
                  <a:schemeClr val="lt1"/>
                </a:solidFill>
                <a:latin typeface="Calibri"/>
                <a:cs typeface="Calibri"/>
                <a:sym typeface="Calibri"/>
              </a:rPr>
              <a:t>est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surveillée</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transparente</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gérée</a:t>
            </a:r>
            <a:r>
              <a:rPr lang="en-US" dirty="0">
                <a:solidFill>
                  <a:schemeClr val="lt1"/>
                </a:solidFill>
                <a:latin typeface="Calibri"/>
                <a:cs typeface="Calibri"/>
                <a:sym typeface="Calibri"/>
              </a:rPr>
              <a:t> avec des </a:t>
            </a:r>
            <a:r>
              <a:rPr lang="en-US" dirty="0" err="1">
                <a:solidFill>
                  <a:schemeClr val="lt1"/>
                </a:solidFill>
                <a:latin typeface="Calibri"/>
                <a:cs typeface="Calibri"/>
                <a:sym typeface="Calibri"/>
              </a:rPr>
              <a:t>données</a:t>
            </a:r>
            <a:r>
              <a:rPr lang="en-US" dirty="0">
                <a:solidFill>
                  <a:schemeClr val="lt1"/>
                </a:solidFill>
                <a:latin typeface="Calibri"/>
                <a:cs typeface="Calibri"/>
                <a:sym typeface="Calibri"/>
              </a:rPr>
              <a:t>, de la transparence et des </a:t>
            </a:r>
            <a:r>
              <a:rPr lang="en-US" dirty="0" err="1">
                <a:solidFill>
                  <a:schemeClr val="lt1"/>
                </a:solidFill>
                <a:latin typeface="Calibri"/>
                <a:cs typeface="Calibri"/>
                <a:sym typeface="Calibri"/>
              </a:rPr>
              <a:t>incitations</a:t>
            </a:r>
            <a:endParaRPr lang="en-US" dirty="0">
              <a:solidFill>
                <a:schemeClr val="lt1"/>
              </a:solidFill>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20908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2613274" y="3169746"/>
            <a:ext cx="6965451"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Planification et gestion des </a:t>
            </a:r>
            <a:r>
              <a:rPr lang="en-US" sz="4000" b="1" dirty="0" err="1">
                <a:solidFill>
                  <a:schemeClr val="tx2"/>
                </a:solidFill>
                <a:latin typeface="Calibri" panose="020F0502020204030204" pitchFamily="34" charset="0"/>
              </a:rPr>
              <a:t>ressources</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35186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714240"/>
            <a:ext cx="10180660" cy="5033749"/>
          </a:xfrm>
          <a:prstGeom prst="rect">
            <a:avLst/>
          </a:prstGeom>
          <a:no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Complet</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soutenir</a:t>
            </a:r>
            <a:r>
              <a:rPr lang="en-US" sz="2850" dirty="0">
                <a:solidFill>
                  <a:schemeClr val="tx2"/>
                </a:solidFill>
                <a:latin typeface="Calibri" panose="020F0502020204030204" pitchFamily="34" charset="0"/>
                <a:ea typeface="Lato Light"/>
                <a:cs typeface="Calibri" panose="020F0502020204030204" pitchFamily="34" charset="0"/>
                <a:sym typeface="Lato"/>
              </a:rPr>
              <a:t> la </a:t>
            </a:r>
            <a:r>
              <a:rPr lang="en-US" sz="2850" dirty="0" err="1">
                <a:solidFill>
                  <a:schemeClr val="tx2"/>
                </a:solidFill>
                <a:latin typeface="Calibri" panose="020F0502020204030204" pitchFamily="34" charset="0"/>
                <a:ea typeface="Lato Light"/>
                <a:cs typeface="Calibri" panose="020F0502020204030204" pitchFamily="34" charset="0"/>
                <a:sym typeface="Lato"/>
              </a:rPr>
              <a:t>prise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en</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compte</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toutes</a:t>
            </a:r>
            <a:r>
              <a:rPr lang="en-US" sz="2850" dirty="0">
                <a:solidFill>
                  <a:schemeClr val="tx2"/>
                </a:solidFill>
                <a:latin typeface="Calibri" panose="020F0502020204030204" pitchFamily="34" charset="0"/>
                <a:ea typeface="Lato Light"/>
                <a:cs typeface="Calibri" panose="020F0502020204030204" pitchFamily="34" charset="0"/>
                <a:sym typeface="Lato"/>
              </a:rPr>
              <a:t> les sources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Intégré</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fournir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une</a:t>
            </a:r>
            <a:r>
              <a:rPr lang="en-US" sz="2850" dirty="0">
                <a:solidFill>
                  <a:schemeClr val="tx2"/>
                </a:solidFill>
                <a:latin typeface="Calibri" panose="020F0502020204030204" pitchFamily="34" charset="0"/>
                <a:ea typeface="Lato Light"/>
                <a:cs typeface="Calibri" panose="020F0502020204030204" pitchFamily="34" charset="0"/>
                <a:sym typeface="Lato"/>
              </a:rPr>
              <a:t> base commune pour </a:t>
            </a:r>
            <a:r>
              <a:rPr lang="en-US" sz="2850" dirty="0" err="1">
                <a:solidFill>
                  <a:schemeClr val="tx2"/>
                </a:solidFill>
                <a:latin typeface="Calibri" panose="020F0502020204030204" pitchFamily="34" charset="0"/>
                <a:ea typeface="Lato Light"/>
                <a:cs typeface="Calibri" panose="020F0502020204030204" pitchFamily="34" charset="0"/>
                <a:sym typeface="Lato"/>
              </a:rPr>
              <a:t>discuter</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hiérarchiser</a:t>
            </a:r>
            <a:r>
              <a:rPr lang="en-US" sz="2850" dirty="0">
                <a:solidFill>
                  <a:schemeClr val="tx2"/>
                </a:solidFill>
                <a:latin typeface="Calibri" panose="020F0502020204030204" pitchFamily="34" charset="0"/>
                <a:ea typeface="Lato Light"/>
                <a:cs typeface="Calibri" panose="020F0502020204030204" pitchFamily="34" charset="0"/>
                <a:sym typeface="Lato"/>
              </a:rPr>
              <a:t> les </a:t>
            </a:r>
            <a:r>
              <a:rPr lang="en-US" sz="2850" dirty="0" err="1">
                <a:solidFill>
                  <a:schemeClr val="tx2"/>
                </a:solidFill>
                <a:latin typeface="Calibri" panose="020F0502020204030204" pitchFamily="34" charset="0"/>
                <a:ea typeface="Lato Light"/>
                <a:cs typeface="Calibri" panose="020F0502020204030204" pitchFamily="34" charset="0"/>
                <a:sym typeface="Lato"/>
              </a:rPr>
              <a:t>décisions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dépenses</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d'investissements</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Itératif</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atteindre</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maintenir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une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compréhension</a:t>
            </a:r>
            <a:r>
              <a:rPr lang="en-US" sz="2850" dirty="0">
                <a:solidFill>
                  <a:schemeClr val="tx2"/>
                </a:solidFill>
                <a:latin typeface="Calibri" panose="020F0502020204030204" pitchFamily="34" charset="0"/>
                <a:ea typeface="Lato Light"/>
                <a:cs typeface="Calibri" panose="020F0502020204030204" pitchFamily="34" charset="0"/>
                <a:sym typeface="Lato"/>
              </a:rPr>
              <a:t> des </a:t>
            </a:r>
            <a:r>
              <a:rPr lang="en-US" sz="2850" dirty="0" err="1">
                <a:solidFill>
                  <a:schemeClr val="tx2"/>
                </a:solidFill>
                <a:latin typeface="Calibri" panose="020F0502020204030204" pitchFamily="34" charset="0"/>
                <a:ea typeface="Lato Light"/>
                <a:cs typeface="Calibri" panose="020F0502020204030204" pitchFamily="34" charset="0"/>
                <a:sym typeface="Lato"/>
              </a:rPr>
              <a:t>paysages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et de </a:t>
            </a:r>
            <a:r>
              <a:rPr lang="en-US" sz="2850" dirty="0" err="1">
                <a:solidFill>
                  <a:schemeClr val="tx2"/>
                </a:solidFill>
                <a:latin typeface="Calibri" panose="020F0502020204030204" pitchFamily="34" charset="0"/>
                <a:ea typeface="Lato Light"/>
                <a:cs typeface="Calibri" panose="020F0502020204030204" pitchFamily="34" charset="0"/>
                <a:sym typeface="Lato"/>
              </a:rPr>
              <a:t>risque</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ajuster</a:t>
            </a:r>
            <a:r>
              <a:rPr lang="en-US" sz="2850" dirty="0">
                <a:solidFill>
                  <a:schemeClr val="tx2"/>
                </a:solidFill>
                <a:latin typeface="Calibri" panose="020F0502020204030204" pitchFamily="34" charset="0"/>
                <a:ea typeface="Lato Light"/>
                <a:cs typeface="Calibri" panose="020F0502020204030204" pitchFamily="34" charset="0"/>
                <a:sym typeface="Lato"/>
              </a:rPr>
              <a:t> les politiques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à</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mesure</a:t>
            </a:r>
            <a:r>
              <a:rPr lang="en-US" sz="2850" dirty="0">
                <a:solidFill>
                  <a:schemeClr val="tx2"/>
                </a:solidFill>
                <a:latin typeface="Calibri" panose="020F0502020204030204" pitchFamily="34" charset="0"/>
                <a:ea typeface="Lato Light"/>
                <a:cs typeface="Calibri" panose="020F0502020204030204" pitchFamily="34" charset="0"/>
                <a:sym typeface="Lato"/>
              </a:rPr>
              <a:t> que les conditions </a:t>
            </a:r>
            <a:r>
              <a:rPr lang="en-US" sz="2850" dirty="0" err="1">
                <a:solidFill>
                  <a:schemeClr val="tx2"/>
                </a:solidFill>
                <a:latin typeface="Calibri" panose="020F0502020204030204" pitchFamily="34" charset="0"/>
                <a:ea typeface="Lato Light"/>
                <a:cs typeface="Calibri" panose="020F0502020204030204" pitchFamily="34" charset="0"/>
                <a:sym typeface="Lato"/>
              </a:rPr>
              <a:t>changent</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Inclusif</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impliquer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diverses</a:t>
            </a:r>
            <a:r>
              <a:rPr lang="en-US" sz="2850" dirty="0">
                <a:solidFill>
                  <a:schemeClr val="tx2"/>
                </a:solidFill>
                <a:latin typeface="Calibri" panose="020F0502020204030204" pitchFamily="34" charset="0"/>
                <a:ea typeface="Lato Light"/>
                <a:cs typeface="Calibri" panose="020F0502020204030204" pitchFamily="34" charset="0"/>
                <a:sym typeface="Lato"/>
              </a:rPr>
              <a:t> parties </a:t>
            </a:r>
            <a:r>
              <a:rPr lang="en-US" sz="2850" dirty="0" err="1">
                <a:solidFill>
                  <a:schemeClr val="tx2"/>
                </a:solidFill>
                <a:latin typeface="Calibri" panose="020F0502020204030204" pitchFamily="34" charset="0"/>
                <a:ea typeface="Lato Light"/>
                <a:cs typeface="Calibri" panose="020F0502020204030204" pitchFamily="34" charset="0"/>
                <a:sym typeface="Lato"/>
              </a:rPr>
              <a:t>prenantes</a:t>
            </a:r>
            <a:r>
              <a:rPr lang="en-US" sz="2850" dirty="0">
                <a:solidFill>
                  <a:schemeClr val="tx2"/>
                </a:solidFill>
                <a:latin typeface="Calibri" panose="020F0502020204030204" pitchFamily="34" charset="0"/>
                <a:ea typeface="Lato Light"/>
                <a:cs typeface="Calibri" panose="020F0502020204030204" pitchFamily="34" charset="0"/>
                <a:sym typeface="Lato"/>
              </a:rPr>
              <a:t> pour </a:t>
            </a:r>
            <a:r>
              <a:rPr lang="en-US" sz="2850" dirty="0" err="1">
                <a:solidFill>
                  <a:schemeClr val="tx2"/>
                </a:solidFill>
                <a:latin typeface="Calibri" panose="020F0502020204030204" pitchFamily="34" charset="0"/>
                <a:ea typeface="Lato Light"/>
                <a:cs typeface="Calibri" panose="020F0502020204030204" pitchFamily="34" charset="0"/>
                <a:sym typeface="Lato"/>
              </a:rPr>
              <a:t>mieux</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refléter</a:t>
            </a:r>
            <a:r>
              <a:rPr lang="en-US" sz="2850" dirty="0">
                <a:solidFill>
                  <a:schemeClr val="tx2"/>
                </a:solidFill>
                <a:latin typeface="Calibri" panose="020F0502020204030204" pitchFamily="34" charset="0"/>
                <a:ea typeface="Lato Light"/>
                <a:cs typeface="Calibri" panose="020F0502020204030204" pitchFamily="34" charset="0"/>
                <a:sym typeface="Lato"/>
              </a:rPr>
              <a:t> les </a:t>
            </a:r>
            <a:r>
              <a:rPr lang="en-US" sz="2850" dirty="0" err="1">
                <a:solidFill>
                  <a:schemeClr val="tx2"/>
                </a:solidFill>
                <a:latin typeface="Calibri" panose="020F0502020204030204" pitchFamily="34" charset="0"/>
                <a:ea typeface="Lato Light"/>
                <a:cs typeface="Calibri" panose="020F0502020204030204" pitchFamily="34" charset="0"/>
                <a:sym typeface="Lato"/>
              </a:rPr>
              <a:t>besoins</a:t>
            </a:r>
            <a:r>
              <a:rPr lang="en-US" sz="2850" dirty="0">
                <a:solidFill>
                  <a:schemeClr val="tx2"/>
                </a:solidFill>
                <a:latin typeface="Calibri" panose="020F0502020204030204" pitchFamily="34" charset="0"/>
                <a:ea typeface="Lato Light"/>
                <a:cs typeface="Calibri" panose="020F0502020204030204" pitchFamily="34" charset="0"/>
                <a:sym typeface="Lato"/>
              </a:rPr>
              <a:t> et les </a:t>
            </a:r>
            <a:r>
              <a:rPr lang="en-US" sz="2850" dirty="0" err="1">
                <a:solidFill>
                  <a:schemeClr val="tx2"/>
                </a:solidFill>
                <a:latin typeface="Calibri" panose="020F0502020204030204" pitchFamily="34" charset="0"/>
                <a:ea typeface="Lato Light"/>
                <a:cs typeface="Calibri" panose="020F0502020204030204" pitchFamily="34" charset="0"/>
                <a:sym typeface="Lato"/>
              </a:rPr>
              <a:t>opportunités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ainsi</a:t>
            </a:r>
            <a:r>
              <a:rPr lang="en-US" sz="2850" dirty="0">
                <a:solidFill>
                  <a:schemeClr val="tx2"/>
                </a:solidFill>
                <a:latin typeface="Calibri" panose="020F0502020204030204" pitchFamily="34" charset="0"/>
                <a:ea typeface="Lato Light"/>
                <a:cs typeface="Calibri" panose="020F0502020204030204" pitchFamily="34" charset="0"/>
                <a:sym typeface="Lato"/>
              </a:rPr>
              <a:t> que pour </a:t>
            </a:r>
            <a:r>
              <a:rPr lang="en-US" sz="2850" dirty="0" err="1">
                <a:solidFill>
                  <a:schemeClr val="tx2"/>
                </a:solidFill>
                <a:latin typeface="Calibri" panose="020F0502020204030204" pitchFamily="34" charset="0"/>
                <a:ea typeface="Lato Light"/>
                <a:cs typeface="Calibri" panose="020F0502020204030204" pitchFamily="34" charset="0"/>
                <a:sym typeface="Lato"/>
              </a:rPr>
              <a:t>promouvoir</a:t>
            </a:r>
            <a:r>
              <a:rPr lang="en-US" sz="2850" dirty="0">
                <a:solidFill>
                  <a:schemeClr val="tx2"/>
                </a:solidFill>
                <a:latin typeface="Calibri" panose="020F0502020204030204" pitchFamily="34" charset="0"/>
                <a:ea typeface="Lato Light"/>
                <a:cs typeface="Calibri" panose="020F0502020204030204" pitchFamily="34" charset="0"/>
                <a:sym typeface="Lato"/>
              </a:rPr>
              <a:t> la prestation de services </a:t>
            </a:r>
            <a:r>
              <a:rPr lang="en-US" sz="2850" dirty="0" err="1">
                <a:solidFill>
                  <a:schemeClr val="tx2"/>
                </a:solidFill>
                <a:latin typeface="Calibri" panose="020F0502020204030204" pitchFamily="34" charset="0"/>
                <a:ea typeface="Lato Light"/>
                <a:cs typeface="Calibri" panose="020F0502020204030204" pitchFamily="34" charset="0"/>
                <a:sym typeface="Lato"/>
              </a:rPr>
              <a:t>favorables</a:t>
            </a:r>
            <a:r>
              <a:rPr lang="en-US" sz="2850" dirty="0">
                <a:solidFill>
                  <a:schemeClr val="tx2"/>
                </a:solidFill>
                <a:latin typeface="Calibri" panose="020F0502020204030204" pitchFamily="34" charset="0"/>
                <a:ea typeface="Lato Light"/>
                <a:cs typeface="Calibri" panose="020F0502020204030204" pitchFamily="34" charset="0"/>
                <a:sym typeface="Lato"/>
              </a:rPr>
              <a:t> aux plus </a:t>
            </a:r>
            <a:r>
              <a:rPr lang="en-US" sz="2850" dirty="0" err="1">
                <a:solidFill>
                  <a:schemeClr val="tx2"/>
                </a:solidFill>
                <a:latin typeface="Calibri" panose="020F0502020204030204" pitchFamily="34" charset="0"/>
                <a:ea typeface="Lato Light"/>
                <a:cs typeface="Calibri" panose="020F0502020204030204" pitchFamily="34" charset="0"/>
                <a:sym typeface="Lato"/>
              </a:rPr>
              <a:t>pauvres</a:t>
            </a:r>
            <a:r>
              <a:rPr lang="en-US" sz="2850" dirty="0">
                <a:solidFill>
                  <a:schemeClr val="tx2"/>
                </a:solidFill>
                <a:latin typeface="Calibri" panose="020F0502020204030204" pitchFamily="34" charset="0"/>
                <a:ea typeface="Lato Light"/>
                <a:cs typeface="Calibri" panose="020F0502020204030204" pitchFamily="34" charset="0"/>
                <a:sym typeface="Lato"/>
              </a:rPr>
              <a:t> et des services </a:t>
            </a:r>
            <a:r>
              <a:rPr lang="en-US" sz="2850" dirty="0" err="1">
                <a:solidFill>
                  <a:schemeClr val="tx2"/>
                </a:solidFill>
                <a:latin typeface="Calibri" panose="020F0502020204030204" pitchFamily="34" charset="0"/>
                <a:ea typeface="Lato Light"/>
                <a:cs typeface="Calibri" panose="020F0502020204030204" pitchFamily="34" charset="0"/>
                <a:sym typeface="Lato"/>
              </a:rPr>
              <a:t>d'assainissement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gérés</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en</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toute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sécurité</a:t>
            </a:r>
            <a:r>
              <a:rPr lang="en-US" sz="2850" dirty="0">
                <a:solidFill>
                  <a:schemeClr val="tx2"/>
                </a:solidFill>
                <a:latin typeface="Calibri" panose="020F0502020204030204" pitchFamily="34" charset="0"/>
                <a:ea typeface="Lato Light"/>
                <a:cs typeface="Calibri" panose="020F0502020204030204" pitchFamily="34" charset="0"/>
                <a:sym typeface="Lato"/>
              </a:rPr>
              <a:t>.</a:t>
            </a:r>
            <a:endParaRPr lang="en-US" sz="2850" dirty="0">
              <a:solidFill>
                <a:schemeClr val="tx2">
                  <a:lumMod val="75000"/>
                </a:schemeClr>
              </a:solidFill>
              <a:latin typeface="Calibri" panose="020F0502020204030204" pitchFamily="34" charset="0"/>
              <a:ea typeface="Lato Light"/>
              <a:cs typeface="Calibri" panose="020F0502020204030204" pitchFamily="34" charset="0"/>
              <a:sym typeface="Lato"/>
            </a:endParaRPr>
          </a:p>
        </p:txBody>
      </p:sp>
    </p:spTree>
    <p:extLst>
      <p:ext uri="{BB962C8B-B14F-4D97-AF65-F5344CB8AC3E}">
        <p14:creationId xmlns:p14="http://schemas.microsoft.com/office/powerpoint/2010/main" val="326751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9">
                                            <p:txEl>
                                              <p:pRg st="0" end="0"/>
                                            </p:txEl>
                                          </p:spTgt>
                                        </p:tgtEl>
                                      </p:cBhvr>
                                    </p:animEffect>
                                    <p:set>
                                      <p:cBhvr>
                                        <p:cTn id="23"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0" nodeType="clickEffect">
                                  <p:stCondLst>
                                    <p:cond delay="0"/>
                                  </p:stCondLst>
                                  <p:childTnLst>
                                    <p:animEffect transition="out" filter="dissolve">
                                      <p:cBhvr>
                                        <p:cTn id="27" dur="500"/>
                                        <p:tgtEl>
                                          <p:spTgt spid="9">
                                            <p:txEl>
                                              <p:pRg st="1" end="1"/>
                                            </p:txEl>
                                          </p:spTgt>
                                        </p:tgtEl>
                                      </p:cBhvr>
                                    </p:animEffect>
                                    <p:set>
                                      <p:cBhvr>
                                        <p:cTn id="28" dur="1" fill="hold">
                                          <p:stCondLst>
                                            <p:cond delay="499"/>
                                          </p:stCondLst>
                                        </p:cTn>
                                        <p:tgtEl>
                                          <p:spTgt spid="9">
                                            <p:txEl>
                                              <p:pRg st="1" end="1"/>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grpId="0" nodeType="clickEffect">
                                  <p:stCondLst>
                                    <p:cond delay="0"/>
                                  </p:stCondLst>
                                  <p:childTnLst>
                                    <p:animEffect transition="out" filter="dissolve">
                                      <p:cBhvr>
                                        <p:cTn id="32" dur="500"/>
                                        <p:tgtEl>
                                          <p:spTgt spid="9">
                                            <p:txEl>
                                              <p:pRg st="2" end="2"/>
                                            </p:txEl>
                                          </p:spTgt>
                                        </p:tgtEl>
                                      </p:cBhvr>
                                    </p:animEffect>
                                    <p:set>
                                      <p:cBhvr>
                                        <p:cTn id="33" dur="1" fill="hold">
                                          <p:stCondLst>
                                            <p:cond delay="499"/>
                                          </p:stCondLst>
                                        </p:cTn>
                                        <p:tgtEl>
                                          <p:spTgt spid="9">
                                            <p:txEl>
                                              <p:pRg st="2" end="2"/>
                                            </p:txEl>
                                          </p:spTgt>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grpId="0" nodeType="clickEffect">
                                  <p:stCondLst>
                                    <p:cond delay="0"/>
                                  </p:stCondLst>
                                  <p:childTnLst>
                                    <p:animEffect transition="out" filter="dissolve">
                                      <p:cBhvr>
                                        <p:cTn id="37" dur="500"/>
                                        <p:tgtEl>
                                          <p:spTgt spid="9">
                                            <p:txEl>
                                              <p:pRg st="3" end="3"/>
                                            </p:txEl>
                                          </p:spTgt>
                                        </p:tgtEl>
                                      </p:cBhvr>
                                    </p:animEffect>
                                    <p:set>
                                      <p:cBhvr>
                                        <p:cTn id="38" dur="1" fill="hold">
                                          <p:stCondLst>
                                            <p:cond delay="499"/>
                                          </p:stCondLst>
                                        </p:cTn>
                                        <p:tgtEl>
                                          <p:spTgt spid="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Google Shape;326;p20">
            <a:extLst>
              <a:ext uri="{FF2B5EF4-FFF2-40B4-BE49-F238E27FC236}">
                <a16:creationId xmlns:a16="http://schemas.microsoft.com/office/drawing/2014/main" id="{68BD2D06-3E4A-351F-7617-5E178DDE110C}"/>
              </a:ext>
            </a:extLst>
          </p:cNvPr>
          <p:cNvSpPr/>
          <p:nvPr/>
        </p:nvSpPr>
        <p:spPr>
          <a:xfrm>
            <a:off x="4629727" y="2006327"/>
            <a:ext cx="2579239" cy="3626750"/>
          </a:xfrm>
          <a:prstGeom prst="roundRect">
            <a:avLst>
              <a:gd name="adj" fmla="val 10000"/>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1" name="Google Shape;326;p20">
            <a:extLst>
              <a:ext uri="{FF2B5EF4-FFF2-40B4-BE49-F238E27FC236}">
                <a16:creationId xmlns:a16="http://schemas.microsoft.com/office/drawing/2014/main" id="{90054B10-700B-749C-2E77-D9A18F7FCF7E}"/>
              </a:ext>
            </a:extLst>
          </p:cNvPr>
          <p:cNvSpPr/>
          <p:nvPr/>
        </p:nvSpPr>
        <p:spPr>
          <a:xfrm>
            <a:off x="1066798" y="1973144"/>
            <a:ext cx="2579239" cy="3626750"/>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Composantes</a:t>
            </a:r>
            <a:r>
              <a:rPr lang="en-US" sz="3200" b="1" dirty="0">
                <a:solidFill>
                  <a:schemeClr val="tx2"/>
                </a:solidFill>
                <a:latin typeface="Calibri" panose="020F0502020204030204" pitchFamily="34" charset="0"/>
              </a:rPr>
              <a:t> d'un cadre financier</a:t>
            </a:r>
          </a:p>
        </p:txBody>
      </p:sp>
      <p:sp>
        <p:nvSpPr>
          <p:cNvPr id="5" name="Google Shape;326;p20">
            <a:extLst>
              <a:ext uri="{FF2B5EF4-FFF2-40B4-BE49-F238E27FC236}">
                <a16:creationId xmlns:a16="http://schemas.microsoft.com/office/drawing/2014/main" id="{E46BA892-AEED-09D8-C590-C84B17641EAC}"/>
              </a:ext>
            </a:extLst>
          </p:cNvPr>
          <p:cNvSpPr/>
          <p:nvPr/>
        </p:nvSpPr>
        <p:spPr>
          <a:xfrm>
            <a:off x="1066799"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6" name="Google Shape;327;p20">
            <a:extLst>
              <a:ext uri="{FF2B5EF4-FFF2-40B4-BE49-F238E27FC236}">
                <a16:creationId xmlns:a16="http://schemas.microsoft.com/office/drawing/2014/main" id="{9E1FA347-B3AA-B900-FB3B-AFF6F8C3982C}"/>
              </a:ext>
            </a:extLst>
          </p:cNvPr>
          <p:cNvSpPr txBox="1"/>
          <p:nvPr/>
        </p:nvSpPr>
        <p:spPr>
          <a:xfrm>
            <a:off x="1066799" y="1258105"/>
            <a:ext cx="2579239" cy="1005943"/>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chemeClr val="lt1"/>
                </a:solidFill>
                <a:latin typeface="Calibri"/>
                <a:ea typeface="Calibri"/>
                <a:cs typeface="Calibri"/>
                <a:sym typeface="Calibri"/>
              </a:rPr>
              <a:t>Évaluation</a:t>
            </a:r>
            <a:r>
              <a:rPr lang="en-GB" sz="2000" b="1" dirty="0">
                <a:solidFill>
                  <a:schemeClr val="lt1"/>
                </a:solidFill>
                <a:latin typeface="Calibri"/>
                <a:ea typeface="Calibri"/>
                <a:cs typeface="Calibri"/>
                <a:sym typeface="Calibri"/>
              </a:rPr>
              <a:t> et diagnostic</a:t>
            </a:r>
            <a:endParaRPr b="1" dirty="0">
              <a:latin typeface="Calibri" panose="020F0502020204030204" pitchFamily="34" charset="0"/>
              <a:cs typeface="Calibri" panose="020F0502020204030204" pitchFamily="34" charset="0"/>
            </a:endParaRPr>
          </a:p>
        </p:txBody>
      </p:sp>
      <p:sp>
        <p:nvSpPr>
          <p:cNvPr id="10" name="Google Shape;329;p20">
            <a:extLst>
              <a:ext uri="{FF2B5EF4-FFF2-40B4-BE49-F238E27FC236}">
                <a16:creationId xmlns:a16="http://schemas.microsoft.com/office/drawing/2014/main" id="{B40C0E82-3ED2-0783-BF72-1F62BC85180A}"/>
              </a:ext>
            </a:extLst>
          </p:cNvPr>
          <p:cNvSpPr txBox="1"/>
          <p:nvPr/>
        </p:nvSpPr>
        <p:spPr>
          <a:xfrm>
            <a:off x="1214672" y="2399241"/>
            <a:ext cx="2199472" cy="2194710"/>
          </a:xfrm>
          <a:prstGeom prst="rect">
            <a:avLst/>
          </a:prstGeom>
          <a:noFill/>
          <a:ln>
            <a:noFill/>
          </a:ln>
        </p:spPr>
        <p:txBody>
          <a:bodyPr spcFirstLastPara="1" wrap="square" lIns="0" tIns="0" rIns="0" bIns="0" anchor="t" anchorCtr="0">
            <a:noAutofit/>
          </a:bodyPr>
          <a:lstStyle/>
          <a:p>
            <a:pPr marL="285750" lvl="1" indent="-285750">
              <a:lnSpc>
                <a:spcPts val="1800"/>
              </a:lnSpc>
              <a:spcAft>
                <a:spcPts val="600"/>
              </a:spcAft>
              <a:buClr>
                <a:schemeClr val="dk1"/>
              </a:buClr>
              <a:buSzPts val="1600"/>
              <a:buFont typeface="Arial" panose="020B0604020202020204" pitchFamily="34" charset="0"/>
              <a:buChar char="•"/>
            </a:pPr>
            <a:r>
              <a:rPr lang="en-GB" sz="2000" dirty="0" err="1">
                <a:solidFill>
                  <a:schemeClr val="dk1"/>
                </a:solidFill>
                <a:latin typeface="Calibri"/>
                <a:ea typeface="Calibri"/>
                <a:cs typeface="Calibri"/>
                <a:sym typeface="Calibri"/>
              </a:rPr>
              <a:t>Cibles</a:t>
            </a:r>
            <a:r>
              <a:rPr lang="en-GB" sz="2000" dirty="0">
                <a:solidFill>
                  <a:schemeClr val="dk1"/>
                </a:solidFill>
                <a:latin typeface="Calibri"/>
                <a:ea typeface="Calibri"/>
                <a:cs typeface="Calibri"/>
                <a:sym typeface="Calibri"/>
              </a:rPr>
              <a:t> et politiques du </a:t>
            </a:r>
            <a:r>
              <a:rPr lang="en-GB" sz="2000" dirty="0" err="1">
                <a:solidFill>
                  <a:schemeClr val="dk1"/>
                </a:solidFill>
                <a:latin typeface="Calibri"/>
                <a:ea typeface="Calibri"/>
                <a:cs typeface="Calibri"/>
                <a:sym typeface="Calibri"/>
              </a:rPr>
              <a:t>secteur</a:t>
            </a:r>
            <a:endParaRPr lang="en-GB" sz="20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2000" dirty="0" err="1">
                <a:solidFill>
                  <a:schemeClr val="dk1"/>
                </a:solidFill>
                <a:latin typeface="Calibri"/>
                <a:ea typeface="Calibri"/>
                <a:cs typeface="Calibri"/>
                <a:sym typeface="Calibri"/>
              </a:rPr>
              <a:t>Établissement</a:t>
            </a:r>
            <a:r>
              <a:rPr lang="en-GB" sz="2000" dirty="0">
                <a:solidFill>
                  <a:schemeClr val="dk1"/>
                </a:solidFill>
                <a:latin typeface="Calibri"/>
                <a:ea typeface="Calibri"/>
                <a:cs typeface="Calibri"/>
                <a:sym typeface="Calibri"/>
              </a:rPr>
              <a:t> des </a:t>
            </a:r>
            <a:r>
              <a:rPr lang="en-GB" sz="2000" dirty="0" err="1">
                <a:solidFill>
                  <a:schemeClr val="dk1"/>
                </a:solidFill>
                <a:latin typeface="Calibri"/>
                <a:ea typeface="Calibri"/>
                <a:cs typeface="Calibri"/>
                <a:sym typeface="Calibri"/>
              </a:rPr>
              <a:t>coûts</a:t>
            </a:r>
            <a:endParaRPr lang="en-GB" sz="20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2000" dirty="0" err="1">
                <a:solidFill>
                  <a:schemeClr val="dk1"/>
                </a:solidFill>
                <a:latin typeface="Calibri"/>
                <a:ea typeface="Calibri"/>
                <a:cs typeface="Calibri"/>
                <a:sym typeface="Calibri"/>
              </a:rPr>
              <a:t>Besoins</a:t>
            </a:r>
            <a:r>
              <a:rPr lang="en-GB" sz="2000" dirty="0">
                <a:solidFill>
                  <a:schemeClr val="dk1"/>
                </a:solidFill>
                <a:latin typeface="Calibri"/>
                <a:ea typeface="Calibri"/>
                <a:cs typeface="Calibri"/>
                <a:sym typeface="Calibri"/>
              </a:rPr>
              <a:t> de </a:t>
            </a:r>
            <a:r>
              <a:rPr lang="en-GB" sz="2000" dirty="0" err="1">
                <a:solidFill>
                  <a:schemeClr val="dk1"/>
                </a:solidFill>
                <a:latin typeface="Calibri"/>
                <a:ea typeface="Calibri"/>
                <a:cs typeface="Calibri"/>
                <a:sym typeface="Calibri"/>
              </a:rPr>
              <a:t>financement</a:t>
            </a:r>
            <a:endParaRPr lang="en-GB" sz="20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2000" dirty="0">
                <a:solidFill>
                  <a:schemeClr val="dk1"/>
                </a:solidFill>
                <a:latin typeface="Calibri"/>
                <a:ea typeface="Calibri"/>
                <a:cs typeface="Calibri"/>
                <a:sym typeface="Calibri"/>
              </a:rPr>
              <a:t>Identification de sources </a:t>
            </a:r>
            <a:r>
              <a:rPr lang="en-GB" sz="2000" dirty="0" err="1">
                <a:solidFill>
                  <a:schemeClr val="dk1"/>
                </a:solidFill>
                <a:latin typeface="Calibri"/>
                <a:ea typeface="Calibri"/>
                <a:cs typeface="Calibri"/>
                <a:sym typeface="Calibri"/>
              </a:rPr>
              <a:t>variées</a:t>
            </a:r>
            <a:endParaRPr lang="en-GB" sz="20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2000" dirty="0" err="1">
                <a:solidFill>
                  <a:schemeClr val="dk1"/>
                </a:solidFill>
                <a:latin typeface="Calibri"/>
                <a:ea typeface="Calibri"/>
                <a:cs typeface="Calibri"/>
                <a:sym typeface="Calibri"/>
              </a:rPr>
              <a:t>Évaluation</a:t>
            </a:r>
            <a:r>
              <a:rPr lang="en-GB" sz="2000" dirty="0">
                <a:solidFill>
                  <a:schemeClr val="dk1"/>
                </a:solidFill>
                <a:latin typeface="Calibri"/>
                <a:ea typeface="Calibri"/>
                <a:cs typeface="Calibri"/>
                <a:sym typeface="Calibri"/>
              </a:rPr>
              <a:t> des </a:t>
            </a:r>
            <a:r>
              <a:rPr lang="en-GB" sz="2000" dirty="0" err="1">
                <a:solidFill>
                  <a:schemeClr val="dk1"/>
                </a:solidFill>
                <a:latin typeface="Calibri"/>
                <a:ea typeface="Calibri"/>
                <a:cs typeface="Calibri"/>
                <a:sym typeface="Calibri"/>
              </a:rPr>
              <a:t>risques</a:t>
            </a:r>
            <a:endParaRPr sz="2000" dirty="0">
              <a:latin typeface="Calibri" panose="020F0502020204030204" pitchFamily="34" charset="0"/>
              <a:cs typeface="Calibri" panose="020F0502020204030204" pitchFamily="34" charset="0"/>
            </a:endParaRPr>
          </a:p>
        </p:txBody>
      </p:sp>
      <p:sp>
        <p:nvSpPr>
          <p:cNvPr id="11" name="Google Shape;330;p20">
            <a:extLst>
              <a:ext uri="{FF2B5EF4-FFF2-40B4-BE49-F238E27FC236}">
                <a16:creationId xmlns:a16="http://schemas.microsoft.com/office/drawing/2014/main" id="{FC81EC37-25A1-24B7-B91B-3202FBF030C8}"/>
              </a:ext>
            </a:extLst>
          </p:cNvPr>
          <p:cNvSpPr/>
          <p:nvPr/>
        </p:nvSpPr>
        <p:spPr>
          <a:xfrm rot="21590040">
            <a:off x="3929969" y="1572244"/>
            <a:ext cx="534041" cy="377665"/>
          </a:xfrm>
          <a:prstGeom prst="rightArrow">
            <a:avLst>
              <a:gd name="adj1" fmla="val 60000"/>
              <a:gd name="adj2" fmla="val 50000"/>
            </a:avLst>
          </a:prstGeom>
          <a:solidFill>
            <a:srgbClr val="6F28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7" name="Google Shape;330;p20">
            <a:extLst>
              <a:ext uri="{FF2B5EF4-FFF2-40B4-BE49-F238E27FC236}">
                <a16:creationId xmlns:a16="http://schemas.microsoft.com/office/drawing/2014/main" id="{474EE979-3896-A405-1490-97260CF0FFF4}"/>
              </a:ext>
            </a:extLst>
          </p:cNvPr>
          <p:cNvSpPr/>
          <p:nvPr/>
        </p:nvSpPr>
        <p:spPr>
          <a:xfrm rot="21590040">
            <a:off x="7471947" y="1572244"/>
            <a:ext cx="534041" cy="377665"/>
          </a:xfrm>
          <a:prstGeom prst="rightArrow">
            <a:avLst>
              <a:gd name="adj1" fmla="val 60000"/>
              <a:gd name="adj2" fmla="val 50000"/>
            </a:avLst>
          </a:prstGeom>
          <a:solidFill>
            <a:srgbClr val="DFD0E1"/>
          </a:solidFill>
          <a:ln>
            <a:solidFill>
              <a:srgbClr val="6F28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8" name="Google Shape;326;p20">
            <a:extLst>
              <a:ext uri="{FF2B5EF4-FFF2-40B4-BE49-F238E27FC236}">
                <a16:creationId xmlns:a16="http://schemas.microsoft.com/office/drawing/2014/main" id="{4C0285BB-E900-553D-6A22-6A1B1DA9348C}"/>
              </a:ext>
            </a:extLst>
          </p:cNvPr>
          <p:cNvSpPr/>
          <p:nvPr/>
        </p:nvSpPr>
        <p:spPr>
          <a:xfrm>
            <a:off x="8174911"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9" name="Google Shape;327;p20">
            <a:extLst>
              <a:ext uri="{FF2B5EF4-FFF2-40B4-BE49-F238E27FC236}">
                <a16:creationId xmlns:a16="http://schemas.microsoft.com/office/drawing/2014/main" id="{85B0300F-E557-9B29-731E-BD3E11E78030}"/>
              </a:ext>
            </a:extLst>
          </p:cNvPr>
          <p:cNvSpPr txBox="1"/>
          <p:nvPr/>
        </p:nvSpPr>
        <p:spPr>
          <a:xfrm>
            <a:off x="8174911" y="1258105"/>
            <a:ext cx="2579239" cy="1005945"/>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chemeClr val="lt1"/>
                </a:solidFill>
                <a:latin typeface="Calibri"/>
                <a:ea typeface="Calibri"/>
                <a:cs typeface="Calibri"/>
                <a:sym typeface="Calibri"/>
              </a:rPr>
              <a:t>Résultats</a:t>
            </a:r>
            <a:endParaRPr lang="en-GB" sz="2000" b="1" dirty="0">
              <a:solidFill>
                <a:schemeClr val="lt1"/>
              </a:solidFill>
              <a:latin typeface="Calibri"/>
              <a:ea typeface="Calibri"/>
              <a:cs typeface="Calibri"/>
              <a:sym typeface="Calibri"/>
            </a:endParaRPr>
          </a:p>
        </p:txBody>
      </p:sp>
      <p:sp>
        <p:nvSpPr>
          <p:cNvPr id="24" name="Google Shape;326;p20">
            <a:extLst>
              <a:ext uri="{FF2B5EF4-FFF2-40B4-BE49-F238E27FC236}">
                <a16:creationId xmlns:a16="http://schemas.microsoft.com/office/drawing/2014/main" id="{1C95434A-FC21-0CB9-0ECA-FCAF761F8402}"/>
              </a:ext>
            </a:extLst>
          </p:cNvPr>
          <p:cNvSpPr/>
          <p:nvPr/>
        </p:nvSpPr>
        <p:spPr>
          <a:xfrm>
            <a:off x="4632934" y="1258106"/>
            <a:ext cx="2579239" cy="1005945"/>
          </a:xfrm>
          <a:prstGeom prst="roundRect">
            <a:avLst>
              <a:gd name="adj" fmla="val 10000"/>
            </a:avLst>
          </a:prstGeom>
          <a:solidFill>
            <a:srgbClr val="DFD0E1"/>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5" name="Google Shape;327;p20">
            <a:extLst>
              <a:ext uri="{FF2B5EF4-FFF2-40B4-BE49-F238E27FC236}">
                <a16:creationId xmlns:a16="http://schemas.microsoft.com/office/drawing/2014/main" id="{3A953EF1-3020-BF6D-8592-D7B9A1B9D9BA}"/>
              </a:ext>
            </a:extLst>
          </p:cNvPr>
          <p:cNvSpPr txBox="1">
            <a:spLocks/>
          </p:cNvSpPr>
          <p:nvPr/>
        </p:nvSpPr>
        <p:spPr>
          <a:xfrm>
            <a:off x="4632934" y="1261090"/>
            <a:ext cx="2579239" cy="1005944"/>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rgbClr val="6F2875"/>
                </a:solidFill>
                <a:latin typeface="Calibri"/>
                <a:ea typeface="Calibri"/>
                <a:cs typeface="Calibri"/>
                <a:sym typeface="Calibri"/>
              </a:rPr>
              <a:t>Stratégie</a:t>
            </a:r>
            <a:r>
              <a:rPr lang="en-GB" sz="2000" b="1" dirty="0">
                <a:solidFill>
                  <a:srgbClr val="6F2875"/>
                </a:solidFill>
                <a:latin typeface="Calibri"/>
                <a:ea typeface="Calibri"/>
                <a:cs typeface="Calibri"/>
                <a:sym typeface="Calibri"/>
              </a:rPr>
              <a:t> et </a:t>
            </a:r>
            <a:r>
              <a:rPr lang="en-GB" sz="2000" b="1" dirty="0" err="1">
                <a:solidFill>
                  <a:srgbClr val="6F2875"/>
                </a:solidFill>
                <a:latin typeface="Calibri"/>
                <a:ea typeface="Calibri"/>
                <a:cs typeface="Calibri"/>
                <a:sym typeface="Calibri"/>
              </a:rPr>
              <a:t>suivi</a:t>
            </a:r>
            <a:endParaRPr lang="en-GB" sz="2000" b="1" dirty="0">
              <a:solidFill>
                <a:srgbClr val="6F2875"/>
              </a:solidFill>
              <a:latin typeface="Calibri"/>
              <a:ea typeface="Calibri"/>
              <a:cs typeface="Calibri"/>
              <a:sym typeface="Calibri"/>
            </a:endParaRPr>
          </a:p>
        </p:txBody>
      </p:sp>
      <p:sp>
        <p:nvSpPr>
          <p:cNvPr id="36" name="Google Shape;329;p20">
            <a:extLst>
              <a:ext uri="{FF2B5EF4-FFF2-40B4-BE49-F238E27FC236}">
                <a16:creationId xmlns:a16="http://schemas.microsoft.com/office/drawing/2014/main" id="{5C742265-48F5-0CE3-EB5E-C9DD6CA5B160}"/>
              </a:ext>
            </a:extLst>
          </p:cNvPr>
          <p:cNvSpPr txBox="1"/>
          <p:nvPr/>
        </p:nvSpPr>
        <p:spPr>
          <a:xfrm>
            <a:off x="4819610" y="2399240"/>
            <a:ext cx="2199472" cy="2347689"/>
          </a:xfrm>
          <a:prstGeom prst="rect">
            <a:avLst/>
          </a:prstGeom>
          <a:noFill/>
          <a:ln>
            <a:noFill/>
          </a:ln>
        </p:spPr>
        <p:txBody>
          <a:bodyPr spcFirstLastPara="1" wrap="square" lIns="0" tIns="0" rIns="0" bIns="0" anchor="t" anchorCtr="0">
            <a:noAutofit/>
          </a:bodyPr>
          <a:lstStyle/>
          <a:p>
            <a:pPr marL="171450" lvl="1" indent="-171450">
              <a:lnSpc>
                <a:spcPts val="1800"/>
              </a:lnSpc>
              <a:spcAft>
                <a:spcPts val="600"/>
              </a:spcAft>
              <a:buClr>
                <a:schemeClr val="bg1"/>
              </a:buClr>
              <a:buSzPts val="1600"/>
              <a:buFont typeface="Calibri"/>
              <a:buChar char="•"/>
            </a:pPr>
            <a:r>
              <a:rPr lang="en-US" sz="2000" dirty="0">
                <a:solidFill>
                  <a:schemeClr val="bg1"/>
                </a:solidFill>
                <a:latin typeface="Calibri"/>
                <a:ea typeface="Calibri"/>
                <a:cs typeface="Calibri"/>
                <a:sym typeface="Calibri"/>
              </a:rPr>
              <a:t>Politique de </a:t>
            </a:r>
            <a:r>
              <a:rPr lang="en-US" sz="2000" dirty="0" err="1">
                <a:solidFill>
                  <a:schemeClr val="bg1"/>
                </a:solidFill>
                <a:latin typeface="Calibri"/>
                <a:ea typeface="Calibri"/>
                <a:cs typeface="Calibri"/>
                <a:sym typeface="Calibri"/>
              </a:rPr>
              <a:t>financement</a:t>
            </a:r>
            <a:endParaRPr lang="en-US" sz="20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2000" dirty="0">
                <a:solidFill>
                  <a:schemeClr val="bg1"/>
                </a:solidFill>
                <a:latin typeface="Calibri"/>
                <a:ea typeface="Calibri"/>
                <a:cs typeface="Calibri"/>
                <a:sym typeface="Calibri"/>
              </a:rPr>
              <a:t>Plan </a:t>
            </a:r>
            <a:r>
              <a:rPr lang="en-US" sz="2000" dirty="0" err="1">
                <a:solidFill>
                  <a:schemeClr val="bg1"/>
                </a:solidFill>
                <a:latin typeface="Calibri"/>
                <a:ea typeface="Calibri"/>
                <a:cs typeface="Calibri"/>
                <a:sym typeface="Calibri"/>
              </a:rPr>
              <a:t>d'investissement</a:t>
            </a:r>
            <a:endParaRPr lang="en-US" sz="20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2000" dirty="0" err="1">
                <a:solidFill>
                  <a:schemeClr val="bg1"/>
                </a:solidFill>
                <a:latin typeface="Calibri"/>
                <a:ea typeface="Calibri"/>
                <a:cs typeface="Calibri"/>
                <a:sym typeface="Calibri"/>
              </a:rPr>
              <a:t>Mécanismes</a:t>
            </a:r>
            <a:r>
              <a:rPr lang="en-US" sz="2000" dirty="0">
                <a:solidFill>
                  <a:schemeClr val="bg1"/>
                </a:solidFill>
                <a:latin typeface="Calibri"/>
                <a:ea typeface="Calibri"/>
                <a:cs typeface="Calibri"/>
                <a:sym typeface="Calibri"/>
              </a:rPr>
              <a:t> de </a:t>
            </a:r>
            <a:r>
              <a:rPr lang="en-US" sz="2000" dirty="0" err="1">
                <a:solidFill>
                  <a:schemeClr val="bg1"/>
                </a:solidFill>
                <a:latin typeface="Calibri"/>
                <a:ea typeface="Calibri"/>
                <a:cs typeface="Calibri"/>
                <a:sym typeface="Calibri"/>
              </a:rPr>
              <a:t>financement</a:t>
            </a:r>
            <a:endParaRPr lang="en-US" sz="20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2000" dirty="0" err="1">
                <a:solidFill>
                  <a:schemeClr val="bg1"/>
                </a:solidFill>
                <a:latin typeface="Calibri"/>
                <a:ea typeface="Calibri"/>
                <a:cs typeface="Calibri"/>
                <a:sym typeface="Calibri"/>
              </a:rPr>
              <a:t>Mobilisation</a:t>
            </a:r>
            <a:r>
              <a:rPr lang="en-US" sz="2000" dirty="0">
                <a:solidFill>
                  <a:schemeClr val="bg1"/>
                </a:solidFill>
                <a:latin typeface="Calibri"/>
                <a:ea typeface="Calibri"/>
                <a:cs typeface="Calibri"/>
                <a:sym typeface="Calibri"/>
              </a:rPr>
              <a:t> des </a:t>
            </a:r>
            <a:r>
              <a:rPr lang="en-US" sz="2000" dirty="0" err="1">
                <a:solidFill>
                  <a:schemeClr val="bg1"/>
                </a:solidFill>
                <a:latin typeface="Calibri"/>
                <a:ea typeface="Calibri"/>
                <a:cs typeface="Calibri"/>
                <a:sym typeface="Calibri"/>
              </a:rPr>
              <a:t>ressources</a:t>
            </a:r>
            <a:endParaRPr lang="en-US" sz="20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2000" dirty="0" err="1">
                <a:solidFill>
                  <a:schemeClr val="bg1"/>
                </a:solidFill>
                <a:latin typeface="Calibri"/>
                <a:ea typeface="Calibri"/>
                <a:cs typeface="Calibri"/>
                <a:sym typeface="Calibri"/>
              </a:rPr>
              <a:t>Suivi</a:t>
            </a:r>
            <a:r>
              <a:rPr lang="en-US" sz="2000" dirty="0">
                <a:solidFill>
                  <a:schemeClr val="bg1"/>
                </a:solidFill>
                <a:latin typeface="Calibri"/>
                <a:ea typeface="Calibri"/>
                <a:cs typeface="Calibri"/>
                <a:sym typeface="Calibri"/>
              </a:rPr>
              <a:t> des </a:t>
            </a:r>
            <a:r>
              <a:rPr lang="en-US" sz="2000" dirty="0" err="1">
                <a:solidFill>
                  <a:schemeClr val="bg1"/>
                </a:solidFill>
                <a:latin typeface="Calibri"/>
                <a:ea typeface="Calibri"/>
                <a:cs typeface="Calibri"/>
                <a:sym typeface="Calibri"/>
              </a:rPr>
              <a:t>résultats</a:t>
            </a:r>
            <a:r>
              <a:rPr lang="en-US" sz="2000" dirty="0">
                <a:solidFill>
                  <a:schemeClr val="bg1"/>
                </a:solidFill>
                <a:latin typeface="Calibri"/>
                <a:ea typeface="Calibri"/>
                <a:cs typeface="Calibri"/>
                <a:sym typeface="Calibri"/>
              </a:rPr>
              <a:t> de </a:t>
            </a:r>
            <a:r>
              <a:rPr lang="en-US" sz="2000" dirty="0" err="1">
                <a:solidFill>
                  <a:schemeClr val="bg1"/>
                </a:solidFill>
                <a:latin typeface="Calibri"/>
                <a:ea typeface="Calibri"/>
                <a:cs typeface="Calibri"/>
                <a:sym typeface="Calibri"/>
              </a:rPr>
              <a:t>l'investissement</a:t>
            </a:r>
            <a:endParaRPr lang="en-US" sz="2000" b="0" i="0" u="none" strike="noStrike" cap="none" dirty="0">
              <a:solidFill>
                <a:schemeClr val="bg1"/>
              </a:solidFill>
              <a:latin typeface="Calibri"/>
              <a:ea typeface="Calibri"/>
              <a:cs typeface="Calibri"/>
              <a:sym typeface="Calibri"/>
            </a:endParaRPr>
          </a:p>
        </p:txBody>
      </p:sp>
      <p:sp>
        <p:nvSpPr>
          <p:cNvPr id="37" name="Google Shape;326;p20">
            <a:extLst>
              <a:ext uri="{FF2B5EF4-FFF2-40B4-BE49-F238E27FC236}">
                <a16:creationId xmlns:a16="http://schemas.microsoft.com/office/drawing/2014/main" id="{D9DCDD1A-00E2-C553-C3F7-46D9FCA8DB1C}"/>
              </a:ext>
            </a:extLst>
          </p:cNvPr>
          <p:cNvSpPr/>
          <p:nvPr/>
        </p:nvSpPr>
        <p:spPr>
          <a:xfrm>
            <a:off x="8174911" y="1973144"/>
            <a:ext cx="2579239" cy="3626750"/>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8" name="Google Shape;329;p20">
            <a:extLst>
              <a:ext uri="{FF2B5EF4-FFF2-40B4-BE49-F238E27FC236}">
                <a16:creationId xmlns:a16="http://schemas.microsoft.com/office/drawing/2014/main" id="{7800E858-73E0-2C0E-3EB1-3CC30AB8FDF4}"/>
              </a:ext>
            </a:extLst>
          </p:cNvPr>
          <p:cNvSpPr txBox="1"/>
          <p:nvPr/>
        </p:nvSpPr>
        <p:spPr>
          <a:xfrm>
            <a:off x="8322785" y="2399240"/>
            <a:ext cx="2199472" cy="2592801"/>
          </a:xfrm>
          <a:prstGeom prst="rect">
            <a:avLst/>
          </a:prstGeom>
          <a:noFill/>
          <a:ln>
            <a:noFill/>
          </a:ln>
        </p:spPr>
        <p:txBody>
          <a:bodyPr spcFirstLastPara="1" wrap="square" lIns="0" tIns="0" rIns="0" bIns="0" anchor="t" anchorCtr="0">
            <a:noAutofit/>
          </a:bodyPr>
          <a:lstStyle/>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Utilisation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appropriée</a:t>
            </a:r>
            <a:r>
              <a:rPr lang="en-US" sz="1600" dirty="0">
                <a:solidFill>
                  <a:schemeClr val="dk1"/>
                </a:solidFill>
                <a:latin typeface="Calibri"/>
                <a:ea typeface="Calibri"/>
                <a:cs typeface="Calibri"/>
                <a:sym typeface="Calibri"/>
              </a:rPr>
              <a:t> et </a:t>
            </a:r>
            <a:r>
              <a:rPr lang="en-US" sz="1600" dirty="0" err="1">
                <a:solidFill>
                  <a:schemeClr val="dk1"/>
                </a:solidFill>
                <a:latin typeface="Calibri"/>
                <a:ea typeface="Calibri"/>
                <a:cs typeface="Calibri"/>
                <a:sym typeface="Calibri"/>
              </a:rPr>
              <a:t>transparente</a:t>
            </a:r>
            <a:r>
              <a:rPr lang="en-US" sz="1600" dirty="0">
                <a:solidFill>
                  <a:schemeClr val="dk1"/>
                </a:solidFill>
                <a:latin typeface="Calibri"/>
                <a:ea typeface="Calibri"/>
                <a:cs typeface="Calibri"/>
                <a:sym typeface="Calibri"/>
              </a:rPr>
              <a:t> des finances</a:t>
            </a: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Atteinte</a:t>
            </a:r>
            <a:r>
              <a:rPr lang="en-US" sz="1600" dirty="0">
                <a:solidFill>
                  <a:schemeClr val="dk1"/>
                </a:solidFill>
                <a:latin typeface="Calibri"/>
                <a:ea typeface="Calibri"/>
                <a:cs typeface="Calibri"/>
                <a:sym typeface="Calibri"/>
              </a:rPr>
              <a:t> des </a:t>
            </a:r>
            <a:r>
              <a:rPr lang="en-US" sz="1600" dirty="0" err="1">
                <a:solidFill>
                  <a:schemeClr val="dk1"/>
                </a:solidFill>
                <a:latin typeface="Calibri"/>
                <a:ea typeface="Calibri"/>
                <a:cs typeface="Calibri"/>
                <a:sym typeface="Calibri"/>
              </a:rPr>
              <a:t>objectifs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d'investissement</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Financement</a:t>
            </a:r>
            <a:r>
              <a:rPr lang="en-US" sz="1600" dirty="0">
                <a:solidFill>
                  <a:schemeClr val="dk1"/>
                </a:solidFill>
                <a:latin typeface="Calibri"/>
                <a:ea typeface="Calibri"/>
                <a:cs typeface="Calibri"/>
                <a:sym typeface="Calibri"/>
              </a:rPr>
              <a:t> pour les plus </a:t>
            </a:r>
            <a:r>
              <a:rPr lang="en-US" sz="1600" dirty="0" err="1">
                <a:solidFill>
                  <a:schemeClr val="dk1"/>
                </a:solidFill>
                <a:latin typeface="Calibri"/>
                <a:ea typeface="Calibri"/>
                <a:cs typeface="Calibri"/>
                <a:sym typeface="Calibri"/>
              </a:rPr>
              <a:t>pauvres</a:t>
            </a:r>
            <a:r>
              <a:rPr lang="en-US" sz="1600" dirty="0">
                <a:solidFill>
                  <a:schemeClr val="dk1"/>
                </a:solidFill>
                <a:latin typeface="Calibri"/>
                <a:ea typeface="Calibri"/>
                <a:cs typeface="Calibri"/>
                <a:sym typeface="Calibri"/>
              </a:rPr>
              <a:t> et les non-</a:t>
            </a:r>
            <a:r>
              <a:rPr lang="en-US" sz="1600" dirty="0" err="1">
                <a:solidFill>
                  <a:schemeClr val="dk1"/>
                </a:solidFill>
                <a:latin typeface="Calibri"/>
                <a:ea typeface="Calibri"/>
                <a:cs typeface="Calibri"/>
                <a:sym typeface="Calibri"/>
              </a:rPr>
              <a:t>desservis</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Outils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financement</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à</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grande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échelle</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Durabilité</a:t>
            </a:r>
            <a:r>
              <a:rPr lang="en-US" sz="1600" dirty="0">
                <a:solidFill>
                  <a:schemeClr val="dk1"/>
                </a:solidFill>
                <a:latin typeface="Calibri"/>
                <a:ea typeface="Calibri"/>
                <a:cs typeface="Calibri"/>
                <a:sym typeface="Calibri"/>
              </a:rPr>
              <a:t> des </a:t>
            </a:r>
            <a:r>
              <a:rPr lang="en-US" sz="1600" dirty="0" err="1">
                <a:solidFill>
                  <a:schemeClr val="dk1"/>
                </a:solidFill>
                <a:latin typeface="Calibri"/>
                <a:ea typeface="Calibri"/>
                <a:cs typeface="Calibri"/>
                <a:sym typeface="Calibri"/>
              </a:rPr>
              <a:t>investissements</a:t>
            </a:r>
            <a:endParaRPr lang="en-US"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246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1" grpId="0" animBg="1"/>
      <p:bldP spid="2" grpId="0"/>
      <p:bldP spid="6" grpId="0"/>
      <p:bldP spid="10" grpId="0"/>
      <p:bldP spid="11" grpId="0" animBg="1"/>
      <p:bldP spid="27" grpId="0" animBg="1"/>
      <p:bldP spid="29" grpId="0"/>
      <p:bldP spid="25" grpId="0"/>
      <p:bldP spid="36" grpId="0"/>
      <p:bldP spid="37" grpId="0" animBg="1"/>
      <p:bldP spid="3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Mettre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en</a:t>
            </a:r>
            <a:r>
              <a:rPr lang="en-US" sz="3200" b="1" dirty="0">
                <a:solidFill>
                  <a:schemeClr val="tx2"/>
                </a:solidFill>
                <a:latin typeface="Calibri" panose="020F0502020204030204" pitchFamily="34" charset="0"/>
              </a:rPr>
              <a:t> pratique les </a:t>
            </a:r>
            <a:r>
              <a:rPr lang="en-US" sz="3200" b="1" dirty="0" err="1">
                <a:solidFill>
                  <a:schemeClr val="tx2"/>
                </a:solidFill>
                <a:latin typeface="Calibri" panose="020F0502020204030204" pitchFamily="34" charset="0"/>
              </a:rPr>
              <a:t>principes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10744200" cy="51541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Établir</a:t>
            </a:r>
            <a:r>
              <a:rPr lang="en-US" sz="2000" dirty="0">
                <a:sym typeface="Lato"/>
              </a:rPr>
              <a:t> </a:t>
            </a:r>
            <a:r>
              <a:rPr lang="en-US" sz="2000" b="1" dirty="0">
                <a:sym typeface="Lato"/>
              </a:rPr>
              <a:t>des liens </a:t>
            </a:r>
            <a:r>
              <a:rPr lang="en-US" sz="2000" dirty="0">
                <a:sym typeface="Lato"/>
              </a:rPr>
              <a:t>entre les </a:t>
            </a:r>
            <a:r>
              <a:rPr lang="en-US" sz="2000" dirty="0" err="1">
                <a:sym typeface="Lato"/>
              </a:rPr>
              <a:t>stratégies</a:t>
            </a:r>
            <a:r>
              <a:rPr lang="en-US" sz="2000" dirty="0">
                <a:sym typeface="Lato"/>
              </a:rPr>
              <a:t> et politiques du </a:t>
            </a:r>
            <a:r>
              <a:rPr lang="en-US" sz="2000" dirty="0" err="1">
                <a:sym typeface="Lato"/>
              </a:rPr>
              <a:t>secteur</a:t>
            </a:r>
            <a:r>
              <a:rPr lang="en-US" sz="2000" dirty="0">
                <a:sym typeface="Lato"/>
              </a:rPr>
              <a:t> et les </a:t>
            </a:r>
            <a:r>
              <a:rPr lang="en-US" sz="2000" dirty="0" err="1">
                <a:sym typeface="Lato"/>
              </a:rPr>
              <a:t>approches</a:t>
            </a:r>
            <a:r>
              <a:rPr lang="en-US" sz="2000" dirty="0">
                <a:sym typeface="Lato"/>
              </a:rPr>
              <a:t> de </a:t>
            </a:r>
            <a:r>
              <a:rPr lang="en-US" sz="2000" dirty="0" err="1">
                <a:sym typeface="Lato"/>
              </a:rPr>
              <a:t>financement</a:t>
            </a:r>
            <a:r>
              <a:rPr lang="en-US" sz="2000" dirty="0">
                <a:sym typeface="Lato"/>
              </a:rPr>
              <a:t> de </a:t>
            </a:r>
            <a:r>
              <a:rPr lang="en-US" sz="2000" dirty="0" err="1">
                <a:sym typeface="Lato"/>
              </a:rPr>
              <a:t>l'assainissement</a:t>
            </a:r>
            <a:r>
              <a:rPr lang="en-US" sz="2000" dirty="0">
                <a:sym typeface="Lato"/>
              </a:rPr>
              <a:t> </a:t>
            </a:r>
            <a:r>
              <a:rPr lang="en-US" sz="2000" dirty="0" err="1">
                <a:sym typeface="Lato"/>
              </a:rPr>
              <a:t>urbain</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Effectuer</a:t>
            </a:r>
            <a:r>
              <a:rPr lang="en-US" sz="2000" dirty="0">
                <a:sym typeface="Lato"/>
              </a:rPr>
              <a:t> des analyses </a:t>
            </a:r>
            <a:r>
              <a:rPr lang="en-US" sz="2000" dirty="0" err="1">
                <a:sym typeface="Lato"/>
              </a:rPr>
              <a:t>financières</a:t>
            </a:r>
            <a:r>
              <a:rPr lang="en-US" sz="2000" dirty="0">
                <a:sym typeface="Lato"/>
              </a:rPr>
              <a:t> et </a:t>
            </a:r>
            <a:r>
              <a:rPr lang="en-US" sz="2000" dirty="0" err="1">
                <a:sym typeface="Lato"/>
              </a:rPr>
              <a:t>économiques</a:t>
            </a:r>
            <a:r>
              <a:rPr lang="en-US" sz="2000" dirty="0">
                <a:sym typeface="Lato"/>
              </a:rPr>
              <a:t> pour </a:t>
            </a:r>
            <a:r>
              <a:rPr lang="en-US" sz="2000" b="1" dirty="0" err="1">
                <a:sym typeface="Lato"/>
              </a:rPr>
              <a:t>orienter</a:t>
            </a:r>
            <a:r>
              <a:rPr lang="en-US" sz="2000" b="1" dirty="0">
                <a:sym typeface="Lato"/>
              </a:rPr>
              <a:t> les </a:t>
            </a:r>
            <a:r>
              <a:rPr lang="en-US" sz="2000" b="1" dirty="0" err="1">
                <a:sym typeface="Lato"/>
              </a:rPr>
              <a:t>investissements</a:t>
            </a:r>
            <a:r>
              <a:rPr lang="en-US" sz="2000" b="1" dirty="0">
                <a:sym typeface="Lato"/>
              </a:rPr>
              <a:t> et </a:t>
            </a:r>
            <a:r>
              <a:rPr lang="en-US" sz="2000" b="1" dirty="0" err="1">
                <a:sym typeface="Lato"/>
              </a:rPr>
              <a:t>comprendre</a:t>
            </a:r>
            <a:r>
              <a:rPr lang="en-US" sz="2000" b="1" dirty="0">
                <a:sym typeface="Lato"/>
              </a:rPr>
              <a:t> les </a:t>
            </a:r>
            <a:r>
              <a:rPr lang="en-US" sz="2000" b="1" dirty="0" err="1">
                <a:sym typeface="Lato"/>
              </a:rPr>
              <a:t>coûts</a:t>
            </a:r>
            <a:endParaRPr lang="en-US" sz="2000" b="1"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Partager</a:t>
            </a:r>
            <a:r>
              <a:rPr lang="en-US" sz="2000" b="1" dirty="0">
                <a:sym typeface="Lato"/>
              </a:rPr>
              <a:t> des </a:t>
            </a:r>
            <a:r>
              <a:rPr lang="en-US" sz="2000" b="1" dirty="0" err="1">
                <a:sym typeface="Lato"/>
              </a:rPr>
              <a:t>données</a:t>
            </a:r>
            <a:r>
              <a:rPr lang="en-US" sz="2000" b="1" dirty="0">
                <a:sym typeface="Lato"/>
              </a:rPr>
              <a:t> </a:t>
            </a:r>
            <a:r>
              <a:rPr lang="en-US" sz="2000" dirty="0">
                <a:sym typeface="Lato"/>
              </a:rPr>
              <a:t>sur </a:t>
            </a:r>
            <a:r>
              <a:rPr lang="en-US" sz="2000" dirty="0" err="1">
                <a:sym typeface="Lato"/>
              </a:rPr>
              <a:t>l'équité</a:t>
            </a:r>
            <a:r>
              <a:rPr lang="en-US" sz="2000" dirty="0">
                <a:sym typeface="Lato"/>
              </a:rPr>
              <a:t>, la </a:t>
            </a:r>
            <a:r>
              <a:rPr lang="en-US" sz="2000" dirty="0" err="1">
                <a:sym typeface="Lato"/>
              </a:rPr>
              <a:t>sécurité</a:t>
            </a:r>
            <a:r>
              <a:rPr lang="en-US" sz="2000" dirty="0">
                <a:sym typeface="Lato"/>
              </a:rPr>
              <a:t> et la </a:t>
            </a:r>
            <a:r>
              <a:rPr lang="en-US" sz="2000" dirty="0" err="1">
                <a:sym typeface="Lato"/>
              </a:rPr>
              <a:t>durabilité</a:t>
            </a:r>
            <a:r>
              <a:rPr lang="en-US" sz="2000" dirty="0">
                <a:sym typeface="Lato"/>
              </a:rPr>
              <a:t> avec les </a:t>
            </a:r>
            <a:r>
              <a:rPr lang="en-US" sz="2000" dirty="0" err="1">
                <a:sym typeface="Lato"/>
              </a:rPr>
              <a:t>décideurs</a:t>
            </a:r>
            <a:r>
              <a:rPr lang="en-US" sz="2000" dirty="0">
                <a:sym typeface="Lato"/>
              </a:rPr>
              <a:t> financiers</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Anticiper</a:t>
            </a:r>
            <a:r>
              <a:rPr lang="en-US" sz="2000" b="1" dirty="0">
                <a:sym typeface="Lato"/>
              </a:rPr>
              <a:t> les </a:t>
            </a:r>
            <a:r>
              <a:rPr lang="en-US" sz="2000" b="1" dirty="0" err="1">
                <a:sym typeface="Lato"/>
              </a:rPr>
              <a:t>risques</a:t>
            </a:r>
            <a:r>
              <a:rPr lang="en-US" sz="2000" b="1" dirty="0">
                <a:sym typeface="Lato"/>
              </a:rPr>
              <a:t> </a:t>
            </a:r>
            <a:r>
              <a:rPr lang="en-US" sz="2000" dirty="0">
                <a:sym typeface="Lato"/>
              </a:rPr>
              <a:t>pour </a:t>
            </a:r>
            <a:r>
              <a:rPr lang="en-US" sz="2000" dirty="0" err="1">
                <a:sym typeface="Lato"/>
              </a:rPr>
              <a:t>concevoir</a:t>
            </a:r>
            <a:r>
              <a:rPr lang="en-US" sz="2000" dirty="0">
                <a:sym typeface="Lato"/>
              </a:rPr>
              <a:t> des </a:t>
            </a:r>
            <a:r>
              <a:rPr lang="en-US" sz="2000" dirty="0" err="1">
                <a:sym typeface="Lato"/>
              </a:rPr>
              <a:t>stratégies</a:t>
            </a:r>
            <a:r>
              <a:rPr lang="en-US" sz="2000" dirty="0">
                <a:sym typeface="Lato"/>
              </a:rPr>
              <a:t> de </a:t>
            </a:r>
            <a:r>
              <a:rPr lang="en-US" sz="2000" dirty="0" err="1">
                <a:sym typeface="Lato"/>
              </a:rPr>
              <a:t>financement</a:t>
            </a:r>
            <a:r>
              <a:rPr lang="en-US" sz="2000" dirty="0">
                <a:sym typeface="Lato"/>
              </a:rPr>
              <a:t> </a:t>
            </a:r>
            <a:r>
              <a:rPr lang="en-US" sz="2000" dirty="0" err="1">
                <a:sym typeface="Lato"/>
              </a:rPr>
              <a:t>basées</a:t>
            </a:r>
            <a:r>
              <a:rPr lang="en-US" sz="2000" dirty="0">
                <a:sym typeface="Lato"/>
              </a:rPr>
              <a:t> sur la gestion des </a:t>
            </a:r>
            <a:r>
              <a:rPr lang="en-US" sz="2000" dirty="0" err="1">
                <a:sym typeface="Lato"/>
              </a:rPr>
              <a:t>risques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Assurer la transparence et la participation</a:t>
            </a:r>
            <a:r>
              <a:rPr lang="en-US" sz="2000" dirty="0">
                <a:sym typeface="Lato"/>
              </a:rPr>
              <a:t> des parties </a:t>
            </a:r>
            <a:r>
              <a:rPr lang="en-US" sz="2000" dirty="0" err="1">
                <a:sym typeface="Lato"/>
              </a:rPr>
              <a:t>prenantes</a:t>
            </a:r>
            <a:r>
              <a:rPr lang="en-US" sz="2000" dirty="0">
                <a:sym typeface="Lato"/>
              </a:rPr>
              <a:t> dans les </a:t>
            </a:r>
            <a:r>
              <a:rPr lang="en-US" sz="2000" dirty="0" err="1">
                <a:sym typeface="Lato"/>
              </a:rPr>
              <a:t>processus</a:t>
            </a:r>
            <a:r>
              <a:rPr lang="en-US" sz="2000" dirty="0">
                <a:sym typeface="Lato"/>
              </a:rPr>
              <a:t> de planification des </a:t>
            </a:r>
            <a:r>
              <a:rPr lang="en-US" sz="2000" dirty="0" err="1">
                <a:sym typeface="Lato"/>
              </a:rPr>
              <a:t>investissements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Établir</a:t>
            </a:r>
            <a:r>
              <a:rPr lang="en-US" sz="2000" b="1" dirty="0">
                <a:sym typeface="Lato"/>
              </a:rPr>
              <a:t> des </a:t>
            </a:r>
            <a:r>
              <a:rPr lang="en-US" sz="2000" b="1" dirty="0" err="1">
                <a:sym typeface="Lato"/>
              </a:rPr>
              <a:t>critères</a:t>
            </a:r>
            <a:r>
              <a:rPr lang="en-US" sz="2000" b="1" dirty="0">
                <a:sym typeface="Lato"/>
              </a:rPr>
              <a:t> </a:t>
            </a:r>
            <a:r>
              <a:rPr lang="en-US" sz="2000" b="1" dirty="0" err="1">
                <a:sym typeface="Lato"/>
              </a:rPr>
              <a:t>d'allocation</a:t>
            </a:r>
            <a:r>
              <a:rPr lang="en-US" sz="2000" b="1" dirty="0">
                <a:sym typeface="Lato"/>
              </a:rPr>
              <a:t> </a:t>
            </a:r>
            <a:r>
              <a:rPr lang="en-US" sz="2000" b="1" dirty="0" err="1">
                <a:sym typeface="Lato"/>
              </a:rPr>
              <a:t>clairs</a:t>
            </a:r>
            <a:r>
              <a:rPr lang="en-US" sz="2000" dirty="0">
                <a:sym typeface="Lato"/>
              </a:rPr>
              <a:t> pour </a:t>
            </a:r>
            <a:r>
              <a:rPr lang="en-US" sz="2000" dirty="0" err="1">
                <a:sym typeface="Lato"/>
              </a:rPr>
              <a:t>remédier</a:t>
            </a:r>
            <a:r>
              <a:rPr lang="en-US" sz="2000" dirty="0">
                <a:sym typeface="Lato"/>
              </a:rPr>
              <a:t> </a:t>
            </a:r>
            <a:r>
              <a:rPr lang="en-US" sz="2000" dirty="0" err="1">
                <a:sym typeface="Lato"/>
              </a:rPr>
              <a:t>à</a:t>
            </a:r>
            <a:r>
              <a:rPr lang="en-US" sz="2000" dirty="0">
                <a:sym typeface="Lato"/>
              </a:rPr>
              <a:t> un sous-</a:t>
            </a:r>
            <a:r>
              <a:rPr lang="en-US" sz="2000" dirty="0" err="1">
                <a:sym typeface="Lato"/>
              </a:rPr>
              <a:t>investissement</a:t>
            </a:r>
            <a:r>
              <a:rPr lang="en-US" sz="2000" dirty="0">
                <a:sym typeface="Lato"/>
              </a:rPr>
              <a:t> </a:t>
            </a:r>
            <a:r>
              <a:rPr lang="en-US" sz="2000" dirty="0" err="1">
                <a:sym typeface="Lato"/>
              </a:rPr>
              <a:t>ou</a:t>
            </a:r>
            <a:r>
              <a:rPr lang="en-US" sz="2000" dirty="0">
                <a:sym typeface="Lato"/>
              </a:rPr>
              <a:t> </a:t>
            </a:r>
            <a:r>
              <a:rPr lang="en-US" sz="2000" dirty="0" err="1">
                <a:sym typeface="Lato"/>
              </a:rPr>
              <a:t>à</a:t>
            </a:r>
            <a:r>
              <a:rPr lang="en-US" sz="2000" dirty="0">
                <a:sym typeface="Lato"/>
              </a:rPr>
              <a:t> un </a:t>
            </a:r>
            <a:r>
              <a:rPr lang="en-US" sz="2000" dirty="0" err="1">
                <a:sym typeface="Lato"/>
              </a:rPr>
              <a:t>surinvestissement</a:t>
            </a:r>
            <a:r>
              <a:rPr lang="en-US" sz="2000" dirty="0">
                <a:sym typeface="Lato"/>
              </a:rPr>
              <a:t> dans des </a:t>
            </a:r>
            <a:r>
              <a:rPr lang="en-US" sz="2000" dirty="0" err="1">
                <a:sym typeface="Lato"/>
              </a:rPr>
              <a:t>domaines</a:t>
            </a:r>
            <a:r>
              <a:rPr lang="en-US" sz="2000" dirty="0">
                <a:sym typeface="Lato"/>
              </a:rPr>
              <a:t> </a:t>
            </a:r>
            <a:r>
              <a:rPr lang="en-US" sz="2000" dirty="0" err="1">
                <a:sym typeface="Lato"/>
              </a:rPr>
              <a:t>spécifiques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Utiliser</a:t>
            </a:r>
            <a:r>
              <a:rPr lang="en-US" sz="2000" b="1" dirty="0">
                <a:sym typeface="Lato"/>
              </a:rPr>
              <a:t> la planification et la </a:t>
            </a:r>
            <a:r>
              <a:rPr lang="en-US" sz="2000" b="1" dirty="0" err="1">
                <a:sym typeface="Lato"/>
              </a:rPr>
              <a:t>prise</a:t>
            </a:r>
            <a:r>
              <a:rPr lang="en-US" sz="2000" b="1" dirty="0">
                <a:sym typeface="Lato"/>
              </a:rPr>
              <a:t> de </a:t>
            </a:r>
            <a:r>
              <a:rPr lang="en-US" sz="2000" b="1" dirty="0" err="1">
                <a:sym typeface="Lato"/>
              </a:rPr>
              <a:t>décision</a:t>
            </a:r>
            <a:r>
              <a:rPr lang="en-US" sz="2000" b="1" dirty="0">
                <a:sym typeface="Lato"/>
              </a:rPr>
              <a:t> </a:t>
            </a:r>
            <a:r>
              <a:rPr lang="en-US" sz="2000" b="1" dirty="0" err="1">
                <a:sym typeface="Lato"/>
              </a:rPr>
              <a:t>fondées</a:t>
            </a:r>
            <a:r>
              <a:rPr lang="en-US" sz="2000" b="1" dirty="0">
                <a:sym typeface="Lato"/>
              </a:rPr>
              <a:t> sur les </a:t>
            </a:r>
            <a:r>
              <a:rPr lang="en-US" sz="2000" b="1" dirty="0" err="1">
                <a:sym typeface="Lato"/>
              </a:rPr>
              <a:t>données</a:t>
            </a:r>
            <a:r>
              <a:rPr lang="en-US" sz="2000" b="1" dirty="0">
                <a:sym typeface="Lato"/>
              </a:rPr>
              <a:t> </a:t>
            </a:r>
            <a:r>
              <a:rPr lang="en-US" sz="2000" dirty="0">
                <a:sym typeface="Lato"/>
              </a:rPr>
              <a:t>pour </a:t>
            </a:r>
            <a:r>
              <a:rPr lang="en-US" sz="2000" dirty="0" err="1">
                <a:sym typeface="Lato"/>
              </a:rPr>
              <a:t>garantir</a:t>
            </a:r>
            <a:r>
              <a:rPr lang="en-US" sz="2000" dirty="0">
                <a:sym typeface="Lato"/>
              </a:rPr>
              <a:t> la transparence et un </a:t>
            </a:r>
            <a:r>
              <a:rPr lang="en-US" sz="2000" dirty="0" err="1">
                <a:sym typeface="Lato"/>
              </a:rPr>
              <a:t>suivi</a:t>
            </a:r>
            <a:r>
              <a:rPr lang="en-US" sz="2000" dirty="0">
                <a:sym typeface="Lato"/>
              </a:rPr>
              <a:t> </a:t>
            </a:r>
            <a:r>
              <a:rPr lang="en-US" sz="2000" dirty="0" err="1">
                <a:sym typeface="Lato"/>
              </a:rPr>
              <a:t>efficace</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Définir</a:t>
            </a:r>
            <a:r>
              <a:rPr lang="en-US" sz="2000" b="1" dirty="0">
                <a:sym typeface="Lato"/>
              </a:rPr>
              <a:t> </a:t>
            </a:r>
            <a:r>
              <a:rPr lang="en-US" sz="2000" b="1" dirty="0" err="1">
                <a:sym typeface="Lato"/>
              </a:rPr>
              <a:t>clairement</a:t>
            </a:r>
            <a:r>
              <a:rPr lang="en-US" sz="2000" b="1" dirty="0">
                <a:sym typeface="Lato"/>
              </a:rPr>
              <a:t> la nature et les sources de </a:t>
            </a:r>
            <a:r>
              <a:rPr lang="en-US" sz="2000" b="1" dirty="0" err="1">
                <a:sym typeface="Lato"/>
              </a:rPr>
              <a:t>financement</a:t>
            </a:r>
            <a:r>
              <a:rPr lang="en-US" sz="2000" b="1" dirty="0">
                <a:sym typeface="Lato"/>
              </a:rPr>
              <a:t> </a:t>
            </a:r>
            <a:r>
              <a:rPr lang="en-US" sz="2000" dirty="0">
                <a:sym typeface="Lato"/>
              </a:rPr>
              <a:t>pour </a:t>
            </a:r>
            <a:r>
              <a:rPr lang="en-US" sz="2000" dirty="0" err="1">
                <a:sym typeface="Lato"/>
              </a:rPr>
              <a:t>atteindre</a:t>
            </a:r>
            <a:r>
              <a:rPr lang="en-US" sz="2000" dirty="0">
                <a:sym typeface="Lato"/>
              </a:rPr>
              <a:t> et </a:t>
            </a:r>
            <a:r>
              <a:rPr lang="en-US" sz="2000" dirty="0" err="1">
                <a:sym typeface="Lato"/>
              </a:rPr>
              <a:t>maintenir</a:t>
            </a:r>
            <a:r>
              <a:rPr lang="en-US" sz="2000" dirty="0">
                <a:sym typeface="Lato"/>
              </a:rPr>
              <a:t> les </a:t>
            </a:r>
            <a:r>
              <a:rPr lang="en-US" sz="2000" dirty="0" err="1">
                <a:sym typeface="Lato"/>
              </a:rPr>
              <a:t>objectifs</a:t>
            </a:r>
            <a:r>
              <a:rPr lang="en-US" sz="2000" dirty="0">
                <a:sym typeface="Lato"/>
              </a:rPr>
              <a:t> du CWIS.</a:t>
            </a:r>
          </a:p>
        </p:txBody>
      </p:sp>
    </p:spTree>
    <p:extLst>
      <p:ext uri="{BB962C8B-B14F-4D97-AF65-F5344CB8AC3E}">
        <p14:creationId xmlns:p14="http://schemas.microsoft.com/office/powerpoint/2010/main" val="124760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fade">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8548116"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Stratégies</a:t>
            </a:r>
            <a:r>
              <a:rPr lang="en-US" sz="3200" b="1" dirty="0">
                <a:solidFill>
                  <a:schemeClr val="tx2"/>
                </a:solidFill>
                <a:latin typeface="Calibri" panose="020F0502020204030204" pitchFamily="34" charset="0"/>
              </a:rPr>
              <a:t>/politiques du </a:t>
            </a:r>
            <a:r>
              <a:rPr lang="en-US" sz="3200" b="1" dirty="0" err="1">
                <a:solidFill>
                  <a:schemeClr val="tx2"/>
                </a:solidFill>
                <a:latin typeface="Calibri" panose="020F0502020204030204" pitchFamily="34" charset="0"/>
              </a:rPr>
              <a:t>secteur</a:t>
            </a:r>
            <a:r>
              <a:rPr lang="en-US" sz="3200" b="1" dirty="0">
                <a:solidFill>
                  <a:schemeClr val="tx2"/>
                </a:solidFill>
                <a:latin typeface="Calibri" panose="020F0502020204030204" pitchFamily="34" charset="0"/>
              </a:rPr>
              <a:t> - </a:t>
            </a:r>
            <a:r>
              <a:rPr lang="en-US" sz="3200" b="1" dirty="0" err="1">
                <a:solidFill>
                  <a:schemeClr val="tx2"/>
                </a:solidFill>
                <a:latin typeface="Calibri" panose="020F0502020204030204" pitchFamily="34" charset="0"/>
              </a:rPr>
              <a:t>priorités</a:t>
            </a:r>
            <a:r>
              <a:rPr lang="en-US" sz="3200" b="1" dirty="0">
                <a:solidFill>
                  <a:schemeClr val="tx2"/>
                </a:solidFill>
                <a:latin typeface="Calibri" panose="020F0502020204030204" pitchFamily="34" charset="0"/>
              </a:rPr>
              <a:t> et </a:t>
            </a:r>
            <a:r>
              <a:rPr lang="en-US" sz="3200" b="1" dirty="0" err="1">
                <a:solidFill>
                  <a:schemeClr val="tx2"/>
                </a:solidFill>
                <a:latin typeface="Calibri" panose="020F0502020204030204" pitchFamily="34" charset="0"/>
              </a:rPr>
              <a:t>objectifs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799"/>
            <a:ext cx="10744200" cy="3450337"/>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Lier </a:t>
            </a:r>
            <a:r>
              <a:rPr lang="en-US" sz="2000" dirty="0" err="1">
                <a:sym typeface="Lato"/>
              </a:rPr>
              <a:t>systématiquement</a:t>
            </a:r>
            <a:r>
              <a:rPr lang="en-US" sz="2000" dirty="0">
                <a:sym typeface="Lato"/>
              </a:rPr>
              <a:t> les </a:t>
            </a:r>
            <a:r>
              <a:rPr lang="en-US" sz="2000" dirty="0" err="1">
                <a:sym typeface="Lato"/>
              </a:rPr>
              <a:t>stratégies</a:t>
            </a:r>
            <a:r>
              <a:rPr lang="en-US" sz="2000" dirty="0">
                <a:sym typeface="Lato"/>
              </a:rPr>
              <a:t> et politiques du </a:t>
            </a:r>
            <a:r>
              <a:rPr lang="en-US" sz="2000" dirty="0" err="1">
                <a:sym typeface="Lato"/>
              </a:rPr>
              <a:t>secteur</a:t>
            </a:r>
            <a:r>
              <a:rPr lang="en-US" sz="2000" dirty="0">
                <a:sym typeface="Lato"/>
              </a:rPr>
              <a:t> aux </a:t>
            </a:r>
            <a:r>
              <a:rPr lang="en-US" sz="2000" dirty="0" err="1">
                <a:sym typeface="Lato"/>
              </a:rPr>
              <a:t>besoins</a:t>
            </a:r>
            <a:r>
              <a:rPr lang="en-US" sz="2000" dirty="0">
                <a:sym typeface="Lato"/>
              </a:rPr>
              <a:t> et </a:t>
            </a:r>
            <a:r>
              <a:rPr lang="en-US" sz="2000" dirty="0" err="1">
                <a:sym typeface="Lato"/>
              </a:rPr>
              <a:t>approches</a:t>
            </a:r>
            <a:r>
              <a:rPr lang="en-US" sz="2000" dirty="0">
                <a:sym typeface="Lato"/>
              </a:rPr>
              <a:t> de </a:t>
            </a:r>
            <a:r>
              <a:rPr lang="en-US" sz="2000" dirty="0" err="1">
                <a:sym typeface="Lato"/>
              </a:rPr>
              <a:t>financement</a:t>
            </a:r>
            <a:r>
              <a:rPr lang="en-US" sz="2000" dirty="0">
                <a:sym typeface="Lato"/>
              </a:rPr>
              <a:t> de </a:t>
            </a:r>
            <a:r>
              <a:rPr lang="en-US" sz="2000" dirty="0" err="1">
                <a:sym typeface="Lato"/>
              </a:rPr>
              <a:t>l'assainissement</a:t>
            </a:r>
            <a:r>
              <a:rPr lang="en-US" sz="2000" dirty="0">
                <a:sym typeface="Lato"/>
              </a:rPr>
              <a:t> </a:t>
            </a:r>
            <a:r>
              <a:rPr lang="en-US" sz="2000" dirty="0" err="1">
                <a:sym typeface="Lato"/>
              </a:rPr>
              <a:t>urbain</a:t>
            </a:r>
            <a:r>
              <a:rPr lang="en-US" sz="2000" dirty="0">
                <a:sym typeface="Lato"/>
              </a:rPr>
              <a:t>.</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dirty="0" err="1">
                <a:sym typeface="Lato"/>
              </a:rPr>
              <a:t>stratégies</a:t>
            </a:r>
            <a:r>
              <a:rPr lang="en-US" sz="2000" dirty="0">
                <a:sym typeface="Lato"/>
              </a:rPr>
              <a:t> </a:t>
            </a:r>
            <a:r>
              <a:rPr lang="en-US" sz="2000" dirty="0" err="1">
                <a:sym typeface="Lato"/>
              </a:rPr>
              <a:t>d'assainissement</a:t>
            </a:r>
            <a:r>
              <a:rPr lang="en-US" sz="2000" dirty="0">
                <a:sym typeface="Lato"/>
              </a:rPr>
              <a:t> </a:t>
            </a:r>
            <a:r>
              <a:rPr lang="en-US" sz="2000" dirty="0" err="1">
                <a:sym typeface="Lato"/>
              </a:rPr>
              <a:t>urbain</a:t>
            </a:r>
            <a:r>
              <a:rPr lang="en-US" sz="2000" dirty="0">
                <a:sym typeface="Lato"/>
              </a:rPr>
              <a:t> </a:t>
            </a:r>
            <a:r>
              <a:rPr lang="en-US" sz="2000" dirty="0" err="1">
                <a:sym typeface="Lato"/>
              </a:rPr>
              <a:t>peuvent</a:t>
            </a:r>
            <a:r>
              <a:rPr lang="en-US" sz="2000" dirty="0">
                <a:sym typeface="Lato"/>
              </a:rPr>
              <a:t> </a:t>
            </a:r>
            <a:r>
              <a:rPr lang="en-US" sz="2000" dirty="0" err="1">
                <a:sym typeface="Lato"/>
              </a:rPr>
              <a:t>constituer</a:t>
            </a:r>
            <a:r>
              <a:rPr lang="en-US" sz="2000" dirty="0">
                <a:sym typeface="Lato"/>
              </a:rPr>
              <a:t> un point de </a:t>
            </a:r>
            <a:r>
              <a:rPr lang="en-US" sz="2000" dirty="0" err="1">
                <a:sym typeface="Lato"/>
              </a:rPr>
              <a:t>référence</a:t>
            </a:r>
            <a:r>
              <a:rPr lang="en-US" sz="2000" dirty="0">
                <a:sym typeface="Lato"/>
              </a:rPr>
              <a:t> crucial pour la </a:t>
            </a:r>
            <a:r>
              <a:rPr lang="en-US" sz="2000" dirty="0" err="1">
                <a:sym typeface="Lato"/>
              </a:rPr>
              <a:t>priorisation</a:t>
            </a:r>
            <a:r>
              <a:rPr lang="en-US" sz="2000" dirty="0">
                <a:sym typeface="Lato"/>
              </a:rPr>
              <a:t> des finances. Les </a:t>
            </a:r>
            <a:r>
              <a:rPr lang="en-US" sz="2000" dirty="0" err="1">
                <a:sym typeface="Lato"/>
              </a:rPr>
              <a:t>campagnes</a:t>
            </a:r>
            <a:r>
              <a:rPr lang="en-US" sz="2000" dirty="0">
                <a:sym typeface="Lato"/>
              </a:rPr>
              <a:t> </a:t>
            </a:r>
            <a:r>
              <a:rPr lang="en-US" sz="2000" dirty="0" err="1">
                <a:sym typeface="Lato"/>
              </a:rPr>
              <a:t>nationales</a:t>
            </a:r>
            <a:r>
              <a:rPr lang="en-US" sz="2000" dirty="0">
                <a:sym typeface="Lato"/>
              </a:rPr>
              <a:t> </a:t>
            </a:r>
            <a:r>
              <a:rPr lang="en-US" sz="2000" dirty="0" err="1">
                <a:sym typeface="Lato"/>
              </a:rPr>
              <a:t>visant</a:t>
            </a:r>
            <a:r>
              <a:rPr lang="en-US" sz="2000" dirty="0">
                <a:sym typeface="Lato"/>
              </a:rPr>
              <a:t> </a:t>
            </a:r>
            <a:r>
              <a:rPr lang="en-US" sz="2000" dirty="0" err="1">
                <a:sym typeface="Lato"/>
              </a:rPr>
              <a:t>à</a:t>
            </a:r>
            <a:r>
              <a:rPr lang="en-US" sz="2000" dirty="0">
                <a:sym typeface="Lato"/>
              </a:rPr>
              <a:t> </a:t>
            </a:r>
            <a:r>
              <a:rPr lang="en-US" sz="2000" dirty="0" err="1">
                <a:sym typeface="Lato"/>
              </a:rPr>
              <a:t>sensibiliser</a:t>
            </a:r>
            <a:r>
              <a:rPr lang="en-US" sz="2000" dirty="0">
                <a:sym typeface="Lato"/>
              </a:rPr>
              <a:t> </a:t>
            </a:r>
            <a:r>
              <a:rPr lang="en-US" sz="2000" dirty="0" err="1">
                <a:sym typeface="Lato"/>
              </a:rPr>
              <a:t>à</a:t>
            </a:r>
            <a:r>
              <a:rPr lang="en-US" sz="2000" dirty="0">
                <a:sym typeface="Lato"/>
              </a:rPr>
              <a:t> </a:t>
            </a:r>
            <a:r>
              <a:rPr lang="en-US" sz="2000" dirty="0" err="1">
                <a:sym typeface="Lato"/>
              </a:rPr>
              <a:t>l'assainissement</a:t>
            </a:r>
            <a:r>
              <a:rPr lang="en-US" sz="2000" dirty="0">
                <a:sym typeface="Lato"/>
              </a:rPr>
              <a:t> </a:t>
            </a:r>
            <a:r>
              <a:rPr lang="en-US" sz="2000" dirty="0" err="1">
                <a:sym typeface="Lato"/>
              </a:rPr>
              <a:t>urbain</a:t>
            </a:r>
            <a:r>
              <a:rPr lang="en-US" sz="2000" dirty="0">
                <a:sym typeface="Lato"/>
              </a:rPr>
              <a:t> </a:t>
            </a:r>
            <a:r>
              <a:rPr lang="en-US" sz="2000" dirty="0" err="1">
                <a:sym typeface="Lato"/>
              </a:rPr>
              <a:t>créent</a:t>
            </a:r>
            <a:r>
              <a:rPr lang="en-US" sz="2000" dirty="0">
                <a:sym typeface="Lato"/>
              </a:rPr>
              <a:t> des conditions </a:t>
            </a:r>
            <a:r>
              <a:rPr lang="en-US" sz="2000" dirty="0" err="1">
                <a:sym typeface="Lato"/>
              </a:rPr>
              <a:t>propices</a:t>
            </a:r>
            <a:r>
              <a:rPr lang="en-US" sz="2000" dirty="0">
                <a:sym typeface="Lato"/>
              </a:rPr>
              <a:t> </a:t>
            </a:r>
            <a:r>
              <a:rPr lang="en-US" sz="2000" dirty="0" err="1">
                <a:sym typeface="Lato"/>
              </a:rPr>
              <a:t>à</a:t>
            </a:r>
            <a:r>
              <a:rPr lang="en-US" sz="2000" dirty="0">
                <a:sym typeface="Lato"/>
              </a:rPr>
              <a:t> des </a:t>
            </a:r>
            <a:r>
              <a:rPr lang="en-US" sz="2000" dirty="0" err="1">
                <a:sym typeface="Lato"/>
              </a:rPr>
              <a:t>investissements</a:t>
            </a:r>
            <a:r>
              <a:rPr lang="en-US" sz="2000" dirty="0">
                <a:sym typeface="Lato"/>
              </a:rPr>
              <a:t> </a:t>
            </a:r>
            <a:r>
              <a:rPr lang="en-US" sz="2000" dirty="0" err="1">
                <a:sym typeface="Lato"/>
              </a:rPr>
              <a:t>réussis</a:t>
            </a:r>
            <a:r>
              <a:rPr lang="en-US" sz="2000" dirty="0">
                <a:sym typeface="Lato"/>
              </a:rPr>
              <a:t>.</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engagements </a:t>
            </a:r>
            <a:r>
              <a:rPr lang="en-US" sz="2000" dirty="0" err="1">
                <a:sym typeface="Lato"/>
              </a:rPr>
              <a:t>gouvernementaux</a:t>
            </a:r>
            <a:r>
              <a:rPr lang="en-US" sz="2000" dirty="0">
                <a:sym typeface="Lato"/>
              </a:rPr>
              <a:t> </a:t>
            </a:r>
            <a:r>
              <a:rPr lang="en-US" sz="2000" dirty="0" err="1">
                <a:sym typeface="Lato"/>
              </a:rPr>
              <a:t>doivent</a:t>
            </a:r>
            <a:r>
              <a:rPr lang="en-US" sz="2000" dirty="0">
                <a:sym typeface="Lato"/>
              </a:rPr>
              <a:t> </a:t>
            </a:r>
            <a:r>
              <a:rPr lang="en-US" sz="2000" dirty="0" err="1">
                <a:sym typeface="Lato"/>
              </a:rPr>
              <a:t>être</a:t>
            </a:r>
            <a:r>
              <a:rPr lang="en-US" sz="2000" dirty="0">
                <a:sym typeface="Lato"/>
              </a:rPr>
              <a:t> </a:t>
            </a:r>
            <a:r>
              <a:rPr lang="en-US" sz="2000" dirty="0" err="1">
                <a:sym typeface="Lato"/>
              </a:rPr>
              <a:t>étayés</a:t>
            </a:r>
            <a:r>
              <a:rPr lang="en-US" sz="2000" dirty="0">
                <a:sym typeface="Lato"/>
              </a:rPr>
              <a:t> par des </a:t>
            </a:r>
            <a:r>
              <a:rPr lang="en-US" sz="2000" dirty="0" err="1">
                <a:sym typeface="Lato"/>
              </a:rPr>
              <a:t>objectifs</a:t>
            </a:r>
            <a:r>
              <a:rPr lang="en-US" sz="2000" dirty="0">
                <a:sym typeface="Lato"/>
              </a:rPr>
              <a:t> et des </a:t>
            </a:r>
            <a:r>
              <a:rPr lang="en-US" sz="2000" dirty="0" err="1">
                <a:sym typeface="Lato"/>
              </a:rPr>
              <a:t>indicateurs</a:t>
            </a:r>
            <a:r>
              <a:rPr lang="en-US" sz="2000" dirty="0">
                <a:sym typeface="Lato"/>
              </a:rPr>
              <a:t> </a:t>
            </a:r>
            <a:r>
              <a:rPr lang="en-US" sz="2000" dirty="0" err="1">
                <a:sym typeface="Lato"/>
              </a:rPr>
              <a:t>clés</a:t>
            </a:r>
            <a:r>
              <a:rPr lang="en-US" sz="2000" dirty="0">
                <a:sym typeface="Lato"/>
              </a:rPr>
              <a:t> de performance (KPI).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dirty="0" err="1">
                <a:sym typeface="Lato"/>
              </a:rPr>
              <a:t>objectifs</a:t>
            </a:r>
            <a:r>
              <a:rPr lang="en-US" sz="2000" dirty="0">
                <a:sym typeface="Lato"/>
              </a:rPr>
              <a:t> et les KPI </a:t>
            </a:r>
            <a:r>
              <a:rPr lang="en-US" sz="2000" dirty="0" err="1">
                <a:sym typeface="Lato"/>
              </a:rPr>
              <a:t>soutiennent</a:t>
            </a:r>
            <a:r>
              <a:rPr lang="en-US" sz="2000" dirty="0">
                <a:sym typeface="Lato"/>
              </a:rPr>
              <a:t> des </a:t>
            </a:r>
            <a:r>
              <a:rPr lang="en-US" sz="2000" dirty="0" err="1">
                <a:sym typeface="Lato"/>
              </a:rPr>
              <a:t>approches</a:t>
            </a:r>
            <a:r>
              <a:rPr lang="en-US" sz="2000" dirty="0">
                <a:sym typeface="Lato"/>
              </a:rPr>
              <a:t> </a:t>
            </a:r>
            <a:r>
              <a:rPr lang="en-US" sz="2000" dirty="0" err="1">
                <a:sym typeface="Lato"/>
              </a:rPr>
              <a:t>stratégiques</a:t>
            </a:r>
            <a:r>
              <a:rPr lang="en-US" sz="2000" dirty="0">
                <a:sym typeface="Lato"/>
              </a:rPr>
              <a:t> </a:t>
            </a:r>
            <a:r>
              <a:rPr lang="en-US" sz="2000" dirty="0" err="1">
                <a:sym typeface="Lato"/>
              </a:rPr>
              <a:t>d'allocation</a:t>
            </a:r>
            <a:r>
              <a:rPr lang="en-US" sz="2000" dirty="0">
                <a:sym typeface="Lato"/>
              </a:rPr>
              <a:t> des </a:t>
            </a:r>
            <a:r>
              <a:rPr lang="en-US" sz="2000" dirty="0" err="1">
                <a:sym typeface="Lato"/>
              </a:rPr>
              <a:t>ressources</a:t>
            </a:r>
            <a:r>
              <a:rPr lang="en-US" sz="2000" dirty="0">
                <a:sym typeface="Lato"/>
              </a:rPr>
              <a:t>, de la surveillance des performances et de la </a:t>
            </a:r>
            <a:r>
              <a:rPr lang="en-US" sz="2000" dirty="0" err="1">
                <a:sym typeface="Lato"/>
              </a:rPr>
              <a:t>ciblage</a:t>
            </a:r>
            <a:r>
              <a:rPr lang="en-US" sz="2000" dirty="0">
                <a:sym typeface="Lato"/>
              </a:rPr>
              <a:t> des </a:t>
            </a:r>
            <a:r>
              <a:rPr lang="en-US" sz="2000" dirty="0" err="1">
                <a:sym typeface="Lato"/>
              </a:rPr>
              <a:t>communautés</a:t>
            </a:r>
            <a:r>
              <a:rPr lang="en-US" sz="2000" dirty="0">
                <a:sym typeface="Lato"/>
              </a:rPr>
              <a:t> </a:t>
            </a:r>
            <a:r>
              <a:rPr lang="en-US" sz="2000" dirty="0" err="1">
                <a:sym typeface="Lato"/>
              </a:rPr>
              <a:t>défavorisées</a:t>
            </a:r>
            <a:r>
              <a:rPr lang="en-US" sz="2000" dirty="0">
                <a:sym typeface="Lato"/>
              </a:rPr>
              <a:t>.</a:t>
            </a:r>
          </a:p>
        </p:txBody>
      </p:sp>
    </p:spTree>
    <p:extLst>
      <p:ext uri="{BB962C8B-B14F-4D97-AF65-F5344CB8AC3E}">
        <p14:creationId xmlns:p14="http://schemas.microsoft.com/office/powerpoint/2010/main" val="4035448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Comprendre</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coûts</a:t>
            </a:r>
            <a:r>
              <a:rPr lang="en-US" sz="3200" b="1" dirty="0">
                <a:solidFill>
                  <a:schemeClr val="tx2"/>
                </a:solidFill>
                <a:latin typeface="Calibri" panose="020F0502020204030204" pitchFamily="34" charset="0"/>
              </a:rPr>
              <a:t> et les </a:t>
            </a:r>
            <a:r>
              <a:rPr lang="en-US" sz="3200" b="1" dirty="0" err="1">
                <a:solidFill>
                  <a:schemeClr val="tx2"/>
                </a:solidFill>
                <a:latin typeface="Calibri" panose="020F0502020204030204" pitchFamily="34" charset="0"/>
              </a:rPr>
              <a:t>besoins</a:t>
            </a:r>
            <a:r>
              <a:rPr lang="en-US" sz="3200" b="1" dirty="0">
                <a:solidFill>
                  <a:schemeClr val="tx2"/>
                </a:solidFill>
                <a:latin typeface="Calibri" panose="020F0502020204030204" pitchFamily="34" charset="0"/>
              </a:rPr>
              <a:t> financiers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120797"/>
            <a:ext cx="10744200" cy="486290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dirty="0">
                <a:sym typeface="Lato"/>
              </a:rPr>
              <a:t>Les </a:t>
            </a:r>
            <a:r>
              <a:rPr lang="fr-FR" b="1" dirty="0">
                <a:sym typeface="Lato"/>
              </a:rPr>
              <a:t>analyses financières et économiques </a:t>
            </a:r>
            <a:r>
              <a:rPr lang="fr-FR" dirty="0">
                <a:sym typeface="Lato"/>
              </a:rPr>
              <a:t>constituent </a:t>
            </a:r>
            <a:r>
              <a:rPr lang="fr-FR" b="1" dirty="0">
                <a:sym typeface="Lato"/>
              </a:rPr>
              <a:t>une partie cruciale</a:t>
            </a:r>
            <a:r>
              <a:rPr lang="fr-FR" dirty="0">
                <a:sym typeface="Lato"/>
              </a:rPr>
              <a:t> de l'orientation des investissements.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dirty="0">
                <a:sym typeface="Lato"/>
              </a:rPr>
              <a:t>L'analyse financière permet aux décideurs de mesurer </a:t>
            </a:r>
            <a:r>
              <a:rPr lang="fr-FR" b="1" dirty="0">
                <a:sym typeface="Lato"/>
              </a:rPr>
              <a:t>les coûts et les revenus potentiels </a:t>
            </a:r>
            <a:r>
              <a:rPr lang="fr-FR" dirty="0">
                <a:sym typeface="Lato"/>
              </a:rPr>
              <a:t>de la prestation de services d'assainissement urbain.</a:t>
            </a:r>
          </a:p>
          <a:p>
            <a:pPr marL="741600" lvl="1" indent="-285750">
              <a:lnSpc>
                <a:spcPts val="2200"/>
              </a:lnSpc>
              <a:spcBef>
                <a:spcPts val="1000"/>
              </a:spcBef>
              <a:buClr>
                <a:schemeClr val="dk1"/>
              </a:buClr>
              <a:buSzPts val="1800"/>
              <a:buFont typeface="Arial" panose="020B0604020202020204" pitchFamily="34" charset="0"/>
              <a:buChar char="•"/>
            </a:pPr>
            <a:r>
              <a:rPr lang="fr-FR" dirty="0">
                <a:sym typeface="Lato"/>
              </a:rPr>
              <a:t>Examinez </a:t>
            </a:r>
            <a:r>
              <a:rPr lang="fr-FR" b="1" dirty="0">
                <a:sym typeface="Lato"/>
              </a:rPr>
              <a:t>les approches de financement existantes </a:t>
            </a:r>
            <a:r>
              <a:rPr lang="fr-FR" dirty="0">
                <a:sym typeface="Lato"/>
              </a:rPr>
              <a:t>pour la prestation de services d'assainissement urbain. </a:t>
            </a:r>
          </a:p>
          <a:p>
            <a:pPr marL="741600" lvl="1" indent="-285750">
              <a:lnSpc>
                <a:spcPts val="2200"/>
              </a:lnSpc>
              <a:spcBef>
                <a:spcPts val="1000"/>
              </a:spcBef>
              <a:buClr>
                <a:schemeClr val="dk1"/>
              </a:buClr>
              <a:buSzPts val="1800"/>
              <a:buFont typeface="Arial" panose="020B0604020202020204" pitchFamily="34" charset="0"/>
              <a:buChar char="•"/>
            </a:pPr>
            <a:r>
              <a:rPr lang="fr-FR" dirty="0">
                <a:sym typeface="Lato"/>
              </a:rPr>
              <a:t>Analysez les coûts existants, à la fois en </a:t>
            </a:r>
            <a:r>
              <a:rPr lang="fr-FR" b="1" dirty="0">
                <a:sym typeface="Lato"/>
              </a:rPr>
              <a:t>investissements initiaux (CAPEX) et en coûts opérationnels (OPEX)</a:t>
            </a:r>
            <a:r>
              <a:rPr lang="fr-FR"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fr-FR" dirty="0">
                <a:sym typeface="Lato"/>
              </a:rPr>
              <a:t>Considérez les impacts des </a:t>
            </a:r>
            <a:r>
              <a:rPr lang="fr-FR" b="1" dirty="0">
                <a:sym typeface="Lato"/>
              </a:rPr>
              <a:t>taux de change, des taux d'inflation </a:t>
            </a:r>
            <a:r>
              <a:rPr lang="fr-FR" dirty="0">
                <a:sym typeface="Lato"/>
              </a:rPr>
              <a:t>et de l'année de référence des prix. </a:t>
            </a:r>
          </a:p>
          <a:p>
            <a:pPr marL="741600" lvl="1" indent="-285750">
              <a:lnSpc>
                <a:spcPts val="2200"/>
              </a:lnSpc>
              <a:spcBef>
                <a:spcPts val="1000"/>
              </a:spcBef>
              <a:buClr>
                <a:schemeClr val="dk1"/>
              </a:buClr>
              <a:buSzPts val="1800"/>
              <a:buFont typeface="Arial" panose="020B0604020202020204" pitchFamily="34" charset="0"/>
              <a:buChar char="•"/>
            </a:pPr>
            <a:r>
              <a:rPr lang="fr-FR" b="1" dirty="0">
                <a:sym typeface="Lato"/>
              </a:rPr>
              <a:t>Les changements dans les niveaux de service</a:t>
            </a:r>
            <a:r>
              <a:rPr lang="fr-FR" dirty="0">
                <a:sym typeface="Lato"/>
              </a:rPr>
              <a:t>, la fuite et la perte doivent être pris en compte. </a:t>
            </a:r>
          </a:p>
          <a:p>
            <a:pPr marL="284400" indent="-285750">
              <a:lnSpc>
                <a:spcPts val="2200"/>
              </a:lnSpc>
              <a:spcBef>
                <a:spcPts val="1000"/>
              </a:spcBef>
              <a:buClr>
                <a:schemeClr val="dk1"/>
              </a:buClr>
              <a:buSzPts val="1800"/>
              <a:buFont typeface="Arial" panose="020B0604020202020204" pitchFamily="34" charset="0"/>
              <a:buChar char="•"/>
            </a:pPr>
            <a:r>
              <a:rPr lang="fr-FR" dirty="0">
                <a:sym typeface="Lato"/>
              </a:rPr>
              <a:t>Les analyses économiques, couvrant les coûts et avantages économiques, </a:t>
            </a:r>
            <a:r>
              <a:rPr lang="fr-FR" b="1" u="sng" dirty="0">
                <a:sym typeface="Lato"/>
              </a:rPr>
              <a:t>permettent d'allouer plus efficacement des ressources limitées</a:t>
            </a:r>
            <a:r>
              <a:rPr lang="fr-FR" dirty="0">
                <a:sym typeface="Lato"/>
              </a:rPr>
              <a:t>.</a:t>
            </a:r>
          </a:p>
          <a:p>
            <a:pPr marL="284400" indent="-285750">
              <a:lnSpc>
                <a:spcPts val="2200"/>
              </a:lnSpc>
              <a:spcBef>
                <a:spcPts val="1000"/>
              </a:spcBef>
              <a:buClr>
                <a:schemeClr val="dk1"/>
              </a:buClr>
              <a:buSzPts val="1800"/>
              <a:buFont typeface="Arial" panose="020B0604020202020204" pitchFamily="34" charset="0"/>
              <a:buChar char="•"/>
            </a:pPr>
            <a:r>
              <a:rPr lang="fr-FR" dirty="0">
                <a:sym typeface="Lato"/>
              </a:rPr>
              <a:t>L'analyse fournit </a:t>
            </a:r>
            <a:r>
              <a:rPr lang="fr-FR" b="1" dirty="0">
                <a:sym typeface="Lato"/>
              </a:rPr>
              <a:t>une image plus claire des différentes options</a:t>
            </a:r>
            <a:r>
              <a:rPr lang="fr-FR" dirty="0">
                <a:sym typeface="Lato"/>
              </a:rPr>
              <a:t>, telles que les solutions sur site par rapport aux systèmes d'égouts.</a:t>
            </a:r>
          </a:p>
        </p:txBody>
      </p:sp>
    </p:spTree>
    <p:extLst>
      <p:ext uri="{BB962C8B-B14F-4D97-AF65-F5344CB8AC3E}">
        <p14:creationId xmlns:p14="http://schemas.microsoft.com/office/powerpoint/2010/main" val="4309606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fr-FR" sz="3200" b="1" dirty="0">
                <a:solidFill>
                  <a:schemeClr val="tx2"/>
                </a:solidFill>
                <a:latin typeface="Calibri" panose="020F0502020204030204" pitchFamily="34" charset="0"/>
              </a:rPr>
              <a:t>Impliquer les parties prenantes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744200" cy="337805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sz="2000" dirty="0">
                <a:sym typeface="Lato"/>
              </a:rPr>
              <a:t>Les processus de planification des investissements </a:t>
            </a:r>
            <a:r>
              <a:rPr lang="fr-FR" sz="2000" b="1" dirty="0">
                <a:sym typeface="Lato"/>
              </a:rPr>
              <a:t>doivent être transparents et ouverts </a:t>
            </a:r>
            <a:r>
              <a:rPr lang="fr-FR" sz="2000" dirty="0">
                <a:sym typeface="Lato"/>
              </a:rPr>
              <a:t>aux parties prenantes pertinentes.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sz="2000" b="1" dirty="0">
                <a:sym typeface="Lato"/>
              </a:rPr>
              <a:t>Lorsque</a:t>
            </a:r>
            <a:r>
              <a:rPr lang="fr-FR" sz="2000" dirty="0">
                <a:sym typeface="Lato"/>
              </a:rPr>
              <a:t> </a:t>
            </a:r>
            <a:r>
              <a:rPr lang="fr-FR" sz="2000" b="1" dirty="0">
                <a:sym typeface="Lato"/>
              </a:rPr>
              <a:t>les mandats </a:t>
            </a:r>
            <a:r>
              <a:rPr lang="fr-FR" sz="2000" dirty="0">
                <a:sym typeface="Lato"/>
              </a:rPr>
              <a:t>pour l'assainissement avec égouts et sans égouts </a:t>
            </a:r>
            <a:r>
              <a:rPr lang="fr-FR" sz="2000" b="1" dirty="0">
                <a:sym typeface="Lato"/>
              </a:rPr>
              <a:t>sont scindés</a:t>
            </a:r>
            <a:r>
              <a:rPr lang="fr-FR" sz="2000" dirty="0">
                <a:sym typeface="Lato"/>
              </a:rPr>
              <a:t>, il y a </a:t>
            </a:r>
            <a:r>
              <a:rPr lang="fr-FR" sz="2000" b="1" dirty="0">
                <a:sym typeface="Lato"/>
              </a:rPr>
              <a:t>un besoin d’accru de coordination</a:t>
            </a:r>
            <a:r>
              <a:rPr lang="fr-FR"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sz="2000" b="1" dirty="0">
                <a:sym typeface="Lato"/>
              </a:rPr>
              <a:t>Comprendre le paysage financier et les risques </a:t>
            </a:r>
            <a:r>
              <a:rPr lang="fr-FR" sz="2000" dirty="0">
                <a:sym typeface="Lato"/>
              </a:rPr>
              <a:t>nécessite la participation d'une gamme de parties prenantes.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fr-FR" sz="2000" dirty="0">
                <a:sym typeface="Lato"/>
              </a:rPr>
              <a:t>La </a:t>
            </a:r>
            <a:r>
              <a:rPr lang="fr-FR" sz="2000" b="1" dirty="0">
                <a:sym typeface="Lato"/>
              </a:rPr>
              <a:t>planification financière est généralement dirigée par le gouvernement national</a:t>
            </a:r>
            <a:r>
              <a:rPr lang="fr-FR" sz="2000" dirty="0">
                <a:sym typeface="Lato"/>
              </a:rPr>
              <a:t>, indépendamment des entités responsables de la planification et de la prestation des services. Une faible décentralisation fiscale aggrave cela.</a:t>
            </a:r>
          </a:p>
        </p:txBody>
      </p:sp>
    </p:spTree>
    <p:extLst>
      <p:ext uri="{BB962C8B-B14F-4D97-AF65-F5344CB8AC3E}">
        <p14:creationId xmlns:p14="http://schemas.microsoft.com/office/powerpoint/2010/main" val="1170830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509E-03ED-1291-B814-86442B8972F8}"/>
              </a:ext>
            </a:extLst>
          </p:cNvPr>
          <p:cNvSpPr txBox="1">
            <a:spLocks/>
          </p:cNvSpPr>
          <p:nvPr/>
        </p:nvSpPr>
        <p:spPr>
          <a:xfrm>
            <a:off x="3885082" y="3105150"/>
            <a:ext cx="4173068"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err="1">
                <a:solidFill>
                  <a:schemeClr val="tx2"/>
                </a:solidFill>
                <a:latin typeface="Calibri" panose="020F0502020204030204" pitchFamily="34" charset="0"/>
              </a:rPr>
              <a:t>Qu'est-ce</a:t>
            </a:r>
            <a:r>
              <a:rPr lang="en-GB" sz="4000" b="1" dirty="0">
                <a:solidFill>
                  <a:schemeClr val="tx2"/>
                </a:solidFill>
                <a:latin typeface="Calibri" panose="020F0502020204030204" pitchFamily="34" charset="0"/>
              </a:rPr>
              <a:t> que CWIS ?</a:t>
            </a:r>
          </a:p>
          <a:p>
            <a:pPr algn="ctr"/>
            <a:r>
              <a:rPr lang="en-GB" sz="2000" b="1" i="1" dirty="0" err="1">
                <a:solidFill>
                  <a:schemeClr val="tx2"/>
                </a:solidFill>
                <a:latin typeface="Calibri" panose="020F0502020204030204" pitchFamily="34" charset="0"/>
              </a:rPr>
              <a:t>Assainissement</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inclusif</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à</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l'échelle</a:t>
            </a:r>
            <a:r>
              <a:rPr lang="en-GB" sz="2000" b="1" i="1" dirty="0">
                <a:solidFill>
                  <a:schemeClr val="tx2"/>
                </a:solidFill>
                <a:latin typeface="Calibri" panose="020F0502020204030204" pitchFamily="34" charset="0"/>
              </a:rPr>
              <a:t> de la </a:t>
            </a:r>
            <a:r>
              <a:rPr lang="en-GB" sz="2000" b="1" i="1" dirty="0" err="1">
                <a:solidFill>
                  <a:schemeClr val="tx2"/>
                </a:solidFill>
                <a:latin typeface="Calibri" panose="020F0502020204030204" pitchFamily="34" charset="0"/>
              </a:rPr>
              <a:t>ville</a:t>
            </a:r>
            <a:endParaRPr lang="en-GB" sz="2000" b="1" i="1" dirty="0">
              <a:solidFill>
                <a:schemeClr val="tx2"/>
              </a:solidFill>
              <a:latin typeface="Calibri" panose="020F0502020204030204" pitchFamily="34" charset="0"/>
            </a:endParaRPr>
          </a:p>
        </p:txBody>
      </p:sp>
    </p:spTree>
    <p:extLst>
      <p:ext uri="{BB962C8B-B14F-4D97-AF65-F5344CB8AC3E}">
        <p14:creationId xmlns:p14="http://schemas.microsoft.com/office/powerpoint/2010/main" val="413358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Analyse</a:t>
            </a:r>
            <a:r>
              <a:rPr lang="en-US" sz="3200" b="1" dirty="0">
                <a:solidFill>
                  <a:schemeClr val="tx2"/>
                </a:solidFill>
                <a:latin typeface="Calibri" panose="020F0502020204030204" pitchFamily="34" charset="0"/>
              </a:rPr>
              <a:t> des </a:t>
            </a:r>
            <a:r>
              <a:rPr lang="en-US" sz="3200" b="1" dirty="0" err="1">
                <a:solidFill>
                  <a:schemeClr val="tx2"/>
                </a:solidFill>
                <a:latin typeface="Calibri" panose="020F0502020204030204" pitchFamily="34" charset="0"/>
              </a:rPr>
              <a:t>risques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744200" cy="4786227"/>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chocs, les crises et les catastrophes </a:t>
            </a:r>
            <a:r>
              <a:rPr lang="en-US" sz="2000" dirty="0" err="1">
                <a:sym typeface="Lato"/>
              </a:rPr>
              <a:t>peuvent</a:t>
            </a:r>
            <a:r>
              <a:rPr lang="en-US" sz="2000" dirty="0">
                <a:sym typeface="Lato"/>
              </a:rPr>
              <a:t> </a:t>
            </a:r>
            <a:r>
              <a:rPr lang="en-US" sz="2000" b="1" dirty="0" err="1">
                <a:sym typeface="Lato"/>
              </a:rPr>
              <a:t>déstabiliser</a:t>
            </a:r>
            <a:r>
              <a:rPr lang="en-US" sz="2000" b="1" dirty="0">
                <a:sym typeface="Lato"/>
              </a:rPr>
              <a:t> la </a:t>
            </a:r>
            <a:r>
              <a:rPr lang="en-US" sz="2000" b="1" dirty="0" err="1">
                <a:sym typeface="Lato"/>
              </a:rPr>
              <a:t>mobilisation</a:t>
            </a:r>
            <a:r>
              <a:rPr lang="en-US" sz="2000" b="1" dirty="0">
                <a:sym typeface="Lato"/>
              </a:rPr>
              <a:t> et </a:t>
            </a:r>
            <a:r>
              <a:rPr lang="en-US" sz="2000" b="1" dirty="0" err="1">
                <a:sym typeface="Lato"/>
              </a:rPr>
              <a:t>l'allocation</a:t>
            </a:r>
            <a:r>
              <a:rPr lang="en-US" sz="2000" b="1" dirty="0">
                <a:sym typeface="Lato"/>
              </a:rPr>
              <a:t> des </a:t>
            </a:r>
            <a:r>
              <a:rPr lang="en-US" sz="2000" b="1" dirty="0" err="1">
                <a:sym typeface="Lato"/>
              </a:rPr>
              <a:t>financements</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err="1">
                <a:sym typeface="Lato"/>
              </a:rPr>
              <a:t>L'évaluation</a:t>
            </a:r>
            <a:r>
              <a:rPr lang="en-US" sz="2000" dirty="0">
                <a:sym typeface="Lato"/>
              </a:rPr>
              <a:t> des </a:t>
            </a:r>
            <a:r>
              <a:rPr lang="en-US" sz="2000" dirty="0" err="1">
                <a:sym typeface="Lato"/>
              </a:rPr>
              <a:t>risques</a:t>
            </a:r>
            <a:r>
              <a:rPr lang="en-US" sz="2000" dirty="0">
                <a:sym typeface="Lato"/>
              </a:rPr>
              <a:t> </a:t>
            </a:r>
            <a:r>
              <a:rPr lang="en-US" sz="2000" dirty="0" err="1">
                <a:sym typeface="Lato"/>
              </a:rPr>
              <a:t>peut</a:t>
            </a:r>
            <a:r>
              <a:rPr lang="en-US" sz="2000" dirty="0">
                <a:sym typeface="Lato"/>
              </a:rPr>
              <a:t> </a:t>
            </a:r>
            <a:r>
              <a:rPr lang="en-US" sz="2000" b="1" dirty="0">
                <a:sym typeface="Lato"/>
              </a:rPr>
              <a:t>aider </a:t>
            </a:r>
            <a:r>
              <a:rPr lang="en-US" sz="2000" b="1" dirty="0" err="1">
                <a:sym typeface="Lato"/>
              </a:rPr>
              <a:t>à</a:t>
            </a:r>
            <a:r>
              <a:rPr lang="en-US" sz="2000" b="1" dirty="0">
                <a:sym typeface="Lato"/>
              </a:rPr>
              <a:t> </a:t>
            </a:r>
            <a:r>
              <a:rPr lang="en-US" sz="2000" b="1" dirty="0" err="1">
                <a:sym typeface="Lato"/>
              </a:rPr>
              <a:t>anticiper</a:t>
            </a:r>
            <a:r>
              <a:rPr lang="en-US" sz="2000" b="1" dirty="0">
                <a:sym typeface="Lato"/>
              </a:rPr>
              <a:t> les </a:t>
            </a:r>
            <a:r>
              <a:rPr lang="en-US" sz="2000" b="1" dirty="0" err="1">
                <a:sym typeface="Lato"/>
              </a:rPr>
              <a:t>risques</a:t>
            </a:r>
            <a:r>
              <a:rPr lang="en-US" sz="2000" b="1" dirty="0">
                <a:sym typeface="Lato"/>
              </a:rPr>
              <a:t> et </a:t>
            </a:r>
            <a:r>
              <a:rPr lang="en-US" sz="2000" b="1" dirty="0" err="1">
                <a:sym typeface="Lato"/>
              </a:rPr>
              <a:t>à</a:t>
            </a:r>
            <a:r>
              <a:rPr lang="en-US" sz="2000" b="1" dirty="0">
                <a:sym typeface="Lato"/>
              </a:rPr>
              <a:t> </a:t>
            </a:r>
            <a:r>
              <a:rPr lang="en-US" sz="2000" b="1" dirty="0" err="1">
                <a:sym typeface="Lato"/>
              </a:rPr>
              <a:t>soutenir</a:t>
            </a:r>
            <a:r>
              <a:rPr lang="en-US" sz="2000" b="1" dirty="0">
                <a:sym typeface="Lato"/>
              </a:rPr>
              <a:t> la conception de </a:t>
            </a:r>
            <a:r>
              <a:rPr lang="en-US" sz="2000" b="1" dirty="0" err="1">
                <a:sym typeface="Lato"/>
              </a:rPr>
              <a:t>stratégies</a:t>
            </a:r>
            <a:r>
              <a:rPr lang="en-US" sz="2000" b="1" dirty="0">
                <a:sym typeface="Lato"/>
              </a:rPr>
              <a:t> </a:t>
            </a:r>
            <a:r>
              <a:rPr lang="en-US" sz="2000" dirty="0">
                <a:sym typeface="Lato"/>
              </a:rPr>
              <a:t>de </a:t>
            </a:r>
            <a:r>
              <a:rPr lang="en-US" sz="2000" dirty="0" err="1">
                <a:sym typeface="Lato"/>
              </a:rPr>
              <a:t>financement</a:t>
            </a:r>
            <a:r>
              <a:rPr lang="en-US" sz="2000" dirty="0">
                <a:sym typeface="Lato"/>
              </a:rPr>
              <a:t> </a:t>
            </a:r>
            <a:r>
              <a:rPr lang="en-US" sz="2000" dirty="0" err="1">
                <a:sym typeface="Lato"/>
              </a:rPr>
              <a:t>éclairées</a:t>
            </a:r>
            <a:r>
              <a:rPr lang="en-US" sz="2000" dirty="0">
                <a:sym typeface="Lato"/>
              </a:rPr>
              <a:t> par les </a:t>
            </a:r>
            <a:r>
              <a:rPr lang="en-US" sz="2000" dirty="0" err="1">
                <a:sym typeface="Lato"/>
              </a:rPr>
              <a:t>risques</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err="1">
                <a:sym typeface="Lato"/>
              </a:rPr>
              <a:t>L'évaluation</a:t>
            </a:r>
            <a:r>
              <a:rPr lang="en-US" sz="2000" dirty="0">
                <a:sym typeface="Lato"/>
              </a:rPr>
              <a:t> des </a:t>
            </a:r>
            <a:r>
              <a:rPr lang="en-US" sz="2000" dirty="0" err="1">
                <a:sym typeface="Lato"/>
              </a:rPr>
              <a:t>risques</a:t>
            </a:r>
            <a:r>
              <a:rPr lang="en-US" sz="2000" dirty="0">
                <a:sym typeface="Lato"/>
              </a:rPr>
              <a:t> financiers </a:t>
            </a:r>
            <a:r>
              <a:rPr lang="en-US" sz="2000" dirty="0" err="1">
                <a:sym typeface="Lato"/>
              </a:rPr>
              <a:t>devrait</a:t>
            </a:r>
            <a:r>
              <a:rPr lang="en-US" sz="2000" dirty="0">
                <a:sym typeface="Lato"/>
              </a:rPr>
              <a:t> prendre </a:t>
            </a:r>
            <a:r>
              <a:rPr lang="en-US" sz="2000" dirty="0" err="1">
                <a:sym typeface="Lato"/>
              </a:rPr>
              <a:t>en</a:t>
            </a:r>
            <a:r>
              <a:rPr lang="en-US" sz="2000" dirty="0">
                <a:sym typeface="Lato"/>
              </a:rPr>
              <a:t> </a:t>
            </a:r>
            <a:r>
              <a:rPr lang="en-US" sz="2000" dirty="0" err="1">
                <a:sym typeface="Lato"/>
              </a:rPr>
              <a:t>compte</a:t>
            </a:r>
            <a:r>
              <a:rPr lang="en-US" sz="2000"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sz="2000" dirty="0">
                <a:sym typeface="Lato"/>
              </a:rPr>
              <a:t>La </a:t>
            </a:r>
            <a:r>
              <a:rPr lang="en-US" sz="2000" dirty="0" err="1">
                <a:sym typeface="Lato"/>
              </a:rPr>
              <a:t>capacité</a:t>
            </a:r>
            <a:r>
              <a:rPr lang="en-US" sz="2000" dirty="0">
                <a:sym typeface="Lato"/>
              </a:rPr>
              <a:t> </a:t>
            </a:r>
            <a:r>
              <a:rPr lang="en-US" sz="2000" b="1" dirty="0" err="1">
                <a:sym typeface="Lato"/>
              </a:rPr>
              <a:t>à</a:t>
            </a:r>
            <a:r>
              <a:rPr lang="en-US" sz="2000" b="1" dirty="0">
                <a:sym typeface="Lato"/>
              </a:rPr>
              <a:t> absorber des </a:t>
            </a:r>
            <a:r>
              <a:rPr lang="en-US" sz="2000" b="1" dirty="0" err="1">
                <a:sym typeface="Lato"/>
              </a:rPr>
              <a:t>investissements</a:t>
            </a:r>
            <a:r>
              <a:rPr lang="en-US" sz="2000" b="1" dirty="0">
                <a:sym typeface="Lato"/>
              </a:rPr>
              <a:t> </a:t>
            </a:r>
            <a:r>
              <a:rPr lang="en-US" sz="2000" b="1" dirty="0" err="1">
                <a:sym typeface="Lato"/>
              </a:rPr>
              <a:t>supplémentaires</a:t>
            </a:r>
            <a:endParaRPr lang="en-US" sz="2000" b="1" dirty="0">
              <a:sym typeface="Lato"/>
            </a:endParaRPr>
          </a:p>
          <a:p>
            <a:pPr marL="741600" lvl="1" indent="-285750">
              <a:lnSpc>
                <a:spcPts val="2200"/>
              </a:lnSpc>
              <a:spcBef>
                <a:spcPts val="1000"/>
              </a:spcBef>
              <a:buClr>
                <a:schemeClr val="dk1"/>
              </a:buClr>
              <a:buSzPts val="1800"/>
              <a:buFont typeface="Arial" panose="020B0604020202020204" pitchFamily="34" charset="0"/>
              <a:buChar char="•"/>
            </a:pPr>
            <a:r>
              <a:rPr lang="en-US" sz="2000" dirty="0">
                <a:sym typeface="Lato"/>
              </a:rPr>
              <a:t>Une </a:t>
            </a:r>
            <a:r>
              <a:rPr lang="en-US" sz="2000" b="1" dirty="0" err="1">
                <a:sym typeface="Lato"/>
              </a:rPr>
              <a:t>dépendance</a:t>
            </a:r>
            <a:r>
              <a:rPr lang="en-US" sz="2000" b="1" dirty="0">
                <a:sym typeface="Lato"/>
              </a:rPr>
              <a:t> excessive </a:t>
            </a:r>
            <a:r>
              <a:rPr lang="en-US" sz="2000" b="1" dirty="0" err="1">
                <a:sym typeface="Lato"/>
              </a:rPr>
              <a:t>à</a:t>
            </a:r>
            <a:r>
              <a:rPr lang="en-US" sz="2000" b="1" dirty="0">
                <a:sym typeface="Lato"/>
              </a:rPr>
              <a:t> </a:t>
            </a:r>
            <a:r>
              <a:rPr lang="en-US" sz="2000" b="1" dirty="0" err="1">
                <a:sym typeface="Lato"/>
              </a:rPr>
              <a:t>une</a:t>
            </a:r>
            <a:r>
              <a:rPr lang="en-US" sz="2000" b="1" dirty="0">
                <a:sym typeface="Lato"/>
              </a:rPr>
              <a:t> </a:t>
            </a:r>
            <a:r>
              <a:rPr lang="en-US" sz="2000" b="1" dirty="0" err="1">
                <a:sym typeface="Lato"/>
              </a:rPr>
              <a:t>seule</a:t>
            </a:r>
            <a:r>
              <a:rPr lang="en-US" sz="2000" b="1" dirty="0">
                <a:sym typeface="Lato"/>
              </a:rPr>
              <a:t> source de </a:t>
            </a:r>
            <a:r>
              <a:rPr lang="en-US" sz="2000" b="1" dirty="0" err="1">
                <a:sym typeface="Lato"/>
              </a:rPr>
              <a:t>financement</a:t>
            </a:r>
            <a:r>
              <a:rPr lang="en-US" sz="2000" b="1" dirty="0">
                <a:sym typeface="Lato"/>
              </a:rPr>
              <a:t> </a:t>
            </a:r>
            <a:r>
              <a:rPr lang="en-US" sz="2000" dirty="0" err="1">
                <a:sym typeface="Lato"/>
              </a:rPr>
              <a:t>ou</a:t>
            </a:r>
            <a:r>
              <a:rPr lang="en-US" sz="2000" dirty="0">
                <a:sym typeface="Lato"/>
              </a:rPr>
              <a:t> </a:t>
            </a:r>
            <a:r>
              <a:rPr lang="en-US" sz="2000" dirty="0" err="1">
                <a:sym typeface="Lato"/>
              </a:rPr>
              <a:t>à</a:t>
            </a:r>
            <a:r>
              <a:rPr lang="en-US" sz="2000" dirty="0">
                <a:sym typeface="Lato"/>
              </a:rPr>
              <a:t> </a:t>
            </a:r>
            <a:r>
              <a:rPr lang="en-US" sz="2000" dirty="0" err="1">
                <a:sym typeface="Lato"/>
              </a:rPr>
              <a:t>une</a:t>
            </a:r>
            <a:r>
              <a:rPr lang="en-US" sz="2000" dirty="0">
                <a:sym typeface="Lato"/>
              </a:rPr>
              <a:t> source de </a:t>
            </a:r>
            <a:r>
              <a:rPr lang="en-US" sz="2000" dirty="0" err="1">
                <a:sym typeface="Lato"/>
              </a:rPr>
              <a:t>financement</a:t>
            </a:r>
            <a:r>
              <a:rPr lang="en-US" sz="2000" dirty="0">
                <a:sym typeface="Lato"/>
              </a:rPr>
              <a:t> </a:t>
            </a:r>
            <a:r>
              <a:rPr lang="en-US" sz="2000" dirty="0" err="1">
                <a:sym typeface="Lato"/>
              </a:rPr>
              <a:t>peu</a:t>
            </a:r>
            <a:r>
              <a:rPr lang="en-US" sz="2000" dirty="0">
                <a:sym typeface="Lato"/>
              </a:rPr>
              <a:t> </a:t>
            </a:r>
            <a:r>
              <a:rPr lang="en-US" sz="2000" dirty="0" err="1">
                <a:sym typeface="Lato"/>
              </a:rPr>
              <a:t>fiable</a:t>
            </a:r>
            <a:endParaRPr lang="en-US" sz="2000" dirty="0">
              <a:sym typeface="Lato"/>
            </a:endParaRPr>
          </a:p>
          <a:p>
            <a:pPr marL="741600" lvl="1" indent="-285750">
              <a:lnSpc>
                <a:spcPts val="2200"/>
              </a:lnSpc>
              <a:spcBef>
                <a:spcPts val="1000"/>
              </a:spcBef>
              <a:buClr>
                <a:schemeClr val="dk1"/>
              </a:buClr>
              <a:buSzPts val="1800"/>
              <a:buFont typeface="Arial" panose="020B0604020202020204" pitchFamily="34" charset="0"/>
              <a:buChar char="•"/>
            </a:pPr>
            <a:r>
              <a:rPr lang="en-US" sz="2000" b="1" dirty="0" err="1">
                <a:sym typeface="Lato"/>
              </a:rPr>
              <a:t>L'impact</a:t>
            </a:r>
            <a:r>
              <a:rPr lang="en-US" sz="2000" b="1" dirty="0">
                <a:sym typeface="Lato"/>
              </a:rPr>
              <a:t> des </a:t>
            </a:r>
            <a:r>
              <a:rPr lang="en-US" sz="2000" b="1" dirty="0" err="1">
                <a:sym typeface="Lato"/>
              </a:rPr>
              <a:t>changements</a:t>
            </a:r>
            <a:r>
              <a:rPr lang="en-US" sz="2000" b="1" dirty="0">
                <a:sym typeface="Lato"/>
              </a:rPr>
              <a:t> </a:t>
            </a:r>
            <a:r>
              <a:rPr lang="en-US" sz="2000" b="1" dirty="0" err="1">
                <a:sym typeface="Lato"/>
              </a:rPr>
              <a:t>institutionnels</a:t>
            </a:r>
            <a:r>
              <a:rPr lang="en-US" sz="2000" b="1" dirty="0">
                <a:sym typeface="Lato"/>
              </a:rPr>
              <a:t> </a:t>
            </a:r>
            <a:r>
              <a:rPr lang="en-US" sz="2000" dirty="0" err="1">
                <a:sym typeface="Lato"/>
              </a:rPr>
              <a:t>requis</a:t>
            </a:r>
            <a:endParaRPr lang="en-US" sz="2000"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chocs de </a:t>
            </a:r>
            <a:r>
              <a:rPr lang="en-US" sz="2000" dirty="0" err="1">
                <a:sym typeface="Lato"/>
              </a:rPr>
              <a:t>croissance</a:t>
            </a:r>
            <a:r>
              <a:rPr lang="en-US" sz="2000" dirty="0">
                <a:sym typeface="Lato"/>
              </a:rPr>
              <a:t>, les catastrophes et </a:t>
            </a:r>
            <a:r>
              <a:rPr lang="en-US" sz="2000" dirty="0" err="1">
                <a:sym typeface="Lato"/>
              </a:rPr>
              <a:t>d'autres</a:t>
            </a:r>
            <a:r>
              <a:rPr lang="en-US" sz="2000" dirty="0">
                <a:sym typeface="Lato"/>
              </a:rPr>
              <a:t> </a:t>
            </a:r>
            <a:r>
              <a:rPr lang="en-US" sz="2000" dirty="0" err="1">
                <a:sym typeface="Lato"/>
              </a:rPr>
              <a:t>événements</a:t>
            </a:r>
            <a:r>
              <a:rPr lang="en-US" sz="2000" dirty="0">
                <a:sym typeface="Lato"/>
              </a:rPr>
              <a:t> </a:t>
            </a:r>
            <a:r>
              <a:rPr lang="en-US" sz="2000" dirty="0" err="1">
                <a:sym typeface="Lato"/>
              </a:rPr>
              <a:t>externes</a:t>
            </a:r>
            <a:r>
              <a:rPr lang="en-US" sz="2000" dirty="0">
                <a:sym typeface="Lato"/>
              </a:rPr>
              <a:t> </a:t>
            </a:r>
            <a:r>
              <a:rPr lang="en-US" sz="2000" b="1" dirty="0" err="1">
                <a:sym typeface="Lato"/>
              </a:rPr>
              <a:t>peuvent</a:t>
            </a:r>
            <a:r>
              <a:rPr lang="en-US" sz="2000" b="1" dirty="0">
                <a:sym typeface="Lato"/>
              </a:rPr>
              <a:t> </a:t>
            </a:r>
            <a:r>
              <a:rPr lang="en-US" sz="2000" b="1" dirty="0" err="1">
                <a:sym typeface="Lato"/>
              </a:rPr>
              <a:t>avoir</a:t>
            </a:r>
            <a:r>
              <a:rPr lang="en-US" sz="2000" b="1" dirty="0">
                <a:sym typeface="Lato"/>
              </a:rPr>
              <a:t> un impact sur les estimations de </a:t>
            </a:r>
            <a:r>
              <a:rPr lang="en-US" sz="2000" b="1" dirty="0" err="1">
                <a:sym typeface="Lato"/>
              </a:rPr>
              <a:t>coûts</a:t>
            </a:r>
            <a:r>
              <a:rPr lang="en-US" sz="2000" b="1"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dirty="0" err="1">
                <a:sym typeface="Lato"/>
              </a:rPr>
              <a:t>outils</a:t>
            </a:r>
            <a:r>
              <a:rPr lang="en-US" sz="2000" dirty="0">
                <a:sym typeface="Lato"/>
              </a:rPr>
              <a:t> de simulation de politiques </a:t>
            </a:r>
            <a:r>
              <a:rPr lang="en-US" sz="2000" dirty="0" err="1">
                <a:sym typeface="Lato"/>
              </a:rPr>
              <a:t>peuvent</a:t>
            </a:r>
            <a:r>
              <a:rPr lang="en-US" sz="2000" dirty="0">
                <a:sym typeface="Lato"/>
              </a:rPr>
              <a:t> aider </a:t>
            </a:r>
            <a:r>
              <a:rPr lang="en-US" sz="2000" dirty="0" err="1">
                <a:sym typeface="Lato"/>
              </a:rPr>
              <a:t>à</a:t>
            </a:r>
            <a:r>
              <a:rPr lang="en-US" sz="2000" dirty="0">
                <a:sym typeface="Lato"/>
              </a:rPr>
              <a:t> </a:t>
            </a:r>
            <a:r>
              <a:rPr lang="en-US" sz="2000" dirty="0" err="1">
                <a:sym typeface="Lato"/>
              </a:rPr>
              <a:t>anticiper</a:t>
            </a:r>
            <a:r>
              <a:rPr lang="en-US" sz="2000" dirty="0">
                <a:sym typeface="Lato"/>
              </a:rPr>
              <a:t> des </a:t>
            </a:r>
            <a:r>
              <a:rPr lang="en-US" sz="2000" dirty="0" err="1">
                <a:sym typeface="Lato"/>
              </a:rPr>
              <a:t>changements</a:t>
            </a:r>
            <a:r>
              <a:rPr lang="en-US" sz="2000" dirty="0">
                <a:sym typeface="Lato"/>
              </a:rPr>
              <a:t> </a:t>
            </a:r>
            <a:r>
              <a:rPr lang="en-US" sz="2000" dirty="0" err="1">
                <a:sym typeface="Lato"/>
              </a:rPr>
              <a:t>inattendus</a:t>
            </a:r>
            <a:r>
              <a:rPr lang="en-US" sz="2000" dirty="0">
                <a:sym typeface="Lato"/>
              </a:rPr>
              <a:t> dans la direction et les </a:t>
            </a:r>
            <a:r>
              <a:rPr lang="en-US" sz="2000" dirty="0" err="1">
                <a:sym typeface="Lato"/>
              </a:rPr>
              <a:t>priorités</a:t>
            </a:r>
            <a:r>
              <a:rPr lang="en-US" sz="2000" dirty="0">
                <a:sym typeface="Lato"/>
              </a:rPr>
              <a:t> politiques.</a:t>
            </a:r>
          </a:p>
        </p:txBody>
      </p:sp>
    </p:spTree>
    <p:extLst>
      <p:ext uri="{BB962C8B-B14F-4D97-AF65-F5344CB8AC3E}">
        <p14:creationId xmlns:p14="http://schemas.microsoft.com/office/powerpoint/2010/main" val="7850195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614661"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Critères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d'allocation</a:t>
            </a:r>
            <a:r>
              <a:rPr lang="en-US" sz="3200" b="1" dirty="0">
                <a:solidFill>
                  <a:schemeClr val="tx2"/>
                </a:solidFill>
                <a:latin typeface="Calibri" panose="020F0502020204030204" pitchFamily="34" charset="0"/>
              </a:rPr>
              <a:t> et plans </a:t>
            </a:r>
            <a:r>
              <a:rPr lang="en-US" sz="3200" b="1" dirty="0" err="1">
                <a:solidFill>
                  <a:schemeClr val="tx2"/>
                </a:solidFill>
                <a:latin typeface="Calibri" panose="020F0502020204030204" pitchFamily="34" charset="0"/>
              </a:rPr>
              <a:t>d'investissement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basés</a:t>
            </a:r>
            <a:r>
              <a:rPr lang="en-US" sz="3200" b="1" dirty="0">
                <a:solidFill>
                  <a:schemeClr val="tx2"/>
                </a:solidFill>
                <a:latin typeface="Calibri" panose="020F0502020204030204" pitchFamily="34" charset="0"/>
              </a:rPr>
              <a:t> sur les </a:t>
            </a:r>
            <a:r>
              <a:rPr lang="en-US" sz="3200" b="1" dirty="0" err="1">
                <a:solidFill>
                  <a:schemeClr val="tx2"/>
                </a:solidFill>
                <a:latin typeface="Calibri" panose="020F0502020204030204" pitchFamily="34" charset="0"/>
              </a:rPr>
              <a:t>données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744200" cy="421969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Des </a:t>
            </a:r>
            <a:r>
              <a:rPr lang="en-US" sz="2000" dirty="0" err="1">
                <a:sym typeface="Lato"/>
              </a:rPr>
              <a:t>critères</a:t>
            </a:r>
            <a:r>
              <a:rPr lang="en-US" sz="2000" dirty="0">
                <a:sym typeface="Lato"/>
              </a:rPr>
              <a:t> </a:t>
            </a:r>
            <a:r>
              <a:rPr lang="en-US" sz="2000" dirty="0" err="1">
                <a:sym typeface="Lato"/>
              </a:rPr>
              <a:t>d'allocation</a:t>
            </a:r>
            <a:r>
              <a:rPr lang="en-US" sz="2000" dirty="0">
                <a:sym typeface="Lato"/>
              </a:rPr>
              <a:t> </a:t>
            </a:r>
            <a:r>
              <a:rPr lang="en-US" sz="2000" dirty="0" err="1">
                <a:sym typeface="Lato"/>
              </a:rPr>
              <a:t>clairs</a:t>
            </a:r>
            <a:r>
              <a:rPr lang="en-US" sz="2000" dirty="0">
                <a:sym typeface="Lato"/>
              </a:rPr>
              <a:t> et </a:t>
            </a:r>
            <a:r>
              <a:rPr lang="en-US" sz="2000" dirty="0" err="1">
                <a:sym typeface="Lato"/>
              </a:rPr>
              <a:t>transparents</a:t>
            </a:r>
            <a:r>
              <a:rPr lang="en-US" sz="2000" dirty="0">
                <a:sym typeface="Lato"/>
              </a:rPr>
              <a:t> </a:t>
            </a:r>
            <a:r>
              <a:rPr lang="en-US" sz="2000" b="1" dirty="0" err="1">
                <a:sym typeface="Lato"/>
              </a:rPr>
              <a:t>peuvent</a:t>
            </a:r>
            <a:r>
              <a:rPr lang="en-US" sz="2000" b="1" dirty="0">
                <a:sym typeface="Lato"/>
              </a:rPr>
              <a:t> </a:t>
            </a:r>
            <a:r>
              <a:rPr lang="en-US" sz="2000" b="1" dirty="0" err="1">
                <a:sym typeface="Lato"/>
              </a:rPr>
              <a:t>résoudre</a:t>
            </a:r>
            <a:r>
              <a:rPr lang="en-US" sz="2000" b="1" dirty="0">
                <a:sym typeface="Lato"/>
              </a:rPr>
              <a:t> les </a:t>
            </a:r>
            <a:r>
              <a:rPr lang="en-US" sz="2000" b="1" dirty="0" err="1">
                <a:sym typeface="Lato"/>
              </a:rPr>
              <a:t>problèmes</a:t>
            </a:r>
            <a:r>
              <a:rPr lang="en-US" sz="2000" b="1" dirty="0">
                <a:sym typeface="Lato"/>
              </a:rPr>
              <a:t> de sous-</a:t>
            </a:r>
            <a:r>
              <a:rPr lang="en-US" sz="2000" b="1" dirty="0" err="1">
                <a:sym typeface="Lato"/>
              </a:rPr>
              <a:t>investissement</a:t>
            </a:r>
            <a:r>
              <a:rPr lang="en-US" sz="2000" b="1" dirty="0">
                <a:sym typeface="Lato"/>
              </a:rPr>
              <a:t> </a:t>
            </a:r>
            <a:r>
              <a:rPr lang="en-US" sz="2000" b="1" dirty="0" err="1">
                <a:sym typeface="Lato"/>
              </a:rPr>
              <a:t>ou</a:t>
            </a:r>
            <a:r>
              <a:rPr lang="en-US" sz="2000" b="1" dirty="0">
                <a:sym typeface="Lato"/>
              </a:rPr>
              <a:t> de </a:t>
            </a:r>
            <a:r>
              <a:rPr lang="en-US" sz="2000" b="1" dirty="0" err="1">
                <a:sym typeface="Lato"/>
              </a:rPr>
              <a:t>surinvestissement</a:t>
            </a:r>
            <a:r>
              <a:rPr lang="en-US" sz="2000" dirty="0">
                <a:sym typeface="Lato"/>
              </a:rPr>
              <a:t> dans des zones </a:t>
            </a:r>
            <a:r>
              <a:rPr lang="en-US" sz="2000" dirty="0" err="1">
                <a:sym typeface="Lato"/>
              </a:rPr>
              <a:t>spécifiques</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dirty="0" err="1">
                <a:sym typeface="Lato"/>
              </a:rPr>
              <a:t>critères</a:t>
            </a:r>
            <a:r>
              <a:rPr lang="en-US" sz="2000" dirty="0">
                <a:sym typeface="Lato"/>
              </a:rPr>
              <a:t> </a:t>
            </a:r>
            <a:r>
              <a:rPr lang="en-US" sz="2000" dirty="0" err="1">
                <a:sym typeface="Lato"/>
              </a:rPr>
              <a:t>d'allocation</a:t>
            </a:r>
            <a:r>
              <a:rPr lang="en-US" sz="2000" dirty="0">
                <a:sym typeface="Lato"/>
              </a:rPr>
              <a:t> </a:t>
            </a:r>
            <a:r>
              <a:rPr lang="en-US" sz="2000" dirty="0" err="1">
                <a:sym typeface="Lato"/>
              </a:rPr>
              <a:t>peuvent</a:t>
            </a:r>
            <a:r>
              <a:rPr lang="en-US" sz="2000" dirty="0">
                <a:sym typeface="Lato"/>
              </a:rPr>
              <a:t> </a:t>
            </a:r>
            <a:r>
              <a:rPr lang="en-US" sz="2000" dirty="0" err="1">
                <a:sym typeface="Lato"/>
              </a:rPr>
              <a:t>garantir</a:t>
            </a:r>
            <a:r>
              <a:rPr lang="en-US" sz="2000" dirty="0">
                <a:sym typeface="Lato"/>
              </a:rPr>
              <a:t> </a:t>
            </a:r>
            <a:r>
              <a:rPr lang="en-US" sz="2000" b="1" dirty="0" err="1">
                <a:sym typeface="Lato"/>
              </a:rPr>
              <a:t>une</a:t>
            </a:r>
            <a:r>
              <a:rPr lang="en-US" sz="2000" b="1" dirty="0">
                <a:sym typeface="Lato"/>
              </a:rPr>
              <a:t> </a:t>
            </a:r>
            <a:r>
              <a:rPr lang="en-US" sz="2000" b="1" dirty="0" err="1">
                <a:sym typeface="Lato"/>
              </a:rPr>
              <a:t>cohérence</a:t>
            </a:r>
            <a:r>
              <a:rPr lang="en-US" sz="2000" b="1" dirty="0">
                <a:sym typeface="Lato"/>
              </a:rPr>
              <a:t> avec les politiques et les </a:t>
            </a:r>
            <a:r>
              <a:rPr lang="en-US" sz="2000" b="1" dirty="0" err="1">
                <a:sym typeface="Lato"/>
              </a:rPr>
              <a:t>priorités</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plans </a:t>
            </a:r>
            <a:r>
              <a:rPr lang="en-US" sz="2000" dirty="0" err="1">
                <a:sym typeface="Lato"/>
              </a:rPr>
              <a:t>d'investissement</a:t>
            </a:r>
            <a:r>
              <a:rPr lang="en-US" sz="2000" dirty="0">
                <a:sym typeface="Lato"/>
              </a:rPr>
              <a:t> </a:t>
            </a:r>
            <a:r>
              <a:rPr lang="en-US" sz="2000" dirty="0" err="1">
                <a:sym typeface="Lato"/>
              </a:rPr>
              <a:t>sont</a:t>
            </a:r>
            <a:r>
              <a:rPr lang="en-US" sz="2000" dirty="0">
                <a:sym typeface="Lato"/>
              </a:rPr>
              <a:t> un </a:t>
            </a:r>
            <a:r>
              <a:rPr lang="en-US" sz="2000" b="1" dirty="0" err="1">
                <a:sym typeface="Lato"/>
              </a:rPr>
              <a:t>élément</a:t>
            </a:r>
            <a:r>
              <a:rPr lang="en-US" sz="2000" b="1" dirty="0">
                <a:sym typeface="Lato"/>
              </a:rPr>
              <a:t> </a:t>
            </a:r>
            <a:r>
              <a:rPr lang="en-US" sz="2000" b="1" dirty="0" err="1">
                <a:sym typeface="Lato"/>
              </a:rPr>
              <a:t>essentiel</a:t>
            </a:r>
            <a:r>
              <a:rPr lang="en-US" sz="2000" b="1" dirty="0">
                <a:sym typeface="Lato"/>
              </a:rPr>
              <a:t> d'un cadre de </a:t>
            </a:r>
            <a:r>
              <a:rPr lang="en-US" sz="2000" b="1" dirty="0" err="1">
                <a:sym typeface="Lato"/>
              </a:rPr>
              <a:t>financement</a:t>
            </a:r>
            <a:r>
              <a:rPr lang="en-US" sz="2000" b="1" dirty="0">
                <a:sym typeface="Lato"/>
              </a:rPr>
              <a:t> </a:t>
            </a:r>
            <a:r>
              <a:rPr lang="en-US" sz="2000" b="1" dirty="0" err="1">
                <a:sym typeface="Lato"/>
              </a:rPr>
              <a:t>efficace</a:t>
            </a:r>
            <a:r>
              <a:rPr lang="en-US" sz="2000" b="1" dirty="0">
                <a:sym typeface="Lato"/>
              </a:rPr>
              <a:t> et transparent</a:t>
            </a:r>
            <a:r>
              <a:rPr lang="en-US" sz="20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 Les plans </a:t>
            </a:r>
            <a:r>
              <a:rPr lang="en-US" sz="2000" dirty="0" err="1">
                <a:sym typeface="Lato"/>
              </a:rPr>
              <a:t>d'investissement</a:t>
            </a:r>
            <a:r>
              <a:rPr lang="en-US" sz="2000" dirty="0">
                <a:sym typeface="Lato"/>
              </a:rPr>
              <a:t> </a:t>
            </a:r>
            <a:r>
              <a:rPr lang="en-US" sz="2000" dirty="0" err="1">
                <a:sym typeface="Lato"/>
              </a:rPr>
              <a:t>devraient</a:t>
            </a:r>
            <a:r>
              <a:rPr lang="en-US" sz="2000" dirty="0">
                <a:sym typeface="Lato"/>
              </a:rPr>
              <a:t> identifier </a:t>
            </a:r>
            <a:r>
              <a:rPr lang="en-US" sz="2000" b="1" dirty="0">
                <a:sym typeface="Lato"/>
              </a:rPr>
              <a:t>qui </a:t>
            </a:r>
            <a:r>
              <a:rPr lang="en-US" sz="2000" b="1" dirty="0" err="1">
                <a:sym typeface="Lato"/>
              </a:rPr>
              <a:t>est</a:t>
            </a:r>
            <a:r>
              <a:rPr lang="en-US" sz="2000" b="1" dirty="0">
                <a:sym typeface="Lato"/>
              </a:rPr>
              <a:t> </a:t>
            </a:r>
            <a:r>
              <a:rPr lang="en-US" sz="2000" b="1" dirty="0" err="1">
                <a:sym typeface="Lato"/>
              </a:rPr>
              <a:t>responsable</a:t>
            </a:r>
            <a:r>
              <a:rPr lang="en-US" sz="2000" b="1" dirty="0">
                <a:sym typeface="Lato"/>
              </a:rPr>
              <a:t> </a:t>
            </a:r>
            <a:r>
              <a:rPr lang="en-US" sz="2000" dirty="0">
                <a:sym typeface="Lato"/>
              </a:rPr>
              <a:t>de la mise </a:t>
            </a:r>
            <a:r>
              <a:rPr lang="en-US" sz="2000" dirty="0" err="1">
                <a:sym typeface="Lato"/>
              </a:rPr>
              <a:t>en</a:t>
            </a:r>
            <a:r>
              <a:rPr lang="en-US" sz="2000" dirty="0">
                <a:sym typeface="Lato"/>
              </a:rPr>
              <a:t> </a:t>
            </a:r>
            <a:r>
              <a:rPr lang="en-US" sz="2000" dirty="0" err="1">
                <a:sym typeface="Lato"/>
              </a:rPr>
              <a:t>œuvre</a:t>
            </a:r>
            <a:r>
              <a:rPr lang="en-US" sz="2000" dirty="0">
                <a:sym typeface="Lato"/>
              </a:rPr>
              <a:t> de </a:t>
            </a:r>
            <a:r>
              <a:rPr lang="en-US" sz="2000" dirty="0" err="1">
                <a:sym typeface="Lato"/>
              </a:rPr>
              <a:t>chaque</a:t>
            </a:r>
            <a:r>
              <a:rPr lang="en-US" sz="2000" dirty="0">
                <a:sym typeface="Lato"/>
              </a:rPr>
              <a:t> intervention.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La planification et la </a:t>
            </a:r>
            <a:r>
              <a:rPr lang="en-US" sz="2000" dirty="0" err="1">
                <a:sym typeface="Lato"/>
              </a:rPr>
              <a:t>prise</a:t>
            </a:r>
            <a:r>
              <a:rPr lang="en-US" sz="2000" dirty="0">
                <a:sym typeface="Lato"/>
              </a:rPr>
              <a:t> de </a:t>
            </a:r>
            <a:r>
              <a:rPr lang="en-US" sz="2000" dirty="0" err="1">
                <a:sym typeface="Lato"/>
              </a:rPr>
              <a:t>décision</a:t>
            </a:r>
            <a:r>
              <a:rPr lang="en-US" sz="2000" dirty="0">
                <a:sym typeface="Lato"/>
              </a:rPr>
              <a:t> </a:t>
            </a:r>
            <a:r>
              <a:rPr lang="en-US" sz="2000" dirty="0" err="1">
                <a:sym typeface="Lato"/>
              </a:rPr>
              <a:t>en</a:t>
            </a:r>
            <a:r>
              <a:rPr lang="en-US" sz="2000" dirty="0">
                <a:sym typeface="Lato"/>
              </a:rPr>
              <a:t> matière </a:t>
            </a:r>
            <a:r>
              <a:rPr lang="en-US" sz="2000" dirty="0" err="1">
                <a:sym typeface="Lato"/>
              </a:rPr>
              <a:t>d'investissement</a:t>
            </a:r>
            <a:r>
              <a:rPr lang="en-US" sz="2000" dirty="0">
                <a:sym typeface="Lato"/>
              </a:rPr>
              <a:t> </a:t>
            </a:r>
            <a:r>
              <a:rPr lang="en-US" sz="2000" dirty="0" err="1">
                <a:sym typeface="Lato"/>
              </a:rPr>
              <a:t>basées</a:t>
            </a:r>
            <a:r>
              <a:rPr lang="en-US" sz="2000" dirty="0">
                <a:sym typeface="Lato"/>
              </a:rPr>
              <a:t> sur les </a:t>
            </a:r>
            <a:r>
              <a:rPr lang="en-US" sz="2000" dirty="0" err="1">
                <a:sym typeface="Lato"/>
              </a:rPr>
              <a:t>données</a:t>
            </a:r>
            <a:r>
              <a:rPr lang="en-US" sz="2000" dirty="0">
                <a:sym typeface="Lato"/>
              </a:rPr>
              <a:t> </a:t>
            </a:r>
            <a:r>
              <a:rPr lang="en-US" sz="2000" b="1" dirty="0" err="1">
                <a:sym typeface="Lato"/>
              </a:rPr>
              <a:t>peuvent</a:t>
            </a:r>
            <a:r>
              <a:rPr lang="en-US" sz="2000" b="1" dirty="0">
                <a:sym typeface="Lato"/>
              </a:rPr>
              <a:t> </a:t>
            </a:r>
            <a:r>
              <a:rPr lang="en-US" sz="2000" b="1" dirty="0" err="1">
                <a:sym typeface="Lato"/>
              </a:rPr>
              <a:t>accroître</a:t>
            </a:r>
            <a:r>
              <a:rPr lang="en-US" sz="2000" b="1" dirty="0">
                <a:sym typeface="Lato"/>
              </a:rPr>
              <a:t> la transparence et </a:t>
            </a:r>
            <a:r>
              <a:rPr lang="en-US" sz="2000" b="1" dirty="0" err="1">
                <a:sym typeface="Lato"/>
              </a:rPr>
              <a:t>favoriser</a:t>
            </a:r>
            <a:r>
              <a:rPr lang="en-US" sz="2000" b="1" dirty="0">
                <a:sym typeface="Lato"/>
              </a:rPr>
              <a:t> </a:t>
            </a:r>
            <a:r>
              <a:rPr lang="en-US" sz="2000" b="1" dirty="0" err="1">
                <a:sym typeface="Lato"/>
              </a:rPr>
              <a:t>une</a:t>
            </a:r>
            <a:r>
              <a:rPr lang="en-US" sz="2000" b="1" dirty="0">
                <a:sym typeface="Lato"/>
              </a:rPr>
              <a:t> surveillance plus </a:t>
            </a:r>
            <a:r>
              <a:rPr lang="en-US" sz="2000" b="1" dirty="0" err="1">
                <a:sym typeface="Lato"/>
              </a:rPr>
              <a:t>efficace</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 passage </a:t>
            </a:r>
            <a:r>
              <a:rPr lang="en-US" sz="2000" dirty="0" err="1">
                <a:sym typeface="Lato"/>
              </a:rPr>
              <a:t>à</a:t>
            </a:r>
            <a:r>
              <a:rPr lang="en-US" sz="2000" dirty="0">
                <a:sym typeface="Lato"/>
              </a:rPr>
              <a:t> </a:t>
            </a:r>
            <a:r>
              <a:rPr lang="en-US" sz="2000" dirty="0" err="1">
                <a:sym typeface="Lato"/>
              </a:rPr>
              <a:t>une</a:t>
            </a:r>
            <a:r>
              <a:rPr lang="en-US" sz="2000" dirty="0">
                <a:sym typeface="Lato"/>
              </a:rPr>
              <a:t> </a:t>
            </a:r>
            <a:r>
              <a:rPr lang="en-US" sz="2000" dirty="0" err="1">
                <a:sym typeface="Lato"/>
              </a:rPr>
              <a:t>approche</a:t>
            </a:r>
            <a:r>
              <a:rPr lang="en-US" sz="2000" dirty="0">
                <a:sym typeface="Lato"/>
              </a:rPr>
              <a:t> CWIS </a:t>
            </a:r>
            <a:r>
              <a:rPr lang="en-US" sz="2000" dirty="0" err="1">
                <a:sym typeface="Lato"/>
              </a:rPr>
              <a:t>exige</a:t>
            </a:r>
            <a:r>
              <a:rPr lang="en-US" sz="2000" dirty="0">
                <a:sym typeface="Lato"/>
              </a:rPr>
              <a:t> que les </a:t>
            </a:r>
            <a:r>
              <a:rPr lang="en-US" sz="2000" dirty="0" err="1">
                <a:sym typeface="Lato"/>
              </a:rPr>
              <a:t>décideurs</a:t>
            </a:r>
            <a:r>
              <a:rPr lang="en-US" sz="2000" dirty="0">
                <a:sym typeface="Lato"/>
              </a:rPr>
              <a:t> financiers </a:t>
            </a:r>
            <a:r>
              <a:rPr lang="en-US" sz="2000" dirty="0" err="1">
                <a:sym typeface="Lato"/>
              </a:rPr>
              <a:t>disposent</a:t>
            </a:r>
            <a:r>
              <a:rPr lang="en-US" sz="2000" dirty="0">
                <a:sym typeface="Lato"/>
              </a:rPr>
              <a:t> de </a:t>
            </a:r>
            <a:r>
              <a:rPr lang="en-US" sz="2000" b="1" dirty="0" err="1">
                <a:sym typeface="Lato"/>
              </a:rPr>
              <a:t>données</a:t>
            </a:r>
            <a:r>
              <a:rPr lang="en-US" sz="2000" b="1" dirty="0">
                <a:sym typeface="Lato"/>
              </a:rPr>
              <a:t> sur </a:t>
            </a:r>
            <a:r>
              <a:rPr lang="en-US" sz="2000" b="1" dirty="0" err="1">
                <a:sym typeface="Lato"/>
              </a:rPr>
              <a:t>l'équité</a:t>
            </a:r>
            <a:r>
              <a:rPr lang="en-US" sz="2000" b="1" dirty="0">
                <a:sym typeface="Lato"/>
              </a:rPr>
              <a:t>, la </a:t>
            </a:r>
            <a:r>
              <a:rPr lang="en-US" sz="2000" b="1" dirty="0" err="1">
                <a:sym typeface="Lato"/>
              </a:rPr>
              <a:t>sécurité</a:t>
            </a:r>
            <a:r>
              <a:rPr lang="en-US" sz="2000" b="1" dirty="0">
                <a:sym typeface="Lato"/>
              </a:rPr>
              <a:t> et la </a:t>
            </a:r>
            <a:r>
              <a:rPr lang="en-US" sz="2000" b="1" dirty="0" err="1">
                <a:sym typeface="Lato"/>
              </a:rPr>
              <a:t>durabilité</a:t>
            </a:r>
            <a:r>
              <a:rPr lang="en-US" sz="2000" dirty="0">
                <a:sym typeface="Lato"/>
              </a:rPr>
              <a:t>.</a:t>
            </a:r>
          </a:p>
        </p:txBody>
      </p:sp>
    </p:spTree>
    <p:extLst>
      <p:ext uri="{BB962C8B-B14F-4D97-AF65-F5344CB8AC3E}">
        <p14:creationId xmlns:p14="http://schemas.microsoft.com/office/powerpoint/2010/main" val="10126671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Sources </a:t>
            </a:r>
            <a:r>
              <a:rPr lang="en-US" sz="3200" b="1" dirty="0" err="1">
                <a:solidFill>
                  <a:schemeClr val="tx2"/>
                </a:solidFill>
                <a:latin typeface="Calibri" panose="020F0502020204030204" pitchFamily="34" charset="0"/>
              </a:rPr>
              <a:t>financières</a:t>
            </a:r>
            <a:r>
              <a:rPr lang="en-US" sz="3200" b="1" dirty="0">
                <a:solidFill>
                  <a:schemeClr val="tx2"/>
                </a:solidFill>
                <a:latin typeface="Calibri" panose="020F0502020204030204" pitchFamily="34" charset="0"/>
              </a:rPr>
              <a:t> et </a:t>
            </a:r>
            <a:r>
              <a:rPr lang="en-US" sz="3200" b="1" dirty="0" err="1">
                <a:solidFill>
                  <a:schemeClr val="tx2"/>
                </a:solidFill>
                <a:latin typeface="Calibri" panose="020F0502020204030204" pitchFamily="34" charset="0"/>
              </a:rPr>
              <a:t>mobilisation</a:t>
            </a:r>
            <a:r>
              <a:rPr lang="en-US" sz="3200" b="1" dirty="0">
                <a:solidFill>
                  <a:schemeClr val="tx2"/>
                </a:solidFill>
                <a:latin typeface="Calibri" panose="020F0502020204030204" pitchFamily="34" charset="0"/>
              </a:rPr>
              <a:t> des </a:t>
            </a:r>
            <a:r>
              <a:rPr lang="en-US" sz="3200" b="1" dirty="0" err="1">
                <a:solidFill>
                  <a:schemeClr val="tx2"/>
                </a:solidFill>
                <a:latin typeface="Calibri" panose="020F0502020204030204" pitchFamily="34" charset="0"/>
              </a:rPr>
              <a:t>ressources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744200" cy="443875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Les plans </a:t>
            </a:r>
            <a:r>
              <a:rPr lang="en-US" sz="2400" dirty="0" err="1">
                <a:sym typeface="Lato"/>
              </a:rPr>
              <a:t>d'investissement</a:t>
            </a:r>
            <a:r>
              <a:rPr lang="en-US" sz="2400" dirty="0">
                <a:sym typeface="Lato"/>
              </a:rPr>
              <a:t> </a:t>
            </a:r>
            <a:r>
              <a:rPr lang="en-US" sz="2400" dirty="0" err="1">
                <a:sym typeface="Lato"/>
              </a:rPr>
              <a:t>devraient</a:t>
            </a:r>
            <a:r>
              <a:rPr lang="en-US" sz="2400" dirty="0">
                <a:sym typeface="Lato"/>
              </a:rPr>
              <a:t> </a:t>
            </a:r>
            <a:r>
              <a:rPr lang="en-US" sz="2400" dirty="0" err="1">
                <a:sym typeface="Lato"/>
              </a:rPr>
              <a:t>également</a:t>
            </a:r>
            <a:r>
              <a:rPr lang="en-US" sz="2400" dirty="0">
                <a:sym typeface="Lato"/>
              </a:rPr>
              <a:t> </a:t>
            </a:r>
            <a:r>
              <a:rPr lang="en-US" sz="2400" b="1" dirty="0" err="1">
                <a:sym typeface="Lato"/>
              </a:rPr>
              <a:t>préciser</a:t>
            </a:r>
            <a:r>
              <a:rPr lang="en-US" sz="2400" b="1" dirty="0">
                <a:sym typeface="Lato"/>
              </a:rPr>
              <a:t> la nature et les sources de </a:t>
            </a:r>
            <a:r>
              <a:rPr lang="en-US" sz="2400" b="1" dirty="0" err="1">
                <a:sym typeface="Lato"/>
              </a:rPr>
              <a:t>financement</a:t>
            </a:r>
            <a:r>
              <a:rPr lang="en-US" sz="2400" dirty="0">
                <a:sym typeface="Lato"/>
              </a:rPr>
              <a:t> pour </a:t>
            </a:r>
            <a:r>
              <a:rPr lang="en-US" sz="2400" dirty="0" err="1">
                <a:sym typeface="Lato"/>
              </a:rPr>
              <a:t>atteindre</a:t>
            </a:r>
            <a:r>
              <a:rPr lang="en-US" sz="2400" dirty="0">
                <a:sym typeface="Lato"/>
              </a:rPr>
              <a:t> et </a:t>
            </a:r>
            <a:r>
              <a:rPr lang="en-US" sz="2400" dirty="0" err="1">
                <a:sym typeface="Lato"/>
              </a:rPr>
              <a:t>soutenir</a:t>
            </a:r>
            <a:r>
              <a:rPr lang="en-US" sz="2400" dirty="0">
                <a:sym typeface="Lato"/>
              </a:rPr>
              <a:t> les </a:t>
            </a:r>
            <a:r>
              <a:rPr lang="en-US" sz="2400" dirty="0" err="1">
                <a:sym typeface="Lato"/>
              </a:rPr>
              <a:t>objectifs</a:t>
            </a:r>
            <a:r>
              <a:rPr lang="en-US" sz="2400" dirty="0">
                <a:sym typeface="Lato"/>
              </a:rPr>
              <a:t> du CWIS, y </a:t>
            </a:r>
            <a:r>
              <a:rPr lang="en-US" sz="2400" dirty="0" err="1">
                <a:sym typeface="Lato"/>
              </a:rPr>
              <a:t>compris</a:t>
            </a:r>
            <a:r>
              <a:rPr lang="en-US" sz="2400" dirty="0">
                <a:sym typeface="Lato"/>
              </a:rPr>
              <a: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dirty="0" err="1">
                <a:sym typeface="Lato"/>
              </a:rPr>
              <a:t>comprendre</a:t>
            </a:r>
            <a:r>
              <a:rPr lang="en-US" sz="2400" dirty="0">
                <a:sym typeface="Lato"/>
              </a:rPr>
              <a:t> </a:t>
            </a:r>
            <a:r>
              <a:rPr lang="en-US" sz="2400" b="1" dirty="0" err="1">
                <a:sym typeface="Lato"/>
              </a:rPr>
              <a:t>l'équilibre</a:t>
            </a:r>
            <a:r>
              <a:rPr lang="en-US" sz="2400" b="1" dirty="0">
                <a:sym typeface="Lato"/>
              </a:rPr>
              <a:t> </a:t>
            </a:r>
            <a:r>
              <a:rPr lang="en-US" sz="2400" b="1" dirty="0" err="1">
                <a:sym typeface="Lato"/>
              </a:rPr>
              <a:t>existant</a:t>
            </a:r>
            <a:r>
              <a:rPr lang="en-US" sz="2400" b="1" dirty="0">
                <a:sym typeface="Lato"/>
              </a:rPr>
              <a:t> des </a:t>
            </a:r>
            <a:r>
              <a:rPr lang="en-US" sz="2400" b="1" dirty="0" err="1">
                <a:sym typeface="Lato"/>
              </a:rPr>
              <a:t>financements</a:t>
            </a:r>
            <a:r>
              <a:rPr lang="en-US" sz="2400" b="1" dirty="0">
                <a:sym typeface="Lato"/>
              </a:rPr>
              <a:t> </a:t>
            </a:r>
            <a:r>
              <a:rPr lang="en-US" sz="2400" b="1" dirty="0" err="1">
                <a:sym typeface="Lato"/>
              </a:rPr>
              <a:t>provenant</a:t>
            </a:r>
            <a:r>
              <a:rPr lang="en-US" sz="2400" b="1" dirty="0">
                <a:sym typeface="Lato"/>
              </a:rPr>
              <a:t> de </a:t>
            </a:r>
            <a:r>
              <a:rPr lang="en-US" sz="2400" b="1" dirty="0" err="1">
                <a:sym typeface="Lato"/>
              </a:rPr>
              <a:t>différentes</a:t>
            </a:r>
            <a:r>
              <a:rPr lang="en-US" sz="2400" b="1" dirty="0">
                <a:sym typeface="Lato"/>
              </a:rPr>
              <a:t> sources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dirty="0">
                <a:sym typeface="Lato"/>
              </a:rPr>
              <a:t>examiner </a:t>
            </a:r>
            <a:r>
              <a:rPr lang="en-US" sz="2400" b="1" dirty="0" err="1">
                <a:sym typeface="Lato"/>
              </a:rPr>
              <a:t>différentes</a:t>
            </a:r>
            <a:r>
              <a:rPr lang="en-US" sz="2400" b="1" dirty="0">
                <a:sym typeface="Lato"/>
              </a:rPr>
              <a:t> options de </a:t>
            </a:r>
            <a:r>
              <a:rPr lang="en-US" sz="2400" b="1" dirty="0" err="1">
                <a:sym typeface="Lato"/>
              </a:rPr>
              <a:t>financement</a:t>
            </a:r>
            <a:r>
              <a:rPr lang="en-US" sz="2400" b="1" dirty="0">
                <a:sym typeface="Lato"/>
              </a:rPr>
              <a:t> et de </a:t>
            </a:r>
            <a:r>
              <a:rPr lang="en-US" sz="2400" b="1" dirty="0" err="1">
                <a:sym typeface="Lato"/>
              </a:rPr>
              <a:t>revenus</a:t>
            </a:r>
            <a:endParaRPr lang="en-US" sz="2400" b="1" dirty="0">
              <a:sym typeface="Lato"/>
            </a:endParaRP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dirty="0" err="1">
                <a:sym typeface="Lato"/>
              </a:rPr>
              <a:t>détailler</a:t>
            </a:r>
            <a:r>
              <a:rPr lang="en-US" sz="2400" dirty="0">
                <a:sym typeface="Lato"/>
              </a:rPr>
              <a:t> </a:t>
            </a:r>
            <a:r>
              <a:rPr lang="en-US" sz="2400" b="1" dirty="0">
                <a:sym typeface="Lato"/>
              </a:rPr>
              <a:t>les sources </a:t>
            </a:r>
            <a:r>
              <a:rPr lang="en-US" sz="2400" b="1" dirty="0" err="1">
                <a:sym typeface="Lato"/>
              </a:rPr>
              <a:t>potentielles</a:t>
            </a:r>
            <a:r>
              <a:rPr lang="en-US" sz="2400" b="1" dirty="0">
                <a:sym typeface="Lato"/>
              </a:rPr>
              <a:t> de </a:t>
            </a:r>
            <a:r>
              <a:rPr lang="en-US" sz="2400" b="1" dirty="0" err="1">
                <a:sym typeface="Lato"/>
              </a:rPr>
              <a:t>financement</a:t>
            </a:r>
            <a:r>
              <a:rPr lang="en-US" sz="2400" b="1" dirty="0">
                <a:sym typeface="Lato"/>
              </a:rPr>
              <a:t> </a:t>
            </a:r>
            <a:r>
              <a:rPr lang="en-US" sz="2400" b="1" dirty="0" err="1">
                <a:sym typeface="Lato"/>
              </a:rPr>
              <a:t>parmi</a:t>
            </a:r>
            <a:r>
              <a:rPr lang="en-US" sz="2400" b="1" dirty="0">
                <a:sym typeface="Lato"/>
              </a:rPr>
              <a:t> les taxes, les </a:t>
            </a:r>
            <a:r>
              <a:rPr lang="en-US" sz="2400" b="1" dirty="0" err="1">
                <a:sym typeface="Lato"/>
              </a:rPr>
              <a:t>tarifs</a:t>
            </a:r>
            <a:r>
              <a:rPr lang="en-US" sz="2400" b="1" dirty="0">
                <a:sym typeface="Lato"/>
              </a:rPr>
              <a:t> et les </a:t>
            </a:r>
            <a:r>
              <a:rPr lang="en-US" sz="2400" b="1" dirty="0" err="1">
                <a:sym typeface="Lato"/>
              </a:rPr>
              <a:t>transferts</a:t>
            </a:r>
            <a:r>
              <a:rPr lang="en-US" sz="2400" b="1" dirty="0">
                <a:sym typeface="Lato"/>
              </a:rPr>
              <a:t> </a:t>
            </a:r>
            <a:r>
              <a:rPr lang="en-US" sz="2400" dirty="0">
                <a:sym typeface="Lato"/>
              </a:rPr>
              <a:t>(3T)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dirty="0">
                <a:sym typeface="Lato"/>
              </a:rPr>
              <a:t>examiner </a:t>
            </a:r>
            <a:r>
              <a:rPr lang="en-US" sz="2400" b="1" dirty="0">
                <a:sym typeface="Lato"/>
              </a:rPr>
              <a:t>la </a:t>
            </a:r>
            <a:r>
              <a:rPr lang="en-US" sz="2400" b="1" dirty="0" err="1">
                <a:sym typeface="Lato"/>
              </a:rPr>
              <a:t>capacité</a:t>
            </a:r>
            <a:r>
              <a:rPr lang="en-US" sz="2400" b="1" dirty="0">
                <a:sym typeface="Lato"/>
              </a:rPr>
              <a:t> et la </a:t>
            </a:r>
            <a:r>
              <a:rPr lang="en-US" sz="2400" b="1" dirty="0" err="1">
                <a:sym typeface="Lato"/>
              </a:rPr>
              <a:t>volonté</a:t>
            </a:r>
            <a:r>
              <a:rPr lang="en-US" sz="2400" b="1" dirty="0">
                <a:sym typeface="Lato"/>
              </a:rPr>
              <a:t> de </a:t>
            </a:r>
            <a:r>
              <a:rPr lang="en-US" sz="2400" b="1" dirty="0" err="1">
                <a:sym typeface="Lato"/>
              </a:rPr>
              <a:t>paiement</a:t>
            </a:r>
            <a:r>
              <a:rPr lang="en-US" sz="2400" b="1" dirty="0">
                <a:sym typeface="Lato"/>
              </a:rPr>
              <a:t> des clients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b="1" dirty="0" err="1">
                <a:sym typeface="Lato"/>
              </a:rPr>
              <a:t>établissement</a:t>
            </a:r>
            <a:r>
              <a:rPr lang="en-US" sz="2400" dirty="0">
                <a:sym typeface="Lato"/>
              </a:rPr>
              <a:t> </a:t>
            </a:r>
            <a:r>
              <a:rPr lang="en-US" sz="2400" b="1" dirty="0">
                <a:sym typeface="Lato"/>
              </a:rPr>
              <a:t>des </a:t>
            </a:r>
            <a:r>
              <a:rPr lang="en-US" sz="2400" b="1" dirty="0" err="1">
                <a:sym typeface="Lato"/>
              </a:rPr>
              <a:t>tarifs</a:t>
            </a:r>
            <a:r>
              <a:rPr lang="en-US" sz="2400" b="1" dirty="0">
                <a:sym typeface="Lato"/>
              </a:rPr>
              <a:t> et des flux de </a:t>
            </a:r>
            <a:r>
              <a:rPr lang="en-US" sz="2400" b="1" dirty="0" err="1">
                <a:sym typeface="Lato"/>
              </a:rPr>
              <a:t>revenus</a:t>
            </a:r>
            <a:r>
              <a:rPr lang="en-US" sz="2400" b="1" dirty="0">
                <a:sym typeface="Lato"/>
              </a:rPr>
              <a:t> </a:t>
            </a:r>
            <a:r>
              <a:rPr lang="en-US" sz="2400" b="1" dirty="0" err="1">
                <a:sym typeface="Lato"/>
              </a:rPr>
              <a:t>possibles</a:t>
            </a:r>
            <a:r>
              <a:rPr lang="en-US" sz="2400" b="1" dirty="0">
                <a:sym typeface="Lato"/>
              </a:rPr>
              <a:t> </a:t>
            </a:r>
            <a:r>
              <a:rPr lang="en-US" sz="2400" dirty="0">
                <a:sym typeface="Lato"/>
              </a:rPr>
              <a:t>(par </a:t>
            </a:r>
            <a:r>
              <a:rPr lang="en-US" sz="2400" dirty="0" err="1">
                <a:sym typeface="Lato"/>
              </a:rPr>
              <a:t>exemple</a:t>
            </a:r>
            <a:r>
              <a:rPr lang="en-US" sz="2400" dirty="0">
                <a:sym typeface="Lato"/>
              </a:rPr>
              <a:t>, frais de </a:t>
            </a:r>
            <a:r>
              <a:rPr lang="en-US" sz="2400" dirty="0" err="1">
                <a:sym typeface="Lato"/>
              </a:rPr>
              <a:t>raccordement</a:t>
            </a:r>
            <a:r>
              <a:rPr lang="en-US" sz="2400" dirty="0">
                <a:sym typeface="Lato"/>
              </a:rPr>
              <a:t>, frais de services </a:t>
            </a:r>
            <a:r>
              <a:rPr lang="en-US" sz="2400" dirty="0" err="1">
                <a:sym typeface="Lato"/>
              </a:rPr>
              <a:t>d'assainissement</a:t>
            </a:r>
            <a:r>
              <a:rPr lang="en-US" sz="2400" dirty="0">
                <a:sym typeface="Lato"/>
              </a:rPr>
              <a:t>, </a:t>
            </a:r>
            <a:r>
              <a:rPr lang="en-US" sz="2400" dirty="0" err="1">
                <a:sym typeface="Lato"/>
              </a:rPr>
              <a:t>coûts</a:t>
            </a:r>
            <a:r>
              <a:rPr lang="en-US" sz="2400" dirty="0">
                <a:sym typeface="Lato"/>
              </a:rPr>
              <a:t> de </a:t>
            </a:r>
            <a:r>
              <a:rPr lang="en-US" sz="2400" dirty="0" err="1">
                <a:sym typeface="Lato"/>
              </a:rPr>
              <a:t>vidange</a:t>
            </a:r>
            <a:r>
              <a:rPr lang="en-US" sz="2400" dirty="0">
                <a:sym typeface="Lato"/>
              </a:rPr>
              <a: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sz="2400" dirty="0" err="1">
                <a:sym typeface="Lato"/>
              </a:rPr>
              <a:t>mécanismes</a:t>
            </a:r>
            <a:r>
              <a:rPr lang="en-US" sz="2400" dirty="0">
                <a:sym typeface="Lato"/>
              </a:rPr>
              <a:t> pour </a:t>
            </a:r>
            <a:r>
              <a:rPr lang="en-US" sz="2400" b="1" dirty="0">
                <a:sym typeface="Lato"/>
              </a:rPr>
              <a:t>faire respecter les </a:t>
            </a:r>
            <a:r>
              <a:rPr lang="en-US" sz="2400" b="1" dirty="0" err="1">
                <a:sym typeface="Lato"/>
              </a:rPr>
              <a:t>paiements</a:t>
            </a:r>
            <a:endParaRPr lang="en-US" sz="2400" b="1" dirty="0">
              <a:sym typeface="Lato"/>
            </a:endParaRPr>
          </a:p>
          <a:p>
            <a:pPr marL="254250" lvl="0" algn="l" rtl="0">
              <a:lnSpc>
                <a:spcPts val="2200"/>
              </a:lnSpc>
              <a:spcBef>
                <a:spcPts val="300"/>
              </a:spcBef>
              <a:spcAft>
                <a:spcPts val="0"/>
              </a:spcAft>
              <a:buClr>
                <a:schemeClr val="dk1"/>
              </a:buClr>
              <a:buSzPts val="1800"/>
            </a:pPr>
            <a:endParaRPr lang="en-US" sz="2400" dirty="0">
              <a:sym typeface="Lato"/>
            </a:endParaRPr>
          </a:p>
          <a:p>
            <a:pPr marL="254250" lvl="0" algn="l" rtl="0">
              <a:lnSpc>
                <a:spcPts val="2200"/>
              </a:lnSpc>
              <a:spcBef>
                <a:spcPts val="300"/>
              </a:spcBef>
              <a:spcAft>
                <a:spcPts val="0"/>
              </a:spcAft>
              <a:buClr>
                <a:schemeClr val="dk1"/>
              </a:buClr>
              <a:buSzPts val="1800"/>
            </a:pPr>
            <a:r>
              <a:rPr lang="en-US" sz="2400" dirty="0" err="1">
                <a:sym typeface="Lato"/>
              </a:rPr>
              <a:t>Cela</a:t>
            </a:r>
            <a:r>
              <a:rPr lang="en-US" sz="2400" dirty="0">
                <a:sym typeface="Lato"/>
              </a:rPr>
              <a:t> </a:t>
            </a:r>
            <a:r>
              <a:rPr lang="en-US" sz="2400" dirty="0" err="1">
                <a:sym typeface="Lato"/>
              </a:rPr>
              <a:t>contribuera</a:t>
            </a:r>
            <a:r>
              <a:rPr lang="en-US" sz="2400" dirty="0">
                <a:sym typeface="Lato"/>
              </a:rPr>
              <a:t> </a:t>
            </a:r>
            <a:r>
              <a:rPr lang="en-US" sz="2400" b="1" dirty="0" err="1">
                <a:sym typeface="Lato"/>
              </a:rPr>
              <a:t>à</a:t>
            </a:r>
            <a:r>
              <a:rPr lang="en-US" sz="2400" b="1" dirty="0">
                <a:sym typeface="Lato"/>
              </a:rPr>
              <a:t> </a:t>
            </a:r>
            <a:r>
              <a:rPr lang="en-US" sz="2400" b="1" dirty="0" err="1">
                <a:sym typeface="Lato"/>
              </a:rPr>
              <a:t>créer</a:t>
            </a:r>
            <a:r>
              <a:rPr lang="en-US" sz="2400" b="1" dirty="0">
                <a:sym typeface="Lato"/>
              </a:rPr>
              <a:t> des structures de </a:t>
            </a:r>
            <a:r>
              <a:rPr lang="en-US" sz="2400" b="1" dirty="0" err="1">
                <a:sym typeface="Lato"/>
              </a:rPr>
              <a:t>financement</a:t>
            </a:r>
            <a:r>
              <a:rPr lang="en-US" sz="2400" b="1" dirty="0">
                <a:sym typeface="Lato"/>
              </a:rPr>
              <a:t> qui </a:t>
            </a:r>
            <a:r>
              <a:rPr lang="en-US" sz="2400" b="1" dirty="0" err="1">
                <a:sym typeface="Lato"/>
              </a:rPr>
              <a:t>permettent</a:t>
            </a:r>
            <a:r>
              <a:rPr lang="en-US" sz="2400" b="1" dirty="0">
                <a:sym typeface="Lato"/>
              </a:rPr>
              <a:t> le CWIS</a:t>
            </a:r>
            <a:r>
              <a:rPr lang="en-US" sz="2400" dirty="0">
                <a:sym typeface="Lato"/>
              </a:rPr>
              <a:t>.</a:t>
            </a:r>
          </a:p>
        </p:txBody>
      </p:sp>
    </p:spTree>
    <p:extLst>
      <p:ext uri="{BB962C8B-B14F-4D97-AF65-F5344CB8AC3E}">
        <p14:creationId xmlns:p14="http://schemas.microsoft.com/office/powerpoint/2010/main" val="31281032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Travail du group</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744200" cy="348778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400" b="1" dirty="0">
                <a:solidFill>
                  <a:srgbClr val="6F2875"/>
                </a:solidFill>
                <a:latin typeface="Calibri" panose="020F0502020204030204" pitchFamily="34" charset="0"/>
                <a:cs typeface="Calibri" panose="020F0502020204030204" pitchFamily="34" charset="0"/>
                <a:sym typeface="Lato"/>
              </a:rPr>
              <a:t>Les participants </a:t>
            </a:r>
            <a:r>
              <a:rPr lang="en-US" sz="2400" b="1" dirty="0" err="1">
                <a:solidFill>
                  <a:srgbClr val="6F2875"/>
                </a:solidFill>
                <a:latin typeface="Calibri" panose="020F0502020204030204" pitchFamily="34" charset="0"/>
                <a:cs typeface="Calibri" panose="020F0502020204030204" pitchFamily="34" charset="0"/>
                <a:sym typeface="Lato"/>
              </a:rPr>
              <a:t>sont</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invités</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réfléchir</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leur</a:t>
            </a:r>
            <a:r>
              <a:rPr lang="en-US" sz="2400" b="1" dirty="0">
                <a:solidFill>
                  <a:srgbClr val="6F2875"/>
                </a:solidFill>
                <a:latin typeface="Calibri" panose="020F0502020204030204" pitchFamily="34" charset="0"/>
                <a:cs typeface="Calibri" panose="020F0502020204030204" pitchFamily="34" charset="0"/>
                <a:sym typeface="Lato"/>
              </a:rPr>
              <a:t> propre </a:t>
            </a:r>
            <a:r>
              <a:rPr lang="en-US" sz="2400" b="1" dirty="0" err="1">
                <a:solidFill>
                  <a:srgbClr val="6F2875"/>
                </a:solidFill>
                <a:latin typeface="Calibri" panose="020F0502020204030204" pitchFamily="34" charset="0"/>
                <a:cs typeface="Calibri" panose="020F0502020204030204" pitchFamily="34" charset="0"/>
                <a:sym typeface="Lato"/>
              </a:rPr>
              <a:t>contexte</a:t>
            </a:r>
            <a:r>
              <a:rPr lang="en-US" sz="2400" b="1" dirty="0">
                <a:solidFill>
                  <a:srgbClr val="6F2875"/>
                </a:solidFill>
                <a:latin typeface="Calibri" panose="020F0502020204030204" pitchFamily="34" charset="0"/>
                <a:cs typeface="Calibri" panose="020F0502020204030204" pitchFamily="34" charset="0"/>
                <a:sym typeface="Lato"/>
              </a:rPr>
              <a:t> et </a:t>
            </a:r>
            <a:r>
              <a:rPr lang="en-US" sz="2400" b="1" dirty="0" err="1">
                <a:solidFill>
                  <a:srgbClr val="6F2875"/>
                </a:solidFill>
                <a:latin typeface="Calibri" panose="020F0502020204030204" pitchFamily="34" charset="0"/>
                <a:cs typeface="Calibri" panose="020F0502020204030204" pitchFamily="34" charset="0"/>
                <a:sym typeface="Lato"/>
              </a:rPr>
              <a:t>expérience</a:t>
            </a:r>
            <a:r>
              <a:rPr lang="en-US" sz="2400" b="1" dirty="0">
                <a:solidFill>
                  <a:srgbClr val="6F2875"/>
                </a:solidFill>
                <a:latin typeface="Calibri" panose="020F0502020204030204" pitchFamily="34" charset="0"/>
                <a:cs typeface="Calibri" panose="020F0502020204030204" pitchFamily="34" charset="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Dans </a:t>
            </a:r>
            <a:r>
              <a:rPr lang="en-US" sz="2400" dirty="0" err="1">
                <a:sym typeface="Lato"/>
              </a:rPr>
              <a:t>votre</a:t>
            </a:r>
            <a:r>
              <a:rPr lang="en-US" sz="2400" dirty="0">
                <a:sym typeface="Lato"/>
              </a:rPr>
              <a:t> </a:t>
            </a:r>
            <a:r>
              <a:rPr lang="en-US" sz="2400" dirty="0" err="1">
                <a:sym typeface="Lato"/>
              </a:rPr>
              <a:t>contexte</a:t>
            </a:r>
            <a:r>
              <a:rPr lang="en-US" sz="2400" dirty="0">
                <a:sym typeface="Lato"/>
              </a:rPr>
              <a:t>, </a:t>
            </a:r>
            <a:r>
              <a:rPr lang="en-US" sz="2400" dirty="0" err="1">
                <a:sym typeface="Lato"/>
              </a:rPr>
              <a:t>quels</a:t>
            </a:r>
            <a:r>
              <a:rPr lang="en-US" sz="2400" dirty="0">
                <a:sym typeface="Lato"/>
              </a:rPr>
              <a:t> </a:t>
            </a:r>
            <a:r>
              <a:rPr lang="en-US" sz="2400" dirty="0" err="1">
                <a:sym typeface="Lato"/>
              </a:rPr>
              <a:t>outils</a:t>
            </a:r>
            <a:r>
              <a:rPr lang="en-US" sz="2400" dirty="0">
                <a:sym typeface="Lato"/>
              </a:rPr>
              <a:t> </a:t>
            </a:r>
            <a:r>
              <a:rPr lang="en-US" sz="2400" dirty="0" err="1">
                <a:sym typeface="Lato"/>
              </a:rPr>
              <a:t>sont</a:t>
            </a:r>
            <a:r>
              <a:rPr lang="en-US" sz="2400" dirty="0">
                <a:sym typeface="Lato"/>
              </a:rPr>
              <a:t> </a:t>
            </a:r>
            <a:r>
              <a:rPr lang="en-US" sz="2400" dirty="0" err="1">
                <a:sym typeface="Lato"/>
              </a:rPr>
              <a:t>utilisés</a:t>
            </a:r>
            <a:r>
              <a:rPr lang="en-US" sz="2400" dirty="0">
                <a:sym typeface="Lato"/>
              </a:rPr>
              <a:t> pour </a:t>
            </a:r>
            <a:r>
              <a:rPr lang="en-US" sz="2400" dirty="0" err="1">
                <a:sym typeface="Lato"/>
              </a:rPr>
              <a:t>orienter</a:t>
            </a:r>
            <a:r>
              <a:rPr lang="en-US" sz="2400" dirty="0">
                <a:sym typeface="Lato"/>
              </a:rPr>
              <a:t> les </a:t>
            </a:r>
            <a:r>
              <a:rPr lang="en-US" sz="2400" dirty="0" err="1">
                <a:sym typeface="Lato"/>
              </a:rPr>
              <a:t>investissements</a:t>
            </a:r>
            <a:r>
              <a:rPr lang="en-US" sz="2400" dirty="0">
                <a:sym typeface="Lato"/>
              </a:rPr>
              <a:t> </a:t>
            </a:r>
            <a:r>
              <a:rPr lang="en-US" sz="2400" dirty="0" err="1">
                <a:sym typeface="Lato"/>
              </a:rPr>
              <a:t>en</a:t>
            </a:r>
            <a:r>
              <a:rPr lang="en-US" sz="2400" dirty="0">
                <a:sym typeface="Lato"/>
              </a:rPr>
              <a:t> </a:t>
            </a:r>
            <a:r>
              <a:rPr lang="en-US" sz="2400" dirty="0" err="1">
                <a:sym typeface="Lato"/>
              </a:rPr>
              <a:t>assainissement</a:t>
            </a:r>
            <a:r>
              <a:rPr lang="en-US" sz="2400" dirty="0">
                <a:sym typeface="Lato"/>
              </a:rPr>
              <a:t> ?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Comment </a:t>
            </a:r>
            <a:r>
              <a:rPr lang="en-US" sz="2400" dirty="0" err="1">
                <a:sym typeface="Lato"/>
              </a:rPr>
              <a:t>sont</a:t>
            </a:r>
            <a:r>
              <a:rPr lang="en-US" sz="2400" dirty="0">
                <a:sym typeface="Lato"/>
              </a:rPr>
              <a:t> </a:t>
            </a:r>
            <a:r>
              <a:rPr lang="en-US" sz="2400" dirty="0" err="1">
                <a:sym typeface="Lato"/>
              </a:rPr>
              <a:t>priorisés</a:t>
            </a:r>
            <a:r>
              <a:rPr lang="en-US" sz="2400" dirty="0">
                <a:sym typeface="Lato"/>
              </a:rPr>
              <a:t> et </a:t>
            </a:r>
            <a:r>
              <a:rPr lang="en-US" sz="2400" dirty="0" err="1">
                <a:sym typeface="Lato"/>
              </a:rPr>
              <a:t>alloués</a:t>
            </a:r>
            <a:r>
              <a:rPr lang="en-US" sz="2400" dirty="0">
                <a:sym typeface="Lato"/>
              </a:rPr>
              <a:t> les </a:t>
            </a:r>
            <a:r>
              <a:rPr lang="en-US" sz="2400" dirty="0" err="1">
                <a:sym typeface="Lato"/>
              </a:rPr>
              <a:t>investissements</a:t>
            </a:r>
            <a:r>
              <a:rPr lang="en-US" sz="24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err="1">
                <a:sym typeface="Lato"/>
              </a:rPr>
              <a:t>Quels</a:t>
            </a:r>
            <a:r>
              <a:rPr lang="en-US" sz="2400" dirty="0">
                <a:sym typeface="Lato"/>
              </a:rPr>
              <a:t> </a:t>
            </a:r>
            <a:r>
              <a:rPr lang="en-US" sz="2400" dirty="0" err="1">
                <a:sym typeface="Lato"/>
              </a:rPr>
              <a:t>éléments</a:t>
            </a:r>
            <a:r>
              <a:rPr lang="en-US" sz="2400" dirty="0">
                <a:sym typeface="Lato"/>
              </a:rPr>
              <a:t> d'un cadre financier global </a:t>
            </a:r>
            <a:r>
              <a:rPr lang="en-US" sz="2400" dirty="0" err="1">
                <a:sym typeface="Lato"/>
              </a:rPr>
              <a:t>manquent</a:t>
            </a:r>
            <a:r>
              <a:rPr lang="en-US" sz="2400" dirty="0">
                <a:sym typeface="Lato"/>
              </a:rPr>
              <a:t> </a:t>
            </a:r>
            <a:r>
              <a:rPr lang="en-US" sz="2400" dirty="0" err="1">
                <a:sym typeface="Lato"/>
              </a:rPr>
              <a:t>ou</a:t>
            </a:r>
            <a:r>
              <a:rPr lang="en-US" sz="2400" dirty="0">
                <a:sym typeface="Lato"/>
              </a:rPr>
              <a:t> </a:t>
            </a:r>
            <a:r>
              <a:rPr lang="en-US" sz="2400" dirty="0" err="1">
                <a:sym typeface="Lato"/>
              </a:rPr>
              <a:t>pourraient</a:t>
            </a:r>
            <a:r>
              <a:rPr lang="en-US" sz="2400" dirty="0">
                <a:sym typeface="Lato"/>
              </a:rPr>
              <a:t> </a:t>
            </a:r>
            <a:r>
              <a:rPr lang="en-US" sz="2400" dirty="0" err="1">
                <a:sym typeface="Lato"/>
              </a:rPr>
              <a:t>être</a:t>
            </a:r>
            <a:r>
              <a:rPr lang="en-US" sz="2400" dirty="0">
                <a:sym typeface="Lato"/>
              </a:rPr>
              <a:t> </a:t>
            </a:r>
            <a:r>
              <a:rPr lang="en-US" sz="2400" dirty="0" err="1">
                <a:sym typeface="Lato"/>
              </a:rPr>
              <a:t>renforcés</a:t>
            </a:r>
            <a:r>
              <a:rPr lang="en-US" sz="2400" dirty="0">
                <a:sym typeface="Lato"/>
              </a:rPr>
              <a:t> ?</a:t>
            </a:r>
          </a:p>
          <a:p>
            <a:pPr lvl="0" algn="l" rtl="0">
              <a:lnSpc>
                <a:spcPts val="2200"/>
              </a:lnSpc>
              <a:spcBef>
                <a:spcPts val="1000"/>
              </a:spcBef>
              <a:spcAft>
                <a:spcPts val="0"/>
              </a:spcAft>
              <a:buClr>
                <a:schemeClr val="dk1"/>
              </a:buClr>
              <a:buSzPts val="1800"/>
            </a:pPr>
            <a:endParaRPr lang="en-US" sz="2400" b="1" i="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400" b="1" i="1" dirty="0" err="1">
                <a:solidFill>
                  <a:srgbClr val="6F2875"/>
                </a:solidFill>
                <a:latin typeface="Calibri" panose="020F0502020204030204" pitchFamily="34" charset="0"/>
                <a:cs typeface="Calibri" panose="020F0502020204030204" pitchFamily="34" charset="0"/>
                <a:sym typeface="Lato"/>
              </a:rPr>
              <a:t>Formez</a:t>
            </a:r>
            <a:r>
              <a:rPr lang="en-US" sz="2400" b="1" i="1" dirty="0">
                <a:solidFill>
                  <a:srgbClr val="6F2875"/>
                </a:solidFill>
                <a:latin typeface="Calibri" panose="020F0502020204030204" pitchFamily="34" charset="0"/>
                <a:cs typeface="Calibri" panose="020F0502020204030204" pitchFamily="34" charset="0"/>
                <a:sym typeface="Lato"/>
              </a:rPr>
              <a:t> des petits </a:t>
            </a:r>
            <a:r>
              <a:rPr lang="en-US" sz="2400" b="1" i="1" dirty="0" err="1">
                <a:solidFill>
                  <a:srgbClr val="6F2875"/>
                </a:solidFill>
                <a:latin typeface="Calibri" panose="020F0502020204030204" pitchFamily="34" charset="0"/>
                <a:cs typeface="Calibri" panose="020F0502020204030204" pitchFamily="34" charset="0"/>
                <a:sym typeface="Lato"/>
              </a:rPr>
              <a:t>groupes</a:t>
            </a:r>
            <a:r>
              <a:rPr lang="en-US" sz="2400" b="1" i="1" dirty="0">
                <a:solidFill>
                  <a:srgbClr val="6F2875"/>
                </a:solidFill>
                <a:latin typeface="Calibri" panose="020F0502020204030204" pitchFamily="34" charset="0"/>
                <a:cs typeface="Calibri" panose="020F0502020204030204" pitchFamily="34" charset="0"/>
                <a:sym typeface="Lato"/>
              </a:rPr>
              <a:t> de 4 </a:t>
            </a:r>
            <a:r>
              <a:rPr lang="en-US" sz="2400" b="1" i="1" dirty="0" err="1">
                <a:solidFill>
                  <a:srgbClr val="6F2875"/>
                </a:solidFill>
                <a:latin typeface="Calibri" panose="020F0502020204030204" pitchFamily="34" charset="0"/>
                <a:cs typeface="Calibri" panose="020F0502020204030204" pitchFamily="34" charset="0"/>
                <a:sym typeface="Lato"/>
              </a:rPr>
              <a:t>à</a:t>
            </a:r>
            <a:r>
              <a:rPr lang="en-US" sz="2400" b="1" i="1" dirty="0">
                <a:solidFill>
                  <a:srgbClr val="6F2875"/>
                </a:solidFill>
                <a:latin typeface="Calibri" panose="020F0502020204030204" pitchFamily="34" charset="0"/>
                <a:cs typeface="Calibri" panose="020F0502020204030204" pitchFamily="34" charset="0"/>
                <a:sym typeface="Lato"/>
              </a:rPr>
              <a:t> 5 </a:t>
            </a:r>
            <a:r>
              <a:rPr lang="en-US" sz="2400" b="1" i="1" dirty="0" err="1">
                <a:solidFill>
                  <a:srgbClr val="6F2875"/>
                </a:solidFill>
                <a:latin typeface="Calibri" panose="020F0502020204030204" pitchFamily="34" charset="0"/>
                <a:cs typeface="Calibri" panose="020F0502020204030204" pitchFamily="34" charset="0"/>
                <a:sym typeface="Lato"/>
              </a:rPr>
              <a:t>personnes</a:t>
            </a:r>
            <a:r>
              <a:rPr lang="en-US" sz="2400" b="1" i="1" dirty="0">
                <a:solidFill>
                  <a:srgbClr val="6F2875"/>
                </a:solidFill>
                <a:latin typeface="Calibri" panose="020F0502020204030204" pitchFamily="34" charset="0"/>
                <a:cs typeface="Calibri" panose="020F0502020204030204" pitchFamily="34" charset="0"/>
                <a:sym typeface="Lato"/>
              </a:rPr>
              <a:t> (par pays, </a:t>
            </a:r>
            <a:r>
              <a:rPr lang="en-US" sz="2400" b="1" i="1" dirty="0" err="1">
                <a:solidFill>
                  <a:srgbClr val="6F2875"/>
                </a:solidFill>
                <a:latin typeface="Calibri" panose="020F0502020204030204" pitchFamily="34" charset="0"/>
                <a:cs typeface="Calibri" panose="020F0502020204030204" pitchFamily="34" charset="0"/>
                <a:sym typeface="Lato"/>
              </a:rPr>
              <a:t>si</a:t>
            </a:r>
            <a:r>
              <a:rPr lang="en-US" sz="2400" b="1" i="1" dirty="0">
                <a:solidFill>
                  <a:srgbClr val="6F2875"/>
                </a:solidFill>
                <a:latin typeface="Calibri" panose="020F0502020204030204" pitchFamily="34" charset="0"/>
                <a:cs typeface="Calibri" panose="020F0502020204030204" pitchFamily="34" charset="0"/>
                <a:sym typeface="Lato"/>
              </a:rPr>
              <a:t> possible)</a:t>
            </a:r>
          </a:p>
        </p:txBody>
      </p:sp>
    </p:spTree>
    <p:extLst>
      <p:ext uri="{BB962C8B-B14F-4D97-AF65-F5344CB8AC3E}">
        <p14:creationId xmlns:p14="http://schemas.microsoft.com/office/powerpoint/2010/main" val="22165645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Principaux</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enseignements</a:t>
            </a:r>
            <a:r>
              <a:rPr lang="en-US" sz="3200" b="1" dirty="0">
                <a:solidFill>
                  <a:schemeClr val="tx2"/>
                </a:solidFill>
                <a:latin typeface="Calibri" panose="020F0502020204030204" pitchFamily="34" charset="0"/>
              </a:rPr>
              <a:t> – Cadre financier</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744200" cy="421969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a:lnSpc>
                <a:spcPts val="2200"/>
              </a:lnSpc>
              <a:spcBef>
                <a:spcPts val="1000"/>
              </a:spcBef>
              <a:buClr>
                <a:schemeClr val="dk1"/>
              </a:buClr>
              <a:buSzPts val="1800"/>
            </a:pPr>
            <a:r>
              <a:rPr lang="en-US" sz="2000" b="1" dirty="0">
                <a:solidFill>
                  <a:srgbClr val="6F2875"/>
                </a:solidFill>
                <a:latin typeface="Calibri" panose="020F0502020204030204" pitchFamily="34" charset="0"/>
                <a:cs typeface="Calibri" panose="020F0502020204030204" pitchFamily="34" charset="0"/>
                <a:sym typeface="Lato"/>
              </a:rPr>
              <a:t>Les cadres de </a:t>
            </a:r>
            <a:r>
              <a:rPr lang="en-US" sz="2000" b="1" dirty="0" err="1">
                <a:solidFill>
                  <a:srgbClr val="6F2875"/>
                </a:solidFill>
                <a:latin typeface="Calibri" panose="020F0502020204030204" pitchFamily="34" charset="0"/>
                <a:cs typeface="Calibri" panose="020F0502020204030204" pitchFamily="34" charset="0"/>
                <a:sym typeface="Lato"/>
              </a:rPr>
              <a:t>financement</a:t>
            </a:r>
            <a:r>
              <a:rPr lang="en-US" sz="2000" b="1" dirty="0">
                <a:solidFill>
                  <a:srgbClr val="6F2875"/>
                </a:solidFill>
                <a:latin typeface="Calibri" panose="020F0502020204030204" pitchFamily="34" charset="0"/>
                <a:cs typeface="Calibri" panose="020F0502020204030204" pitchFamily="34" charset="0"/>
                <a:sym typeface="Lato"/>
              </a:rPr>
              <a:t> </a:t>
            </a:r>
            <a:r>
              <a:rPr lang="en-US" sz="2000" b="1" dirty="0" err="1">
                <a:solidFill>
                  <a:srgbClr val="6F2875"/>
                </a:solidFill>
                <a:latin typeface="Calibri" panose="020F0502020204030204" pitchFamily="34" charset="0"/>
                <a:cs typeface="Calibri" panose="020F0502020204030204" pitchFamily="34" charset="0"/>
                <a:sym typeface="Lato"/>
              </a:rPr>
              <a:t>sont</a:t>
            </a:r>
            <a:r>
              <a:rPr lang="en-US" sz="2000" b="1" dirty="0">
                <a:solidFill>
                  <a:srgbClr val="6F2875"/>
                </a:solidFill>
                <a:latin typeface="Calibri" panose="020F0502020204030204" pitchFamily="34" charset="0"/>
                <a:cs typeface="Calibri" panose="020F0502020204030204" pitchFamily="34" charset="0"/>
                <a:sym typeface="Lato"/>
              </a:rPr>
              <a:t> </a:t>
            </a:r>
            <a:r>
              <a:rPr lang="en-US" sz="2000" b="1" dirty="0" err="1">
                <a:solidFill>
                  <a:srgbClr val="6F2875"/>
                </a:solidFill>
                <a:latin typeface="Calibri" panose="020F0502020204030204" pitchFamily="34" charset="0"/>
                <a:cs typeface="Calibri" panose="020F0502020204030204" pitchFamily="34" charset="0"/>
                <a:sym typeface="Lato"/>
              </a:rPr>
              <a:t>essentiels</a:t>
            </a:r>
            <a:r>
              <a:rPr lang="en-US" sz="2000" b="1" dirty="0">
                <a:solidFill>
                  <a:srgbClr val="6F2875"/>
                </a:solidFill>
                <a:latin typeface="Calibri" panose="020F0502020204030204" pitchFamily="34" charset="0"/>
                <a:cs typeface="Calibri" panose="020F0502020204030204" pitchFamily="34" charset="0"/>
                <a:sym typeface="Lato"/>
              </a:rPr>
              <a:t> pour donner la </a:t>
            </a:r>
            <a:r>
              <a:rPr lang="en-US" sz="2000" b="1" dirty="0" err="1">
                <a:solidFill>
                  <a:srgbClr val="6F2875"/>
                </a:solidFill>
                <a:latin typeface="Calibri" panose="020F0502020204030204" pitchFamily="34" charset="0"/>
                <a:cs typeface="Calibri" panose="020F0502020204030204" pitchFamily="34" charset="0"/>
                <a:sym typeface="Lato"/>
              </a:rPr>
              <a:t>priorité</a:t>
            </a:r>
            <a:r>
              <a:rPr lang="en-US" sz="2000" b="1" dirty="0">
                <a:solidFill>
                  <a:srgbClr val="6F2875"/>
                </a:solidFill>
                <a:latin typeface="Calibri" panose="020F0502020204030204" pitchFamily="34" charset="0"/>
                <a:cs typeface="Calibri" panose="020F0502020204030204" pitchFamily="34" charset="0"/>
                <a:sym typeface="Lato"/>
              </a:rPr>
              <a:t> aux </a:t>
            </a:r>
            <a:r>
              <a:rPr lang="en-US" sz="2000" b="1" dirty="0" err="1">
                <a:solidFill>
                  <a:srgbClr val="6F2875"/>
                </a:solidFill>
                <a:latin typeface="Calibri" panose="020F0502020204030204" pitchFamily="34" charset="0"/>
                <a:cs typeface="Calibri" panose="020F0502020204030204" pitchFamily="34" charset="0"/>
                <a:sym typeface="Lato"/>
              </a:rPr>
              <a:t>financements</a:t>
            </a:r>
            <a:r>
              <a:rPr lang="en-US" sz="2000" b="1" dirty="0">
                <a:solidFill>
                  <a:srgbClr val="6F2875"/>
                </a:solidFill>
                <a:latin typeface="Calibri" panose="020F0502020204030204" pitchFamily="34" charset="0"/>
                <a:cs typeface="Calibri" panose="020F0502020204030204" pitchFamily="34" charset="0"/>
                <a:sym typeface="Lato"/>
              </a:rPr>
              <a:t> publics </a:t>
            </a:r>
            <a:r>
              <a:rPr lang="en-US" sz="2000" b="1" dirty="0" err="1">
                <a:solidFill>
                  <a:srgbClr val="6F2875"/>
                </a:solidFill>
                <a:latin typeface="Calibri" panose="020F0502020204030204" pitchFamily="34" charset="0"/>
                <a:cs typeface="Calibri" panose="020F0502020204030204" pitchFamily="34" charset="0"/>
                <a:sym typeface="Lato"/>
              </a:rPr>
              <a:t>en</a:t>
            </a:r>
            <a:r>
              <a:rPr lang="en-US" sz="2000" b="1" dirty="0">
                <a:solidFill>
                  <a:srgbClr val="6F2875"/>
                </a:solidFill>
                <a:latin typeface="Calibri" panose="020F0502020204030204" pitchFamily="34" charset="0"/>
                <a:cs typeface="Calibri" panose="020F0502020204030204" pitchFamily="34" charset="0"/>
                <a:sym typeface="Lato"/>
              </a:rPr>
              <a:t> </a:t>
            </a:r>
            <a:r>
              <a:rPr lang="en-US" sz="2000" b="1" dirty="0" err="1">
                <a:solidFill>
                  <a:srgbClr val="6F2875"/>
                </a:solidFill>
                <a:latin typeface="Calibri" panose="020F0502020204030204" pitchFamily="34" charset="0"/>
                <a:cs typeface="Calibri" panose="020F0502020204030204" pitchFamily="34" charset="0"/>
                <a:sym typeface="Lato"/>
              </a:rPr>
              <a:t>faveur</a:t>
            </a:r>
            <a:r>
              <a:rPr lang="en-US" sz="2000" b="1" dirty="0">
                <a:solidFill>
                  <a:srgbClr val="6F2875"/>
                </a:solidFill>
                <a:latin typeface="Calibri" panose="020F0502020204030204" pitchFamily="34" charset="0"/>
                <a:cs typeface="Calibri" panose="020F0502020204030204" pitchFamily="34" charset="0"/>
                <a:sym typeface="Lato"/>
              </a:rPr>
              <a:t> de </a:t>
            </a:r>
            <a:r>
              <a:rPr lang="en-US" sz="2000" b="1" dirty="0" err="1">
                <a:solidFill>
                  <a:srgbClr val="6F2875"/>
                </a:solidFill>
                <a:latin typeface="Calibri" panose="020F0502020204030204" pitchFamily="34" charset="0"/>
                <a:cs typeface="Calibri" panose="020F0502020204030204" pitchFamily="34" charset="0"/>
                <a:sym typeface="Lato"/>
              </a:rPr>
              <a:t>résultats</a:t>
            </a:r>
            <a:r>
              <a:rPr lang="en-US" sz="2000" b="1" dirty="0">
                <a:solidFill>
                  <a:srgbClr val="6F2875"/>
                </a:solidFill>
                <a:latin typeface="Calibri" panose="020F0502020204030204" pitchFamily="34" charset="0"/>
                <a:cs typeface="Calibri" panose="020F0502020204030204" pitchFamily="34" charset="0"/>
                <a:sym typeface="Lato"/>
              </a:rPr>
              <a:t> de services </a:t>
            </a:r>
            <a:r>
              <a:rPr lang="en-US" sz="2000" b="1" dirty="0" err="1">
                <a:solidFill>
                  <a:srgbClr val="6F2875"/>
                </a:solidFill>
                <a:latin typeface="Calibri" panose="020F0502020204030204" pitchFamily="34" charset="0"/>
                <a:cs typeface="Calibri" panose="020F0502020204030204" pitchFamily="34" charset="0"/>
                <a:sym typeface="Lato"/>
              </a:rPr>
              <a:t>inclusifs</a:t>
            </a:r>
            <a:r>
              <a:rPr lang="en-US" sz="2000" b="1" dirty="0">
                <a:solidFill>
                  <a:srgbClr val="6F2875"/>
                </a:solidFill>
                <a:latin typeface="Calibri" panose="020F0502020204030204" pitchFamily="34" charset="0"/>
                <a:cs typeface="Calibri" panose="020F0502020204030204" pitchFamily="34" charset="0"/>
                <a:sym typeface="Lato"/>
              </a:rPr>
              <a:t>, </a:t>
            </a:r>
            <a:r>
              <a:rPr lang="en-US" sz="2000" b="1" dirty="0" err="1">
                <a:solidFill>
                  <a:srgbClr val="6F2875"/>
                </a:solidFill>
                <a:latin typeface="Calibri" panose="020F0502020204030204" pitchFamily="34" charset="0"/>
                <a:cs typeface="Calibri" panose="020F0502020204030204" pitchFamily="34" charset="0"/>
                <a:sym typeface="Lato"/>
              </a:rPr>
              <a:t>plutôt</a:t>
            </a:r>
            <a:r>
              <a:rPr lang="en-US" sz="2000" b="1" dirty="0">
                <a:solidFill>
                  <a:srgbClr val="6F2875"/>
                </a:solidFill>
                <a:latin typeface="Calibri" panose="020F0502020204030204" pitchFamily="34" charset="0"/>
                <a:cs typeface="Calibri" panose="020F0502020204030204" pitchFamily="34" charset="0"/>
                <a:sym typeface="Lato"/>
              </a:rPr>
              <a:t> que </a:t>
            </a:r>
            <a:r>
              <a:rPr lang="en-US" sz="2000" b="1" dirty="0" err="1">
                <a:solidFill>
                  <a:srgbClr val="6F2875"/>
                </a:solidFill>
                <a:latin typeface="Calibri" panose="020F0502020204030204" pitchFamily="34" charset="0"/>
                <a:cs typeface="Calibri" panose="020F0502020204030204" pitchFamily="34" charset="0"/>
                <a:sym typeface="Lato"/>
              </a:rPr>
              <a:t>d'infrastructures</a:t>
            </a:r>
            <a:r>
              <a:rPr lang="en-US" sz="2000" b="1" dirty="0">
                <a:solidFill>
                  <a:srgbClr val="6F2875"/>
                </a:solidFill>
                <a:latin typeface="Calibri" panose="020F0502020204030204" pitchFamily="34" charset="0"/>
                <a:cs typeface="Calibri" panose="020F0502020204030204" pitchFamily="34" charset="0"/>
                <a:sym typeface="Lato"/>
              </a:rPr>
              <a:t> inputs et de subventions </a:t>
            </a:r>
            <a:r>
              <a:rPr lang="en-US" sz="2000" b="1" dirty="0" err="1">
                <a:solidFill>
                  <a:srgbClr val="6F2875"/>
                </a:solidFill>
                <a:latin typeface="Calibri" panose="020F0502020204030204" pitchFamily="34" charset="0"/>
                <a:cs typeface="Calibri" panose="020F0502020204030204" pitchFamily="34" charset="0"/>
                <a:sym typeface="Lato"/>
              </a:rPr>
              <a:t>régressives</a:t>
            </a:r>
            <a:r>
              <a:rPr lang="en-US" sz="2000" b="1" dirty="0">
                <a:solidFill>
                  <a:srgbClr val="6F2875"/>
                </a:solidFill>
                <a:latin typeface="Calibri" panose="020F0502020204030204" pitchFamily="34" charset="0"/>
                <a:cs typeface="Calibri" panose="020F0502020204030204" pitchFamily="34" charset="0"/>
                <a:sym typeface="Lato"/>
              </a:rPr>
              <a:t>.</a:t>
            </a:r>
          </a:p>
          <a:p>
            <a:pPr marL="285750" indent="-285750">
              <a:lnSpc>
                <a:spcPts val="2200"/>
              </a:lnSpc>
              <a:spcBef>
                <a:spcPts val="1000"/>
              </a:spcBef>
              <a:buClr>
                <a:schemeClr val="dk1"/>
              </a:buClr>
              <a:buSzPts val="1800"/>
              <a:buFont typeface="Arial" panose="020B0604020202020204" pitchFamily="34" charset="0"/>
              <a:buChar char="•"/>
            </a:pPr>
            <a:r>
              <a:rPr lang="en-US" sz="2000" dirty="0">
                <a:sym typeface="Lato"/>
              </a:rPr>
              <a:t>Les cadres de </a:t>
            </a:r>
            <a:r>
              <a:rPr lang="en-US" sz="2000" dirty="0" err="1">
                <a:sym typeface="Lato"/>
              </a:rPr>
              <a:t>financement</a:t>
            </a:r>
            <a:r>
              <a:rPr lang="en-US" sz="2000" dirty="0">
                <a:sym typeface="Lato"/>
              </a:rPr>
              <a:t> </a:t>
            </a:r>
            <a:r>
              <a:rPr lang="en-US" sz="2000" b="1" dirty="0" err="1">
                <a:sym typeface="Lato"/>
              </a:rPr>
              <a:t>doivent</a:t>
            </a:r>
            <a:r>
              <a:rPr lang="en-US" sz="2000" b="1" dirty="0">
                <a:sym typeface="Lato"/>
              </a:rPr>
              <a:t> </a:t>
            </a:r>
            <a:r>
              <a:rPr lang="en-US" sz="2000" b="1" dirty="0" err="1">
                <a:sym typeface="Lato"/>
              </a:rPr>
              <a:t>être</a:t>
            </a:r>
            <a:r>
              <a:rPr lang="en-US" sz="2000" b="1" dirty="0">
                <a:sym typeface="Lato"/>
              </a:rPr>
              <a:t> </a:t>
            </a:r>
            <a:r>
              <a:rPr lang="en-US" sz="2000" b="1" dirty="0" err="1">
                <a:sym typeface="Lato"/>
              </a:rPr>
              <a:t>élaborés</a:t>
            </a:r>
            <a:r>
              <a:rPr lang="en-US" sz="2000" b="1" dirty="0">
                <a:sym typeface="Lato"/>
              </a:rPr>
              <a:t> </a:t>
            </a:r>
            <a:r>
              <a:rPr lang="en-US" sz="2000" b="1" dirty="0" err="1">
                <a:sym typeface="Lato"/>
              </a:rPr>
              <a:t>en</a:t>
            </a:r>
            <a:r>
              <a:rPr lang="en-US" sz="2000" b="1" dirty="0">
                <a:sym typeface="Lato"/>
              </a:rPr>
              <a:t> </a:t>
            </a:r>
            <a:r>
              <a:rPr lang="en-US" sz="2000" b="1" dirty="0" err="1">
                <a:sym typeface="Lato"/>
              </a:rPr>
              <a:t>fonction</a:t>
            </a:r>
            <a:r>
              <a:rPr lang="en-US" sz="2000" b="1" dirty="0">
                <a:sym typeface="Lato"/>
              </a:rPr>
              <a:t> </a:t>
            </a:r>
            <a:r>
              <a:rPr lang="en-US" sz="2000" b="1" dirty="0" err="1">
                <a:sym typeface="Lato"/>
              </a:rPr>
              <a:t>à</a:t>
            </a:r>
            <a:r>
              <a:rPr lang="en-US" sz="2000" b="1" dirty="0">
                <a:sym typeface="Lato"/>
              </a:rPr>
              <a:t> la </a:t>
            </a:r>
            <a:r>
              <a:rPr lang="en-US" sz="2000" b="1" dirty="0" err="1">
                <a:sym typeface="Lato"/>
              </a:rPr>
              <a:t>fois</a:t>
            </a:r>
            <a:r>
              <a:rPr lang="en-US" sz="2000" b="1" dirty="0">
                <a:sym typeface="Lato"/>
              </a:rPr>
              <a:t> des </a:t>
            </a:r>
            <a:r>
              <a:rPr lang="en-US" sz="2000" b="1" dirty="0" err="1">
                <a:sym typeface="Lato"/>
              </a:rPr>
              <a:t>objectifs</a:t>
            </a:r>
            <a:r>
              <a:rPr lang="en-US" sz="2000" b="1" dirty="0">
                <a:sym typeface="Lato"/>
              </a:rPr>
              <a:t> et des </a:t>
            </a:r>
            <a:r>
              <a:rPr lang="en-US" sz="2000" b="1" dirty="0" err="1">
                <a:sym typeface="Lato"/>
              </a:rPr>
              <a:t>stratégies</a:t>
            </a:r>
            <a:r>
              <a:rPr lang="en-US" sz="2000" b="1" dirty="0">
                <a:sym typeface="Lato"/>
              </a:rPr>
              <a:t> </a:t>
            </a:r>
            <a:r>
              <a:rPr lang="en-US" sz="2000" b="1" dirty="0" err="1">
                <a:sym typeface="Lato"/>
              </a:rPr>
              <a:t>nationaux</a:t>
            </a:r>
            <a:r>
              <a:rPr lang="en-US" sz="2000" b="1" dirty="0">
                <a:sym typeface="Lato"/>
              </a:rPr>
              <a:t> (du haut </a:t>
            </a:r>
            <a:r>
              <a:rPr lang="en-US" sz="2000" b="1" dirty="0" err="1">
                <a:sym typeface="Lato"/>
              </a:rPr>
              <a:t>vers</a:t>
            </a:r>
            <a:r>
              <a:rPr lang="en-US" sz="2000" b="1" dirty="0">
                <a:sym typeface="Lato"/>
              </a:rPr>
              <a:t> le bas) et des plans et </a:t>
            </a:r>
            <a:r>
              <a:rPr lang="en-US" sz="2000" b="1" dirty="0" err="1">
                <a:sym typeface="Lato"/>
              </a:rPr>
              <a:t>capacités</a:t>
            </a:r>
            <a:r>
              <a:rPr lang="en-US" sz="2000" b="1" dirty="0">
                <a:sym typeface="Lato"/>
              </a:rPr>
              <a:t> </a:t>
            </a:r>
            <a:r>
              <a:rPr lang="en-US" sz="2000" b="1" dirty="0" err="1">
                <a:sym typeface="Lato"/>
              </a:rPr>
              <a:t>locaux</a:t>
            </a:r>
            <a:r>
              <a:rPr lang="en-US" sz="2000" b="1" dirty="0">
                <a:sym typeface="Lato"/>
              </a:rPr>
              <a:t>, </a:t>
            </a:r>
            <a:r>
              <a:rPr lang="en-US" sz="2000" b="1" dirty="0" err="1">
                <a:sym typeface="Lato"/>
              </a:rPr>
              <a:t>ainsi</a:t>
            </a:r>
            <a:r>
              <a:rPr lang="en-US" sz="2000" b="1" dirty="0">
                <a:sym typeface="Lato"/>
              </a:rPr>
              <a:t> que de la </a:t>
            </a:r>
            <a:r>
              <a:rPr lang="en-US" sz="2000" b="1" dirty="0" err="1">
                <a:sym typeface="Lato"/>
              </a:rPr>
              <a:t>voix</a:t>
            </a:r>
            <a:r>
              <a:rPr lang="en-US" sz="2000" b="1" dirty="0">
                <a:sym typeface="Lato"/>
              </a:rPr>
              <a:t> des </a:t>
            </a:r>
            <a:r>
              <a:rPr lang="en-US" sz="2000" b="1" dirty="0" err="1">
                <a:sym typeface="Lato"/>
              </a:rPr>
              <a:t>pauvres</a:t>
            </a:r>
            <a:r>
              <a:rPr lang="en-US" sz="2000" b="1" dirty="0">
                <a:sym typeface="Lato"/>
              </a:rPr>
              <a:t> </a:t>
            </a:r>
            <a:r>
              <a:rPr lang="en-US" sz="2000" dirty="0">
                <a:sym typeface="Lato"/>
              </a:rPr>
              <a:t>(du bas </a:t>
            </a:r>
            <a:r>
              <a:rPr lang="en-US" sz="2000" dirty="0" err="1">
                <a:sym typeface="Lato"/>
              </a:rPr>
              <a:t>vers</a:t>
            </a:r>
            <a:r>
              <a:rPr lang="en-US" sz="2000" dirty="0">
                <a:sym typeface="Lato"/>
              </a:rPr>
              <a:t> le haut).</a:t>
            </a:r>
          </a:p>
          <a:p>
            <a:pPr marL="285750" indent="-285750">
              <a:lnSpc>
                <a:spcPts val="2200"/>
              </a:lnSpc>
              <a:spcBef>
                <a:spcPts val="1000"/>
              </a:spcBef>
              <a:buClr>
                <a:schemeClr val="dk1"/>
              </a:buClr>
              <a:buSzPts val="1800"/>
              <a:buFont typeface="Arial" panose="020B0604020202020204" pitchFamily="34" charset="0"/>
              <a:buChar char="•"/>
            </a:pPr>
            <a:r>
              <a:rPr lang="en-US" sz="2000" dirty="0">
                <a:sym typeface="Lato"/>
              </a:rPr>
              <a:t>Une planification </a:t>
            </a:r>
            <a:r>
              <a:rPr lang="en-US" sz="2000" dirty="0" err="1">
                <a:sym typeface="Lato"/>
              </a:rPr>
              <a:t>d'investissement</a:t>
            </a:r>
            <a:r>
              <a:rPr lang="en-US" sz="2000" dirty="0">
                <a:sym typeface="Lato"/>
              </a:rPr>
              <a:t> </a:t>
            </a:r>
            <a:r>
              <a:rPr lang="en-US" sz="2000" dirty="0" err="1">
                <a:sym typeface="Lato"/>
              </a:rPr>
              <a:t>efficace</a:t>
            </a:r>
            <a:r>
              <a:rPr lang="en-US" sz="2000" dirty="0">
                <a:sym typeface="Lato"/>
              </a:rPr>
              <a:t> </a:t>
            </a:r>
            <a:r>
              <a:rPr lang="en-US" sz="2000" b="1" dirty="0" err="1">
                <a:sym typeface="Lato"/>
              </a:rPr>
              <a:t>nécessite</a:t>
            </a:r>
            <a:r>
              <a:rPr lang="en-US" sz="2000" b="1" dirty="0">
                <a:sym typeface="Lato"/>
              </a:rPr>
              <a:t> </a:t>
            </a:r>
            <a:r>
              <a:rPr lang="en-US" sz="2000" b="1" dirty="0" err="1">
                <a:sym typeface="Lato"/>
              </a:rPr>
              <a:t>une</a:t>
            </a:r>
            <a:r>
              <a:rPr lang="en-US" sz="2000" b="1" dirty="0">
                <a:sym typeface="Lato"/>
              </a:rPr>
              <a:t> </a:t>
            </a:r>
            <a:r>
              <a:rPr lang="en-US" sz="2000" b="1" dirty="0" err="1">
                <a:sym typeface="Lato"/>
              </a:rPr>
              <a:t>compréhension</a:t>
            </a:r>
            <a:r>
              <a:rPr lang="en-US" sz="2000" b="1" dirty="0">
                <a:sym typeface="Lato"/>
              </a:rPr>
              <a:t> </a:t>
            </a:r>
            <a:r>
              <a:rPr lang="en-US" sz="2000" b="1" dirty="0" err="1">
                <a:sym typeface="Lato"/>
              </a:rPr>
              <a:t>détaillée</a:t>
            </a:r>
            <a:r>
              <a:rPr lang="en-US" sz="2000" b="1" dirty="0">
                <a:sym typeface="Lato"/>
              </a:rPr>
              <a:t> des </a:t>
            </a:r>
            <a:r>
              <a:rPr lang="en-US" sz="2000" b="1" dirty="0" err="1">
                <a:sym typeface="Lato"/>
              </a:rPr>
              <a:t>besoins</a:t>
            </a:r>
            <a:r>
              <a:rPr lang="en-US" sz="2000" b="1" dirty="0">
                <a:sym typeface="Lato"/>
              </a:rPr>
              <a:t> et des </a:t>
            </a:r>
            <a:r>
              <a:rPr lang="en-US" sz="2000" b="1" dirty="0" err="1">
                <a:sym typeface="Lato"/>
              </a:rPr>
              <a:t>coûts</a:t>
            </a:r>
            <a:r>
              <a:rPr lang="en-US" sz="2000" dirty="0">
                <a:sym typeface="Lato"/>
              </a:rPr>
              <a:t>, qui </a:t>
            </a:r>
            <a:r>
              <a:rPr lang="en-US" sz="2000" b="1" dirty="0">
                <a:sym typeface="Lato"/>
              </a:rPr>
              <a:t>exigent des </a:t>
            </a:r>
            <a:r>
              <a:rPr lang="en-US" sz="2000" b="1" dirty="0" err="1">
                <a:sym typeface="Lato"/>
              </a:rPr>
              <a:t>données</a:t>
            </a:r>
            <a:r>
              <a:rPr lang="en-US" sz="2000" b="1" dirty="0">
                <a:sym typeface="Lato"/>
              </a:rPr>
              <a:t> sur les services et les </a:t>
            </a:r>
            <a:r>
              <a:rPr lang="en-US" sz="2000" b="1" dirty="0" err="1">
                <a:sym typeface="Lato"/>
              </a:rPr>
              <a:t>dépenses</a:t>
            </a:r>
            <a:r>
              <a:rPr lang="en-US" sz="2000" b="1" dirty="0">
                <a:sym typeface="Lato"/>
              </a:rPr>
              <a:t> des </a:t>
            </a:r>
            <a:r>
              <a:rPr lang="en-US" sz="2000" b="1" dirty="0" err="1">
                <a:sym typeface="Lato"/>
              </a:rPr>
              <a:t>autorités</a:t>
            </a:r>
            <a:r>
              <a:rPr lang="en-US" sz="2000" b="1" dirty="0">
                <a:sym typeface="Lato"/>
              </a:rPr>
              <a:t> </a:t>
            </a:r>
            <a:r>
              <a:rPr lang="en-US" sz="2000" dirty="0">
                <a:sym typeface="Lato"/>
              </a:rPr>
              <a:t>qui ne </a:t>
            </a:r>
            <a:r>
              <a:rPr lang="en-US" sz="2000" dirty="0" err="1">
                <a:sym typeface="Lato"/>
              </a:rPr>
              <a:t>sont</a:t>
            </a:r>
            <a:r>
              <a:rPr lang="en-US" sz="2000" dirty="0">
                <a:sym typeface="Lato"/>
              </a:rPr>
              <a:t> </a:t>
            </a:r>
            <a:r>
              <a:rPr lang="en-US" sz="2000" dirty="0" err="1">
                <a:sym typeface="Lato"/>
              </a:rPr>
              <a:t>souvent</a:t>
            </a:r>
            <a:r>
              <a:rPr lang="en-US" sz="2000" dirty="0">
                <a:sym typeface="Lato"/>
              </a:rPr>
              <a:t> pas </a:t>
            </a:r>
            <a:r>
              <a:rPr lang="en-US" sz="2000" dirty="0" err="1">
                <a:sym typeface="Lato"/>
              </a:rPr>
              <a:t>disponibles</a:t>
            </a:r>
            <a:r>
              <a:rPr lang="en-US" sz="2000" dirty="0">
                <a:sym typeface="Lato"/>
              </a:rPr>
              <a:t> </a:t>
            </a:r>
            <a:r>
              <a:rPr lang="en-US" sz="2000" dirty="0" err="1">
                <a:sym typeface="Lato"/>
              </a:rPr>
              <a:t>ou</a:t>
            </a:r>
            <a:r>
              <a:rPr lang="en-US" sz="2000" dirty="0">
                <a:sym typeface="Lato"/>
              </a:rPr>
              <a:t> </a:t>
            </a:r>
            <a:r>
              <a:rPr lang="en-US" sz="2000" dirty="0" err="1">
                <a:sym typeface="Lato"/>
              </a:rPr>
              <a:t>utilisées</a:t>
            </a:r>
            <a:r>
              <a:rPr lang="en-US" sz="2000" dirty="0">
                <a:sym typeface="Lato"/>
              </a:rPr>
              <a:t>. </a:t>
            </a:r>
          </a:p>
          <a:p>
            <a:pPr marL="285750" indent="-285750">
              <a:lnSpc>
                <a:spcPts val="2200"/>
              </a:lnSpc>
              <a:spcBef>
                <a:spcPts val="1000"/>
              </a:spcBef>
              <a:buClr>
                <a:schemeClr val="dk1"/>
              </a:buClr>
              <a:buSzPts val="1800"/>
              <a:buFont typeface="Arial" panose="020B0604020202020204" pitchFamily="34" charset="0"/>
              <a:buChar char="•"/>
            </a:pPr>
            <a:r>
              <a:rPr lang="en-US" sz="2000" dirty="0">
                <a:sym typeface="Lato"/>
              </a:rPr>
              <a:t>Les plans </a:t>
            </a:r>
            <a:r>
              <a:rPr lang="en-US" sz="2000" dirty="0" err="1">
                <a:sym typeface="Lato"/>
              </a:rPr>
              <a:t>d'investissement</a:t>
            </a:r>
            <a:r>
              <a:rPr lang="en-US" sz="2000" dirty="0">
                <a:sym typeface="Lato"/>
              </a:rPr>
              <a:t>, </a:t>
            </a:r>
            <a:r>
              <a:rPr lang="en-US" sz="2000" b="1" dirty="0" err="1">
                <a:sym typeface="Lato"/>
              </a:rPr>
              <a:t>lorsque</a:t>
            </a:r>
            <a:r>
              <a:rPr lang="en-US" sz="2000" b="1" dirty="0">
                <a:sym typeface="Lato"/>
              </a:rPr>
              <a:t> les </a:t>
            </a:r>
            <a:r>
              <a:rPr lang="en-US" sz="2000" b="1" dirty="0" err="1">
                <a:sym typeface="Lato"/>
              </a:rPr>
              <a:t>critères</a:t>
            </a:r>
            <a:r>
              <a:rPr lang="en-US" sz="2000" b="1" dirty="0">
                <a:sym typeface="Lato"/>
              </a:rPr>
              <a:t> </a:t>
            </a:r>
            <a:r>
              <a:rPr lang="en-US" sz="2000" b="1" dirty="0" err="1">
                <a:sym typeface="Lato"/>
              </a:rPr>
              <a:t>d'allocation</a:t>
            </a:r>
            <a:r>
              <a:rPr lang="en-US" sz="2000" b="1" dirty="0">
                <a:sym typeface="Lato"/>
              </a:rPr>
              <a:t> </a:t>
            </a:r>
            <a:r>
              <a:rPr lang="en-US" sz="2000" b="1" dirty="0" err="1">
                <a:sym typeface="Lato"/>
              </a:rPr>
              <a:t>sont</a:t>
            </a:r>
            <a:r>
              <a:rPr lang="en-US" sz="2000" b="1" dirty="0">
                <a:sym typeface="Lato"/>
              </a:rPr>
              <a:t> </a:t>
            </a:r>
            <a:r>
              <a:rPr lang="en-US" sz="2000" b="1" dirty="0" err="1">
                <a:sym typeface="Lato"/>
              </a:rPr>
              <a:t>clairement</a:t>
            </a:r>
            <a:r>
              <a:rPr lang="en-US" sz="2000" b="1" dirty="0">
                <a:sym typeface="Lato"/>
              </a:rPr>
              <a:t> </a:t>
            </a:r>
            <a:r>
              <a:rPr lang="en-US" sz="2000" b="1" dirty="0" err="1">
                <a:sym typeface="Lato"/>
              </a:rPr>
              <a:t>définis</a:t>
            </a:r>
            <a:r>
              <a:rPr lang="en-US" sz="2000" b="1" dirty="0">
                <a:sym typeface="Lato"/>
              </a:rPr>
              <a:t> et </a:t>
            </a:r>
            <a:r>
              <a:rPr lang="en-US" sz="2000" b="1" dirty="0" err="1">
                <a:sym typeface="Lato"/>
              </a:rPr>
              <a:t>basés</a:t>
            </a:r>
            <a:r>
              <a:rPr lang="en-US" sz="2000" b="1" dirty="0">
                <a:sym typeface="Lato"/>
              </a:rPr>
              <a:t> sur des </a:t>
            </a:r>
            <a:r>
              <a:rPr lang="en-US" sz="2000" b="1" dirty="0" err="1">
                <a:sym typeface="Lato"/>
              </a:rPr>
              <a:t>données</a:t>
            </a:r>
            <a:r>
              <a:rPr lang="en-US" sz="2000" dirty="0">
                <a:sym typeface="Lato"/>
              </a:rPr>
              <a:t>, </a:t>
            </a:r>
            <a:r>
              <a:rPr lang="en-US" sz="2000" dirty="0" err="1">
                <a:sym typeface="Lato"/>
              </a:rPr>
              <a:t>peuvent</a:t>
            </a:r>
            <a:r>
              <a:rPr lang="en-US" sz="2000" dirty="0">
                <a:sym typeface="Lato"/>
              </a:rPr>
              <a:t> </a:t>
            </a:r>
            <a:r>
              <a:rPr lang="en-US" sz="2000" dirty="0" err="1">
                <a:sym typeface="Lato"/>
              </a:rPr>
              <a:t>conduire</a:t>
            </a:r>
            <a:r>
              <a:rPr lang="en-US" sz="2000" dirty="0">
                <a:sym typeface="Lato"/>
              </a:rPr>
              <a:t> </a:t>
            </a:r>
            <a:r>
              <a:rPr lang="en-US" sz="2000" dirty="0" err="1">
                <a:sym typeface="Lato"/>
              </a:rPr>
              <a:t>à</a:t>
            </a:r>
            <a:r>
              <a:rPr lang="en-US" sz="2000" dirty="0">
                <a:sym typeface="Lato"/>
              </a:rPr>
              <a:t> </a:t>
            </a:r>
            <a:r>
              <a:rPr lang="en-US" sz="2000" dirty="0" err="1">
                <a:sym typeface="Lato"/>
              </a:rPr>
              <a:t>une</a:t>
            </a:r>
            <a:r>
              <a:rPr lang="en-US" sz="2000" dirty="0">
                <a:sym typeface="Lato"/>
              </a:rPr>
              <a:t> </a:t>
            </a:r>
            <a:r>
              <a:rPr lang="en-US" sz="2000" dirty="0" err="1">
                <a:sym typeface="Lato"/>
              </a:rPr>
              <a:t>prise</a:t>
            </a:r>
            <a:r>
              <a:rPr lang="en-US" sz="2000" dirty="0">
                <a:sym typeface="Lato"/>
              </a:rPr>
              <a:t> de </a:t>
            </a:r>
            <a:r>
              <a:rPr lang="en-US" sz="2000" dirty="0" err="1">
                <a:sym typeface="Lato"/>
              </a:rPr>
              <a:t>décision</a:t>
            </a:r>
            <a:r>
              <a:rPr lang="en-US" sz="2000" dirty="0">
                <a:sym typeface="Lato"/>
              </a:rPr>
              <a:t> plus </a:t>
            </a:r>
            <a:r>
              <a:rPr lang="en-US" sz="2000" dirty="0" err="1">
                <a:sym typeface="Lato"/>
              </a:rPr>
              <a:t>transparente</a:t>
            </a:r>
            <a:r>
              <a:rPr lang="en-US" sz="2000" dirty="0">
                <a:sym typeface="Lato"/>
              </a:rPr>
              <a:t>, </a:t>
            </a:r>
            <a:r>
              <a:rPr lang="en-US" sz="2000" dirty="0" err="1">
                <a:sym typeface="Lato"/>
              </a:rPr>
              <a:t>en</a:t>
            </a:r>
            <a:r>
              <a:rPr lang="en-US" sz="2000" dirty="0">
                <a:sym typeface="Lato"/>
              </a:rPr>
              <a:t> particulier </a:t>
            </a:r>
            <a:r>
              <a:rPr lang="en-US" sz="2000" b="1" dirty="0">
                <a:sym typeface="Lato"/>
              </a:rPr>
              <a:t>pour </a:t>
            </a:r>
            <a:r>
              <a:rPr lang="en-US" sz="2000" b="1" dirty="0" err="1">
                <a:sym typeface="Lato"/>
              </a:rPr>
              <a:t>atteindre</a:t>
            </a:r>
            <a:r>
              <a:rPr lang="en-US" sz="2000" b="1" dirty="0">
                <a:sym typeface="Lato"/>
              </a:rPr>
              <a:t> les populations </a:t>
            </a:r>
            <a:r>
              <a:rPr lang="en-US" sz="2000" b="1" dirty="0" err="1">
                <a:sym typeface="Lato"/>
              </a:rPr>
              <a:t>défavorisées</a:t>
            </a:r>
            <a:r>
              <a:rPr lang="en-US" sz="2000" dirty="0">
                <a:sym typeface="Lato"/>
              </a:rPr>
              <a:t>.</a:t>
            </a:r>
          </a:p>
        </p:txBody>
      </p:sp>
    </p:spTree>
    <p:extLst>
      <p:ext uri="{BB962C8B-B14F-4D97-AF65-F5344CB8AC3E}">
        <p14:creationId xmlns:p14="http://schemas.microsoft.com/office/powerpoint/2010/main" val="36727315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744201"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Les </a:t>
            </a:r>
            <a:r>
              <a:rPr lang="en-US" sz="3200" b="1" dirty="0" err="1">
                <a:solidFill>
                  <a:schemeClr val="tx2"/>
                </a:solidFill>
                <a:latin typeface="Calibri" panose="020F0502020204030204" pitchFamily="34" charset="0"/>
              </a:rPr>
              <a:t>décisions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d'investissement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devraient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être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alignées</a:t>
            </a:r>
            <a:r>
              <a:rPr lang="en-US" sz="3200" b="1" dirty="0">
                <a:solidFill>
                  <a:schemeClr val="tx2"/>
                </a:solidFill>
                <a:latin typeface="Calibri" panose="020F0502020204030204" pitchFamily="34" charset="0"/>
              </a:rPr>
              <a:t> sur les </a:t>
            </a:r>
            <a:r>
              <a:rPr lang="en-US" sz="3200" b="1" dirty="0" err="1">
                <a:solidFill>
                  <a:schemeClr val="tx2"/>
                </a:solidFill>
                <a:latin typeface="Calibri" panose="020F0502020204030204" pitchFamily="34" charset="0"/>
              </a:rPr>
              <a:t>responsabilités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799"/>
            <a:ext cx="10744200" cy="3249169"/>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Les </a:t>
            </a:r>
            <a:r>
              <a:rPr lang="en-US" sz="2400" dirty="0" err="1">
                <a:sym typeface="Lato"/>
              </a:rPr>
              <a:t>décisions</a:t>
            </a:r>
            <a:r>
              <a:rPr lang="en-US" sz="2400" dirty="0">
                <a:sym typeface="Lato"/>
              </a:rPr>
              <a:t> de </a:t>
            </a:r>
            <a:r>
              <a:rPr lang="en-US" sz="2400" dirty="0" err="1">
                <a:sym typeface="Lato"/>
              </a:rPr>
              <a:t>financement</a:t>
            </a:r>
            <a:r>
              <a:rPr lang="en-US" sz="2400" dirty="0">
                <a:sym typeface="Lato"/>
              </a:rPr>
              <a:t>, les </a:t>
            </a:r>
            <a:r>
              <a:rPr lang="en-US" sz="2400" dirty="0" err="1">
                <a:sym typeface="Lato"/>
              </a:rPr>
              <a:t>décisions</a:t>
            </a:r>
            <a:r>
              <a:rPr lang="en-US" sz="2400" dirty="0">
                <a:sym typeface="Lato"/>
              </a:rPr>
              <a:t> </a:t>
            </a:r>
            <a:r>
              <a:rPr lang="en-US" sz="2400" dirty="0" err="1">
                <a:sym typeface="Lato"/>
              </a:rPr>
              <a:t>d'investissement</a:t>
            </a:r>
            <a:r>
              <a:rPr lang="en-US" sz="2400" dirty="0">
                <a:sym typeface="Lato"/>
              </a:rPr>
              <a:t>, la </a:t>
            </a:r>
            <a:r>
              <a:rPr lang="en-US" sz="2400" dirty="0" err="1">
                <a:sym typeface="Lato"/>
              </a:rPr>
              <a:t>propriété</a:t>
            </a:r>
            <a:r>
              <a:rPr lang="en-US" sz="2400" dirty="0">
                <a:sym typeface="Lato"/>
              </a:rPr>
              <a:t> des </a:t>
            </a:r>
            <a:r>
              <a:rPr lang="en-US" sz="2400" dirty="0" err="1">
                <a:sym typeface="Lato"/>
              </a:rPr>
              <a:t>actifs</a:t>
            </a:r>
            <a:r>
              <a:rPr lang="en-US" sz="2400" dirty="0">
                <a:sym typeface="Lato"/>
              </a:rPr>
              <a:t> et les </a:t>
            </a:r>
            <a:r>
              <a:rPr lang="en-US" sz="2400" dirty="0" err="1">
                <a:sym typeface="Lato"/>
              </a:rPr>
              <a:t>opérations</a:t>
            </a:r>
            <a:r>
              <a:rPr lang="en-US" sz="2400" dirty="0">
                <a:sym typeface="Lato"/>
              </a:rPr>
              <a:t> </a:t>
            </a:r>
            <a:r>
              <a:rPr lang="en-US" sz="2400" dirty="0" err="1">
                <a:sym typeface="Lato"/>
              </a:rPr>
              <a:t>sont</a:t>
            </a:r>
            <a:r>
              <a:rPr lang="en-US" sz="2400" dirty="0">
                <a:sym typeface="Lato"/>
              </a:rPr>
              <a:t> </a:t>
            </a:r>
            <a:r>
              <a:rPr lang="en-US" sz="2400" dirty="0" err="1">
                <a:sym typeface="Lato"/>
              </a:rPr>
              <a:t>souvent</a:t>
            </a:r>
            <a:r>
              <a:rPr lang="en-US" sz="2400" dirty="0">
                <a:sym typeface="Lato"/>
              </a:rPr>
              <a:t> </a:t>
            </a:r>
            <a:r>
              <a:rPr lang="en-US" sz="2400" b="1" dirty="0">
                <a:sym typeface="Lato"/>
              </a:rPr>
              <a:t>entre les mains de </a:t>
            </a:r>
            <a:r>
              <a:rPr lang="en-US" sz="2400" b="1" dirty="0" err="1">
                <a:sym typeface="Lato"/>
              </a:rPr>
              <a:t>différentes</a:t>
            </a:r>
            <a:r>
              <a:rPr lang="en-US" sz="2400" b="1" dirty="0">
                <a:sym typeface="Lato"/>
              </a:rPr>
              <a:t> parties </a:t>
            </a:r>
            <a:r>
              <a:rPr lang="en-US" sz="2400" b="1" dirty="0" err="1">
                <a:sym typeface="Lato"/>
              </a:rPr>
              <a:t>prenantes</a:t>
            </a:r>
            <a:r>
              <a:rPr lang="en-US" sz="2400" b="1" dirty="0">
                <a:sym typeface="Lato"/>
              </a:rPr>
              <a:t> qui </a:t>
            </a:r>
            <a:r>
              <a:rPr lang="en-US" sz="2400" b="1" dirty="0" err="1">
                <a:sym typeface="Lato"/>
              </a:rPr>
              <a:t>ont</a:t>
            </a:r>
            <a:r>
              <a:rPr lang="en-US" sz="2400" b="1" dirty="0">
                <a:sym typeface="Lato"/>
              </a:rPr>
              <a:t> des </a:t>
            </a:r>
            <a:r>
              <a:rPr lang="en-US" sz="2400" b="1" dirty="0" err="1">
                <a:sym typeface="Lato"/>
              </a:rPr>
              <a:t>priorités</a:t>
            </a:r>
            <a:r>
              <a:rPr lang="en-US" sz="2400" b="1" dirty="0">
                <a:sym typeface="Lato"/>
              </a:rPr>
              <a:t> </a:t>
            </a:r>
            <a:r>
              <a:rPr lang="en-US" sz="2400" b="1" dirty="0" err="1">
                <a:sym typeface="Lato"/>
              </a:rPr>
              <a:t>différentes</a:t>
            </a:r>
            <a:r>
              <a:rPr lang="en-US" sz="24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Des </a:t>
            </a:r>
            <a:r>
              <a:rPr lang="en-US" sz="2400" b="1" dirty="0" err="1">
                <a:sym typeface="Lato"/>
              </a:rPr>
              <a:t>rôles</a:t>
            </a:r>
            <a:r>
              <a:rPr lang="en-US" sz="2400" b="1" dirty="0">
                <a:sym typeface="Lato"/>
              </a:rPr>
              <a:t> </a:t>
            </a:r>
            <a:r>
              <a:rPr lang="en-US" sz="2400" b="1" dirty="0" err="1">
                <a:sym typeface="Lato"/>
              </a:rPr>
              <a:t>institutionnels</a:t>
            </a:r>
            <a:r>
              <a:rPr lang="en-US" sz="2400" b="1" dirty="0">
                <a:sym typeface="Lato"/>
              </a:rPr>
              <a:t> </a:t>
            </a:r>
            <a:r>
              <a:rPr lang="en-US" sz="2400" b="1" dirty="0" err="1">
                <a:sym typeface="Lato"/>
              </a:rPr>
              <a:t>confus</a:t>
            </a:r>
            <a:r>
              <a:rPr lang="en-US" sz="2400" dirty="0">
                <a:sym typeface="Lato"/>
              </a:rPr>
              <a:t>, des </a:t>
            </a:r>
            <a:r>
              <a:rPr lang="en-US" sz="2400" b="1" dirty="0" err="1">
                <a:sym typeface="Lato"/>
              </a:rPr>
              <a:t>mandats</a:t>
            </a:r>
            <a:r>
              <a:rPr lang="en-US" sz="2400" b="1" dirty="0">
                <a:sym typeface="Lato"/>
              </a:rPr>
              <a:t> </a:t>
            </a:r>
            <a:r>
              <a:rPr lang="en-US" sz="2400" b="1" dirty="0" err="1">
                <a:sym typeface="Lato"/>
              </a:rPr>
              <a:t>d'assainissement</a:t>
            </a:r>
            <a:r>
              <a:rPr lang="en-US" sz="2400" b="1" dirty="0">
                <a:sym typeface="Lato"/>
              </a:rPr>
              <a:t> </a:t>
            </a:r>
            <a:r>
              <a:rPr lang="en-US" sz="2400" b="1" dirty="0" err="1">
                <a:sym typeface="Lato"/>
              </a:rPr>
              <a:t>scindés</a:t>
            </a:r>
            <a:r>
              <a:rPr lang="en-US" sz="2400" b="1" dirty="0">
                <a:sym typeface="Lato"/>
              </a:rPr>
              <a:t> </a:t>
            </a:r>
            <a:r>
              <a:rPr lang="en-US" sz="2400" dirty="0">
                <a:sym typeface="Lato"/>
              </a:rPr>
              <a:t>entre les </a:t>
            </a:r>
            <a:r>
              <a:rPr lang="en-US" sz="2400" dirty="0" err="1">
                <a:sym typeface="Lato"/>
              </a:rPr>
              <a:t>réseaux</a:t>
            </a:r>
            <a:r>
              <a:rPr lang="en-US" sz="2400" dirty="0">
                <a:sym typeface="Lato"/>
              </a:rPr>
              <a:t> </a:t>
            </a:r>
            <a:r>
              <a:rPr lang="en-US" sz="2400" dirty="0" err="1">
                <a:sym typeface="Lato"/>
              </a:rPr>
              <a:t>d'assainissement</a:t>
            </a:r>
            <a:r>
              <a:rPr lang="en-US" sz="2400" dirty="0">
                <a:sym typeface="Lato"/>
              </a:rPr>
              <a:t> et les services non </a:t>
            </a:r>
            <a:r>
              <a:rPr lang="en-US" sz="2400" dirty="0" err="1">
                <a:sym typeface="Lato"/>
              </a:rPr>
              <a:t>raccordés</a:t>
            </a:r>
            <a:r>
              <a:rPr lang="en-US" sz="2400" dirty="0">
                <a:sym typeface="Lato"/>
              </a:rPr>
              <a:t>, </a:t>
            </a:r>
            <a:r>
              <a:rPr lang="en-US" sz="2400" dirty="0" err="1">
                <a:sym typeface="Lato"/>
              </a:rPr>
              <a:t>ainsi</a:t>
            </a:r>
            <a:r>
              <a:rPr lang="en-US" sz="2400" dirty="0">
                <a:sym typeface="Lato"/>
              </a:rPr>
              <a:t> </a:t>
            </a:r>
            <a:r>
              <a:rPr lang="en-US" sz="2400" dirty="0" err="1">
                <a:sym typeface="Lato"/>
              </a:rPr>
              <a:t>qu'une</a:t>
            </a:r>
            <a:r>
              <a:rPr lang="en-US" sz="2400" dirty="0">
                <a:sym typeface="Lato"/>
              </a:rPr>
              <a:t> </a:t>
            </a:r>
            <a:r>
              <a:rPr lang="en-US" sz="2400" b="1" dirty="0" err="1">
                <a:sym typeface="Lato"/>
              </a:rPr>
              <a:t>décentralisation</a:t>
            </a:r>
            <a:r>
              <a:rPr lang="en-US" sz="2400" b="1" dirty="0">
                <a:sym typeface="Lato"/>
              </a:rPr>
              <a:t> </a:t>
            </a:r>
            <a:r>
              <a:rPr lang="en-US" sz="2400" b="1" dirty="0" err="1">
                <a:sym typeface="Lato"/>
              </a:rPr>
              <a:t>fiscale</a:t>
            </a:r>
            <a:r>
              <a:rPr lang="en-US" sz="2400" b="1" dirty="0">
                <a:sym typeface="Lato"/>
              </a:rPr>
              <a:t> </a:t>
            </a:r>
            <a:r>
              <a:rPr lang="en-US" sz="2400" b="1" dirty="0" err="1">
                <a:sym typeface="Lato"/>
              </a:rPr>
              <a:t>faible</a:t>
            </a:r>
            <a:r>
              <a:rPr lang="en-US" sz="2400" dirty="0">
                <a:sym typeface="Lato"/>
              </a:rPr>
              <a:t>, </a:t>
            </a:r>
            <a:r>
              <a:rPr lang="en-US" sz="2400" dirty="0" err="1">
                <a:sym typeface="Lato"/>
              </a:rPr>
              <a:t>exacerbent</a:t>
            </a:r>
            <a:r>
              <a:rPr lang="en-US" sz="2400" dirty="0">
                <a:sym typeface="Lato"/>
              </a:rPr>
              <a:t> </a:t>
            </a:r>
            <a:r>
              <a:rPr lang="en-US" sz="2400" dirty="0" err="1">
                <a:sym typeface="Lato"/>
              </a:rPr>
              <a:t>ce</a:t>
            </a:r>
            <a:r>
              <a:rPr lang="en-US" sz="2400" dirty="0">
                <a:sym typeface="Lato"/>
              </a:rPr>
              <a:t> </a:t>
            </a:r>
            <a:r>
              <a:rPr lang="en-US" sz="2400" dirty="0" err="1">
                <a:sym typeface="Lato"/>
              </a:rPr>
              <a:t>problème</a:t>
            </a:r>
            <a:r>
              <a:rPr lang="en-US" sz="24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err="1">
                <a:sym typeface="Lato"/>
              </a:rPr>
              <a:t>En</a:t>
            </a:r>
            <a:r>
              <a:rPr lang="en-US" sz="2400" dirty="0">
                <a:sym typeface="Lato"/>
              </a:rPr>
              <a:t> </a:t>
            </a:r>
            <a:r>
              <a:rPr lang="en-US" sz="2400" dirty="0" err="1">
                <a:sym typeface="Lato"/>
              </a:rPr>
              <a:t>conséquence</a:t>
            </a:r>
            <a:r>
              <a:rPr lang="en-US" sz="2400" dirty="0">
                <a:sym typeface="Lato"/>
              </a:rPr>
              <a:t>, les </a:t>
            </a:r>
            <a:r>
              <a:rPr lang="en-US" sz="2400" dirty="0" err="1">
                <a:sym typeface="Lato"/>
              </a:rPr>
              <a:t>objectifs</a:t>
            </a:r>
            <a:r>
              <a:rPr lang="en-US" sz="2400" dirty="0">
                <a:sym typeface="Lato"/>
              </a:rPr>
              <a:t> de performance et les </a:t>
            </a:r>
            <a:r>
              <a:rPr lang="en-US" sz="2400" dirty="0" err="1">
                <a:sym typeface="Lato"/>
              </a:rPr>
              <a:t>incitations</a:t>
            </a:r>
            <a:r>
              <a:rPr lang="en-US" sz="2400" dirty="0">
                <a:sym typeface="Lato"/>
              </a:rPr>
              <a:t> </a:t>
            </a:r>
            <a:r>
              <a:rPr lang="en-US" sz="2400" b="1" dirty="0">
                <a:sym typeface="Lato"/>
              </a:rPr>
              <a:t>ne </a:t>
            </a:r>
            <a:r>
              <a:rPr lang="en-US" sz="2400" b="1" dirty="0" err="1">
                <a:sym typeface="Lato"/>
              </a:rPr>
              <a:t>s'alignent</a:t>
            </a:r>
            <a:r>
              <a:rPr lang="en-US" sz="2400" b="1" dirty="0">
                <a:sym typeface="Lato"/>
              </a:rPr>
              <a:t> </a:t>
            </a:r>
            <a:r>
              <a:rPr lang="en-US" sz="2400" b="1" dirty="0" err="1">
                <a:sym typeface="Lato"/>
              </a:rPr>
              <a:t>souvent</a:t>
            </a:r>
            <a:r>
              <a:rPr lang="en-US" sz="2400" b="1" dirty="0">
                <a:sym typeface="Lato"/>
              </a:rPr>
              <a:t> pas et </a:t>
            </a:r>
            <a:r>
              <a:rPr lang="en-US" sz="2400" b="1" dirty="0" err="1">
                <a:sym typeface="Lato"/>
              </a:rPr>
              <a:t>entravent</a:t>
            </a:r>
            <a:r>
              <a:rPr lang="en-US" sz="2400" b="1" dirty="0">
                <a:sym typeface="Lato"/>
              </a:rPr>
              <a:t> les efforts </a:t>
            </a:r>
            <a:r>
              <a:rPr lang="en-US" sz="2400" b="1" dirty="0" err="1">
                <a:sym typeface="Lato"/>
              </a:rPr>
              <a:t>visant</a:t>
            </a:r>
            <a:r>
              <a:rPr lang="en-US" sz="2400" b="1" dirty="0">
                <a:sym typeface="Lato"/>
              </a:rPr>
              <a:t> </a:t>
            </a:r>
            <a:r>
              <a:rPr lang="en-US" sz="2400" b="1" dirty="0" err="1">
                <a:sym typeface="Lato"/>
              </a:rPr>
              <a:t>à</a:t>
            </a:r>
            <a:r>
              <a:rPr lang="en-US" sz="2400" b="1" dirty="0">
                <a:sym typeface="Lato"/>
              </a:rPr>
              <a:t> demander des </a:t>
            </a:r>
            <a:r>
              <a:rPr lang="en-US" sz="2400" b="1" dirty="0" err="1">
                <a:sym typeface="Lato"/>
              </a:rPr>
              <a:t>comptes</a:t>
            </a:r>
            <a:r>
              <a:rPr lang="en-US" sz="2400" b="1" dirty="0">
                <a:sym typeface="Lato"/>
              </a:rPr>
              <a:t> aux institutions pour les </a:t>
            </a:r>
            <a:r>
              <a:rPr lang="en-US" sz="2400" b="1" dirty="0" err="1">
                <a:sym typeface="Lato"/>
              </a:rPr>
              <a:t>dépenses</a:t>
            </a:r>
            <a:r>
              <a:rPr lang="en-US" sz="2400" b="1" dirty="0">
                <a:sym typeface="Lato"/>
              </a:rPr>
              <a:t> </a:t>
            </a:r>
            <a:r>
              <a:rPr lang="en-US" sz="2400" b="1" dirty="0" err="1">
                <a:sym typeface="Lato"/>
              </a:rPr>
              <a:t>ou</a:t>
            </a:r>
            <a:r>
              <a:rPr lang="en-US" sz="2400" b="1" dirty="0">
                <a:sym typeface="Lato"/>
              </a:rPr>
              <a:t> les </a:t>
            </a:r>
            <a:r>
              <a:rPr lang="en-US" sz="2400" b="1" dirty="0" err="1">
                <a:sym typeface="Lato"/>
              </a:rPr>
              <a:t>résultats</a:t>
            </a:r>
            <a:r>
              <a:rPr lang="en-US" sz="2400" dirty="0">
                <a:sym typeface="Lato"/>
              </a:rPr>
              <a:t>.</a:t>
            </a:r>
          </a:p>
        </p:txBody>
      </p:sp>
    </p:spTree>
    <p:extLst>
      <p:ext uri="{BB962C8B-B14F-4D97-AF65-F5344CB8AC3E}">
        <p14:creationId xmlns:p14="http://schemas.microsoft.com/office/powerpoint/2010/main" val="8862599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1016997"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Les </a:t>
            </a:r>
            <a:r>
              <a:rPr lang="en-US" sz="3200" b="1" dirty="0" err="1">
                <a:solidFill>
                  <a:schemeClr val="tx2"/>
                </a:solidFill>
                <a:latin typeface="Calibri" panose="020F0502020204030204" pitchFamily="34" charset="0"/>
              </a:rPr>
              <a:t>décisions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d'investissement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devraient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être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alignées</a:t>
            </a:r>
            <a:r>
              <a:rPr lang="en-US" sz="3200" b="1" dirty="0">
                <a:solidFill>
                  <a:schemeClr val="tx2"/>
                </a:solidFill>
                <a:latin typeface="Calibri" panose="020F0502020204030204" pitchFamily="34" charset="0"/>
              </a:rPr>
              <a:t> sur les </a:t>
            </a:r>
            <a:r>
              <a:rPr lang="en-US" sz="3200" b="1" dirty="0" err="1">
                <a:solidFill>
                  <a:schemeClr val="tx2"/>
                </a:solidFill>
                <a:latin typeface="Calibri" panose="020F0502020204030204" pitchFamily="34" charset="0"/>
              </a:rPr>
              <a:t>responsabilités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17" name="Group 116">
            <a:extLst>
              <a:ext uri="{FF2B5EF4-FFF2-40B4-BE49-F238E27FC236}">
                <a16:creationId xmlns:a16="http://schemas.microsoft.com/office/drawing/2014/main" id="{6BC57CDA-4025-3081-AC42-52344F60EBD7}"/>
              </a:ext>
            </a:extLst>
          </p:cNvPr>
          <p:cNvGrpSpPr/>
          <p:nvPr/>
        </p:nvGrpSpPr>
        <p:grpSpPr>
          <a:xfrm>
            <a:off x="1278919" y="1376551"/>
            <a:ext cx="9172999" cy="4461555"/>
            <a:chOff x="1278919" y="1376551"/>
            <a:chExt cx="9172999" cy="4461555"/>
          </a:xfrm>
        </p:grpSpPr>
        <p:sp>
          <p:nvSpPr>
            <p:cNvPr id="76" name="TextBox 75">
              <a:extLst>
                <a:ext uri="{FF2B5EF4-FFF2-40B4-BE49-F238E27FC236}">
                  <a16:creationId xmlns:a16="http://schemas.microsoft.com/office/drawing/2014/main" id="{1B1932D7-FF8C-98C3-944D-1ECB0FB04551}"/>
                </a:ext>
              </a:extLst>
            </p:cNvPr>
            <p:cNvSpPr txBox="1"/>
            <p:nvPr/>
          </p:nvSpPr>
          <p:spPr>
            <a:xfrm>
              <a:off x="4965507" y="1376551"/>
              <a:ext cx="4527549" cy="307777"/>
            </a:xfrm>
            <a:prstGeom prst="rect">
              <a:avLst/>
            </a:prstGeom>
            <a:solidFill>
              <a:schemeClr val="bg1"/>
            </a:solidFill>
            <a:ln>
              <a:solidFill>
                <a:schemeClr val="bg1"/>
              </a:solidFill>
            </a:ln>
          </p:spPr>
          <p:txBody>
            <a:bodyPr wrap="square" rtlCol="0">
              <a:spAutoFit/>
            </a:bodyPr>
            <a:lstStyle/>
            <a:p>
              <a:pPr algn="ctr"/>
              <a:r>
                <a:rPr lang="fr-FR" sz="1400" dirty="0"/>
                <a:t>Transfert de la propriété des actifs</a:t>
              </a:r>
            </a:p>
          </p:txBody>
        </p:sp>
        <p:grpSp>
          <p:nvGrpSpPr>
            <p:cNvPr id="115" name="Group 114">
              <a:extLst>
                <a:ext uri="{FF2B5EF4-FFF2-40B4-BE49-F238E27FC236}">
                  <a16:creationId xmlns:a16="http://schemas.microsoft.com/office/drawing/2014/main" id="{32D2C024-A493-35CB-6D42-9D6B205594CD}"/>
                </a:ext>
              </a:extLst>
            </p:cNvPr>
            <p:cNvGrpSpPr/>
            <p:nvPr/>
          </p:nvGrpSpPr>
          <p:grpSpPr>
            <a:xfrm>
              <a:off x="1278919" y="1441284"/>
              <a:ext cx="9172999" cy="4396822"/>
              <a:chOff x="669319" y="1078838"/>
              <a:chExt cx="9172999" cy="4396822"/>
            </a:xfrm>
          </p:grpSpPr>
          <p:grpSp>
            <p:nvGrpSpPr>
              <p:cNvPr id="7" name="Group 6">
                <a:extLst>
                  <a:ext uri="{FF2B5EF4-FFF2-40B4-BE49-F238E27FC236}">
                    <a16:creationId xmlns:a16="http://schemas.microsoft.com/office/drawing/2014/main" id="{496E1F81-F045-884C-584C-284344C1CFF4}"/>
                  </a:ext>
                </a:extLst>
              </p:cNvPr>
              <p:cNvGrpSpPr/>
              <p:nvPr/>
            </p:nvGrpSpPr>
            <p:grpSpPr>
              <a:xfrm>
                <a:off x="669319" y="1889593"/>
                <a:ext cx="1549508" cy="1152211"/>
                <a:chOff x="876300" y="886561"/>
                <a:chExt cx="1295400" cy="942239"/>
              </a:xfrm>
              <a:solidFill>
                <a:srgbClr val="116DB7"/>
              </a:solidFill>
            </p:grpSpPr>
            <p:sp>
              <p:nvSpPr>
                <p:cNvPr id="6" name="Rectangle 5">
                  <a:extLst>
                    <a:ext uri="{FF2B5EF4-FFF2-40B4-BE49-F238E27FC236}">
                      <a16:creationId xmlns:a16="http://schemas.microsoft.com/office/drawing/2014/main" id="{B965F2E7-190C-40F3-6EFD-EBB6FD7AC664}"/>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Box 4">
                  <a:extLst>
                    <a:ext uri="{FF2B5EF4-FFF2-40B4-BE49-F238E27FC236}">
                      <a16:creationId xmlns:a16="http://schemas.microsoft.com/office/drawing/2014/main" id="{E9CBCC7F-BF30-E0EB-38F1-406282EE8E67}"/>
                    </a:ext>
                  </a:extLst>
                </p:cNvPr>
                <p:cNvSpPr txBox="1"/>
                <p:nvPr/>
              </p:nvSpPr>
              <p:spPr>
                <a:xfrm>
                  <a:off x="885381" y="1152297"/>
                  <a:ext cx="1277239" cy="461665"/>
                </a:xfrm>
                <a:prstGeom prst="rect">
                  <a:avLst/>
                </a:prstGeom>
                <a:grpFill/>
                <a:ln>
                  <a:noFill/>
                </a:ln>
              </p:spPr>
              <p:txBody>
                <a:bodyPr wrap="square" rtlCol="0">
                  <a:spAutoFit/>
                </a:bodyPr>
                <a:lstStyle/>
                <a:p>
                  <a:pPr algn="ctr"/>
                  <a:r>
                    <a:rPr lang="fr-FR" sz="2400" b="1" dirty="0">
                      <a:solidFill>
                        <a:schemeClr val="bg1"/>
                      </a:solidFill>
                    </a:rPr>
                    <a:t>Prêteur</a:t>
                  </a:r>
                </a:p>
              </p:txBody>
            </p:sp>
          </p:grpSp>
          <p:grpSp>
            <p:nvGrpSpPr>
              <p:cNvPr id="13" name="Group 12">
                <a:extLst>
                  <a:ext uri="{FF2B5EF4-FFF2-40B4-BE49-F238E27FC236}">
                    <a16:creationId xmlns:a16="http://schemas.microsoft.com/office/drawing/2014/main" id="{4A656E4D-E6F3-C96E-BEBD-6ACF36AF7B71}"/>
                  </a:ext>
                </a:extLst>
              </p:cNvPr>
              <p:cNvGrpSpPr/>
              <p:nvPr/>
            </p:nvGrpSpPr>
            <p:grpSpPr>
              <a:xfrm>
                <a:off x="5956996" y="1848408"/>
                <a:ext cx="1578284" cy="1148001"/>
                <a:chOff x="876300" y="886561"/>
                <a:chExt cx="1295400" cy="942239"/>
              </a:xfrm>
              <a:solidFill>
                <a:srgbClr val="39A9AE"/>
              </a:solidFill>
            </p:grpSpPr>
            <p:sp>
              <p:nvSpPr>
                <p:cNvPr id="14" name="Rectangle 13">
                  <a:extLst>
                    <a:ext uri="{FF2B5EF4-FFF2-40B4-BE49-F238E27FC236}">
                      <a16:creationId xmlns:a16="http://schemas.microsoft.com/office/drawing/2014/main" id="{97A9A935-208A-06FD-EEEE-116B1504ABDD}"/>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a:extLst>
                    <a:ext uri="{FF2B5EF4-FFF2-40B4-BE49-F238E27FC236}">
                      <a16:creationId xmlns:a16="http://schemas.microsoft.com/office/drawing/2014/main" id="{88F01C2D-3984-364B-6F5C-EC8948EBC2AD}"/>
                    </a:ext>
                  </a:extLst>
                </p:cNvPr>
                <p:cNvSpPr txBox="1"/>
                <p:nvPr/>
              </p:nvSpPr>
              <p:spPr>
                <a:xfrm>
                  <a:off x="876300" y="957450"/>
                  <a:ext cx="1295400" cy="830997"/>
                </a:xfrm>
                <a:prstGeom prst="rect">
                  <a:avLst/>
                </a:prstGeom>
                <a:grpFill/>
                <a:ln>
                  <a:noFill/>
                </a:ln>
              </p:spPr>
              <p:txBody>
                <a:bodyPr wrap="square" rtlCol="0">
                  <a:spAutoFit/>
                </a:bodyPr>
                <a:lstStyle/>
                <a:p>
                  <a:pPr algn="ctr"/>
                  <a:r>
                    <a:rPr lang="fr-FR" sz="1600" b="1" dirty="0" err="1">
                      <a:solidFill>
                        <a:schemeClr val="bg1"/>
                      </a:solidFill>
                    </a:rPr>
                    <a:t>Infr</a:t>
                  </a:r>
                  <a:r>
                    <a:rPr lang="fr-FR" sz="1600" b="1" dirty="0">
                      <a:solidFill>
                        <a:schemeClr val="bg1"/>
                      </a:solidFill>
                    </a:rPr>
                    <a:t>. ou prestation de services</a:t>
                  </a:r>
                  <a:endParaRPr lang="fr-FR" sz="1100" b="1" dirty="0">
                    <a:solidFill>
                      <a:schemeClr val="bg1"/>
                    </a:solidFill>
                  </a:endParaRPr>
                </a:p>
              </p:txBody>
            </p:sp>
          </p:grpSp>
          <p:grpSp>
            <p:nvGrpSpPr>
              <p:cNvPr id="8" name="Group 7">
                <a:extLst>
                  <a:ext uri="{FF2B5EF4-FFF2-40B4-BE49-F238E27FC236}">
                    <a16:creationId xmlns:a16="http://schemas.microsoft.com/office/drawing/2014/main" id="{2E05DC90-9326-0D7B-ABEE-28FC09117C6B}"/>
                  </a:ext>
                </a:extLst>
              </p:cNvPr>
              <p:cNvGrpSpPr/>
              <p:nvPr/>
            </p:nvGrpSpPr>
            <p:grpSpPr>
              <a:xfrm>
                <a:off x="3539785" y="1865240"/>
                <a:ext cx="1632246" cy="1187252"/>
                <a:chOff x="876300" y="886561"/>
                <a:chExt cx="1295400" cy="942239"/>
              </a:xfrm>
              <a:solidFill>
                <a:srgbClr val="3A82B9"/>
              </a:solidFill>
            </p:grpSpPr>
            <p:sp>
              <p:nvSpPr>
                <p:cNvPr id="10" name="Rectangle 9">
                  <a:extLst>
                    <a:ext uri="{FF2B5EF4-FFF2-40B4-BE49-F238E27FC236}">
                      <a16:creationId xmlns:a16="http://schemas.microsoft.com/office/drawing/2014/main" id="{2806CE24-4269-5345-2935-AEDFB23543BB}"/>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a:extLst>
                    <a:ext uri="{FF2B5EF4-FFF2-40B4-BE49-F238E27FC236}">
                      <a16:creationId xmlns:a16="http://schemas.microsoft.com/office/drawing/2014/main" id="{1E044343-E963-6BD0-0351-69C6476CC2F7}"/>
                    </a:ext>
                  </a:extLst>
                </p:cNvPr>
                <p:cNvSpPr txBox="1"/>
                <p:nvPr/>
              </p:nvSpPr>
              <p:spPr>
                <a:xfrm>
                  <a:off x="876300" y="1058713"/>
                  <a:ext cx="1295400" cy="317539"/>
                </a:xfrm>
                <a:prstGeom prst="rect">
                  <a:avLst/>
                </a:prstGeom>
                <a:grpFill/>
                <a:ln>
                  <a:noFill/>
                </a:ln>
              </p:spPr>
              <p:txBody>
                <a:bodyPr wrap="square" rtlCol="0">
                  <a:spAutoFit/>
                </a:bodyPr>
                <a:lstStyle/>
                <a:p>
                  <a:pPr algn="ctr"/>
                  <a:r>
                    <a:rPr lang="fr-FR" sz="2000" b="1" dirty="0">
                      <a:solidFill>
                        <a:schemeClr val="bg1"/>
                      </a:solidFill>
                    </a:rPr>
                    <a:t>Emprunteur</a:t>
                  </a:r>
                </a:p>
              </p:txBody>
            </p:sp>
          </p:grpSp>
          <p:sp>
            <p:nvSpPr>
              <p:cNvPr id="12" name="TextBox 11">
                <a:extLst>
                  <a:ext uri="{FF2B5EF4-FFF2-40B4-BE49-F238E27FC236}">
                    <a16:creationId xmlns:a16="http://schemas.microsoft.com/office/drawing/2014/main" id="{7483AC0E-BF0D-5626-40E6-BE25D8F4E82C}"/>
                  </a:ext>
                </a:extLst>
              </p:cNvPr>
              <p:cNvSpPr txBox="1"/>
              <p:nvPr/>
            </p:nvSpPr>
            <p:spPr>
              <a:xfrm>
                <a:off x="3539785" y="2483672"/>
                <a:ext cx="1632246" cy="307777"/>
              </a:xfrm>
              <a:prstGeom prst="rect">
                <a:avLst/>
              </a:prstGeom>
              <a:solidFill>
                <a:srgbClr val="3A82B9"/>
              </a:solidFill>
              <a:ln>
                <a:noFill/>
              </a:ln>
            </p:spPr>
            <p:txBody>
              <a:bodyPr wrap="square" rtlCol="0">
                <a:spAutoFit/>
              </a:bodyPr>
              <a:lstStyle/>
              <a:p>
                <a:pPr algn="ctr"/>
                <a:r>
                  <a:rPr lang="fr-FR" sz="1400" b="1" i="1" dirty="0" err="1">
                    <a:solidFill>
                      <a:schemeClr val="bg1"/>
                    </a:solidFill>
                  </a:rPr>
                  <a:t>P.e</a:t>
                </a:r>
                <a:r>
                  <a:rPr lang="fr-FR" sz="1400" b="1" i="1" dirty="0">
                    <a:solidFill>
                      <a:schemeClr val="bg1"/>
                    </a:solidFill>
                  </a:rPr>
                  <a:t>. </a:t>
                </a:r>
                <a:r>
                  <a:rPr lang="fr-FR" sz="1400" b="1" i="1" dirty="0" err="1">
                    <a:solidFill>
                      <a:schemeClr val="bg1"/>
                    </a:solidFill>
                  </a:rPr>
                  <a:t>Gov</a:t>
                </a:r>
                <a:r>
                  <a:rPr lang="fr-FR" sz="1400" b="1" i="1" dirty="0">
                    <a:solidFill>
                      <a:schemeClr val="bg1"/>
                    </a:solidFill>
                  </a:rPr>
                  <a:t>, </a:t>
                </a:r>
                <a:r>
                  <a:rPr lang="fr-FR" sz="1400" b="1" i="1" dirty="0" err="1">
                    <a:solidFill>
                      <a:schemeClr val="bg1"/>
                    </a:solidFill>
                  </a:rPr>
                  <a:t>Trésur</a:t>
                </a:r>
                <a:endParaRPr lang="fr-FR" sz="1400" b="1" i="1" dirty="0">
                  <a:solidFill>
                    <a:schemeClr val="bg1"/>
                  </a:solidFill>
                </a:endParaRPr>
              </a:p>
            </p:txBody>
          </p:sp>
          <p:grpSp>
            <p:nvGrpSpPr>
              <p:cNvPr id="71" name="Group 70">
                <a:extLst>
                  <a:ext uri="{FF2B5EF4-FFF2-40B4-BE49-F238E27FC236}">
                    <a16:creationId xmlns:a16="http://schemas.microsoft.com/office/drawing/2014/main" id="{730ECF0B-2A46-3020-CD5C-B7565E5D58FA}"/>
                  </a:ext>
                </a:extLst>
              </p:cNvPr>
              <p:cNvGrpSpPr/>
              <p:nvPr/>
            </p:nvGrpSpPr>
            <p:grpSpPr>
              <a:xfrm>
                <a:off x="8228530" y="1793097"/>
                <a:ext cx="1613788" cy="1170772"/>
                <a:chOff x="7486650" y="1087507"/>
                <a:chExt cx="1298779" cy="942239"/>
              </a:xfrm>
            </p:grpSpPr>
            <p:grpSp>
              <p:nvGrpSpPr>
                <p:cNvPr id="16" name="Group 15">
                  <a:extLst>
                    <a:ext uri="{FF2B5EF4-FFF2-40B4-BE49-F238E27FC236}">
                      <a16:creationId xmlns:a16="http://schemas.microsoft.com/office/drawing/2014/main" id="{A3F2B455-33FA-08F6-CF99-BA50BBDF51EB}"/>
                    </a:ext>
                  </a:extLst>
                </p:cNvPr>
                <p:cNvGrpSpPr/>
                <p:nvPr/>
              </p:nvGrpSpPr>
              <p:grpSpPr>
                <a:xfrm>
                  <a:off x="7486650" y="1087507"/>
                  <a:ext cx="1298779" cy="942239"/>
                  <a:chOff x="876300" y="886561"/>
                  <a:chExt cx="1298779" cy="942239"/>
                </a:xfrm>
                <a:solidFill>
                  <a:srgbClr val="A0C5E1"/>
                </a:solidFill>
              </p:grpSpPr>
              <p:sp>
                <p:nvSpPr>
                  <p:cNvPr id="17" name="Rectangle 16">
                    <a:extLst>
                      <a:ext uri="{FF2B5EF4-FFF2-40B4-BE49-F238E27FC236}">
                        <a16:creationId xmlns:a16="http://schemas.microsoft.com/office/drawing/2014/main" id="{7D4534A2-124F-08C0-9700-09E054A1F0AA}"/>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0070C0"/>
                      </a:solidFill>
                    </a:endParaRPr>
                  </a:p>
                </p:txBody>
              </p:sp>
              <p:sp>
                <p:nvSpPr>
                  <p:cNvPr id="18" name="TextBox 17">
                    <a:extLst>
                      <a:ext uri="{FF2B5EF4-FFF2-40B4-BE49-F238E27FC236}">
                        <a16:creationId xmlns:a16="http://schemas.microsoft.com/office/drawing/2014/main" id="{9D44FBD2-376B-96A0-E04A-5058FA4F88C0}"/>
                      </a:ext>
                    </a:extLst>
                  </p:cNvPr>
                  <p:cNvSpPr txBox="1"/>
                  <p:nvPr/>
                </p:nvSpPr>
                <p:spPr>
                  <a:xfrm>
                    <a:off x="879679" y="1026200"/>
                    <a:ext cx="1295400" cy="520168"/>
                  </a:xfrm>
                  <a:prstGeom prst="rect">
                    <a:avLst/>
                  </a:prstGeom>
                  <a:grpFill/>
                  <a:ln>
                    <a:noFill/>
                  </a:ln>
                </p:spPr>
                <p:txBody>
                  <a:bodyPr wrap="square" rtlCol="0">
                    <a:spAutoFit/>
                  </a:bodyPr>
                  <a:lstStyle/>
                  <a:p>
                    <a:pPr algn="ctr"/>
                    <a:r>
                      <a:rPr lang="fr-FR" b="1" dirty="0">
                        <a:solidFill>
                          <a:srgbClr val="0070C0"/>
                        </a:solidFill>
                      </a:rPr>
                      <a:t>Propriétaires d'actifs</a:t>
                    </a:r>
                    <a:endParaRPr lang="fr-FR" sz="1200" b="1" dirty="0">
                      <a:solidFill>
                        <a:srgbClr val="0070C0"/>
                      </a:solidFill>
                    </a:endParaRPr>
                  </a:p>
                </p:txBody>
              </p:sp>
            </p:grpSp>
            <p:sp>
              <p:nvSpPr>
                <p:cNvPr id="19" name="TextBox 18">
                  <a:extLst>
                    <a:ext uri="{FF2B5EF4-FFF2-40B4-BE49-F238E27FC236}">
                      <a16:creationId xmlns:a16="http://schemas.microsoft.com/office/drawing/2014/main" id="{444DD8E3-0007-42FC-6704-FDB777263F55}"/>
                    </a:ext>
                  </a:extLst>
                </p:cNvPr>
                <p:cNvSpPr txBox="1"/>
                <p:nvPr/>
              </p:nvSpPr>
              <p:spPr>
                <a:xfrm>
                  <a:off x="7486650" y="1741247"/>
                  <a:ext cx="1295400" cy="247699"/>
                </a:xfrm>
                <a:prstGeom prst="rect">
                  <a:avLst/>
                </a:prstGeom>
                <a:solidFill>
                  <a:srgbClr val="A0C5E1"/>
                </a:solidFill>
                <a:ln>
                  <a:noFill/>
                </a:ln>
              </p:spPr>
              <p:txBody>
                <a:bodyPr wrap="square" rtlCol="0">
                  <a:spAutoFit/>
                </a:bodyPr>
                <a:lstStyle/>
                <a:p>
                  <a:pPr algn="ctr"/>
                  <a:r>
                    <a:rPr lang="fr-FR" sz="1400" b="1" i="1" dirty="0" err="1">
                      <a:solidFill>
                        <a:srgbClr val="0070C0"/>
                      </a:solidFill>
                    </a:rPr>
                    <a:t>P.e</a:t>
                  </a:r>
                  <a:r>
                    <a:rPr lang="fr-FR" sz="1400" b="1" i="1" dirty="0">
                      <a:solidFill>
                        <a:srgbClr val="0070C0"/>
                      </a:solidFill>
                    </a:rPr>
                    <a:t>. </a:t>
                  </a:r>
                  <a:r>
                    <a:rPr lang="fr-FR" sz="1400" b="1" i="1" dirty="0" err="1">
                      <a:solidFill>
                        <a:srgbClr val="0070C0"/>
                      </a:solidFill>
                    </a:rPr>
                    <a:t>Gov</a:t>
                  </a:r>
                  <a:r>
                    <a:rPr lang="fr-FR" sz="1400" b="1" i="1" dirty="0">
                      <a:solidFill>
                        <a:srgbClr val="0070C0"/>
                      </a:solidFill>
                    </a:rPr>
                    <a:t> locale</a:t>
                  </a:r>
                </a:p>
              </p:txBody>
            </p:sp>
          </p:grpSp>
          <p:grpSp>
            <p:nvGrpSpPr>
              <p:cNvPr id="20" name="Group 19">
                <a:extLst>
                  <a:ext uri="{FF2B5EF4-FFF2-40B4-BE49-F238E27FC236}">
                    <a16:creationId xmlns:a16="http://schemas.microsoft.com/office/drawing/2014/main" id="{E921BE6A-AFDF-05CF-22D5-E8E67B74F48C}"/>
                  </a:ext>
                </a:extLst>
              </p:cNvPr>
              <p:cNvGrpSpPr/>
              <p:nvPr/>
            </p:nvGrpSpPr>
            <p:grpSpPr>
              <a:xfrm>
                <a:off x="8224201" y="4271960"/>
                <a:ext cx="1613922" cy="1173923"/>
                <a:chOff x="876300" y="886561"/>
                <a:chExt cx="1295400" cy="942239"/>
              </a:xfrm>
              <a:solidFill>
                <a:srgbClr val="39A9AE"/>
              </a:solidFill>
            </p:grpSpPr>
            <p:sp>
              <p:nvSpPr>
                <p:cNvPr id="21" name="Rectangle 20">
                  <a:extLst>
                    <a:ext uri="{FF2B5EF4-FFF2-40B4-BE49-F238E27FC236}">
                      <a16:creationId xmlns:a16="http://schemas.microsoft.com/office/drawing/2014/main" id="{65A6F76F-A1CA-87BE-535C-AFACBD22CCBB}"/>
                    </a:ext>
                  </a:extLst>
                </p:cNvPr>
                <p:cNvSpPr/>
                <p:nvPr/>
              </p:nvSpPr>
              <p:spPr>
                <a:xfrm>
                  <a:off x="876300" y="886561"/>
                  <a:ext cx="1295400" cy="942239"/>
                </a:xfrm>
                <a:prstGeom prst="rect">
                  <a:avLst/>
                </a:prstGeom>
                <a:solidFill>
                  <a:srgbClr val="D0E1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extBox 21">
                  <a:extLst>
                    <a:ext uri="{FF2B5EF4-FFF2-40B4-BE49-F238E27FC236}">
                      <a16:creationId xmlns:a16="http://schemas.microsoft.com/office/drawing/2014/main" id="{DCEDDD45-14A5-C466-15CE-FBC18D0B4654}"/>
                    </a:ext>
                  </a:extLst>
                </p:cNvPr>
                <p:cNvSpPr txBox="1"/>
                <p:nvPr/>
              </p:nvSpPr>
              <p:spPr>
                <a:xfrm>
                  <a:off x="876300" y="982850"/>
                  <a:ext cx="1295400" cy="741103"/>
                </a:xfrm>
                <a:prstGeom prst="rect">
                  <a:avLst/>
                </a:prstGeom>
                <a:solidFill>
                  <a:srgbClr val="D0E1EF"/>
                </a:solidFill>
                <a:ln>
                  <a:noFill/>
                </a:ln>
              </p:spPr>
              <p:txBody>
                <a:bodyPr wrap="square" rtlCol="0">
                  <a:spAutoFit/>
                </a:bodyPr>
                <a:lstStyle/>
                <a:p>
                  <a:pPr algn="ctr"/>
                  <a:r>
                    <a:rPr lang="fr-FR" b="1" dirty="0">
                      <a:solidFill>
                        <a:srgbClr val="0070C0"/>
                      </a:solidFill>
                    </a:rPr>
                    <a:t>Opérateur ou prestataire de services</a:t>
                  </a:r>
                  <a:endParaRPr lang="fr-FR" sz="1200" b="1" dirty="0">
                    <a:solidFill>
                      <a:srgbClr val="0070C0"/>
                    </a:solidFill>
                  </a:endParaRPr>
                </a:p>
              </p:txBody>
            </p:sp>
          </p:grpSp>
          <p:grpSp>
            <p:nvGrpSpPr>
              <p:cNvPr id="23" name="Group 22">
                <a:extLst>
                  <a:ext uri="{FF2B5EF4-FFF2-40B4-BE49-F238E27FC236}">
                    <a16:creationId xmlns:a16="http://schemas.microsoft.com/office/drawing/2014/main" id="{F6D9AD7D-52C5-F256-C992-E456BB7D2D98}"/>
                  </a:ext>
                </a:extLst>
              </p:cNvPr>
              <p:cNvGrpSpPr/>
              <p:nvPr/>
            </p:nvGrpSpPr>
            <p:grpSpPr>
              <a:xfrm>
                <a:off x="5956996" y="4277936"/>
                <a:ext cx="1646643" cy="1197724"/>
                <a:chOff x="876300" y="886561"/>
                <a:chExt cx="1295400" cy="942239"/>
              </a:xfrm>
              <a:solidFill>
                <a:srgbClr val="88C9D0"/>
              </a:solidFill>
            </p:grpSpPr>
            <p:sp>
              <p:nvSpPr>
                <p:cNvPr id="24" name="Rectangle 23">
                  <a:extLst>
                    <a:ext uri="{FF2B5EF4-FFF2-40B4-BE49-F238E27FC236}">
                      <a16:creationId xmlns:a16="http://schemas.microsoft.com/office/drawing/2014/main" id="{9C2E4604-0659-F3D0-7AB5-4DAC75B2C682}"/>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Box 24">
                  <a:extLst>
                    <a:ext uri="{FF2B5EF4-FFF2-40B4-BE49-F238E27FC236}">
                      <a16:creationId xmlns:a16="http://schemas.microsoft.com/office/drawing/2014/main" id="{BF24487B-1CC7-474F-6627-4E608BBC40AC}"/>
                    </a:ext>
                  </a:extLst>
                </p:cNvPr>
                <p:cNvSpPr txBox="1"/>
                <p:nvPr/>
              </p:nvSpPr>
              <p:spPr>
                <a:xfrm>
                  <a:off x="876300" y="1176304"/>
                  <a:ext cx="1295400" cy="338554"/>
                </a:xfrm>
                <a:prstGeom prst="rect">
                  <a:avLst/>
                </a:prstGeom>
                <a:grpFill/>
                <a:ln>
                  <a:noFill/>
                </a:ln>
              </p:spPr>
              <p:txBody>
                <a:bodyPr wrap="square" rtlCol="0">
                  <a:spAutoFit/>
                </a:bodyPr>
                <a:lstStyle/>
                <a:p>
                  <a:pPr algn="ctr"/>
                  <a:r>
                    <a:rPr lang="fr-FR" sz="1600" b="1" dirty="0">
                      <a:solidFill>
                        <a:schemeClr val="bg1"/>
                      </a:solidFill>
                    </a:rPr>
                    <a:t>Citoyens</a:t>
                  </a:r>
                  <a:endParaRPr lang="fr-FR" sz="1100" b="1" dirty="0">
                    <a:solidFill>
                      <a:schemeClr val="bg1"/>
                    </a:solidFill>
                  </a:endParaRPr>
                </a:p>
              </p:txBody>
            </p:sp>
          </p:grpSp>
          <p:grpSp>
            <p:nvGrpSpPr>
              <p:cNvPr id="70" name="Group 69">
                <a:extLst>
                  <a:ext uri="{FF2B5EF4-FFF2-40B4-BE49-F238E27FC236}">
                    <a16:creationId xmlns:a16="http://schemas.microsoft.com/office/drawing/2014/main" id="{B5E214A4-914F-1A09-383B-DC66445D2154}"/>
                  </a:ext>
                </a:extLst>
              </p:cNvPr>
              <p:cNvGrpSpPr/>
              <p:nvPr/>
            </p:nvGrpSpPr>
            <p:grpSpPr>
              <a:xfrm>
                <a:off x="3539785" y="4259874"/>
                <a:ext cx="1655961" cy="1203087"/>
                <a:chOff x="2957577" y="2547788"/>
                <a:chExt cx="1296923" cy="942239"/>
              </a:xfrm>
            </p:grpSpPr>
            <p:grpSp>
              <p:nvGrpSpPr>
                <p:cNvPr id="26" name="Group 25">
                  <a:extLst>
                    <a:ext uri="{FF2B5EF4-FFF2-40B4-BE49-F238E27FC236}">
                      <a16:creationId xmlns:a16="http://schemas.microsoft.com/office/drawing/2014/main" id="{C6822C64-B073-2A4D-41DF-CDDC1028324B}"/>
                    </a:ext>
                  </a:extLst>
                </p:cNvPr>
                <p:cNvGrpSpPr/>
                <p:nvPr/>
              </p:nvGrpSpPr>
              <p:grpSpPr>
                <a:xfrm>
                  <a:off x="2959100" y="2547788"/>
                  <a:ext cx="1295400" cy="942239"/>
                  <a:chOff x="876300" y="886561"/>
                  <a:chExt cx="1295400" cy="942239"/>
                </a:xfrm>
                <a:solidFill>
                  <a:srgbClr val="3A82B9"/>
                </a:solidFill>
              </p:grpSpPr>
              <p:sp>
                <p:nvSpPr>
                  <p:cNvPr id="27" name="Rectangle 26">
                    <a:extLst>
                      <a:ext uri="{FF2B5EF4-FFF2-40B4-BE49-F238E27FC236}">
                        <a16:creationId xmlns:a16="http://schemas.microsoft.com/office/drawing/2014/main" id="{5E1DDA69-3736-FD29-011C-5A4EDB2B9EAF}"/>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extBox 27">
                    <a:extLst>
                      <a:ext uri="{FF2B5EF4-FFF2-40B4-BE49-F238E27FC236}">
                        <a16:creationId xmlns:a16="http://schemas.microsoft.com/office/drawing/2014/main" id="{0B547D74-7D07-3121-2834-66E04C5F5635}"/>
                      </a:ext>
                    </a:extLst>
                  </p:cNvPr>
                  <p:cNvSpPr txBox="1"/>
                  <p:nvPr/>
                </p:nvSpPr>
                <p:spPr>
                  <a:xfrm>
                    <a:off x="876300" y="945562"/>
                    <a:ext cx="1295400" cy="457987"/>
                  </a:xfrm>
                  <a:prstGeom prst="rect">
                    <a:avLst/>
                  </a:prstGeom>
                  <a:grpFill/>
                  <a:ln>
                    <a:noFill/>
                  </a:ln>
                </p:spPr>
                <p:txBody>
                  <a:bodyPr wrap="square" rtlCol="0">
                    <a:spAutoFit/>
                  </a:bodyPr>
                  <a:lstStyle/>
                  <a:p>
                    <a:pPr algn="ctr"/>
                    <a:r>
                      <a:rPr lang="fr-FR" sz="1600" b="1" dirty="0">
                        <a:solidFill>
                          <a:schemeClr val="bg1"/>
                        </a:solidFill>
                      </a:rPr>
                      <a:t>Décideurs d'investissement </a:t>
                    </a:r>
                    <a:endParaRPr lang="fr-FR" sz="1100" b="1" dirty="0">
                      <a:solidFill>
                        <a:schemeClr val="bg1"/>
                      </a:solidFill>
                    </a:endParaRPr>
                  </a:p>
                </p:txBody>
              </p:sp>
            </p:grpSp>
            <p:sp>
              <p:nvSpPr>
                <p:cNvPr id="29" name="TextBox 28">
                  <a:extLst>
                    <a:ext uri="{FF2B5EF4-FFF2-40B4-BE49-F238E27FC236}">
                      <a16:creationId xmlns:a16="http://schemas.microsoft.com/office/drawing/2014/main" id="{34636689-23A2-9641-0059-EAE1958649B2}"/>
                    </a:ext>
                  </a:extLst>
                </p:cNvPr>
                <p:cNvSpPr txBox="1"/>
                <p:nvPr/>
              </p:nvSpPr>
              <p:spPr>
                <a:xfrm>
                  <a:off x="2957577" y="3018847"/>
                  <a:ext cx="1295400" cy="409778"/>
                </a:xfrm>
                <a:prstGeom prst="rect">
                  <a:avLst/>
                </a:prstGeom>
                <a:solidFill>
                  <a:srgbClr val="3A82B9"/>
                </a:solidFill>
                <a:ln>
                  <a:noFill/>
                </a:ln>
              </p:spPr>
              <p:txBody>
                <a:bodyPr wrap="square" rtlCol="0">
                  <a:spAutoFit/>
                </a:bodyPr>
                <a:lstStyle/>
                <a:p>
                  <a:pPr algn="ctr"/>
                  <a:r>
                    <a:rPr lang="fr-FR" sz="1400" b="1" i="1" dirty="0" err="1">
                      <a:solidFill>
                        <a:schemeClr val="bg1"/>
                      </a:solidFill>
                    </a:rPr>
                    <a:t>P.e</a:t>
                  </a:r>
                  <a:r>
                    <a:rPr lang="fr-FR" sz="1400" b="1" i="1" dirty="0">
                      <a:solidFill>
                        <a:schemeClr val="bg1"/>
                      </a:solidFill>
                    </a:rPr>
                    <a:t>. ministère technique</a:t>
                  </a:r>
                </a:p>
              </p:txBody>
            </p:sp>
          </p:grpSp>
          <p:grpSp>
            <p:nvGrpSpPr>
              <p:cNvPr id="69" name="Group 68">
                <a:extLst>
                  <a:ext uri="{FF2B5EF4-FFF2-40B4-BE49-F238E27FC236}">
                    <a16:creationId xmlns:a16="http://schemas.microsoft.com/office/drawing/2014/main" id="{4F69B282-810E-8DE2-5590-68991A21FB5B}"/>
                  </a:ext>
                </a:extLst>
              </p:cNvPr>
              <p:cNvGrpSpPr/>
              <p:nvPr/>
            </p:nvGrpSpPr>
            <p:grpSpPr>
              <a:xfrm>
                <a:off x="675587" y="4210448"/>
                <a:ext cx="1549508" cy="1171694"/>
                <a:chOff x="831217" y="2562989"/>
                <a:chExt cx="1295400" cy="979545"/>
              </a:xfrm>
            </p:grpSpPr>
            <p:grpSp>
              <p:nvGrpSpPr>
                <p:cNvPr id="30" name="Group 29">
                  <a:extLst>
                    <a:ext uri="{FF2B5EF4-FFF2-40B4-BE49-F238E27FC236}">
                      <a16:creationId xmlns:a16="http://schemas.microsoft.com/office/drawing/2014/main" id="{2810138C-ED74-0406-E24D-E5E9E5E3319F}"/>
                    </a:ext>
                  </a:extLst>
                </p:cNvPr>
                <p:cNvGrpSpPr/>
                <p:nvPr/>
              </p:nvGrpSpPr>
              <p:grpSpPr>
                <a:xfrm>
                  <a:off x="831217" y="2562989"/>
                  <a:ext cx="1295400" cy="942239"/>
                  <a:chOff x="876300" y="886561"/>
                  <a:chExt cx="1295400" cy="942239"/>
                </a:xfrm>
                <a:solidFill>
                  <a:srgbClr val="71A9D3"/>
                </a:solidFill>
              </p:grpSpPr>
              <p:sp>
                <p:nvSpPr>
                  <p:cNvPr id="31" name="Rectangle 30">
                    <a:extLst>
                      <a:ext uri="{FF2B5EF4-FFF2-40B4-BE49-F238E27FC236}">
                        <a16:creationId xmlns:a16="http://schemas.microsoft.com/office/drawing/2014/main" id="{1EDAB478-95EA-6D0A-3FDC-4C5A854A029F}"/>
                      </a:ext>
                    </a:extLst>
                  </p:cNvPr>
                  <p:cNvSpPr/>
                  <p:nvPr/>
                </p:nvSpPr>
                <p:spPr>
                  <a:xfrm>
                    <a:off x="876300" y="886561"/>
                    <a:ext cx="1295400" cy="94223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a:extLst>
                      <a:ext uri="{FF2B5EF4-FFF2-40B4-BE49-F238E27FC236}">
                        <a16:creationId xmlns:a16="http://schemas.microsoft.com/office/drawing/2014/main" id="{664335CB-FA3F-A987-3D2F-960C0F24DA29}"/>
                      </a:ext>
                    </a:extLst>
                  </p:cNvPr>
                  <p:cNvSpPr txBox="1"/>
                  <p:nvPr/>
                </p:nvSpPr>
                <p:spPr>
                  <a:xfrm>
                    <a:off x="876300" y="945562"/>
                    <a:ext cx="1295400" cy="540338"/>
                  </a:xfrm>
                  <a:prstGeom prst="rect">
                    <a:avLst/>
                  </a:prstGeom>
                  <a:grpFill/>
                  <a:ln>
                    <a:noFill/>
                  </a:ln>
                </p:spPr>
                <p:txBody>
                  <a:bodyPr wrap="square" rtlCol="0">
                    <a:spAutoFit/>
                  </a:bodyPr>
                  <a:lstStyle/>
                  <a:p>
                    <a:pPr algn="ctr"/>
                    <a:r>
                      <a:rPr lang="fr-FR" b="1" dirty="0">
                        <a:solidFill>
                          <a:schemeClr val="bg1"/>
                        </a:solidFill>
                      </a:rPr>
                      <a:t>Décideur financier</a:t>
                    </a:r>
                    <a:endParaRPr lang="fr-FR" sz="1200" b="1" dirty="0">
                      <a:solidFill>
                        <a:schemeClr val="bg1"/>
                      </a:solidFill>
                    </a:endParaRPr>
                  </a:p>
                </p:txBody>
              </p:sp>
            </p:grpSp>
            <p:sp>
              <p:nvSpPr>
                <p:cNvPr id="33" name="TextBox 32">
                  <a:extLst>
                    <a:ext uri="{FF2B5EF4-FFF2-40B4-BE49-F238E27FC236}">
                      <a16:creationId xmlns:a16="http://schemas.microsoft.com/office/drawing/2014/main" id="{48D337F7-4846-A700-7CD5-635972912E53}"/>
                    </a:ext>
                  </a:extLst>
                </p:cNvPr>
                <p:cNvSpPr txBox="1"/>
                <p:nvPr/>
              </p:nvSpPr>
              <p:spPr>
                <a:xfrm>
                  <a:off x="840297" y="3105118"/>
                  <a:ext cx="1277240" cy="437416"/>
                </a:xfrm>
                <a:prstGeom prst="rect">
                  <a:avLst/>
                </a:prstGeom>
                <a:solidFill>
                  <a:srgbClr val="71A9D3"/>
                </a:solidFill>
                <a:ln>
                  <a:noFill/>
                </a:ln>
              </p:spPr>
              <p:txBody>
                <a:bodyPr wrap="square" rtlCol="0">
                  <a:spAutoFit/>
                </a:bodyPr>
                <a:lstStyle/>
                <a:p>
                  <a:pPr algn="ctr"/>
                  <a:r>
                    <a:rPr lang="fr-FR" sz="1400" b="1" i="1" dirty="0" err="1">
                      <a:solidFill>
                        <a:schemeClr val="bg1"/>
                      </a:solidFill>
                    </a:rPr>
                    <a:t>P.e</a:t>
                  </a:r>
                  <a:r>
                    <a:rPr lang="fr-FR" sz="1400" b="1" i="1" dirty="0">
                      <a:solidFill>
                        <a:schemeClr val="bg1"/>
                      </a:solidFill>
                    </a:rPr>
                    <a:t>. ministère des finances</a:t>
                  </a:r>
                </a:p>
              </p:txBody>
            </p:sp>
          </p:grpSp>
          <p:cxnSp>
            <p:nvCxnSpPr>
              <p:cNvPr id="35" name="Straight Arrow Connector 34">
                <a:extLst>
                  <a:ext uri="{FF2B5EF4-FFF2-40B4-BE49-F238E27FC236}">
                    <a16:creationId xmlns:a16="http://schemas.microsoft.com/office/drawing/2014/main" id="{C37772DB-2399-F385-3DAF-EE8AD4B5B01A}"/>
                  </a:ext>
                </a:extLst>
              </p:cNvPr>
              <p:cNvCxnSpPr>
                <a:cxnSpLocks/>
                <a:stCxn id="6" idx="3"/>
                <a:endCxn id="10" idx="1"/>
              </p:cNvCxnSpPr>
              <p:nvPr/>
            </p:nvCxnSpPr>
            <p:spPr>
              <a:xfrm flipV="1">
                <a:off x="2218827" y="2458866"/>
                <a:ext cx="1320958" cy="6833"/>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Straight Arrow Connector 35">
                <a:extLst>
                  <a:ext uri="{FF2B5EF4-FFF2-40B4-BE49-F238E27FC236}">
                    <a16:creationId xmlns:a16="http://schemas.microsoft.com/office/drawing/2014/main" id="{35597CE4-DB1B-C0DE-0BB9-04E73768480E}"/>
                  </a:ext>
                </a:extLst>
              </p:cNvPr>
              <p:cNvCxnSpPr>
                <a:cxnSpLocks/>
                <a:stCxn id="10" idx="3"/>
                <a:endCxn id="15" idx="1"/>
              </p:cNvCxnSpPr>
              <p:nvPr/>
            </p:nvCxnSpPr>
            <p:spPr>
              <a:xfrm flipV="1">
                <a:off x="5172031" y="2441010"/>
                <a:ext cx="784965" cy="17856"/>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a:extLst>
                  <a:ext uri="{FF2B5EF4-FFF2-40B4-BE49-F238E27FC236}">
                    <a16:creationId xmlns:a16="http://schemas.microsoft.com/office/drawing/2014/main" id="{BA31B2B2-AC26-D7EF-4054-2C36164D66FD}"/>
                  </a:ext>
                </a:extLst>
              </p:cNvPr>
              <p:cNvCxnSpPr>
                <a:cxnSpLocks/>
                <a:stCxn id="15" idx="3"/>
              </p:cNvCxnSpPr>
              <p:nvPr/>
            </p:nvCxnSpPr>
            <p:spPr>
              <a:xfrm>
                <a:off x="7535280" y="2441010"/>
                <a:ext cx="693253" cy="0"/>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7" name="Straight Arrow Connector 46">
                <a:extLst>
                  <a:ext uri="{FF2B5EF4-FFF2-40B4-BE49-F238E27FC236}">
                    <a16:creationId xmlns:a16="http://schemas.microsoft.com/office/drawing/2014/main" id="{526D5B95-57AE-F331-2173-D7279BAC96E9}"/>
                  </a:ext>
                </a:extLst>
              </p:cNvPr>
              <p:cNvCxnSpPr>
                <a:cxnSpLocks/>
                <a:stCxn id="17" idx="2"/>
                <a:endCxn id="21" idx="0"/>
              </p:cNvCxnSpPr>
              <p:nvPr/>
            </p:nvCxnSpPr>
            <p:spPr>
              <a:xfrm flipH="1">
                <a:off x="9031162" y="2963869"/>
                <a:ext cx="2166" cy="1308091"/>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180D9C0E-6DE0-0FD3-558F-19B11DE25804}"/>
                  </a:ext>
                </a:extLst>
              </p:cNvPr>
              <p:cNvCxnSpPr>
                <a:cxnSpLocks/>
                <a:stCxn id="25" idx="3"/>
                <a:endCxn id="22" idx="1"/>
              </p:cNvCxnSpPr>
              <p:nvPr/>
            </p:nvCxnSpPr>
            <p:spPr>
              <a:xfrm flipV="1">
                <a:off x="7603639" y="4853590"/>
                <a:ext cx="620562" cy="7828"/>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4" name="Straight Arrow Connector 53">
                <a:extLst>
                  <a:ext uri="{FF2B5EF4-FFF2-40B4-BE49-F238E27FC236}">
                    <a16:creationId xmlns:a16="http://schemas.microsoft.com/office/drawing/2014/main" id="{75D3D258-8CF0-D364-C904-FAE72BD17191}"/>
                  </a:ext>
                </a:extLst>
              </p:cNvPr>
              <p:cNvCxnSpPr>
                <a:cxnSpLocks/>
                <a:endCxn id="14" idx="2"/>
              </p:cNvCxnSpPr>
              <p:nvPr/>
            </p:nvCxnSpPr>
            <p:spPr>
              <a:xfrm flipV="1">
                <a:off x="5200632" y="2996409"/>
                <a:ext cx="1545506" cy="1270391"/>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8" name="Straight Arrow Connector 57">
                <a:extLst>
                  <a:ext uri="{FF2B5EF4-FFF2-40B4-BE49-F238E27FC236}">
                    <a16:creationId xmlns:a16="http://schemas.microsoft.com/office/drawing/2014/main" id="{06259073-58EF-F515-9BC2-06A0E24850C2}"/>
                  </a:ext>
                </a:extLst>
              </p:cNvPr>
              <p:cNvCxnSpPr>
                <a:cxnSpLocks/>
                <a:stCxn id="10" idx="2"/>
                <a:endCxn id="27" idx="0"/>
              </p:cNvCxnSpPr>
              <p:nvPr/>
            </p:nvCxnSpPr>
            <p:spPr>
              <a:xfrm>
                <a:off x="4355908" y="3052492"/>
                <a:ext cx="12830" cy="1207382"/>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1" name="Straight Arrow Connector 60">
                <a:extLst>
                  <a:ext uri="{FF2B5EF4-FFF2-40B4-BE49-F238E27FC236}">
                    <a16:creationId xmlns:a16="http://schemas.microsoft.com/office/drawing/2014/main" id="{76C3242C-D29A-297C-D87A-791F1B9018FF}"/>
                  </a:ext>
                </a:extLst>
              </p:cNvPr>
              <p:cNvCxnSpPr>
                <a:cxnSpLocks/>
              </p:cNvCxnSpPr>
              <p:nvPr/>
            </p:nvCxnSpPr>
            <p:spPr>
              <a:xfrm flipH="1">
                <a:off x="2231498" y="4861340"/>
                <a:ext cx="1308287" cy="15458"/>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5" name="Straight Arrow Connector 64">
                <a:extLst>
                  <a:ext uri="{FF2B5EF4-FFF2-40B4-BE49-F238E27FC236}">
                    <a16:creationId xmlns:a16="http://schemas.microsoft.com/office/drawing/2014/main" id="{F498E531-8A6E-5ACF-AFD9-012C3577F227}"/>
                  </a:ext>
                </a:extLst>
              </p:cNvPr>
              <p:cNvCxnSpPr>
                <a:cxnSpLocks/>
                <a:stCxn id="31" idx="0"/>
                <a:endCxn id="6" idx="2"/>
              </p:cNvCxnSpPr>
              <p:nvPr/>
            </p:nvCxnSpPr>
            <p:spPr>
              <a:xfrm flipH="1" flipV="1">
                <a:off x="1444073" y="3041804"/>
                <a:ext cx="6268" cy="1168644"/>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4" name="TextBox 73">
                <a:extLst>
                  <a:ext uri="{FF2B5EF4-FFF2-40B4-BE49-F238E27FC236}">
                    <a16:creationId xmlns:a16="http://schemas.microsoft.com/office/drawing/2014/main" id="{FC081A96-1AE0-BECF-DD4F-AA0D858293F2}"/>
                  </a:ext>
                </a:extLst>
              </p:cNvPr>
              <p:cNvSpPr txBox="1"/>
              <p:nvPr/>
            </p:nvSpPr>
            <p:spPr>
              <a:xfrm>
                <a:off x="716491" y="3459833"/>
                <a:ext cx="1447099" cy="307777"/>
              </a:xfrm>
              <a:prstGeom prst="rect">
                <a:avLst/>
              </a:prstGeom>
              <a:solidFill>
                <a:schemeClr val="bg1"/>
              </a:solidFill>
              <a:ln>
                <a:solidFill>
                  <a:schemeClr val="bg1"/>
                </a:solidFill>
              </a:ln>
            </p:spPr>
            <p:txBody>
              <a:bodyPr wrap="square" rtlCol="0">
                <a:spAutoFit/>
              </a:bodyPr>
              <a:lstStyle/>
              <a:p>
                <a:pPr algn="ctr"/>
                <a:r>
                  <a:rPr lang="fr-FR" sz="1400" dirty="0"/>
                  <a:t>Remboursement</a:t>
                </a:r>
              </a:p>
            </p:txBody>
          </p:sp>
          <p:sp>
            <p:nvSpPr>
              <p:cNvPr id="75" name="TextBox 74">
                <a:extLst>
                  <a:ext uri="{FF2B5EF4-FFF2-40B4-BE49-F238E27FC236}">
                    <a16:creationId xmlns:a16="http://schemas.microsoft.com/office/drawing/2014/main" id="{7905A63D-742C-5620-1177-885B75ED747E}"/>
                  </a:ext>
                </a:extLst>
              </p:cNvPr>
              <p:cNvSpPr txBox="1"/>
              <p:nvPr/>
            </p:nvSpPr>
            <p:spPr>
              <a:xfrm>
                <a:off x="3507905" y="3370012"/>
                <a:ext cx="1858326" cy="307777"/>
              </a:xfrm>
              <a:prstGeom prst="rect">
                <a:avLst/>
              </a:prstGeom>
              <a:solidFill>
                <a:schemeClr val="bg1"/>
              </a:solidFill>
              <a:ln>
                <a:solidFill>
                  <a:schemeClr val="bg1"/>
                </a:solidFill>
              </a:ln>
            </p:spPr>
            <p:txBody>
              <a:bodyPr wrap="square" rtlCol="0">
                <a:spAutoFit/>
              </a:bodyPr>
              <a:lstStyle/>
              <a:p>
                <a:pPr algn="ctr"/>
                <a:r>
                  <a:rPr lang="fr-FR" sz="1400" dirty="0"/>
                  <a:t>Délégation de mandat</a:t>
                </a:r>
              </a:p>
            </p:txBody>
          </p:sp>
          <p:sp>
            <p:nvSpPr>
              <p:cNvPr id="77" name="TextBox 76">
                <a:extLst>
                  <a:ext uri="{FF2B5EF4-FFF2-40B4-BE49-F238E27FC236}">
                    <a16:creationId xmlns:a16="http://schemas.microsoft.com/office/drawing/2014/main" id="{E760940F-09FF-6153-56B1-347EFC0D3CC7}"/>
                  </a:ext>
                </a:extLst>
              </p:cNvPr>
              <p:cNvSpPr txBox="1"/>
              <p:nvPr/>
            </p:nvSpPr>
            <p:spPr>
              <a:xfrm rot="19260128">
                <a:off x="5218135" y="3408737"/>
                <a:ext cx="1399033" cy="646331"/>
              </a:xfrm>
              <a:prstGeom prst="rect">
                <a:avLst/>
              </a:prstGeom>
              <a:solidFill>
                <a:schemeClr val="bg1"/>
              </a:solidFill>
              <a:ln>
                <a:solidFill>
                  <a:schemeClr val="bg1"/>
                </a:solidFill>
              </a:ln>
            </p:spPr>
            <p:txBody>
              <a:bodyPr wrap="square" rtlCol="0">
                <a:spAutoFit/>
              </a:bodyPr>
              <a:lstStyle/>
              <a:p>
                <a:pPr algn="ctr"/>
                <a:r>
                  <a:rPr lang="fr-FR" sz="1200" dirty="0"/>
                  <a:t>Planification des investissements et construction</a:t>
                </a:r>
              </a:p>
            </p:txBody>
          </p:sp>
          <p:sp>
            <p:nvSpPr>
              <p:cNvPr id="78" name="TextBox 77">
                <a:extLst>
                  <a:ext uri="{FF2B5EF4-FFF2-40B4-BE49-F238E27FC236}">
                    <a16:creationId xmlns:a16="http://schemas.microsoft.com/office/drawing/2014/main" id="{9C1044C7-292D-0BEE-F603-F4B5BAF3B4E8}"/>
                  </a:ext>
                </a:extLst>
              </p:cNvPr>
              <p:cNvSpPr txBox="1"/>
              <p:nvPr/>
            </p:nvSpPr>
            <p:spPr>
              <a:xfrm>
                <a:off x="8079208" y="3370011"/>
                <a:ext cx="1710484" cy="307777"/>
              </a:xfrm>
              <a:prstGeom prst="rect">
                <a:avLst/>
              </a:prstGeom>
              <a:solidFill>
                <a:schemeClr val="bg1"/>
              </a:solidFill>
              <a:ln>
                <a:solidFill>
                  <a:schemeClr val="bg1"/>
                </a:solidFill>
              </a:ln>
            </p:spPr>
            <p:txBody>
              <a:bodyPr wrap="square" rtlCol="0">
                <a:spAutoFit/>
              </a:bodyPr>
              <a:lstStyle/>
              <a:p>
                <a:pPr algn="ctr"/>
                <a:r>
                  <a:rPr lang="fr-FR" sz="1400" dirty="0"/>
                  <a:t>Délégation de l'O&amp;M</a:t>
                </a:r>
              </a:p>
            </p:txBody>
          </p:sp>
          <p:cxnSp>
            <p:nvCxnSpPr>
              <p:cNvPr id="79" name="Straight Arrow Connector 78">
                <a:extLst>
                  <a:ext uri="{FF2B5EF4-FFF2-40B4-BE49-F238E27FC236}">
                    <a16:creationId xmlns:a16="http://schemas.microsoft.com/office/drawing/2014/main" id="{4ACA77C1-4974-C92B-662E-8076929D2D11}"/>
                  </a:ext>
                </a:extLst>
              </p:cNvPr>
              <p:cNvCxnSpPr>
                <a:cxnSpLocks/>
                <a:stCxn id="10" idx="0"/>
                <a:endCxn id="76" idx="1"/>
              </p:cNvCxnSpPr>
              <p:nvPr/>
            </p:nvCxnSpPr>
            <p:spPr>
              <a:xfrm flipH="1" flipV="1">
                <a:off x="4355907" y="1167994"/>
                <a:ext cx="1" cy="697246"/>
              </a:xfrm>
              <a:prstGeom prst="straightConnector1">
                <a:avLst/>
              </a:prstGeom>
              <a:ln w="28575"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5" name="Straight Arrow Connector 84">
                <a:extLst>
                  <a:ext uri="{FF2B5EF4-FFF2-40B4-BE49-F238E27FC236}">
                    <a16:creationId xmlns:a16="http://schemas.microsoft.com/office/drawing/2014/main" id="{977710B4-9501-26A0-3939-055098CD6DEB}"/>
                  </a:ext>
                </a:extLst>
              </p:cNvPr>
              <p:cNvCxnSpPr>
                <a:cxnSpLocks/>
              </p:cNvCxnSpPr>
              <p:nvPr/>
            </p:nvCxnSpPr>
            <p:spPr>
              <a:xfrm>
                <a:off x="4355908" y="1136647"/>
                <a:ext cx="894408" cy="0"/>
              </a:xfrm>
              <a:prstGeom prst="straightConnector1">
                <a:avLst/>
              </a:prstGeom>
              <a:ln w="28575"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7" name="Straight Arrow Connector 86">
                <a:extLst>
                  <a:ext uri="{FF2B5EF4-FFF2-40B4-BE49-F238E27FC236}">
                    <a16:creationId xmlns:a16="http://schemas.microsoft.com/office/drawing/2014/main" id="{BE88A285-37E9-865A-6C1F-E38E6BEAD863}"/>
                  </a:ext>
                </a:extLst>
              </p:cNvPr>
              <p:cNvCxnSpPr>
                <a:cxnSpLocks/>
                <a:endCxn id="17" idx="0"/>
              </p:cNvCxnSpPr>
              <p:nvPr/>
            </p:nvCxnSpPr>
            <p:spPr>
              <a:xfrm>
                <a:off x="9033328" y="1078838"/>
                <a:ext cx="0" cy="714259"/>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7" name="Straight Arrow Connector 96">
                <a:extLst>
                  <a:ext uri="{FF2B5EF4-FFF2-40B4-BE49-F238E27FC236}">
                    <a16:creationId xmlns:a16="http://schemas.microsoft.com/office/drawing/2014/main" id="{C1BCE0E7-8710-D70A-5D4B-9567881B5A26}"/>
                  </a:ext>
                </a:extLst>
              </p:cNvPr>
              <p:cNvCxnSpPr>
                <a:cxnSpLocks/>
              </p:cNvCxnSpPr>
              <p:nvPr/>
            </p:nvCxnSpPr>
            <p:spPr>
              <a:xfrm>
                <a:off x="8040042" y="1124876"/>
                <a:ext cx="993286" cy="0"/>
              </a:xfrm>
              <a:prstGeom prst="straightConnector1">
                <a:avLst/>
              </a:prstGeom>
              <a:ln w="28575"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spTree>
    <p:extLst>
      <p:ext uri="{BB962C8B-B14F-4D97-AF65-F5344CB8AC3E}">
        <p14:creationId xmlns:p14="http://schemas.microsoft.com/office/powerpoint/2010/main" val="3931442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744200" cy="518508"/>
          </a:xfrm>
          <a:prstGeom prst="rect">
            <a:avLst/>
          </a:prstGeom>
        </p:spPr>
        <p:txBody>
          <a:bodyPr vert="horz" lIns="0" tIns="0" rIns="0" bIns="0" rtlCol="0" anchor="t" anchorCtr="0">
            <a:normAutofit fontScale="90000"/>
          </a:bodyPr>
          <a:lstStyle/>
          <a:p>
            <a:r>
              <a:rPr lang="en-US" sz="3200" b="1" dirty="0" err="1">
                <a:solidFill>
                  <a:schemeClr val="tx2"/>
                </a:solidFill>
                <a:latin typeface="Calibri" panose="020F0502020204030204" pitchFamily="34" charset="0"/>
              </a:rPr>
              <a:t>Atteindre</a:t>
            </a:r>
            <a:r>
              <a:rPr lang="en-US" sz="3200" b="1" dirty="0">
                <a:solidFill>
                  <a:schemeClr val="tx2"/>
                </a:solidFill>
                <a:latin typeface="Calibri" panose="020F0502020204030204" pitchFamily="34" charset="0"/>
              </a:rPr>
              <a:t> le bon mélange de </a:t>
            </a:r>
            <a:r>
              <a:rPr lang="en-US" sz="3200" b="1" dirty="0" err="1">
                <a:solidFill>
                  <a:schemeClr val="tx2"/>
                </a:solidFill>
                <a:latin typeface="Calibri" panose="020F0502020204030204" pitchFamily="34" charset="0"/>
              </a:rPr>
              <a:t>financement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est</a:t>
            </a:r>
            <a:r>
              <a:rPr lang="en-US" sz="3200" b="1" dirty="0">
                <a:solidFill>
                  <a:schemeClr val="tx2"/>
                </a:solidFill>
                <a:latin typeface="Calibri" panose="020F0502020204030204" pitchFamily="34" charset="0"/>
              </a:rPr>
              <a:t> crucial pour </a:t>
            </a:r>
            <a:r>
              <a:rPr lang="en-US" sz="3200" b="1" dirty="0" err="1">
                <a:solidFill>
                  <a:schemeClr val="tx2"/>
                </a:solidFill>
                <a:latin typeface="Calibri" panose="020F0502020204030204" pitchFamily="34" charset="0"/>
              </a:rPr>
              <a:t>l'expansion</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long </a:t>
            </a:r>
            <a:r>
              <a:rPr lang="en-US" sz="3200" b="1" dirty="0" err="1">
                <a:solidFill>
                  <a:schemeClr val="tx2"/>
                </a:solidFill>
                <a:latin typeface="Calibri" panose="020F0502020204030204" pitchFamily="34" charset="0"/>
              </a:rPr>
              <a:t>terme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l'équité</a:t>
            </a:r>
            <a:r>
              <a:rPr lang="en-US" sz="3200" b="1" dirty="0">
                <a:solidFill>
                  <a:schemeClr val="tx2"/>
                </a:solidFill>
                <a:latin typeface="Calibri" panose="020F0502020204030204" pitchFamily="34" charset="0"/>
              </a:rPr>
              <a:t> et la </a:t>
            </a:r>
            <a:r>
              <a:rPr lang="en-US" sz="3200" b="1" dirty="0" err="1">
                <a:solidFill>
                  <a:schemeClr val="tx2"/>
                </a:solidFill>
                <a:latin typeface="Calibri" panose="020F0502020204030204" pitchFamily="34" charset="0"/>
              </a:rPr>
              <a:t>viabilité</a:t>
            </a:r>
            <a:r>
              <a:rPr lang="en-US" sz="3200" b="1" dirty="0">
                <a:solidFill>
                  <a:schemeClr val="tx2"/>
                </a:solidFill>
                <a:latin typeface="Calibri" panose="020F0502020204030204" pitchFamily="34" charset="0"/>
              </a:rPr>
              <a:t> des services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744200" cy="5222847"/>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dirty="0" err="1">
                <a:sym typeface="Lato"/>
              </a:rPr>
              <a:t>tarifs</a:t>
            </a:r>
            <a:r>
              <a:rPr lang="en-US" sz="2000" dirty="0">
                <a:sym typeface="Lato"/>
              </a:rPr>
              <a:t> </a:t>
            </a:r>
            <a:r>
              <a:rPr lang="en-US" sz="2000" dirty="0" err="1">
                <a:sym typeface="Lato"/>
              </a:rPr>
              <a:t>sont</a:t>
            </a:r>
            <a:r>
              <a:rPr lang="en-US" sz="2000" dirty="0">
                <a:sym typeface="Lato"/>
              </a:rPr>
              <a:t> </a:t>
            </a:r>
            <a:r>
              <a:rPr lang="en-US" sz="2000" dirty="0" err="1">
                <a:sym typeface="Lato"/>
              </a:rPr>
              <a:t>importants</a:t>
            </a:r>
            <a:r>
              <a:rPr lang="en-US" sz="2000" dirty="0">
                <a:sym typeface="Lato"/>
              </a:rPr>
              <a:t>, </a:t>
            </a:r>
            <a:r>
              <a:rPr lang="en-US" sz="2000" dirty="0" err="1">
                <a:sym typeface="Lato"/>
              </a:rPr>
              <a:t>mais</a:t>
            </a:r>
            <a:r>
              <a:rPr lang="en-US" sz="2000" dirty="0">
                <a:sym typeface="Lato"/>
              </a:rPr>
              <a:t> </a:t>
            </a:r>
            <a:r>
              <a:rPr lang="en-US" sz="2000" b="1" dirty="0" err="1">
                <a:sym typeface="Lato"/>
              </a:rPr>
              <a:t>l'accessibilité</a:t>
            </a:r>
            <a:r>
              <a:rPr lang="en-US" sz="2000" b="1" dirty="0">
                <a:sym typeface="Lato"/>
              </a:rPr>
              <a:t> </a:t>
            </a:r>
            <a:r>
              <a:rPr lang="en-US" sz="2000" b="1" dirty="0" err="1">
                <a:sym typeface="Lato"/>
              </a:rPr>
              <a:t>reste</a:t>
            </a:r>
            <a:r>
              <a:rPr lang="en-US" sz="2000" b="1" dirty="0">
                <a:sym typeface="Lato"/>
              </a:rPr>
              <a:t> un </a:t>
            </a:r>
            <a:r>
              <a:rPr lang="en-US" sz="2000" b="1" dirty="0" err="1">
                <a:sym typeface="Lato"/>
              </a:rPr>
              <a:t>problème</a:t>
            </a:r>
            <a:r>
              <a:rPr lang="en-US" sz="2000" b="1" dirty="0">
                <a:sym typeface="Lato"/>
              </a:rPr>
              <a:t> </a:t>
            </a:r>
            <a:r>
              <a:rPr lang="en-US" sz="2000" b="1" dirty="0" err="1">
                <a:sym typeface="Lato"/>
              </a:rPr>
              <a:t>significatif</a:t>
            </a:r>
            <a:r>
              <a:rPr lang="en-US" sz="2000" dirty="0">
                <a:sym typeface="Lato"/>
              </a:rPr>
              <a:t>, </a:t>
            </a:r>
            <a:r>
              <a:rPr lang="en-US" sz="2000" dirty="0" err="1">
                <a:sym typeface="Lato"/>
              </a:rPr>
              <a:t>impactant</a:t>
            </a:r>
            <a:r>
              <a:rPr lang="en-US" sz="2000" dirty="0">
                <a:sym typeface="Lato"/>
              </a:rPr>
              <a:t> la </a:t>
            </a:r>
            <a:r>
              <a:rPr lang="en-US" sz="2000" dirty="0" err="1">
                <a:sym typeface="Lato"/>
              </a:rPr>
              <a:t>capacité</a:t>
            </a:r>
            <a:r>
              <a:rPr lang="en-US" sz="2000" dirty="0">
                <a:sym typeface="Lato"/>
              </a:rPr>
              <a:t> des </a:t>
            </a:r>
            <a:r>
              <a:rPr lang="en-US" sz="2000" dirty="0" err="1">
                <a:sym typeface="Lato"/>
              </a:rPr>
              <a:t>autorités</a:t>
            </a:r>
            <a:r>
              <a:rPr lang="en-US" sz="2000" dirty="0">
                <a:sym typeface="Lato"/>
              </a:rPr>
              <a:t> de services </a:t>
            </a:r>
            <a:r>
              <a:rPr lang="en-US" sz="2000" b="1" dirty="0" err="1">
                <a:sym typeface="Lato"/>
              </a:rPr>
              <a:t>à</a:t>
            </a:r>
            <a:r>
              <a:rPr lang="en-US" sz="2000" b="1" dirty="0">
                <a:sym typeface="Lato"/>
              </a:rPr>
              <a:t> </a:t>
            </a:r>
            <a:r>
              <a:rPr lang="en-US" sz="2000" b="1" dirty="0" err="1">
                <a:sym typeface="Lato"/>
              </a:rPr>
              <a:t>atteindre</a:t>
            </a:r>
            <a:r>
              <a:rPr lang="en-US" sz="2000" b="1" dirty="0">
                <a:sym typeface="Lato"/>
              </a:rPr>
              <a:t> la </a:t>
            </a:r>
            <a:r>
              <a:rPr lang="en-US" sz="2000" b="1" dirty="0" err="1">
                <a:sym typeface="Lato"/>
              </a:rPr>
              <a:t>récupération</a:t>
            </a:r>
            <a:r>
              <a:rPr lang="en-US" sz="2000" b="1" dirty="0">
                <a:sym typeface="Lato"/>
              </a:rPr>
              <a:t> </a:t>
            </a:r>
            <a:r>
              <a:rPr lang="en-US" sz="2000" b="1" dirty="0" err="1">
                <a:sym typeface="Lato"/>
              </a:rPr>
              <a:t>totale</a:t>
            </a:r>
            <a:r>
              <a:rPr lang="en-US" sz="2000" b="1" dirty="0">
                <a:sym typeface="Lato"/>
              </a:rPr>
              <a:t> des </a:t>
            </a:r>
            <a:r>
              <a:rPr lang="en-US" sz="2000" b="1" dirty="0" err="1">
                <a:sym typeface="Lato"/>
              </a:rPr>
              <a:t>coûts</a:t>
            </a:r>
            <a:r>
              <a:rPr lang="en-US" sz="20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La </a:t>
            </a:r>
            <a:r>
              <a:rPr lang="en-US" sz="2000" b="1" dirty="0" err="1">
                <a:sym typeface="Lato"/>
              </a:rPr>
              <a:t>collecte</a:t>
            </a:r>
            <a:r>
              <a:rPr lang="en-US" sz="2000" b="1" dirty="0">
                <a:sym typeface="Lato"/>
              </a:rPr>
              <a:t> des </a:t>
            </a:r>
            <a:r>
              <a:rPr lang="en-US" sz="2000" b="1" dirty="0" err="1">
                <a:sym typeface="Lato"/>
              </a:rPr>
              <a:t>tarifs</a:t>
            </a:r>
            <a:r>
              <a:rPr lang="en-US" sz="2000" b="1" dirty="0">
                <a:sym typeface="Lato"/>
              </a:rPr>
              <a:t> pour les services sans </a:t>
            </a:r>
            <a:r>
              <a:rPr lang="en-US" sz="2000" b="1" dirty="0" err="1">
                <a:sym typeface="Lato"/>
              </a:rPr>
              <a:t>égouts</a:t>
            </a:r>
            <a:r>
              <a:rPr lang="en-US" sz="2000" b="1" dirty="0">
                <a:sym typeface="Lato"/>
              </a:rPr>
              <a:t> </a:t>
            </a:r>
            <a:r>
              <a:rPr lang="en-US" sz="2000" b="1" dirty="0" err="1">
                <a:sym typeface="Lato"/>
              </a:rPr>
              <a:t>est</a:t>
            </a:r>
            <a:r>
              <a:rPr lang="en-US" sz="2000" b="1" dirty="0">
                <a:sym typeface="Lato"/>
              </a:rPr>
              <a:t> </a:t>
            </a:r>
            <a:r>
              <a:rPr lang="en-US" sz="2000" b="1" dirty="0" err="1">
                <a:sym typeface="Lato"/>
              </a:rPr>
              <a:t>particulièrement</a:t>
            </a:r>
            <a:r>
              <a:rPr lang="en-US" sz="2000" b="1" dirty="0">
                <a:sym typeface="Lato"/>
              </a:rPr>
              <a:t> difficile </a:t>
            </a:r>
            <a:r>
              <a:rPr lang="en-US" sz="2000" dirty="0" err="1">
                <a:sym typeface="Lato"/>
              </a:rPr>
              <a:t>lorsque</a:t>
            </a:r>
            <a:r>
              <a:rPr lang="en-US" sz="2000" dirty="0">
                <a:sym typeface="Lato"/>
              </a:rPr>
              <a:t> les </a:t>
            </a:r>
            <a:r>
              <a:rPr lang="en-US" sz="2000" dirty="0" err="1">
                <a:sym typeface="Lato"/>
              </a:rPr>
              <a:t>autorités</a:t>
            </a:r>
            <a:r>
              <a:rPr lang="en-US" sz="2000" dirty="0">
                <a:sym typeface="Lato"/>
              </a:rPr>
              <a:t> </a:t>
            </a:r>
            <a:r>
              <a:rPr lang="en-US" sz="2000" dirty="0" err="1">
                <a:sym typeface="Lato"/>
              </a:rPr>
              <a:t>sont</a:t>
            </a:r>
            <a:r>
              <a:rPr lang="en-US" sz="2000" dirty="0">
                <a:sym typeface="Lato"/>
              </a:rPr>
              <a:t> </a:t>
            </a:r>
            <a:r>
              <a:rPr lang="en-US" sz="2000" dirty="0" err="1">
                <a:sym typeface="Lato"/>
              </a:rPr>
              <a:t>nouvelles</a:t>
            </a:r>
            <a:r>
              <a:rPr lang="en-US" sz="2000" dirty="0">
                <a:sym typeface="Lato"/>
              </a:rPr>
              <a:t> dans </a:t>
            </a:r>
            <a:r>
              <a:rPr lang="en-US" sz="2000" dirty="0" err="1">
                <a:sym typeface="Lato"/>
              </a:rPr>
              <a:t>ces</a:t>
            </a:r>
            <a:r>
              <a:rPr lang="en-US" sz="2000" dirty="0">
                <a:sym typeface="Lato"/>
              </a:rPr>
              <a:t> services, dans le </a:t>
            </a:r>
            <a:r>
              <a:rPr lang="en-US" sz="2000" dirty="0" err="1">
                <a:sym typeface="Lato"/>
              </a:rPr>
              <a:t>contexte</a:t>
            </a:r>
            <a:r>
              <a:rPr lang="en-US" sz="2000" dirty="0">
                <a:sym typeface="Lato"/>
              </a:rPr>
              <a:t> de </a:t>
            </a:r>
            <a:r>
              <a:rPr lang="en-US" sz="2000" dirty="0" err="1">
                <a:sym typeface="Lato"/>
              </a:rPr>
              <a:t>mandats</a:t>
            </a:r>
            <a:r>
              <a:rPr lang="en-US" sz="2000" dirty="0">
                <a:sym typeface="Lato"/>
              </a:rPr>
              <a:t> </a:t>
            </a:r>
            <a:r>
              <a:rPr lang="en-US" sz="2000" dirty="0" err="1">
                <a:sym typeface="Lato"/>
              </a:rPr>
              <a:t>scindés</a:t>
            </a:r>
            <a:r>
              <a:rPr lang="en-US" sz="2000" dirty="0">
                <a:sym typeface="Lato"/>
              </a:rPr>
              <a:t> </a:t>
            </a:r>
            <a:r>
              <a:rPr lang="en-US" sz="2000" dirty="0" err="1">
                <a:sym typeface="Lato"/>
              </a:rPr>
              <a:t>ou</a:t>
            </a:r>
            <a:r>
              <a:rPr lang="en-US" sz="2000" dirty="0">
                <a:sym typeface="Lato"/>
              </a:rPr>
              <a:t> de la prestation de services </a:t>
            </a:r>
            <a:r>
              <a:rPr lang="en-US" sz="2000" dirty="0" err="1">
                <a:sym typeface="Lato"/>
              </a:rPr>
              <a:t>d'eau</a:t>
            </a:r>
            <a:r>
              <a:rPr lang="en-US" sz="2000" dirty="0">
                <a:sym typeface="Lato"/>
              </a:rPr>
              <a:t> </a:t>
            </a:r>
            <a:r>
              <a:rPr lang="en-US" sz="2000" dirty="0" err="1">
                <a:sym typeface="Lato"/>
              </a:rPr>
              <a:t>séparée</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b="1" dirty="0" err="1">
                <a:sym typeface="Lato"/>
              </a:rPr>
              <a:t>modèles</a:t>
            </a:r>
            <a:r>
              <a:rPr lang="en-US" sz="2000" b="1" dirty="0">
                <a:sym typeface="Lato"/>
              </a:rPr>
              <a:t> </a:t>
            </a:r>
            <a:r>
              <a:rPr lang="en-US" sz="2000" b="1" dirty="0" err="1">
                <a:sym typeface="Lato"/>
              </a:rPr>
              <a:t>tarifaires</a:t>
            </a:r>
            <a:r>
              <a:rPr lang="en-US" sz="2000" b="1" dirty="0">
                <a:sym typeface="Lato"/>
              </a:rPr>
              <a:t> </a:t>
            </a:r>
            <a:r>
              <a:rPr lang="en-US" sz="2000" b="1" dirty="0" err="1">
                <a:sym typeface="Lato"/>
              </a:rPr>
              <a:t>permettant</a:t>
            </a:r>
            <a:r>
              <a:rPr lang="en-US" sz="2000" b="1" dirty="0">
                <a:sym typeface="Lato"/>
              </a:rPr>
              <a:t> des subventions </a:t>
            </a:r>
            <a:r>
              <a:rPr lang="en-US" sz="2000" b="1" dirty="0" err="1">
                <a:sym typeface="Lato"/>
              </a:rPr>
              <a:t>croisées</a:t>
            </a:r>
            <a:r>
              <a:rPr lang="en-US" sz="2000" b="1" dirty="0">
                <a:sym typeface="Lato"/>
              </a:rPr>
              <a:t> </a:t>
            </a:r>
            <a:r>
              <a:rPr lang="en-US" sz="2000" dirty="0" err="1">
                <a:sym typeface="Lato"/>
              </a:rPr>
              <a:t>peuvent</a:t>
            </a:r>
            <a:r>
              <a:rPr lang="en-US" sz="2000" dirty="0">
                <a:sym typeface="Lato"/>
              </a:rPr>
              <a:t> aider </a:t>
            </a:r>
            <a:r>
              <a:rPr lang="en-US" sz="2000" dirty="0" err="1">
                <a:sym typeface="Lato"/>
              </a:rPr>
              <a:t>une</a:t>
            </a:r>
            <a:r>
              <a:rPr lang="en-US" sz="2000" dirty="0">
                <a:sym typeface="Lato"/>
              </a:rPr>
              <a:t> </a:t>
            </a:r>
            <a:r>
              <a:rPr lang="en-US" sz="2000" dirty="0" err="1">
                <a:sym typeface="Lato"/>
              </a:rPr>
              <a:t>autorité</a:t>
            </a:r>
            <a:r>
              <a:rPr lang="en-US" sz="2000" dirty="0">
                <a:sym typeface="Lato"/>
              </a:rPr>
              <a:t> </a:t>
            </a:r>
            <a:r>
              <a:rPr lang="en-US" sz="2000" dirty="0" err="1">
                <a:sym typeface="Lato"/>
              </a:rPr>
              <a:t>à</a:t>
            </a:r>
            <a:r>
              <a:rPr lang="en-US" sz="2000" dirty="0">
                <a:sym typeface="Lato"/>
              </a:rPr>
              <a:t> faire la transition </a:t>
            </a:r>
            <a:r>
              <a:rPr lang="en-US" sz="2000" dirty="0" err="1">
                <a:sym typeface="Lato"/>
              </a:rPr>
              <a:t>vers</a:t>
            </a:r>
            <a:r>
              <a:rPr lang="en-US" sz="2000" dirty="0">
                <a:sym typeface="Lato"/>
              </a:rPr>
              <a:t> des </a:t>
            </a:r>
            <a:r>
              <a:rPr lang="en-US" sz="2000" dirty="0" err="1">
                <a:sym typeface="Lato"/>
              </a:rPr>
              <a:t>systèmes</a:t>
            </a:r>
            <a:r>
              <a:rPr lang="en-US" sz="2000" dirty="0">
                <a:sym typeface="Lato"/>
              </a:rPr>
              <a:t> de prestation </a:t>
            </a:r>
            <a:r>
              <a:rPr lang="en-US" sz="2000" b="1" dirty="0">
                <a:sym typeface="Lato"/>
              </a:rPr>
              <a:t>de services de plus </a:t>
            </a:r>
            <a:r>
              <a:rPr lang="en-US" sz="2000" b="1" dirty="0" err="1">
                <a:sym typeface="Lato"/>
              </a:rPr>
              <a:t>en</a:t>
            </a:r>
            <a:r>
              <a:rPr lang="en-US" sz="2000" b="1" dirty="0">
                <a:sym typeface="Lato"/>
              </a:rPr>
              <a:t> plus rentables, </a:t>
            </a:r>
            <a:r>
              <a:rPr lang="en-US" sz="2000" b="1" dirty="0" err="1">
                <a:sym typeface="Lato"/>
              </a:rPr>
              <a:t>à</a:t>
            </a:r>
            <a:r>
              <a:rPr lang="en-US" sz="2000" b="1" dirty="0">
                <a:sym typeface="Lato"/>
              </a:rPr>
              <a:t> </a:t>
            </a:r>
            <a:r>
              <a:rPr lang="en-US" sz="2000" b="1" dirty="0" err="1">
                <a:sym typeface="Lato"/>
              </a:rPr>
              <a:t>grande</a:t>
            </a:r>
            <a:r>
              <a:rPr lang="en-US" sz="2000" b="1" dirty="0">
                <a:sym typeface="Lato"/>
              </a:rPr>
              <a:t> </a:t>
            </a:r>
            <a:r>
              <a:rPr lang="en-US" sz="2000" b="1" dirty="0" err="1">
                <a:sym typeface="Lato"/>
              </a:rPr>
              <a:t>échelle</a:t>
            </a:r>
            <a:r>
              <a:rPr lang="en-US" sz="2000" b="1" dirty="0">
                <a:sym typeface="Lato"/>
              </a:rPr>
              <a:t> et </a:t>
            </a:r>
            <a:r>
              <a:rPr lang="en-US" sz="2000" b="1" dirty="0" err="1">
                <a:sym typeface="Lato"/>
              </a:rPr>
              <a:t>axés</a:t>
            </a:r>
            <a:r>
              <a:rPr lang="en-US" sz="2000" b="1" dirty="0">
                <a:sym typeface="Lato"/>
              </a:rPr>
              <a:t> </a:t>
            </a:r>
            <a:r>
              <a:rPr lang="en-US" sz="2000" dirty="0">
                <a:sym typeface="Lato"/>
              </a:rPr>
              <a:t>sur le service client.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Les </a:t>
            </a:r>
            <a:r>
              <a:rPr lang="en-US" sz="2000" b="1" dirty="0" err="1">
                <a:sym typeface="Lato"/>
              </a:rPr>
              <a:t>impôts</a:t>
            </a:r>
            <a:r>
              <a:rPr lang="en-US" sz="2000" b="1" dirty="0">
                <a:sym typeface="Lato"/>
              </a:rPr>
              <a:t> </a:t>
            </a:r>
            <a:r>
              <a:rPr lang="en-US" sz="2000" b="1" dirty="0" err="1">
                <a:sym typeface="Lato"/>
              </a:rPr>
              <a:t>doivent</a:t>
            </a:r>
            <a:r>
              <a:rPr lang="en-US" sz="2000" b="1" dirty="0">
                <a:sym typeface="Lato"/>
              </a:rPr>
              <a:t> </a:t>
            </a:r>
            <a:r>
              <a:rPr lang="en-US" sz="2000" b="1" dirty="0" err="1">
                <a:sym typeface="Lato"/>
              </a:rPr>
              <a:t>constituer</a:t>
            </a:r>
            <a:r>
              <a:rPr lang="en-US" sz="2000" b="1" dirty="0">
                <a:sym typeface="Lato"/>
              </a:rPr>
              <a:t> </a:t>
            </a:r>
            <a:r>
              <a:rPr lang="en-US" sz="2000" b="1" dirty="0" err="1">
                <a:sym typeface="Lato"/>
              </a:rPr>
              <a:t>une</a:t>
            </a:r>
            <a:r>
              <a:rPr lang="en-US" sz="2000" b="1" dirty="0">
                <a:sym typeface="Lato"/>
              </a:rPr>
              <a:t> part plus </a:t>
            </a:r>
            <a:r>
              <a:rPr lang="en-US" sz="2000" b="1" dirty="0" err="1">
                <a:sym typeface="Lato"/>
              </a:rPr>
              <a:t>importante</a:t>
            </a:r>
            <a:r>
              <a:rPr lang="en-US" sz="2000" b="1" dirty="0">
                <a:sym typeface="Lato"/>
              </a:rPr>
              <a:t> </a:t>
            </a:r>
            <a:r>
              <a:rPr lang="en-US" sz="2000" dirty="0">
                <a:sym typeface="Lato"/>
              </a:rPr>
              <a:t>des </a:t>
            </a:r>
            <a:r>
              <a:rPr lang="en-US" sz="2000" dirty="0" err="1">
                <a:sym typeface="Lato"/>
              </a:rPr>
              <a:t>investissements</a:t>
            </a:r>
            <a:r>
              <a:rPr lang="en-US" sz="2000" dirty="0">
                <a:sym typeface="Lato"/>
              </a:rPr>
              <a:t> dans </a:t>
            </a:r>
            <a:r>
              <a:rPr lang="en-US" sz="2000" dirty="0" err="1">
                <a:sym typeface="Lato"/>
              </a:rPr>
              <a:t>l'assainissement</a:t>
            </a:r>
            <a:r>
              <a:rPr lang="en-US" sz="2000" dirty="0">
                <a:sym typeface="Lato"/>
              </a:rPr>
              <a:t> </a:t>
            </a:r>
            <a:r>
              <a:rPr lang="en-US" sz="2000" dirty="0" err="1">
                <a:sym typeface="Lato"/>
              </a:rPr>
              <a:t>urbain</a:t>
            </a:r>
            <a:r>
              <a:rPr lang="en-US" sz="2000" dirty="0">
                <a:sym typeface="Lato"/>
              </a:rPr>
              <a:t>, </a:t>
            </a:r>
            <a:r>
              <a:rPr lang="en-US" sz="2000" dirty="0" err="1">
                <a:sym typeface="Lato"/>
              </a:rPr>
              <a:t>mais</a:t>
            </a:r>
            <a:r>
              <a:rPr lang="en-US" sz="2000" dirty="0">
                <a:sym typeface="Lato"/>
              </a:rPr>
              <a:t> </a:t>
            </a:r>
            <a:r>
              <a:rPr lang="en-US" sz="2000" dirty="0" err="1">
                <a:sym typeface="Lato"/>
              </a:rPr>
              <a:t>ils</a:t>
            </a:r>
            <a:r>
              <a:rPr lang="en-US" sz="2000" dirty="0">
                <a:sym typeface="Lato"/>
              </a:rPr>
              <a:t> </a:t>
            </a:r>
            <a:r>
              <a:rPr lang="en-US" sz="2000" dirty="0" err="1">
                <a:sym typeface="Lato"/>
              </a:rPr>
              <a:t>doivent</a:t>
            </a:r>
            <a:r>
              <a:rPr lang="en-US" sz="2000" dirty="0">
                <a:sym typeface="Lato"/>
              </a:rPr>
              <a:t> </a:t>
            </a:r>
            <a:r>
              <a:rPr lang="en-US" sz="2000" dirty="0" err="1">
                <a:sym typeface="Lato"/>
              </a:rPr>
              <a:t>être</a:t>
            </a:r>
            <a:r>
              <a:rPr lang="en-US" sz="2000" dirty="0">
                <a:sym typeface="Lato"/>
              </a:rPr>
              <a:t> </a:t>
            </a:r>
            <a:r>
              <a:rPr lang="en-US" sz="2000" b="1" dirty="0" err="1">
                <a:sym typeface="Lato"/>
              </a:rPr>
              <a:t>soigneusement</a:t>
            </a:r>
            <a:r>
              <a:rPr lang="en-US" sz="2000" b="1" dirty="0">
                <a:sym typeface="Lato"/>
              </a:rPr>
              <a:t> </a:t>
            </a:r>
            <a:r>
              <a:rPr lang="en-US" sz="2000" b="1" dirty="0" err="1">
                <a:sym typeface="Lato"/>
              </a:rPr>
              <a:t>ciblés</a:t>
            </a:r>
            <a:r>
              <a:rPr lang="en-US" sz="2000" b="1" dirty="0">
                <a:sym typeface="Lato"/>
              </a:rPr>
              <a:t> </a:t>
            </a:r>
            <a:r>
              <a:rPr lang="en-US" sz="2000" dirty="0">
                <a:sym typeface="Lato"/>
              </a:rPr>
              <a:t>pour </a:t>
            </a:r>
            <a:r>
              <a:rPr lang="en-US" sz="2000" dirty="0" err="1">
                <a:sym typeface="Lato"/>
              </a:rPr>
              <a:t>améliorer</a:t>
            </a:r>
            <a:r>
              <a:rPr lang="en-US" sz="2000" dirty="0">
                <a:sym typeface="Lato"/>
              </a:rPr>
              <a:t> </a:t>
            </a:r>
            <a:r>
              <a:rPr lang="en-US" sz="2000" dirty="0" err="1">
                <a:sym typeface="Lato"/>
              </a:rPr>
              <a:t>l'équité</a:t>
            </a:r>
            <a:r>
              <a:rPr lang="en-US" sz="2000" dirty="0">
                <a:sym typeface="Lato"/>
              </a:rPr>
              <a:t> des services et toucher les </a:t>
            </a:r>
            <a:r>
              <a:rPr lang="en-US" sz="2000" dirty="0" err="1">
                <a:sym typeface="Lato"/>
              </a:rPr>
              <a:t>pauvres</a:t>
            </a:r>
            <a:r>
              <a:rPr lang="en-US" sz="20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Bien que </a:t>
            </a:r>
            <a:r>
              <a:rPr lang="en-US" sz="2000" b="1" dirty="0">
                <a:sym typeface="Lato"/>
              </a:rPr>
              <a:t>le </a:t>
            </a:r>
            <a:r>
              <a:rPr lang="en-US" sz="2000" b="1" dirty="0" err="1">
                <a:sym typeface="Lato"/>
              </a:rPr>
              <a:t>financement</a:t>
            </a:r>
            <a:r>
              <a:rPr lang="en-US" sz="2000" b="1" dirty="0">
                <a:sym typeface="Lato"/>
              </a:rPr>
              <a:t> commercial </a:t>
            </a:r>
            <a:r>
              <a:rPr lang="en-US" sz="2000" dirty="0" err="1">
                <a:sym typeface="Lato"/>
              </a:rPr>
              <a:t>présente</a:t>
            </a:r>
            <a:r>
              <a:rPr lang="en-US" sz="2000" dirty="0">
                <a:sym typeface="Lato"/>
              </a:rPr>
              <a:t> </a:t>
            </a:r>
            <a:r>
              <a:rPr lang="en-US" sz="2000" dirty="0" err="1">
                <a:sym typeface="Lato"/>
              </a:rPr>
              <a:t>une</a:t>
            </a:r>
            <a:r>
              <a:rPr lang="en-US" sz="2000" dirty="0">
                <a:sym typeface="Lato"/>
              </a:rPr>
              <a:t> </a:t>
            </a:r>
            <a:r>
              <a:rPr lang="en-US" sz="2000" dirty="0" err="1">
                <a:sym typeface="Lato"/>
              </a:rPr>
              <a:t>opportunité</a:t>
            </a:r>
            <a:r>
              <a:rPr lang="en-US" sz="2000" dirty="0">
                <a:sym typeface="Lato"/>
              </a:rPr>
              <a:t>, il </a:t>
            </a:r>
            <a:r>
              <a:rPr lang="en-US" sz="2000" dirty="0" err="1">
                <a:sym typeface="Lato"/>
              </a:rPr>
              <a:t>reste</a:t>
            </a:r>
            <a:r>
              <a:rPr lang="en-US" sz="2000" dirty="0">
                <a:sym typeface="Lato"/>
              </a:rPr>
              <a:t> hors de </a:t>
            </a:r>
            <a:r>
              <a:rPr lang="en-US" sz="2000" dirty="0" err="1">
                <a:sym typeface="Lato"/>
              </a:rPr>
              <a:t>portée</a:t>
            </a:r>
            <a:r>
              <a:rPr lang="en-US" sz="2000" dirty="0">
                <a:sym typeface="Lato"/>
              </a:rPr>
              <a:t> pour la </a:t>
            </a:r>
            <a:r>
              <a:rPr lang="en-US" sz="2000" dirty="0" err="1">
                <a:sym typeface="Lato"/>
              </a:rPr>
              <a:t>plupart</a:t>
            </a:r>
            <a:r>
              <a:rPr lang="en-US" sz="2000" dirty="0">
                <a:sym typeface="Lato"/>
              </a:rPr>
              <a:t> des </a:t>
            </a:r>
            <a:r>
              <a:rPr lang="en-US" sz="2000" dirty="0" err="1">
                <a:sym typeface="Lato"/>
              </a:rPr>
              <a:t>villes</a:t>
            </a:r>
            <a:r>
              <a:rPr lang="en-US" sz="2000" dirty="0">
                <a:sym typeface="Lato"/>
              </a:rPr>
              <a:t> et </a:t>
            </a:r>
            <a:r>
              <a:rPr lang="en-US" sz="2000" b="1" dirty="0" err="1">
                <a:sym typeface="Lato"/>
              </a:rPr>
              <a:t>n'est</a:t>
            </a:r>
            <a:r>
              <a:rPr lang="en-US" sz="2000" b="1" dirty="0">
                <a:sym typeface="Lato"/>
              </a:rPr>
              <a:t> pas susceptible de </a:t>
            </a:r>
            <a:r>
              <a:rPr lang="en-US" sz="2000" b="1" dirty="0" err="1">
                <a:sym typeface="Lato"/>
              </a:rPr>
              <a:t>cibler</a:t>
            </a:r>
            <a:r>
              <a:rPr lang="en-US" sz="2000" b="1" dirty="0">
                <a:sym typeface="Lato"/>
              </a:rPr>
              <a:t> les </a:t>
            </a:r>
            <a:r>
              <a:rPr lang="en-US" sz="2000" b="1" dirty="0" err="1">
                <a:sym typeface="Lato"/>
              </a:rPr>
              <a:t>communautés</a:t>
            </a:r>
            <a:r>
              <a:rPr lang="en-US" sz="2000" b="1" dirty="0">
                <a:sym typeface="Lato"/>
              </a:rPr>
              <a:t> les plus </a:t>
            </a:r>
            <a:r>
              <a:rPr lang="en-US" sz="2000" b="1" dirty="0" err="1">
                <a:sym typeface="Lato"/>
              </a:rPr>
              <a:t>pauvres</a:t>
            </a:r>
            <a:r>
              <a:rPr lang="en-US" sz="2000" dirty="0">
                <a:sym typeface="Lato"/>
              </a:rPr>
              <a: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err="1">
                <a:sym typeface="Lato"/>
              </a:rPr>
              <a:t>Réduire</a:t>
            </a:r>
            <a:r>
              <a:rPr lang="en-US" sz="2000" dirty="0">
                <a:sym typeface="Lato"/>
              </a:rPr>
              <a:t> les obstacles </a:t>
            </a:r>
            <a:r>
              <a:rPr lang="en-US" sz="2000" dirty="0" err="1">
                <a:sym typeface="Lato"/>
              </a:rPr>
              <a:t>structurels</a:t>
            </a:r>
            <a:r>
              <a:rPr lang="en-US" sz="2000" dirty="0">
                <a:sym typeface="Lato"/>
              </a:rPr>
              <a:t> et </a:t>
            </a:r>
            <a:r>
              <a:rPr lang="en-US" sz="2000" dirty="0" err="1">
                <a:sym typeface="Lato"/>
              </a:rPr>
              <a:t>développer</a:t>
            </a:r>
            <a:r>
              <a:rPr lang="en-US" sz="2000" dirty="0">
                <a:sym typeface="Lato"/>
              </a:rPr>
              <a:t> des </a:t>
            </a:r>
            <a:r>
              <a:rPr lang="en-US" sz="2000" dirty="0" err="1">
                <a:sym typeface="Lato"/>
              </a:rPr>
              <a:t>modèles</a:t>
            </a:r>
            <a:r>
              <a:rPr lang="en-US" sz="2000" dirty="0">
                <a:sym typeface="Lato"/>
              </a:rPr>
              <a:t> </a:t>
            </a:r>
            <a:r>
              <a:rPr lang="en-US" sz="2000" dirty="0" err="1">
                <a:sym typeface="Lato"/>
              </a:rPr>
              <a:t>économiques</a:t>
            </a:r>
            <a:r>
              <a:rPr lang="en-US" sz="2000" dirty="0">
                <a:sym typeface="Lato"/>
              </a:rPr>
              <a:t> </a:t>
            </a:r>
            <a:r>
              <a:rPr lang="en-US" sz="2000" dirty="0" err="1">
                <a:sym typeface="Lato"/>
              </a:rPr>
              <a:t>viables</a:t>
            </a:r>
            <a:r>
              <a:rPr lang="en-US" sz="2000" dirty="0">
                <a:sym typeface="Lato"/>
              </a:rPr>
              <a:t> et des </a:t>
            </a:r>
            <a:r>
              <a:rPr lang="en-US" sz="2000" dirty="0" err="1">
                <a:sym typeface="Lato"/>
              </a:rPr>
              <a:t>opportunités</a:t>
            </a:r>
            <a:r>
              <a:rPr lang="en-US" sz="2000" dirty="0">
                <a:sym typeface="Lato"/>
              </a:rPr>
              <a:t> </a:t>
            </a:r>
            <a:r>
              <a:rPr lang="en-US" sz="2000" dirty="0" err="1">
                <a:sym typeface="Lato"/>
              </a:rPr>
              <a:t>d'investissement</a:t>
            </a:r>
            <a:r>
              <a:rPr lang="en-US" sz="2000" dirty="0">
                <a:sym typeface="Lato"/>
              </a:rPr>
              <a:t> </a:t>
            </a:r>
            <a:r>
              <a:rPr lang="en-US" sz="2000" b="1" dirty="0" err="1">
                <a:sym typeface="Lato"/>
              </a:rPr>
              <a:t>peut</a:t>
            </a:r>
            <a:r>
              <a:rPr lang="en-US" sz="2000" b="1" dirty="0">
                <a:sym typeface="Lato"/>
              </a:rPr>
              <a:t> </a:t>
            </a:r>
            <a:r>
              <a:rPr lang="en-US" sz="2000" b="1" dirty="0" err="1">
                <a:sym typeface="Lato"/>
              </a:rPr>
              <a:t>accroître</a:t>
            </a:r>
            <a:r>
              <a:rPr lang="en-US" sz="2000" b="1" dirty="0">
                <a:sym typeface="Lato"/>
              </a:rPr>
              <a:t> la participation du </a:t>
            </a:r>
            <a:r>
              <a:rPr lang="en-US" sz="2000" b="1" dirty="0" err="1">
                <a:sym typeface="Lato"/>
              </a:rPr>
              <a:t>secteur</a:t>
            </a:r>
            <a:r>
              <a:rPr lang="en-US" sz="2000" b="1" dirty="0">
                <a:sym typeface="Lato"/>
              </a:rPr>
              <a:t> </a:t>
            </a:r>
            <a:r>
              <a:rPr lang="en-US" sz="2000" b="1" dirty="0" err="1">
                <a:sym typeface="Lato"/>
              </a:rPr>
              <a:t>privé</a:t>
            </a:r>
            <a:r>
              <a:rPr lang="en-US" sz="2000" dirty="0">
                <a:sym typeface="Lato"/>
              </a:rPr>
              <a:t>.</a:t>
            </a:r>
          </a:p>
        </p:txBody>
      </p:sp>
    </p:spTree>
    <p:extLst>
      <p:ext uri="{BB962C8B-B14F-4D97-AF65-F5344CB8AC3E}">
        <p14:creationId xmlns:p14="http://schemas.microsoft.com/office/powerpoint/2010/main" val="30319274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970796"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Investir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la </a:t>
            </a:r>
            <a:r>
              <a:rPr lang="en-US" sz="3200" b="1" dirty="0" err="1">
                <a:solidFill>
                  <a:schemeClr val="tx2"/>
                </a:solidFill>
                <a:latin typeface="Calibri" panose="020F0502020204030204" pitchFamily="34" charset="0"/>
              </a:rPr>
              <a:t>fois</a:t>
            </a:r>
            <a:r>
              <a:rPr lang="en-US" sz="3200" b="1" dirty="0">
                <a:solidFill>
                  <a:schemeClr val="tx2"/>
                </a:solidFill>
                <a:latin typeface="Calibri" panose="020F0502020204030204" pitchFamily="34" charset="0"/>
              </a:rPr>
              <a:t> dans les aspects "</a:t>
            </a:r>
            <a:r>
              <a:rPr lang="en-US" sz="3200" b="1" dirty="0" err="1">
                <a:solidFill>
                  <a:schemeClr val="tx2"/>
                </a:solidFill>
                <a:latin typeface="Calibri" panose="020F0502020204030204" pitchFamily="34" charset="0"/>
              </a:rPr>
              <a:t>matériels</a:t>
            </a:r>
            <a:r>
              <a:rPr lang="en-US" sz="3200" b="1" dirty="0">
                <a:solidFill>
                  <a:schemeClr val="tx2"/>
                </a:solidFill>
                <a:latin typeface="Calibri" panose="020F0502020204030204" pitchFamily="34" charset="0"/>
              </a:rPr>
              <a:t>" et "</a:t>
            </a:r>
            <a:r>
              <a:rPr lang="en-US" sz="3200" b="1" dirty="0" err="1">
                <a:solidFill>
                  <a:schemeClr val="tx2"/>
                </a:solidFill>
                <a:latin typeface="Calibri" panose="020F0502020204030204" pitchFamily="34" charset="0"/>
              </a:rPr>
              <a:t>logiciels</a:t>
            </a:r>
            <a:r>
              <a:rPr lang="en-US" sz="3200" b="1" dirty="0">
                <a:solidFill>
                  <a:schemeClr val="tx2"/>
                </a:solidFill>
                <a:latin typeface="Calibri" panose="020F0502020204030204" pitchFamily="34" charset="0"/>
              </a:rPr>
              <a:t>" du </a:t>
            </a:r>
            <a:r>
              <a:rPr lang="en-US" sz="3200" b="1" dirty="0" err="1">
                <a:solidFill>
                  <a:schemeClr val="tx2"/>
                </a:solidFill>
                <a:latin typeface="Calibri" panose="020F0502020204030204" pitchFamily="34" charset="0"/>
              </a:rPr>
              <a:t>système</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744200" cy="453019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Les </a:t>
            </a:r>
            <a:r>
              <a:rPr lang="en-US" sz="2400" dirty="0" err="1">
                <a:sym typeface="Lato"/>
              </a:rPr>
              <a:t>développements</a:t>
            </a:r>
            <a:r>
              <a:rPr lang="en-US" sz="2400" dirty="0">
                <a:sym typeface="Lato"/>
              </a:rPr>
              <a:t> des </a:t>
            </a:r>
            <a:r>
              <a:rPr lang="en-US" sz="2400" b="1" dirty="0">
                <a:sym typeface="Lato"/>
              </a:rPr>
              <a:t>infrastructures </a:t>
            </a:r>
            <a:r>
              <a:rPr lang="en-US" sz="2400" b="1" dirty="0" err="1">
                <a:sym typeface="Lato"/>
              </a:rPr>
              <a:t>dures</a:t>
            </a:r>
            <a:r>
              <a:rPr lang="en-US" sz="2400" b="1" dirty="0">
                <a:sym typeface="Lato"/>
              </a:rPr>
              <a:t> et </a:t>
            </a:r>
            <a:r>
              <a:rPr lang="en-US" sz="2400" b="1" dirty="0" err="1">
                <a:sym typeface="Lato"/>
              </a:rPr>
              <a:t>molles</a:t>
            </a:r>
            <a:r>
              <a:rPr lang="en-US" sz="2400" b="1" dirty="0">
                <a:sym typeface="Lato"/>
              </a:rPr>
              <a:t> </a:t>
            </a:r>
            <a:r>
              <a:rPr lang="en-US" sz="2400" dirty="0" err="1">
                <a:sym typeface="Lato"/>
              </a:rPr>
              <a:t>doivent</a:t>
            </a:r>
            <a:r>
              <a:rPr lang="en-US" sz="2400" dirty="0">
                <a:sym typeface="Lato"/>
              </a:rPr>
              <a:t> </a:t>
            </a:r>
            <a:r>
              <a:rPr lang="en-US" sz="2400" dirty="0" err="1">
                <a:sym typeface="Lato"/>
              </a:rPr>
              <a:t>être</a:t>
            </a:r>
            <a:r>
              <a:rPr lang="en-US" sz="2400" dirty="0">
                <a:sym typeface="Lato"/>
              </a:rPr>
              <a:t> </a:t>
            </a:r>
            <a:r>
              <a:rPr lang="en-US" sz="2400" b="1" dirty="0" err="1">
                <a:sym typeface="Lato"/>
              </a:rPr>
              <a:t>financés</a:t>
            </a:r>
            <a:r>
              <a:rPr lang="en-US" sz="2400" b="1" dirty="0">
                <a:sym typeface="Lato"/>
              </a:rPr>
              <a:t> </a:t>
            </a:r>
            <a:r>
              <a:rPr lang="en-US" sz="2400" b="1" dirty="0" err="1">
                <a:sym typeface="Lato"/>
              </a:rPr>
              <a:t>simultanément</a:t>
            </a:r>
            <a:r>
              <a:rPr lang="en-US" sz="2400" b="1" dirty="0">
                <a:sym typeface="Lato"/>
              </a:rPr>
              <a:t> </a:t>
            </a:r>
            <a:r>
              <a:rPr lang="en-US" sz="2400" dirty="0" err="1">
                <a:sym typeface="Lato"/>
              </a:rPr>
              <a:t>lors</a:t>
            </a:r>
            <a:r>
              <a:rPr lang="en-US" sz="2400" dirty="0">
                <a:sym typeface="Lato"/>
              </a:rPr>
              <a:t> de la </a:t>
            </a:r>
            <a:r>
              <a:rPr lang="en-US" sz="2400" dirty="0" err="1">
                <a:sym typeface="Lato"/>
              </a:rPr>
              <a:t>création</a:t>
            </a:r>
            <a:r>
              <a:rPr lang="en-US" sz="2400" dirty="0">
                <a:sym typeface="Lato"/>
              </a:rPr>
              <a:t> de </a:t>
            </a:r>
            <a:r>
              <a:rPr lang="en-US" sz="2400" dirty="0" err="1">
                <a:sym typeface="Lato"/>
              </a:rPr>
              <a:t>nouvelles</a:t>
            </a:r>
            <a:r>
              <a:rPr lang="en-US" sz="2400" dirty="0">
                <a:sym typeface="Lato"/>
              </a:rPr>
              <a:t> infrastructures </a:t>
            </a:r>
            <a:r>
              <a:rPr lang="en-US" sz="2400" dirty="0" err="1">
                <a:sym typeface="Lato"/>
              </a:rPr>
              <a:t>d'assainissement</a:t>
            </a:r>
            <a:r>
              <a:rPr lang="en-US" sz="2400" dirty="0">
                <a:sym typeface="Lato"/>
              </a:rPr>
              <a:t> et de la prestation de services.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Les </a:t>
            </a:r>
            <a:r>
              <a:rPr lang="en-US" sz="2400" b="1" dirty="0">
                <a:sym typeface="Lato"/>
              </a:rPr>
              <a:t>infrastructures </a:t>
            </a:r>
            <a:r>
              <a:rPr lang="en-US" sz="2400" b="1" dirty="0" err="1">
                <a:sym typeface="Lato"/>
              </a:rPr>
              <a:t>molles</a:t>
            </a:r>
            <a:r>
              <a:rPr lang="en-US" sz="2400" b="1" dirty="0">
                <a:sym typeface="Lato"/>
              </a:rPr>
              <a:t> pour les </a:t>
            </a:r>
            <a:r>
              <a:rPr lang="en-US" sz="2400" b="1" dirty="0" err="1">
                <a:sym typeface="Lato"/>
              </a:rPr>
              <a:t>autorités</a:t>
            </a:r>
            <a:r>
              <a:rPr lang="en-US" sz="2400" b="1" dirty="0">
                <a:sym typeface="Lato"/>
              </a:rPr>
              <a:t> de services </a:t>
            </a:r>
            <a:r>
              <a:rPr lang="en-US" sz="2400" dirty="0" err="1">
                <a:sym typeface="Lato"/>
              </a:rPr>
              <a:t>assumant</a:t>
            </a:r>
            <a:r>
              <a:rPr lang="en-US" sz="2400" dirty="0">
                <a:sym typeface="Lato"/>
              </a:rPr>
              <a:t> de nouveaux </a:t>
            </a:r>
            <a:r>
              <a:rPr lang="en-US" sz="2400" dirty="0" err="1">
                <a:sym typeface="Lato"/>
              </a:rPr>
              <a:t>mandats</a:t>
            </a:r>
            <a:r>
              <a:rPr lang="en-US" sz="2400" dirty="0">
                <a:sym typeface="Lato"/>
              </a:rPr>
              <a:t> </a:t>
            </a:r>
            <a:r>
              <a:rPr lang="en-US" sz="2400" dirty="0" err="1">
                <a:sym typeface="Lato"/>
              </a:rPr>
              <a:t>comprennent</a:t>
            </a:r>
            <a:r>
              <a:rPr lang="en-US" sz="2400" dirty="0">
                <a:sym typeface="Lato"/>
              </a:rPr>
              <a:t> de </a:t>
            </a:r>
            <a:r>
              <a:rPr lang="en-US" sz="2400" b="1" dirty="0">
                <a:sym typeface="Lato"/>
              </a:rPr>
              <a:t>nouveaux services </a:t>
            </a:r>
            <a:r>
              <a:rPr lang="en-US" sz="2400" b="1" dirty="0" err="1">
                <a:sym typeface="Lato"/>
              </a:rPr>
              <a:t>à</a:t>
            </a:r>
            <a:r>
              <a:rPr lang="en-US" sz="2400" b="1" dirty="0">
                <a:sym typeface="Lato"/>
              </a:rPr>
              <a:t> la </a:t>
            </a:r>
            <a:r>
              <a:rPr lang="en-US" sz="2400" b="1" dirty="0" err="1">
                <a:sym typeface="Lato"/>
              </a:rPr>
              <a:t>clientèle</a:t>
            </a:r>
            <a:r>
              <a:rPr lang="en-US" sz="2400" b="1" dirty="0">
                <a:sym typeface="Lato"/>
              </a:rPr>
              <a:t>, des </a:t>
            </a:r>
            <a:r>
              <a:rPr lang="en-US" sz="2400" b="1" dirty="0" err="1">
                <a:sym typeface="Lato"/>
              </a:rPr>
              <a:t>systèmes</a:t>
            </a:r>
            <a:r>
              <a:rPr lang="en-US" sz="2400" b="1" dirty="0">
                <a:sym typeface="Lato"/>
              </a:rPr>
              <a:t> de </a:t>
            </a:r>
            <a:r>
              <a:rPr lang="en-US" sz="2400" b="1" dirty="0" err="1">
                <a:sym typeface="Lato"/>
              </a:rPr>
              <a:t>facturation</a:t>
            </a:r>
            <a:r>
              <a:rPr lang="en-US" sz="2400" b="1" dirty="0">
                <a:sym typeface="Lato"/>
              </a:rPr>
              <a:t> et de gestion des </a:t>
            </a:r>
            <a:r>
              <a:rPr lang="en-US" sz="2400" b="1" dirty="0" err="1">
                <a:sym typeface="Lato"/>
              </a:rPr>
              <a:t>actifs</a:t>
            </a:r>
            <a:r>
              <a:rPr lang="en-US" sz="24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Les </a:t>
            </a:r>
            <a:r>
              <a:rPr lang="en-US" sz="2400" b="1" dirty="0">
                <a:sym typeface="Lato"/>
              </a:rPr>
              <a:t>infrastructures </a:t>
            </a:r>
            <a:r>
              <a:rPr lang="en-US" sz="2400" b="1" dirty="0" err="1">
                <a:sym typeface="Lato"/>
              </a:rPr>
              <a:t>molles</a:t>
            </a:r>
            <a:r>
              <a:rPr lang="en-US" sz="2400" b="1" dirty="0">
                <a:sym typeface="Lato"/>
              </a:rPr>
              <a:t> pour les </a:t>
            </a:r>
            <a:r>
              <a:rPr lang="en-US" sz="2400" b="1" dirty="0" err="1">
                <a:sym typeface="Lato"/>
              </a:rPr>
              <a:t>acteurs</a:t>
            </a:r>
            <a:r>
              <a:rPr lang="en-US" sz="2400" b="1" dirty="0">
                <a:sym typeface="Lato"/>
              </a:rPr>
              <a:t> du </a:t>
            </a:r>
            <a:r>
              <a:rPr lang="en-US" sz="2400" b="1" dirty="0" err="1">
                <a:sym typeface="Lato"/>
              </a:rPr>
              <a:t>gouvernement</a:t>
            </a:r>
            <a:r>
              <a:rPr lang="en-US" sz="2400" b="1" dirty="0">
                <a:sym typeface="Lato"/>
              </a:rPr>
              <a:t> national</a:t>
            </a:r>
            <a:r>
              <a:rPr lang="en-US" sz="2400" dirty="0">
                <a:sym typeface="Lato"/>
              </a:rPr>
              <a:t> </a:t>
            </a:r>
            <a:r>
              <a:rPr lang="en-US" sz="2400" dirty="0" err="1">
                <a:sym typeface="Lato"/>
              </a:rPr>
              <a:t>pourraient</a:t>
            </a:r>
            <a:r>
              <a:rPr lang="en-US" sz="2400" dirty="0">
                <a:sym typeface="Lato"/>
              </a:rPr>
              <a:t> </a:t>
            </a:r>
            <a:r>
              <a:rPr lang="en-US" sz="2400" dirty="0" err="1">
                <a:sym typeface="Lato"/>
              </a:rPr>
              <a:t>inclure</a:t>
            </a:r>
            <a:r>
              <a:rPr lang="en-US" sz="2400" dirty="0">
                <a:sym typeface="Lato"/>
              </a:rPr>
              <a:t> </a:t>
            </a:r>
            <a:r>
              <a:rPr lang="en-US" sz="2400" b="1" dirty="0">
                <a:sym typeface="Lato"/>
              </a:rPr>
              <a:t>des </a:t>
            </a:r>
            <a:r>
              <a:rPr lang="en-US" sz="2400" b="1" dirty="0" err="1">
                <a:sym typeface="Lato"/>
              </a:rPr>
              <a:t>régulateurs</a:t>
            </a:r>
            <a:r>
              <a:rPr lang="en-US" sz="2400" b="1" dirty="0">
                <a:sym typeface="Lato"/>
              </a:rPr>
              <a:t>, des </a:t>
            </a:r>
            <a:r>
              <a:rPr lang="en-US" sz="2400" b="1" dirty="0" err="1">
                <a:sym typeface="Lato"/>
              </a:rPr>
              <a:t>départements</a:t>
            </a:r>
            <a:r>
              <a:rPr lang="en-US" sz="2400" b="1" dirty="0">
                <a:sym typeface="Lato"/>
              </a:rPr>
              <a:t> de </a:t>
            </a:r>
            <a:r>
              <a:rPr lang="en-US" sz="2400" b="1" dirty="0" err="1">
                <a:sym typeface="Lato"/>
              </a:rPr>
              <a:t>développement</a:t>
            </a:r>
            <a:r>
              <a:rPr lang="en-US" sz="2400" b="1" dirty="0">
                <a:sym typeface="Lato"/>
              </a:rPr>
              <a:t> des infrastructures et des </a:t>
            </a:r>
            <a:r>
              <a:rPr lang="en-US" sz="2400" b="1" dirty="0" err="1">
                <a:sym typeface="Lato"/>
              </a:rPr>
              <a:t>systèmes</a:t>
            </a:r>
            <a:r>
              <a:rPr lang="en-US" sz="2400" b="1" dirty="0">
                <a:sym typeface="Lato"/>
              </a:rPr>
              <a:t> de surveillance</a:t>
            </a:r>
            <a:r>
              <a:rPr lang="en-US" sz="2400" dirty="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Un </a:t>
            </a:r>
            <a:r>
              <a:rPr lang="en-US" sz="2400" dirty="0" err="1">
                <a:sym typeface="Lato"/>
              </a:rPr>
              <a:t>financement</a:t>
            </a:r>
            <a:r>
              <a:rPr lang="en-US" sz="2400" dirty="0">
                <a:sym typeface="Lato"/>
              </a:rPr>
              <a:t> qui </a:t>
            </a:r>
            <a:r>
              <a:rPr lang="en-US" sz="2400" dirty="0" err="1">
                <a:sym typeface="Lato"/>
              </a:rPr>
              <a:t>soutient</a:t>
            </a:r>
            <a:r>
              <a:rPr lang="en-US" sz="2400" dirty="0">
                <a:sym typeface="Lato"/>
              </a:rPr>
              <a:t> le </a:t>
            </a:r>
            <a:r>
              <a:rPr lang="en-US" sz="2400" dirty="0" err="1">
                <a:sym typeface="Lato"/>
              </a:rPr>
              <a:t>secteur</a:t>
            </a:r>
            <a:r>
              <a:rPr lang="en-US" sz="2400" dirty="0">
                <a:sym typeface="Lato"/>
              </a:rPr>
              <a:t> pour passer </a:t>
            </a:r>
            <a:r>
              <a:rPr lang="en-US" sz="2400" dirty="0" err="1">
                <a:sym typeface="Lato"/>
              </a:rPr>
              <a:t>à</a:t>
            </a:r>
            <a:r>
              <a:rPr lang="en-US" sz="2400" dirty="0">
                <a:sym typeface="Lato"/>
              </a:rPr>
              <a:t> de nouveaux </a:t>
            </a:r>
            <a:r>
              <a:rPr lang="en-US" sz="2400" dirty="0" err="1">
                <a:sym typeface="Lato"/>
              </a:rPr>
              <a:t>objectifs</a:t>
            </a:r>
            <a:r>
              <a:rPr lang="en-US" sz="2400" dirty="0">
                <a:sym typeface="Lato"/>
              </a:rPr>
              <a:t>, </a:t>
            </a:r>
            <a:r>
              <a:rPr lang="en-US" sz="2400" dirty="0" err="1">
                <a:sym typeface="Lato"/>
              </a:rPr>
              <a:t>comme</a:t>
            </a:r>
            <a:r>
              <a:rPr lang="en-US" sz="2400" dirty="0">
                <a:sym typeface="Lato"/>
              </a:rPr>
              <a:t> </a:t>
            </a:r>
            <a:r>
              <a:rPr lang="en-US" sz="2400" b="1" dirty="0">
                <a:sym typeface="Lato"/>
              </a:rPr>
              <a:t>la formation </a:t>
            </a:r>
            <a:r>
              <a:rPr lang="en-US" sz="2400" b="1" dirty="0" err="1">
                <a:sym typeface="Lato"/>
              </a:rPr>
              <a:t>professionnelle</a:t>
            </a:r>
            <a:r>
              <a:rPr lang="en-US" sz="2400" b="1" dirty="0">
                <a:sym typeface="Lato"/>
              </a:rPr>
              <a:t> et des </a:t>
            </a:r>
            <a:r>
              <a:rPr lang="en-US" sz="2400" b="1" dirty="0" err="1">
                <a:sym typeface="Lato"/>
              </a:rPr>
              <a:t>programmes</a:t>
            </a:r>
            <a:r>
              <a:rPr lang="en-US" sz="2400" b="1" dirty="0">
                <a:sym typeface="Lato"/>
              </a:rPr>
              <a:t> </a:t>
            </a:r>
            <a:r>
              <a:rPr lang="en-US" sz="2400" b="1" dirty="0" err="1">
                <a:sym typeface="Lato"/>
              </a:rPr>
              <a:t>temporaires</a:t>
            </a:r>
            <a:r>
              <a:rPr lang="en-US" sz="2400" b="1" dirty="0">
                <a:sym typeface="Lato"/>
              </a:rPr>
              <a:t> de subventions pour </a:t>
            </a:r>
            <a:r>
              <a:rPr lang="en-US" sz="2400" b="1" dirty="0" err="1">
                <a:sym typeface="Lato"/>
              </a:rPr>
              <a:t>soutenir</a:t>
            </a:r>
            <a:r>
              <a:rPr lang="en-US" sz="2400" b="1" dirty="0">
                <a:sym typeface="Lato"/>
              </a:rPr>
              <a:t> </a:t>
            </a:r>
            <a:r>
              <a:rPr lang="en-US" sz="2400" b="1" dirty="0" err="1">
                <a:sym typeface="Lato"/>
              </a:rPr>
              <a:t>l'amélioration</a:t>
            </a:r>
            <a:r>
              <a:rPr lang="en-US" sz="2400" b="1" dirty="0">
                <a:sym typeface="Lato"/>
              </a:rPr>
              <a:t> de </a:t>
            </a:r>
            <a:r>
              <a:rPr lang="en-US" sz="2400" b="1" dirty="0" err="1">
                <a:sym typeface="Lato"/>
              </a:rPr>
              <a:t>l'efficacité</a:t>
            </a:r>
            <a:r>
              <a:rPr lang="en-US" sz="2400" b="1" dirty="0">
                <a:sym typeface="Lato"/>
              </a:rPr>
              <a:t> du </a:t>
            </a:r>
            <a:r>
              <a:rPr lang="en-US" sz="2400" b="1" dirty="0" err="1">
                <a:sym typeface="Lato"/>
              </a:rPr>
              <a:t>secteur</a:t>
            </a:r>
            <a:r>
              <a:rPr lang="en-US" sz="2400" b="1" dirty="0">
                <a:sym typeface="Lato"/>
              </a:rPr>
              <a:t> public et </a:t>
            </a:r>
            <a:r>
              <a:rPr lang="en-US" sz="2400" b="1" dirty="0" err="1">
                <a:sym typeface="Lato"/>
              </a:rPr>
              <a:t>privé</a:t>
            </a:r>
            <a:r>
              <a:rPr lang="en-US" sz="2400" b="1" dirty="0">
                <a:sym typeface="Lato"/>
              </a:rPr>
              <a:t>.</a:t>
            </a:r>
          </a:p>
        </p:txBody>
      </p:sp>
    </p:spTree>
    <p:extLst>
      <p:ext uri="{BB962C8B-B14F-4D97-AF65-F5344CB8AC3E}">
        <p14:creationId xmlns:p14="http://schemas.microsoft.com/office/powerpoint/2010/main" val="31884195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Le </a:t>
            </a:r>
            <a:r>
              <a:rPr lang="en-US" sz="3200" b="1" dirty="0" err="1">
                <a:solidFill>
                  <a:schemeClr val="tx2"/>
                </a:solidFill>
                <a:latin typeface="Calibri" panose="020F0502020204030204" pitchFamily="34" charset="0"/>
              </a:rPr>
              <a:t>suivi</a:t>
            </a:r>
            <a:r>
              <a:rPr lang="en-US" sz="3200" b="1" dirty="0">
                <a:solidFill>
                  <a:schemeClr val="tx2"/>
                </a:solidFill>
                <a:latin typeface="Calibri" panose="020F0502020204030204" pitchFamily="34" charset="0"/>
              </a:rPr>
              <a:t> des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des </a:t>
            </a:r>
            <a:r>
              <a:rPr lang="en-US" sz="3200" b="1" dirty="0" err="1">
                <a:solidFill>
                  <a:schemeClr val="tx2"/>
                </a:solidFill>
                <a:latin typeface="Calibri" panose="020F0502020204030204" pitchFamily="34" charset="0"/>
              </a:rPr>
              <a:t>investissements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est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impératif</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mais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négligé</a:t>
            </a:r>
            <a:r>
              <a:rPr lang="en-US" sz="3200" b="1" dirty="0">
                <a:solidFill>
                  <a:schemeClr val="tx2"/>
                </a:solidFill>
                <a:latin typeface="Calibri" panose="020F0502020204030204" pitchFamily="34" charset="0"/>
              </a:rPr>
              <a:t> par les </a:t>
            </a:r>
            <a:r>
              <a:rPr lang="en-US" sz="3200" b="1" dirty="0" err="1">
                <a:solidFill>
                  <a:schemeClr val="tx2"/>
                </a:solidFill>
                <a:latin typeface="Calibri" panose="020F0502020204030204" pitchFamily="34" charset="0"/>
              </a:rPr>
              <a:t>prêteurs</a:t>
            </a:r>
            <a:r>
              <a:rPr lang="en-US" sz="3200" b="1" dirty="0">
                <a:solidFill>
                  <a:schemeClr val="tx2"/>
                </a:solidFill>
                <a:latin typeface="Calibri" panose="020F0502020204030204" pitchFamily="34" charset="0"/>
              </a:rPr>
              <a:t> et les </a:t>
            </a:r>
            <a:r>
              <a:rPr lang="en-US" sz="3200" b="1" dirty="0" err="1">
                <a:solidFill>
                  <a:schemeClr val="tx2"/>
                </a:solidFill>
                <a:latin typeface="Calibri" panose="020F0502020204030204" pitchFamily="34" charset="0"/>
              </a:rPr>
              <a:t>emprunteurs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099"/>
            <a:ext cx="10744200" cy="5222847"/>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Plus de </a:t>
            </a:r>
            <a:r>
              <a:rPr lang="en-US" b="1" dirty="0" err="1">
                <a:sym typeface="Lato"/>
              </a:rPr>
              <a:t>données</a:t>
            </a:r>
            <a:r>
              <a:rPr lang="en-US" b="1" dirty="0">
                <a:sym typeface="Lato"/>
              </a:rPr>
              <a:t> et de </a:t>
            </a:r>
            <a:r>
              <a:rPr lang="en-US" b="1" dirty="0" err="1">
                <a:sym typeface="Lato"/>
              </a:rPr>
              <a:t>meilleures</a:t>
            </a:r>
            <a:r>
              <a:rPr lang="en-US" b="1" dirty="0">
                <a:sym typeface="Lato"/>
              </a:rPr>
              <a:t> </a:t>
            </a:r>
            <a:r>
              <a:rPr lang="en-US" b="1" dirty="0" err="1">
                <a:sym typeface="Lato"/>
              </a:rPr>
              <a:t>données</a:t>
            </a:r>
            <a:r>
              <a:rPr lang="en-US" b="1" dirty="0">
                <a:sym typeface="Lato"/>
              </a:rPr>
              <a:t> </a:t>
            </a:r>
            <a:r>
              <a:rPr lang="en-US" b="1" dirty="0" err="1">
                <a:sym typeface="Lato"/>
              </a:rPr>
              <a:t>sont</a:t>
            </a:r>
            <a:r>
              <a:rPr lang="en-US" b="1" dirty="0">
                <a:sym typeface="Lato"/>
              </a:rPr>
              <a:t> </a:t>
            </a:r>
            <a:r>
              <a:rPr lang="en-US" b="1" dirty="0" err="1">
                <a:sym typeface="Lato"/>
              </a:rPr>
              <a:t>nécessaires</a:t>
            </a:r>
            <a:r>
              <a:rPr lang="en-US" b="1" dirty="0">
                <a:sym typeface="Lato"/>
              </a:rPr>
              <a:t> </a:t>
            </a:r>
            <a:r>
              <a:rPr lang="en-US" dirty="0">
                <a:sym typeface="Lato"/>
              </a:rPr>
              <a:t>pour </a:t>
            </a:r>
            <a:r>
              <a:rPr lang="en-US" dirty="0" err="1">
                <a:sym typeface="Lato"/>
              </a:rPr>
              <a:t>améliorer</a:t>
            </a:r>
            <a:r>
              <a:rPr lang="en-US" dirty="0">
                <a:sym typeface="Lato"/>
              </a:rPr>
              <a:t> les performances et </a:t>
            </a:r>
            <a:r>
              <a:rPr lang="en-US" dirty="0" err="1">
                <a:sym typeface="Lato"/>
              </a:rPr>
              <a:t>stimuler</a:t>
            </a:r>
            <a:r>
              <a:rPr lang="en-US" dirty="0">
                <a:sym typeface="Lato"/>
              </a:rPr>
              <a:t> les </a:t>
            </a:r>
            <a:r>
              <a:rPr lang="en-US" dirty="0" err="1">
                <a:sym typeface="Lato"/>
              </a:rPr>
              <a:t>investissements</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Les </a:t>
            </a:r>
            <a:r>
              <a:rPr lang="en-US" b="1" dirty="0" err="1">
                <a:sym typeface="Lato"/>
              </a:rPr>
              <a:t>résultats</a:t>
            </a:r>
            <a:r>
              <a:rPr lang="en-US" b="1" dirty="0">
                <a:sym typeface="Lato"/>
              </a:rPr>
              <a:t> directs </a:t>
            </a:r>
            <a:r>
              <a:rPr lang="en-US" dirty="0">
                <a:sym typeface="Lato"/>
              </a:rPr>
              <a:t>- </a:t>
            </a:r>
            <a:r>
              <a:rPr lang="en-US" dirty="0" err="1">
                <a:sym typeface="Lato"/>
              </a:rPr>
              <a:t>planifiés</a:t>
            </a:r>
            <a:r>
              <a:rPr lang="en-US" dirty="0">
                <a:sym typeface="Lato"/>
              </a:rPr>
              <a:t> par rapport aux </a:t>
            </a:r>
            <a:r>
              <a:rPr lang="en-US" dirty="0" err="1">
                <a:sym typeface="Lato"/>
              </a:rPr>
              <a:t>réalisations</a:t>
            </a:r>
            <a:r>
              <a:rPr lang="en-US" dirty="0">
                <a:sym typeface="Lato"/>
              </a:rPr>
              <a:t>, </a:t>
            </a:r>
            <a:r>
              <a:rPr lang="en-US" dirty="0" err="1">
                <a:sym typeface="Lato"/>
              </a:rPr>
              <a:t>l'efficacité</a:t>
            </a:r>
            <a:r>
              <a:rPr lang="en-US" dirty="0">
                <a:sym typeface="Lato"/>
              </a:rPr>
              <a:t> et </a:t>
            </a:r>
            <a:r>
              <a:rPr lang="en-US" dirty="0" err="1">
                <a:sym typeface="Lato"/>
              </a:rPr>
              <a:t>l'équité</a:t>
            </a:r>
            <a:r>
              <a:rPr lang="en-US" dirty="0">
                <a:sym typeface="Lato"/>
              </a:rPr>
              <a:t> des </a:t>
            </a:r>
            <a:r>
              <a:rPr lang="en-US" dirty="0" err="1">
                <a:sym typeface="Lato"/>
              </a:rPr>
              <a:t>investissements</a:t>
            </a:r>
            <a:r>
              <a:rPr lang="en-US" dirty="0">
                <a:sym typeface="Lato"/>
              </a:rPr>
              <a:t>. </a:t>
            </a:r>
          </a:p>
          <a:p>
            <a:pPr marL="741600" lvl="1" indent="-285750">
              <a:lnSpc>
                <a:spcPts val="2200"/>
              </a:lnSpc>
              <a:spcBef>
                <a:spcPts val="1000"/>
              </a:spcBef>
              <a:buClr>
                <a:schemeClr val="dk1"/>
              </a:buClr>
              <a:buSzPts val="1800"/>
              <a:buFont typeface="Arial" panose="020B0604020202020204" pitchFamily="34" charset="0"/>
              <a:buChar char="•"/>
            </a:pPr>
            <a:r>
              <a:rPr lang="en-US" dirty="0">
                <a:sym typeface="Lato"/>
              </a:rPr>
              <a:t>Les </a:t>
            </a:r>
            <a:r>
              <a:rPr lang="en-US" b="1" dirty="0" err="1">
                <a:sym typeface="Lato"/>
              </a:rPr>
              <a:t>résultats</a:t>
            </a:r>
            <a:r>
              <a:rPr lang="en-US" b="1" dirty="0">
                <a:sym typeface="Lato"/>
              </a:rPr>
              <a:t> </a:t>
            </a:r>
            <a:r>
              <a:rPr lang="en-US" b="1" dirty="0" err="1">
                <a:sym typeface="Lato"/>
              </a:rPr>
              <a:t>indirects</a:t>
            </a:r>
            <a:r>
              <a:rPr lang="en-US" b="1" dirty="0">
                <a:sym typeface="Lato"/>
              </a:rPr>
              <a:t> des services </a:t>
            </a:r>
            <a:r>
              <a:rPr lang="en-US" dirty="0">
                <a:sym typeface="Lato"/>
              </a:rPr>
              <a:t>- les services </a:t>
            </a:r>
            <a:r>
              <a:rPr lang="en-US" dirty="0" err="1">
                <a:sym typeface="Lato"/>
              </a:rPr>
              <a:t>ont-ils</a:t>
            </a:r>
            <a:r>
              <a:rPr lang="en-US" dirty="0">
                <a:sym typeface="Lato"/>
              </a:rPr>
              <a:t> </a:t>
            </a:r>
            <a:r>
              <a:rPr lang="en-US" dirty="0" err="1">
                <a:sym typeface="Lato"/>
              </a:rPr>
              <a:t>été</a:t>
            </a:r>
            <a:r>
              <a:rPr lang="en-US" dirty="0">
                <a:sym typeface="Lato"/>
              </a:rPr>
              <a:t> </a:t>
            </a:r>
            <a:r>
              <a:rPr lang="en-US" dirty="0" err="1">
                <a:sym typeface="Lato"/>
              </a:rPr>
              <a:t>étendus</a:t>
            </a:r>
            <a:r>
              <a:rPr lang="en-US" dirty="0">
                <a:sym typeface="Lato"/>
              </a:rPr>
              <a:t>/</a:t>
            </a:r>
            <a:r>
              <a:rPr lang="en-US" dirty="0" err="1">
                <a:sym typeface="Lato"/>
              </a:rPr>
              <a:t>améliorés</a:t>
            </a:r>
            <a:r>
              <a:rPr lang="en-US" dirty="0">
                <a:sym typeface="Lato"/>
              </a:rPr>
              <a:t>/</a:t>
            </a:r>
            <a:r>
              <a:rPr lang="en-US" dirty="0" err="1">
                <a:sym typeface="Lato"/>
              </a:rPr>
              <a:t>maintenus</a:t>
            </a:r>
            <a:r>
              <a:rPr lang="en-US" dirty="0">
                <a:sym typeface="Lato"/>
              </a:rPr>
              <a:t> au fil du temps ?</a:t>
            </a:r>
          </a:p>
          <a:p>
            <a:pPr marL="284400" indent="-285750">
              <a:lnSpc>
                <a:spcPts val="2200"/>
              </a:lnSpc>
              <a:spcBef>
                <a:spcPts val="1000"/>
              </a:spcBef>
              <a:buClr>
                <a:schemeClr val="dk1"/>
              </a:buClr>
              <a:buSzPts val="1800"/>
              <a:buFont typeface="Arial" panose="020B0604020202020204" pitchFamily="34" charset="0"/>
              <a:buChar char="•"/>
            </a:pPr>
            <a:r>
              <a:rPr lang="en-US" b="1" dirty="0">
                <a:sym typeface="Lato"/>
              </a:rPr>
              <a:t>De </a:t>
            </a:r>
            <a:r>
              <a:rPr lang="en-US" b="1" dirty="0" err="1">
                <a:sym typeface="Lato"/>
              </a:rPr>
              <a:t>meilleurs</a:t>
            </a:r>
            <a:r>
              <a:rPr lang="en-US" b="1" dirty="0">
                <a:sym typeface="Lato"/>
              </a:rPr>
              <a:t> </a:t>
            </a:r>
            <a:r>
              <a:rPr lang="en-US" b="1" dirty="0" err="1">
                <a:sym typeface="Lato"/>
              </a:rPr>
              <a:t>systèmes</a:t>
            </a:r>
            <a:r>
              <a:rPr lang="en-US" b="1" dirty="0">
                <a:sym typeface="Lato"/>
              </a:rPr>
              <a:t> de </a:t>
            </a:r>
            <a:r>
              <a:rPr lang="en-US" b="1" dirty="0" err="1">
                <a:sym typeface="Lato"/>
              </a:rPr>
              <a:t>suivi</a:t>
            </a:r>
            <a:r>
              <a:rPr lang="en-US" b="1" dirty="0">
                <a:sym typeface="Lato"/>
              </a:rPr>
              <a:t> </a:t>
            </a:r>
            <a:r>
              <a:rPr lang="en-US" b="1" dirty="0" err="1">
                <a:sym typeface="Lato"/>
              </a:rPr>
              <a:t>gouvernementaux</a:t>
            </a:r>
            <a:r>
              <a:rPr lang="en-US" b="1" dirty="0">
                <a:sym typeface="Lato"/>
              </a:rPr>
              <a:t> </a:t>
            </a:r>
            <a:r>
              <a:rPr lang="en-US" dirty="0" err="1">
                <a:sym typeface="Lato"/>
              </a:rPr>
              <a:t>sont</a:t>
            </a:r>
            <a:r>
              <a:rPr lang="en-US" dirty="0">
                <a:sym typeface="Lato"/>
              </a:rPr>
              <a:t> </a:t>
            </a:r>
            <a:r>
              <a:rPr lang="en-US" dirty="0" err="1">
                <a:sym typeface="Lato"/>
              </a:rPr>
              <a:t>nécessaires</a:t>
            </a:r>
            <a:r>
              <a:rPr lang="en-US" dirty="0">
                <a:sym typeface="Lato"/>
              </a:rPr>
              <a:t> pour :</a:t>
            </a:r>
          </a:p>
          <a:p>
            <a:pPr marL="741600" lvl="1" indent="-285750">
              <a:lnSpc>
                <a:spcPts val="2200"/>
              </a:lnSpc>
              <a:spcBef>
                <a:spcPts val="1000"/>
              </a:spcBef>
              <a:buClr>
                <a:schemeClr val="dk1"/>
              </a:buClr>
              <a:buSzPts val="1800"/>
              <a:buFont typeface="Arial" panose="020B0604020202020204" pitchFamily="34" charset="0"/>
              <a:buChar char="•"/>
            </a:pPr>
            <a:r>
              <a:rPr lang="en-US" b="1" dirty="0" err="1">
                <a:sym typeface="Lato"/>
              </a:rPr>
              <a:t>Comprendre</a:t>
            </a:r>
            <a:r>
              <a:rPr lang="en-US" b="1" dirty="0">
                <a:sym typeface="Lato"/>
              </a:rPr>
              <a:t> le </a:t>
            </a:r>
            <a:r>
              <a:rPr lang="en-US" b="1" dirty="0" err="1">
                <a:sym typeface="Lato"/>
              </a:rPr>
              <a:t>coût</a:t>
            </a:r>
            <a:r>
              <a:rPr lang="en-US" b="1" dirty="0">
                <a:sym typeface="Lato"/>
              </a:rPr>
              <a:t> </a:t>
            </a:r>
            <a:r>
              <a:rPr lang="en-US" dirty="0">
                <a:sym typeface="Lato"/>
              </a:rPr>
              <a:t>de la prestation </a:t>
            </a:r>
            <a:r>
              <a:rPr lang="en-US" dirty="0" err="1">
                <a:sym typeface="Lato"/>
              </a:rPr>
              <a:t>d'une</a:t>
            </a:r>
            <a:r>
              <a:rPr lang="en-US" dirty="0">
                <a:sym typeface="Lato"/>
              </a:rPr>
              <a:t> </a:t>
            </a:r>
            <a:r>
              <a:rPr lang="en-US" dirty="0" err="1">
                <a:sym typeface="Lato"/>
              </a:rPr>
              <a:t>gamme</a:t>
            </a:r>
            <a:r>
              <a:rPr lang="en-US" dirty="0">
                <a:sym typeface="Lato"/>
              </a:rPr>
              <a:t> de services </a:t>
            </a:r>
            <a:r>
              <a:rPr lang="en-US" dirty="0" err="1">
                <a:sym typeface="Lato"/>
              </a:rPr>
              <a:t>d'assainissement</a:t>
            </a:r>
            <a:endParaRPr lang="en-US" dirty="0">
              <a:sym typeface="Lato"/>
            </a:endParaRPr>
          </a:p>
          <a:p>
            <a:pPr marL="741600" lvl="1" indent="-285750">
              <a:lnSpc>
                <a:spcPts val="2200"/>
              </a:lnSpc>
              <a:spcBef>
                <a:spcPts val="1000"/>
              </a:spcBef>
              <a:buClr>
                <a:schemeClr val="dk1"/>
              </a:buClr>
              <a:buSzPts val="1800"/>
              <a:buFont typeface="Arial" panose="020B0604020202020204" pitchFamily="34" charset="0"/>
              <a:buChar char="•"/>
            </a:pPr>
            <a:r>
              <a:rPr lang="en-US" b="1" dirty="0" err="1">
                <a:sym typeface="Lato"/>
              </a:rPr>
              <a:t>Orienter</a:t>
            </a:r>
            <a:r>
              <a:rPr lang="en-US" b="1" dirty="0">
                <a:sym typeface="Lato"/>
              </a:rPr>
              <a:t> la planification des </a:t>
            </a:r>
            <a:r>
              <a:rPr lang="en-US" b="1" dirty="0" err="1">
                <a:sym typeface="Lato"/>
              </a:rPr>
              <a:t>investissements</a:t>
            </a:r>
            <a:r>
              <a:rPr lang="en-US" dirty="0">
                <a:sym typeface="Lato"/>
              </a:rPr>
              <a:t>, y </a:t>
            </a:r>
            <a:r>
              <a:rPr lang="en-US" dirty="0" err="1">
                <a:sym typeface="Lato"/>
              </a:rPr>
              <a:t>compris</a:t>
            </a:r>
            <a:r>
              <a:rPr lang="en-US" dirty="0">
                <a:sym typeface="Lato"/>
              </a:rPr>
              <a:t> </a:t>
            </a:r>
            <a:r>
              <a:rPr lang="en-US" dirty="0" err="1">
                <a:sym typeface="Lato"/>
              </a:rPr>
              <a:t>en</a:t>
            </a:r>
            <a:r>
              <a:rPr lang="en-US" dirty="0">
                <a:sym typeface="Lato"/>
              </a:rPr>
              <a:t> </a:t>
            </a:r>
            <a:r>
              <a:rPr lang="en-US" dirty="0" err="1">
                <a:sym typeface="Lato"/>
              </a:rPr>
              <a:t>ciblant</a:t>
            </a:r>
            <a:r>
              <a:rPr lang="en-US" dirty="0">
                <a:sym typeface="Lato"/>
              </a:rPr>
              <a:t> les non </a:t>
            </a:r>
            <a:r>
              <a:rPr lang="en-US" dirty="0" err="1">
                <a:sym typeface="Lato"/>
              </a:rPr>
              <a:t>desservis</a:t>
            </a:r>
            <a:r>
              <a:rPr lang="en-US" dirty="0">
                <a:sym typeface="Lato"/>
              </a:rPr>
              <a:t> et les </a:t>
            </a:r>
            <a:r>
              <a:rPr lang="en-US" dirty="0" err="1">
                <a:sym typeface="Lato"/>
              </a:rPr>
              <a:t>pauvres</a:t>
            </a:r>
            <a:endParaRPr lang="en-US" dirty="0">
              <a:sym typeface="Lato"/>
            </a:endParaRPr>
          </a:p>
          <a:p>
            <a:pPr marL="741600" lvl="1" indent="-285750">
              <a:lnSpc>
                <a:spcPts val="2200"/>
              </a:lnSpc>
              <a:spcBef>
                <a:spcPts val="1000"/>
              </a:spcBef>
              <a:buClr>
                <a:schemeClr val="dk1"/>
              </a:buClr>
              <a:buSzPts val="1800"/>
              <a:buFont typeface="Arial" panose="020B0604020202020204" pitchFamily="34" charset="0"/>
              <a:buChar char="•"/>
            </a:pPr>
            <a:r>
              <a:rPr lang="en-US" b="1" dirty="0" err="1">
                <a:sym typeface="Lato"/>
              </a:rPr>
              <a:t>Développer</a:t>
            </a:r>
            <a:r>
              <a:rPr lang="en-US" b="1" dirty="0">
                <a:sym typeface="Lato"/>
              </a:rPr>
              <a:t> des </a:t>
            </a:r>
            <a:r>
              <a:rPr lang="en-US" b="1" dirty="0" err="1">
                <a:sym typeface="Lato"/>
              </a:rPr>
              <a:t>stratégies</a:t>
            </a:r>
            <a:r>
              <a:rPr lang="en-US" b="1" dirty="0">
                <a:sym typeface="Lato"/>
              </a:rPr>
              <a:t> et des </a:t>
            </a:r>
            <a:r>
              <a:rPr lang="en-US" b="1" dirty="0" err="1">
                <a:sym typeface="Lato"/>
              </a:rPr>
              <a:t>modèles</a:t>
            </a:r>
            <a:r>
              <a:rPr lang="en-US" b="1" dirty="0">
                <a:sym typeface="Lato"/>
              </a:rPr>
              <a:t> de </a:t>
            </a:r>
            <a:r>
              <a:rPr lang="en-US" b="1" dirty="0" err="1">
                <a:sym typeface="Lato"/>
              </a:rPr>
              <a:t>financement</a:t>
            </a:r>
            <a:endParaRPr lang="en-US" b="1"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La segmentation des </a:t>
            </a:r>
            <a:r>
              <a:rPr lang="en-US" b="1" dirty="0" err="1">
                <a:sym typeface="Lato"/>
              </a:rPr>
              <a:t>fournisseurs</a:t>
            </a:r>
            <a:r>
              <a:rPr lang="en-US" b="1" dirty="0">
                <a:sym typeface="Lato"/>
              </a:rPr>
              <a:t> de services par performance et </a:t>
            </a:r>
            <a:r>
              <a:rPr lang="en-US" b="1" dirty="0" err="1">
                <a:sym typeface="Lato"/>
              </a:rPr>
              <a:t>solvabilité</a:t>
            </a:r>
            <a:r>
              <a:rPr lang="en-US" b="1" dirty="0">
                <a:sym typeface="Lato"/>
              </a:rPr>
              <a:t> </a:t>
            </a:r>
            <a:r>
              <a:rPr lang="en-US" dirty="0" err="1">
                <a:sym typeface="Lato"/>
              </a:rPr>
              <a:t>offre</a:t>
            </a:r>
            <a:r>
              <a:rPr lang="en-US" dirty="0">
                <a:sym typeface="Lato"/>
              </a:rPr>
              <a:t> </a:t>
            </a:r>
            <a:r>
              <a:rPr lang="en-US" dirty="0" err="1">
                <a:sym typeface="Lato"/>
              </a:rPr>
              <a:t>une</a:t>
            </a:r>
            <a:r>
              <a:rPr lang="en-US" dirty="0">
                <a:sym typeface="Lato"/>
              </a:rPr>
              <a:t> </a:t>
            </a:r>
            <a:r>
              <a:rPr lang="en-US" dirty="0" err="1">
                <a:sym typeface="Lato"/>
              </a:rPr>
              <a:t>opportunité</a:t>
            </a:r>
            <a:r>
              <a:rPr lang="en-US" dirty="0">
                <a:sym typeface="Lato"/>
              </a:rPr>
              <a:t> </a:t>
            </a:r>
            <a:r>
              <a:rPr lang="en-US" dirty="0" err="1">
                <a:sym typeface="Lato"/>
              </a:rPr>
              <a:t>d'allouer</a:t>
            </a:r>
            <a:r>
              <a:rPr lang="en-US" dirty="0">
                <a:sym typeface="Lato"/>
              </a:rPr>
              <a:t> les </a:t>
            </a:r>
            <a:r>
              <a:rPr lang="en-US" dirty="0" err="1">
                <a:sym typeface="Lato"/>
              </a:rPr>
              <a:t>ressources</a:t>
            </a:r>
            <a:r>
              <a:rPr lang="en-US" dirty="0">
                <a:sym typeface="Lato"/>
              </a:rPr>
              <a:t> de </a:t>
            </a:r>
            <a:r>
              <a:rPr lang="en-US" b="1" dirty="0">
                <a:sym typeface="Lato"/>
              </a:rPr>
              <a:t>manière plus </a:t>
            </a:r>
            <a:r>
              <a:rPr lang="en-US" b="1" dirty="0" err="1">
                <a:sym typeface="Lato"/>
              </a:rPr>
              <a:t>efficace</a:t>
            </a:r>
            <a:r>
              <a:rPr lang="en-US" b="1" dirty="0">
                <a:sym typeface="Lato"/>
              </a:rPr>
              <a:t> et plus </a:t>
            </a:r>
            <a:r>
              <a:rPr lang="en-US" b="1" dirty="0" err="1">
                <a:sym typeface="Lato"/>
              </a:rPr>
              <a:t>efficace</a:t>
            </a:r>
            <a:endParaRPr lang="en-US" b="1" dirty="0">
              <a:sym typeface="Lato"/>
            </a:endParaRP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La planification des </a:t>
            </a:r>
            <a:r>
              <a:rPr lang="en-US" dirty="0" err="1">
                <a:sym typeface="Lato"/>
              </a:rPr>
              <a:t>investissements</a:t>
            </a:r>
            <a:r>
              <a:rPr lang="en-US" dirty="0">
                <a:sym typeface="Lato"/>
              </a:rPr>
              <a:t> </a:t>
            </a:r>
            <a:r>
              <a:rPr lang="en-US" dirty="0" err="1">
                <a:sym typeface="Lato"/>
              </a:rPr>
              <a:t>en</a:t>
            </a:r>
            <a:r>
              <a:rPr lang="en-US" dirty="0">
                <a:sym typeface="Lato"/>
              </a:rPr>
              <a:t> </a:t>
            </a:r>
            <a:r>
              <a:rPr lang="en-US" dirty="0" err="1">
                <a:sym typeface="Lato"/>
              </a:rPr>
              <a:t>assainissement</a:t>
            </a:r>
            <a:r>
              <a:rPr lang="en-US" dirty="0">
                <a:sym typeface="Lato"/>
              </a:rPr>
              <a:t> avec </a:t>
            </a:r>
            <a:r>
              <a:rPr lang="en-US" b="1" dirty="0" err="1">
                <a:sym typeface="Lato"/>
              </a:rPr>
              <a:t>une</a:t>
            </a:r>
            <a:r>
              <a:rPr lang="en-US" b="1" dirty="0">
                <a:sym typeface="Lato"/>
              </a:rPr>
              <a:t> orientation '</a:t>
            </a:r>
            <a:r>
              <a:rPr lang="en-US" b="1" dirty="0" err="1">
                <a:sym typeface="Lato"/>
              </a:rPr>
              <a:t>apprentissage</a:t>
            </a:r>
            <a:r>
              <a:rPr lang="en-US" b="1" dirty="0">
                <a:sym typeface="Lato"/>
              </a:rPr>
              <a:t>' </a:t>
            </a:r>
            <a:r>
              <a:rPr lang="en-US" dirty="0" err="1">
                <a:sym typeface="Lato"/>
              </a:rPr>
              <a:t>est</a:t>
            </a:r>
            <a:r>
              <a:rPr lang="en-US" dirty="0">
                <a:sym typeface="Lato"/>
              </a:rPr>
              <a:t> </a:t>
            </a:r>
            <a:r>
              <a:rPr lang="en-US" dirty="0" err="1">
                <a:sym typeface="Lato"/>
              </a:rPr>
              <a:t>nécessaire</a:t>
            </a:r>
            <a:r>
              <a:rPr lang="en-US" dirty="0">
                <a:sym typeface="Lato"/>
              </a:rPr>
              <a:t> grâce </a:t>
            </a:r>
            <a:r>
              <a:rPr lang="en-US" dirty="0" err="1">
                <a:sym typeface="Lato"/>
              </a:rPr>
              <a:t>à</a:t>
            </a:r>
            <a:r>
              <a:rPr lang="en-US" dirty="0">
                <a:sym typeface="Lato"/>
              </a:rPr>
              <a:t> des arrangements </a:t>
            </a:r>
            <a:r>
              <a:rPr lang="en-US" dirty="0" err="1">
                <a:sym typeface="Lato"/>
              </a:rPr>
              <a:t>institutionnels</a:t>
            </a:r>
            <a:r>
              <a:rPr lang="en-US" dirty="0">
                <a:sym typeface="Lato"/>
              </a:rPr>
              <a:t> et des </a:t>
            </a:r>
            <a:r>
              <a:rPr lang="en-US" dirty="0" err="1">
                <a:sym typeface="Lato"/>
              </a:rPr>
              <a:t>incitations</a:t>
            </a:r>
            <a:r>
              <a:rPr lang="en-US" dirty="0">
                <a:sym typeface="Lato"/>
              </a:rPr>
              <a:t> qui </a:t>
            </a:r>
            <a:r>
              <a:rPr lang="en-US" b="1" dirty="0" err="1">
                <a:sym typeface="Lato"/>
              </a:rPr>
              <a:t>peuvent</a:t>
            </a:r>
            <a:r>
              <a:rPr lang="en-US" b="1" dirty="0">
                <a:sym typeface="Lato"/>
              </a:rPr>
              <a:t> prendre </a:t>
            </a:r>
            <a:r>
              <a:rPr lang="en-US" b="1" dirty="0" err="1">
                <a:sym typeface="Lato"/>
              </a:rPr>
              <a:t>en</a:t>
            </a:r>
            <a:r>
              <a:rPr lang="en-US" b="1" dirty="0">
                <a:sym typeface="Lato"/>
              </a:rPr>
              <a:t> </a:t>
            </a:r>
            <a:r>
              <a:rPr lang="en-US" b="1" dirty="0" err="1">
                <a:sym typeface="Lato"/>
              </a:rPr>
              <a:t>compte</a:t>
            </a:r>
            <a:r>
              <a:rPr lang="en-US" b="1" dirty="0">
                <a:sym typeface="Lato"/>
              </a:rPr>
              <a:t> les </a:t>
            </a:r>
            <a:r>
              <a:rPr lang="en-US" b="1" dirty="0" err="1">
                <a:sym typeface="Lato"/>
              </a:rPr>
              <a:t>erreurs</a:t>
            </a:r>
            <a:r>
              <a:rPr lang="en-US" b="1" dirty="0">
                <a:sym typeface="Lato"/>
              </a:rPr>
              <a:t> et les </a:t>
            </a:r>
            <a:r>
              <a:rPr lang="en-US" b="1" dirty="0" err="1">
                <a:sym typeface="Lato"/>
              </a:rPr>
              <a:t>échecs</a:t>
            </a:r>
            <a:r>
              <a:rPr lang="en-US" b="1" dirty="0">
                <a:sym typeface="Lato"/>
              </a:rPr>
              <a:t>.</a:t>
            </a:r>
          </a:p>
        </p:txBody>
      </p:sp>
    </p:spTree>
    <p:extLst>
      <p:ext uri="{BB962C8B-B14F-4D97-AF65-F5344CB8AC3E}">
        <p14:creationId xmlns:p14="http://schemas.microsoft.com/office/powerpoint/2010/main" val="141763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0;p3">
            <a:extLst>
              <a:ext uri="{FF2B5EF4-FFF2-40B4-BE49-F238E27FC236}">
                <a16:creationId xmlns:a16="http://schemas.microsoft.com/office/drawing/2014/main" id="{CA3D0146-CE01-FD54-27D9-F8B1508D4487}"/>
              </a:ext>
            </a:extLst>
          </p:cNvPr>
          <p:cNvSpPr txBox="1">
            <a:spLocks/>
          </p:cNvSpPr>
          <p:nvPr/>
        </p:nvSpPr>
        <p:spPr>
          <a:xfrm>
            <a:off x="723900" y="1400175"/>
            <a:ext cx="10744200" cy="5092047"/>
          </a:xfrm>
          <a:prstGeom prst="rect">
            <a:avLst/>
          </a:prstGeom>
          <a:noFill/>
          <a:ln>
            <a:noFill/>
          </a:ln>
        </p:spPr>
        <p:txBody>
          <a:bodyPr spcFirstLastPara="1" wrap="square" lIns="91425" tIns="45700" rIns="91425" bIns="45700" anchor="ctr" anchorCtr="0">
            <a:normAutofit fontScale="85000"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Un cadre pour </a:t>
            </a:r>
            <a:r>
              <a:rPr lang="en-US" sz="2800" b="1" dirty="0" err="1">
                <a:latin typeface="Lato Light"/>
                <a:ea typeface="Lato Light"/>
                <a:cs typeface="Calibri" panose="020F0502020204030204" pitchFamily="34" charset="0"/>
                <a:sym typeface="Lato Light"/>
              </a:rPr>
              <a:t>une</a:t>
            </a:r>
            <a:r>
              <a:rPr lang="en-US" sz="2800" b="1"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approche</a:t>
            </a:r>
            <a:r>
              <a:rPr lang="en-US" sz="2800" b="1" dirty="0">
                <a:latin typeface="Lato Light"/>
                <a:ea typeface="Lato Light"/>
                <a:cs typeface="Calibri" panose="020F0502020204030204" pitchFamily="34" charset="0"/>
                <a:sym typeface="Lato Light"/>
              </a:rPr>
              <a:t> de service public </a:t>
            </a:r>
            <a:r>
              <a:rPr lang="en-US" sz="2800" dirty="0">
                <a:latin typeface="Lato Light"/>
                <a:ea typeface="Lato Light"/>
                <a:cs typeface="Calibri" panose="020F0502020204030204" pitchFamily="34" charset="0"/>
                <a:sym typeface="Lato Light"/>
              </a:rPr>
              <a:t>de </a:t>
            </a:r>
            <a:r>
              <a:rPr lang="en-US" sz="2800" dirty="0" err="1">
                <a:latin typeface="Lato Light"/>
                <a:ea typeface="Lato Light"/>
                <a:cs typeface="Calibri" panose="020F0502020204030204" pitchFamily="34" charset="0"/>
                <a:sym typeface="Lato Light"/>
              </a:rPr>
              <a:t>l'assainissement</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urbain</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où</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tous</a:t>
            </a:r>
            <a:r>
              <a:rPr lang="en-US" sz="2800" dirty="0">
                <a:latin typeface="Lato Light"/>
                <a:ea typeface="Lato Light"/>
                <a:cs typeface="Calibri" panose="020F0502020204030204" pitchFamily="34" charset="0"/>
                <a:sym typeface="Lato Light"/>
              </a:rPr>
              <a:t> les </a:t>
            </a:r>
            <a:r>
              <a:rPr lang="en-US" sz="2800" dirty="0" err="1">
                <a:latin typeface="Lato Light"/>
                <a:ea typeface="Lato Light"/>
                <a:cs typeface="Calibri" panose="020F0502020204030204" pitchFamily="34" charset="0"/>
                <a:sym typeface="Lato Light"/>
              </a:rPr>
              <a:t>membres</a:t>
            </a:r>
            <a:r>
              <a:rPr lang="en-US" sz="2800" dirty="0">
                <a:latin typeface="Lato Light"/>
                <a:ea typeface="Lato Light"/>
                <a:cs typeface="Calibri" panose="020F0502020204030204" pitchFamily="34" charset="0"/>
                <a:sym typeface="Lato Light"/>
              </a:rPr>
              <a:t> de la </a:t>
            </a:r>
            <a:r>
              <a:rPr lang="en-US" sz="2800" dirty="0" err="1">
                <a:latin typeface="Lato Light"/>
                <a:ea typeface="Lato Light"/>
                <a:cs typeface="Calibri" panose="020F0502020204030204" pitchFamily="34" charset="0"/>
                <a:sym typeface="Lato Light"/>
              </a:rPr>
              <a:t>ville</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ont</a:t>
            </a:r>
            <a:r>
              <a:rPr lang="en-US" sz="2800" dirty="0">
                <a:latin typeface="Lato Light"/>
                <a:ea typeface="Lato Light"/>
                <a:cs typeface="Calibri" panose="020F0502020204030204" pitchFamily="34" charset="0"/>
                <a:sym typeface="Lato Light"/>
              </a:rPr>
              <a:t> un </a:t>
            </a:r>
            <a:r>
              <a:rPr lang="en-US" sz="2800" dirty="0" err="1">
                <a:latin typeface="Lato Light"/>
                <a:ea typeface="Lato Light"/>
                <a:cs typeface="Calibri" panose="020F0502020204030204" pitchFamily="34" charset="0"/>
                <a:sym typeface="Lato Light"/>
              </a:rPr>
              <a:t>accès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équitable</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à</a:t>
            </a:r>
            <a:r>
              <a:rPr lang="en-US" sz="2800" dirty="0">
                <a:latin typeface="Lato Light"/>
                <a:ea typeface="Lato Light"/>
                <a:cs typeface="Calibri" panose="020F0502020204030204" pitchFamily="34" charset="0"/>
                <a:sym typeface="Lato Light"/>
              </a:rPr>
              <a:t> des services </a:t>
            </a:r>
            <a:r>
              <a:rPr lang="en-US" sz="2800" dirty="0" err="1">
                <a:latin typeface="Lato Light"/>
                <a:ea typeface="Lato Light"/>
                <a:cs typeface="Calibri" panose="020F0502020204030204" pitchFamily="34" charset="0"/>
                <a:sym typeface="Lato Light"/>
              </a:rPr>
              <a:t>d'assainissement</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améliorés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adéquats</a:t>
            </a:r>
            <a:r>
              <a:rPr lang="en-US" sz="2800" dirty="0">
                <a:latin typeface="Lato Light"/>
                <a:ea typeface="Lato Light"/>
                <a:cs typeface="Calibri" panose="020F0502020204030204" pitchFamily="34" charset="0"/>
                <a:sym typeface="Lato Light"/>
              </a:rPr>
              <a:t> et </a:t>
            </a:r>
            <a:r>
              <a:rPr lang="en-US" sz="2800" dirty="0" err="1">
                <a:latin typeface="Lato Light"/>
                <a:ea typeface="Lato Light"/>
                <a:cs typeface="Calibri" panose="020F0502020204030204" pitchFamily="34" charset="0"/>
                <a:sym typeface="Lato Light"/>
              </a:rPr>
              <a:t>abordables</a:t>
            </a:r>
            <a:r>
              <a:rPr lang="en-US" sz="2800" dirty="0">
                <a:latin typeface="Lato Light"/>
                <a:ea typeface="Lato Light"/>
                <a:cs typeface="Calibri" panose="020F0502020204030204" pitchFamily="34" charset="0"/>
                <a:sym typeface="Lato Light"/>
              </a:rPr>
              <a:t>.</a:t>
            </a:r>
          </a:p>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a:t>
            </a:r>
            <a:r>
              <a:rPr lang="en-US" sz="2800" dirty="0" err="1">
                <a:latin typeface="Lato Light"/>
                <a:ea typeface="Lato Light"/>
                <a:cs typeface="Calibri" panose="020F0502020204030204" pitchFamily="34" charset="0"/>
                <a:sym typeface="Lato Light"/>
              </a:rPr>
              <a:t>signifie</a:t>
            </a:r>
            <a:r>
              <a:rPr lang="en-US" sz="2800"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l'utilisation</a:t>
            </a:r>
            <a:r>
              <a:rPr lang="en-US" sz="2800" b="1" dirty="0">
                <a:latin typeface="Lato Light"/>
                <a:ea typeface="Lato Light"/>
                <a:cs typeface="Calibri" panose="020F0502020204030204" pitchFamily="34" charset="0"/>
                <a:sym typeface="Lato Light"/>
              </a:rPr>
              <a:t> de </a:t>
            </a:r>
            <a:r>
              <a:rPr lang="en-US" sz="2800" b="1" dirty="0" err="1">
                <a:latin typeface="Lato Light"/>
                <a:ea typeface="Lato Light"/>
                <a:cs typeface="Calibri" panose="020F0502020204030204" pitchFamily="34" charset="0"/>
                <a:sym typeface="Lato Light"/>
              </a:rPr>
              <a:t>systèmes</a:t>
            </a:r>
            <a:r>
              <a:rPr lang="en-US" sz="2800" b="1"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appropriés</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de </a:t>
            </a:r>
            <a:r>
              <a:rPr lang="en-US" sz="2800" dirty="0" err="1">
                <a:latin typeface="Lato Light"/>
                <a:ea typeface="Lato Light"/>
                <a:cs typeface="Calibri" panose="020F0502020204030204" pitchFamily="34" charset="0"/>
                <a:sym typeface="Lato Light"/>
              </a:rPr>
              <a:t>toutes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échelles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raccordés</a:t>
            </a:r>
            <a:r>
              <a:rPr lang="en-US" sz="2800" dirty="0">
                <a:latin typeface="Lato Light"/>
                <a:ea typeface="Lato Light"/>
                <a:cs typeface="Calibri" panose="020F0502020204030204" pitchFamily="34" charset="0"/>
                <a:sym typeface="Lato Light"/>
              </a:rPr>
              <a:t> au </a:t>
            </a:r>
            <a:r>
              <a:rPr lang="en-US" sz="2800" dirty="0" err="1">
                <a:latin typeface="Lato Light"/>
                <a:ea typeface="Lato Light"/>
                <a:cs typeface="Calibri" panose="020F0502020204030204" pitchFamily="34" charset="0"/>
                <a:sym typeface="Lato Light"/>
              </a:rPr>
              <a:t>réseau</a:t>
            </a:r>
            <a:r>
              <a:rPr lang="en-US" sz="2800" dirty="0">
                <a:latin typeface="Lato Light"/>
                <a:ea typeface="Lato Light"/>
                <a:cs typeface="Calibri" panose="020F0502020204030204" pitchFamily="34" charset="0"/>
                <a:sym typeface="Lato Light"/>
              </a:rPr>
              <a:t> et </a:t>
            </a:r>
            <a:r>
              <a:rPr lang="en-US" sz="2800" dirty="0" err="1">
                <a:latin typeface="Lato Light"/>
                <a:ea typeface="Lato Light"/>
                <a:cs typeface="Calibri" panose="020F0502020204030204" pitchFamily="34" charset="0"/>
                <a:sym typeface="Lato Light"/>
              </a:rPr>
              <a:t>autonomes</a:t>
            </a:r>
            <a:r>
              <a:rPr lang="en-US" sz="2800" dirty="0">
                <a:latin typeface="Lato Light"/>
                <a:ea typeface="Lato Light"/>
                <a:cs typeface="Calibri" panose="020F0502020204030204" pitchFamily="34" charset="0"/>
                <a:sym typeface="Lato Light"/>
              </a:rPr>
              <a:t>) sur </a:t>
            </a:r>
            <a:r>
              <a:rPr lang="en-US" sz="2800" dirty="0" err="1">
                <a:latin typeface="Lato Light"/>
                <a:ea typeface="Lato Light"/>
                <a:cs typeface="Calibri" panose="020F0502020204030204" pitchFamily="34" charset="0"/>
                <a:sym typeface="Lato Light"/>
              </a:rPr>
              <a:t>l'ensemble</a:t>
            </a:r>
            <a:r>
              <a:rPr lang="en-US" sz="2800" dirty="0">
                <a:latin typeface="Lato Light"/>
                <a:ea typeface="Lato Light"/>
                <a:cs typeface="Calibri" panose="020F0502020204030204" pitchFamily="34" charset="0"/>
                <a:sym typeface="Lato Light"/>
              </a:rPr>
              <a:t> de la </a:t>
            </a:r>
            <a:r>
              <a:rPr lang="en-US" sz="2800" dirty="0" err="1">
                <a:latin typeface="Lato Light"/>
                <a:ea typeface="Lato Light"/>
                <a:cs typeface="Calibri" panose="020F0502020204030204" pitchFamily="34" charset="0"/>
                <a:sym typeface="Lato Light"/>
              </a:rPr>
              <a:t>chaîne</a:t>
            </a:r>
            <a:r>
              <a:rPr lang="en-US" sz="2800" dirty="0">
                <a:latin typeface="Lato Light"/>
                <a:ea typeface="Lato Light"/>
                <a:cs typeface="Calibri" panose="020F0502020204030204" pitchFamily="34" charset="0"/>
                <a:sym typeface="Lato Light"/>
              </a:rPr>
              <a:t> de </a:t>
            </a:r>
            <a:r>
              <a:rPr lang="en-US" sz="2800" dirty="0" err="1">
                <a:latin typeface="Lato Light"/>
                <a:ea typeface="Lato Light"/>
                <a:cs typeface="Calibri" panose="020F0502020204030204" pitchFamily="34" charset="0"/>
                <a:sym typeface="Lato Light"/>
              </a:rPr>
              <a:t>valeur</a:t>
            </a:r>
            <a:r>
              <a:rPr lang="en-US" sz="2800" dirty="0">
                <a:latin typeface="Lato Light"/>
                <a:ea typeface="Lato Light"/>
                <a:cs typeface="Calibri" panose="020F0502020204030204" pitchFamily="34" charset="0"/>
                <a:sym typeface="Lato Light"/>
              </a:rPr>
              <a:t> de </a:t>
            </a:r>
            <a:r>
              <a:rPr lang="en-US" sz="2800" dirty="0" err="1">
                <a:latin typeface="Lato Light"/>
                <a:ea typeface="Lato Light"/>
                <a:cs typeface="Calibri" panose="020F0502020204030204" pitchFamily="34" charset="0"/>
                <a:sym typeface="Lato Light"/>
              </a:rPr>
              <a:t>l'assainissement</a:t>
            </a:r>
            <a:r>
              <a:rPr lang="en-US" sz="2800" dirty="0">
                <a:latin typeface="Lato Light"/>
                <a:ea typeface="Lato Light"/>
                <a:cs typeface="Calibri" panose="020F0502020204030204" pitchFamily="34" charset="0"/>
                <a:sym typeface="Lato Light"/>
              </a:rPr>
              <a:t> pour </a:t>
            </a:r>
            <a:r>
              <a:rPr lang="en-US" sz="2800" dirty="0" err="1">
                <a:latin typeface="Lato Light"/>
                <a:ea typeface="Lato Light"/>
                <a:cs typeface="Calibri" panose="020F0502020204030204" pitchFamily="34" charset="0"/>
                <a:sym typeface="Lato Light"/>
              </a:rPr>
              <a:t>atteindre</a:t>
            </a:r>
            <a:r>
              <a:rPr lang="en-US" sz="2800" dirty="0">
                <a:latin typeface="Lato Light"/>
                <a:ea typeface="Lato Light"/>
                <a:cs typeface="Calibri" panose="020F0502020204030204" pitchFamily="34" charset="0"/>
                <a:sym typeface="Lato Light"/>
              </a:rPr>
              <a:t> des </a:t>
            </a:r>
            <a:r>
              <a:rPr lang="en-US" sz="2800" dirty="0" err="1">
                <a:latin typeface="Lato Light"/>
                <a:ea typeface="Lato Light"/>
                <a:cs typeface="Calibri" panose="020F0502020204030204" pitchFamily="34" charset="0"/>
                <a:sym typeface="Lato Light"/>
              </a:rPr>
              <a:t>résultats</a:t>
            </a:r>
            <a:r>
              <a:rPr lang="en-US" sz="2800" dirty="0">
                <a:latin typeface="Lato Light"/>
                <a:ea typeface="Lato Light"/>
                <a:cs typeface="Calibri" panose="020F0502020204030204" pitchFamily="34" charset="0"/>
                <a:sym typeface="Lato Light"/>
              </a:rPr>
              <a:t> de service </a:t>
            </a:r>
            <a:r>
              <a:rPr lang="en-US" sz="2800" dirty="0" err="1">
                <a:latin typeface="Lato Light"/>
                <a:ea typeface="Lato Light"/>
                <a:cs typeface="Calibri" panose="020F0502020204030204" pitchFamily="34" charset="0"/>
                <a:sym typeface="Lato Light"/>
              </a:rPr>
              <a:t>sûrs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équitables</a:t>
            </a:r>
            <a:r>
              <a:rPr lang="en-US" sz="2800" dirty="0">
                <a:latin typeface="Lato Light"/>
                <a:ea typeface="Lato Light"/>
                <a:cs typeface="Calibri" panose="020F0502020204030204" pitchFamily="34" charset="0"/>
                <a:sym typeface="Lato Light"/>
              </a:rPr>
              <a:t> et durables.</a:t>
            </a:r>
          </a:p>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a:t>
            </a:r>
            <a:r>
              <a:rPr lang="en-US" sz="2800" dirty="0" err="1">
                <a:latin typeface="Lato Light"/>
                <a:ea typeface="Lato Light"/>
                <a:cs typeface="Calibri" panose="020F0502020204030204" pitchFamily="34" charset="0"/>
                <a:sym typeface="Lato Light"/>
              </a:rPr>
              <a:t>réunit</a:t>
            </a:r>
            <a:r>
              <a:rPr lang="en-US" sz="2800" dirty="0">
                <a:latin typeface="Lato Light"/>
                <a:ea typeface="Lato Light"/>
                <a:cs typeface="Calibri" panose="020F0502020204030204" pitchFamily="34" charset="0"/>
                <a:sym typeface="Lato Light"/>
              </a:rPr>
              <a:t> les </a:t>
            </a:r>
            <a:r>
              <a:rPr lang="en-US" sz="2800" b="1" dirty="0">
                <a:latin typeface="Lato Light"/>
                <a:ea typeface="Lato Light"/>
                <a:cs typeface="Calibri" panose="020F0502020204030204" pitchFamily="34" charset="0"/>
                <a:sym typeface="Lato Light"/>
              </a:rPr>
              <a:t>'</a:t>
            </a:r>
            <a:r>
              <a:rPr lang="en-US" sz="2800" b="1" dirty="0" err="1">
                <a:latin typeface="Lato Light"/>
                <a:ea typeface="Lato Light"/>
                <a:cs typeface="Calibri" panose="020F0502020204030204" pitchFamily="34" charset="0"/>
                <a:sym typeface="Lato Light"/>
              </a:rPr>
              <a:t>solveurs</a:t>
            </a:r>
            <a:r>
              <a:rPr lang="en-US" sz="2800" b="1" dirty="0">
                <a:latin typeface="Lato Light"/>
                <a:ea typeface="Lato Light"/>
                <a:cs typeface="Calibri" panose="020F0502020204030204" pitchFamily="34" charset="0"/>
                <a:sym typeface="Lato Light"/>
              </a:rPr>
              <a:t> de </a:t>
            </a:r>
            <a:r>
              <a:rPr lang="en-US" sz="2800" b="1" dirty="0" err="1">
                <a:latin typeface="Lato Light"/>
                <a:ea typeface="Lato Light"/>
                <a:cs typeface="Calibri" panose="020F0502020204030204" pitchFamily="34" charset="0"/>
                <a:sym typeface="Lato Light"/>
              </a:rPr>
              <a:t>problèmes</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des services </a:t>
            </a:r>
            <a:r>
              <a:rPr lang="en-US" sz="2800" dirty="0" err="1">
                <a:latin typeface="Lato Light"/>
                <a:ea typeface="Lato Light"/>
                <a:cs typeface="Calibri" panose="020F0502020204030204" pitchFamily="34" charset="0"/>
                <a:sym typeface="Lato Light"/>
              </a:rPr>
              <a:t>urbains</a:t>
            </a:r>
            <a:r>
              <a:rPr lang="en-US" sz="2800" dirty="0">
                <a:latin typeface="Lato Light"/>
                <a:ea typeface="Lato Light"/>
                <a:cs typeface="Calibri" panose="020F0502020204030204" pitchFamily="34" charset="0"/>
                <a:sym typeface="Lato Light"/>
              </a:rPr>
              <a:t> pour </a:t>
            </a:r>
            <a:r>
              <a:rPr lang="en-US" sz="2800" dirty="0" err="1">
                <a:latin typeface="Lato Light"/>
                <a:ea typeface="Lato Light"/>
                <a:cs typeface="Calibri" panose="020F0502020204030204" pitchFamily="34" charset="0"/>
                <a:sym typeface="Lato Light"/>
              </a:rPr>
              <a:t>utiliser</a:t>
            </a:r>
            <a:r>
              <a:rPr lang="en-US" sz="2800" dirty="0">
                <a:latin typeface="Lato Light"/>
                <a:ea typeface="Lato Light"/>
                <a:cs typeface="Calibri" panose="020F0502020204030204" pitchFamily="34" charset="0"/>
                <a:sym typeface="Lato Light"/>
              </a:rPr>
              <a:t> des </a:t>
            </a:r>
            <a:r>
              <a:rPr lang="en-US" sz="2800" dirty="0" err="1">
                <a:latin typeface="Lato Light"/>
                <a:ea typeface="Lato Light"/>
                <a:cs typeface="Calibri" panose="020F0502020204030204" pitchFamily="34" charset="0"/>
                <a:sym typeface="Lato Light"/>
              </a:rPr>
              <a:t>données</a:t>
            </a:r>
            <a:r>
              <a:rPr lang="en-US" sz="2800" dirty="0">
                <a:latin typeface="Lato Light"/>
                <a:ea typeface="Lato Light"/>
                <a:cs typeface="Calibri" panose="020F0502020204030204" pitchFamily="34" charset="0"/>
                <a:sym typeface="Lato Light"/>
              </a:rPr>
              <a:t> et des </a:t>
            </a:r>
            <a:r>
              <a:rPr lang="en-US" sz="2800" dirty="0" err="1">
                <a:latin typeface="Lato Light"/>
                <a:ea typeface="Lato Light"/>
                <a:cs typeface="Calibri" panose="020F0502020204030204" pitchFamily="34" charset="0"/>
                <a:sym typeface="Lato Light"/>
              </a:rPr>
              <a:t>preuves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afin</a:t>
            </a:r>
            <a:r>
              <a:rPr lang="en-US" sz="2800" dirty="0">
                <a:latin typeface="Lato Light"/>
                <a:ea typeface="Lato Light"/>
                <a:cs typeface="Calibri" panose="020F0502020204030204" pitchFamily="34" charset="0"/>
                <a:sym typeface="Lato Light"/>
              </a:rPr>
              <a:t> de mobiliser les </a:t>
            </a:r>
            <a:r>
              <a:rPr lang="en-US" sz="2800" dirty="0" err="1">
                <a:latin typeface="Lato Light"/>
                <a:ea typeface="Lato Light"/>
                <a:cs typeface="Calibri" panose="020F0502020204030204" pitchFamily="34" charset="0"/>
                <a:sym typeface="Lato Light"/>
              </a:rPr>
              <a:t>rares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ressources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publiques</a:t>
            </a:r>
            <a:r>
              <a:rPr lang="en-US" sz="2800" dirty="0">
                <a:latin typeface="Lato Light"/>
                <a:ea typeface="Lato Light"/>
                <a:cs typeface="Calibri" panose="020F0502020204030204" pitchFamily="34" charset="0"/>
                <a:sym typeface="Lato Light"/>
              </a:rPr>
              <a:t>.</a:t>
            </a:r>
            <a:endParaRPr lang="en-US" dirty="0">
              <a:latin typeface="Lato Light"/>
              <a:ea typeface="Lato Light"/>
              <a:cs typeface="Calibri" panose="020F0502020204030204" pitchFamily="34" charset="0"/>
              <a:sym typeface="Lato Light"/>
            </a:endParaRPr>
          </a:p>
          <a:p>
            <a:pPr marL="0" indent="0">
              <a:lnSpc>
                <a:spcPct val="90000"/>
              </a:lnSpc>
              <a:spcBef>
                <a:spcPts val="1000"/>
              </a:spcBef>
              <a:buClr>
                <a:schemeClr val="dk1"/>
              </a:buClr>
              <a:buSzPct val="100000"/>
              <a:buFont typeface="Arial" pitchFamily="34" charset="0"/>
              <a:buNone/>
            </a:pPr>
            <a:endParaRPr lang="en-US"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898918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Travail du group</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744200" cy="330214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400" b="1" dirty="0">
                <a:solidFill>
                  <a:srgbClr val="6F2875"/>
                </a:solidFill>
                <a:latin typeface="Calibri" panose="020F0502020204030204" pitchFamily="34" charset="0"/>
                <a:cs typeface="Calibri" panose="020F0502020204030204" pitchFamily="34" charset="0"/>
                <a:sym typeface="Lato"/>
              </a:rPr>
              <a:t>Les participants </a:t>
            </a:r>
            <a:r>
              <a:rPr lang="en-US" sz="2400" b="1" dirty="0" err="1">
                <a:solidFill>
                  <a:srgbClr val="6F2875"/>
                </a:solidFill>
                <a:latin typeface="Calibri" panose="020F0502020204030204" pitchFamily="34" charset="0"/>
                <a:cs typeface="Calibri" panose="020F0502020204030204" pitchFamily="34" charset="0"/>
                <a:sym typeface="Lato"/>
              </a:rPr>
              <a:t>sont</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invités</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réfléchir</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à</a:t>
            </a:r>
            <a:r>
              <a:rPr lang="en-US" sz="2400" b="1" dirty="0">
                <a:solidFill>
                  <a:srgbClr val="6F2875"/>
                </a:solidFill>
                <a:latin typeface="Calibri" panose="020F0502020204030204" pitchFamily="34" charset="0"/>
                <a:cs typeface="Calibri" panose="020F0502020204030204" pitchFamily="34" charset="0"/>
                <a:sym typeface="Lato"/>
              </a:rPr>
              <a:t> </a:t>
            </a:r>
            <a:r>
              <a:rPr lang="en-US" sz="2400" b="1" dirty="0" err="1">
                <a:solidFill>
                  <a:srgbClr val="6F2875"/>
                </a:solidFill>
                <a:latin typeface="Calibri" panose="020F0502020204030204" pitchFamily="34" charset="0"/>
                <a:cs typeface="Calibri" panose="020F0502020204030204" pitchFamily="34" charset="0"/>
                <a:sym typeface="Lato"/>
              </a:rPr>
              <a:t>leur</a:t>
            </a:r>
            <a:r>
              <a:rPr lang="en-US" sz="2400" b="1" dirty="0">
                <a:solidFill>
                  <a:srgbClr val="6F2875"/>
                </a:solidFill>
                <a:latin typeface="Calibri" panose="020F0502020204030204" pitchFamily="34" charset="0"/>
                <a:cs typeface="Calibri" panose="020F0502020204030204" pitchFamily="34" charset="0"/>
                <a:sym typeface="Lato"/>
              </a:rPr>
              <a:t> propre </a:t>
            </a:r>
            <a:r>
              <a:rPr lang="en-US" sz="2400" b="1" dirty="0" err="1">
                <a:solidFill>
                  <a:srgbClr val="6F2875"/>
                </a:solidFill>
                <a:latin typeface="Calibri" panose="020F0502020204030204" pitchFamily="34" charset="0"/>
                <a:cs typeface="Calibri" panose="020F0502020204030204" pitchFamily="34" charset="0"/>
                <a:sym typeface="Lato"/>
              </a:rPr>
              <a:t>contexte</a:t>
            </a:r>
            <a:r>
              <a:rPr lang="en-US" sz="2400" b="1" dirty="0">
                <a:solidFill>
                  <a:srgbClr val="6F2875"/>
                </a:solidFill>
                <a:latin typeface="Calibri" panose="020F0502020204030204" pitchFamily="34" charset="0"/>
                <a:cs typeface="Calibri" panose="020F0502020204030204" pitchFamily="34" charset="0"/>
                <a:sym typeface="Lato"/>
              </a:rPr>
              <a:t> et </a:t>
            </a:r>
            <a:r>
              <a:rPr lang="en-US" sz="2400" b="1" dirty="0" err="1">
                <a:solidFill>
                  <a:srgbClr val="6F2875"/>
                </a:solidFill>
                <a:latin typeface="Calibri" panose="020F0502020204030204" pitchFamily="34" charset="0"/>
                <a:cs typeface="Calibri" panose="020F0502020204030204" pitchFamily="34" charset="0"/>
                <a:sym typeface="Lato"/>
              </a:rPr>
              <a:t>expérience</a:t>
            </a:r>
            <a:r>
              <a:rPr lang="en-US" sz="2400" b="1" dirty="0">
                <a:solidFill>
                  <a:srgbClr val="6F2875"/>
                </a:solidFill>
                <a:latin typeface="Calibri" panose="020F0502020204030204" pitchFamily="34" charset="0"/>
                <a:cs typeface="Calibri" panose="020F0502020204030204" pitchFamily="34" charset="0"/>
                <a:sym typeface="Lato"/>
              </a:rPr>
              <a: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Qui </a:t>
            </a:r>
            <a:r>
              <a:rPr lang="en-US" sz="2400" dirty="0" err="1">
                <a:sym typeface="Lato"/>
              </a:rPr>
              <a:t>prend</a:t>
            </a:r>
            <a:r>
              <a:rPr lang="en-US" sz="2400" dirty="0">
                <a:sym typeface="Lato"/>
              </a:rPr>
              <a:t> les </a:t>
            </a:r>
            <a:r>
              <a:rPr lang="en-US" sz="2400" dirty="0" err="1">
                <a:sym typeface="Lato"/>
              </a:rPr>
              <a:t>décisions</a:t>
            </a:r>
            <a:r>
              <a:rPr lang="en-US" sz="2400" dirty="0">
                <a:sym typeface="Lato"/>
              </a:rPr>
              <a:t> de </a:t>
            </a:r>
            <a:r>
              <a:rPr lang="en-US" sz="2400" dirty="0" err="1">
                <a:sym typeface="Lato"/>
              </a:rPr>
              <a:t>financement</a:t>
            </a:r>
            <a:r>
              <a:rPr lang="en-US" sz="2400" dirty="0">
                <a:sym typeface="Lato"/>
              </a:rPr>
              <a:t> et </a:t>
            </a:r>
            <a:r>
              <a:rPr lang="en-US" sz="2400" dirty="0" err="1">
                <a:sym typeface="Lato"/>
              </a:rPr>
              <a:t>d'investissement</a:t>
            </a:r>
            <a:r>
              <a:rPr lang="en-US" sz="2400" dirty="0">
                <a:sym typeface="Lato"/>
              </a:rPr>
              <a:t> ?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Comment </a:t>
            </a:r>
            <a:r>
              <a:rPr lang="en-US" sz="2400" dirty="0" err="1">
                <a:sym typeface="Lato"/>
              </a:rPr>
              <a:t>cela</a:t>
            </a:r>
            <a:r>
              <a:rPr lang="en-US" sz="2400" dirty="0">
                <a:sym typeface="Lato"/>
              </a:rPr>
              <a:t> </a:t>
            </a:r>
            <a:r>
              <a:rPr lang="en-US" sz="2400" dirty="0" err="1">
                <a:sym typeface="Lato"/>
              </a:rPr>
              <a:t>impacte</a:t>
            </a:r>
            <a:r>
              <a:rPr lang="en-US" sz="2400" dirty="0">
                <a:sym typeface="Lato"/>
              </a:rPr>
              <a:t>-t-il </a:t>
            </a:r>
            <a:r>
              <a:rPr lang="en-US" sz="2400" dirty="0" err="1">
                <a:sym typeface="Lato"/>
              </a:rPr>
              <a:t>l'efficacité</a:t>
            </a:r>
            <a:r>
              <a:rPr lang="en-US" sz="2400" dirty="0">
                <a:sym typeface="Lato"/>
              </a:rPr>
              <a:t> de </a:t>
            </a:r>
            <a:r>
              <a:rPr lang="en-US" sz="2400" dirty="0" err="1">
                <a:sym typeface="Lato"/>
              </a:rPr>
              <a:t>l'allocation</a:t>
            </a:r>
            <a:r>
              <a:rPr lang="en-US" sz="2400" dirty="0">
                <a:sym typeface="Lato"/>
              </a:rPr>
              <a:t> et la </a:t>
            </a:r>
            <a:r>
              <a:rPr lang="en-US" sz="2400" dirty="0" err="1">
                <a:sym typeface="Lato"/>
              </a:rPr>
              <a:t>durabilité</a:t>
            </a:r>
            <a:r>
              <a:rPr lang="en-US" sz="2400" dirty="0">
                <a:sym typeface="Lato"/>
              </a:rPr>
              <a:t> des sources </a:t>
            </a:r>
            <a:r>
              <a:rPr lang="en-US" sz="2400" dirty="0" err="1">
                <a:sym typeface="Lato"/>
              </a:rPr>
              <a:t>financières</a:t>
            </a:r>
            <a:r>
              <a:rPr lang="en-US" sz="2400" dirty="0">
                <a:sym typeface="Lato"/>
              </a:rPr>
              <a:t> ?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400" dirty="0">
                <a:sym typeface="Lato"/>
              </a:rPr>
              <a:t>Comment les finances </a:t>
            </a:r>
            <a:r>
              <a:rPr lang="en-US" sz="2400" dirty="0" err="1">
                <a:sym typeface="Lato"/>
              </a:rPr>
              <a:t>sont-elles</a:t>
            </a:r>
            <a:r>
              <a:rPr lang="en-US" sz="2400" dirty="0">
                <a:sym typeface="Lato"/>
              </a:rPr>
              <a:t> </a:t>
            </a:r>
            <a:r>
              <a:rPr lang="en-US" sz="2400" dirty="0" err="1">
                <a:sym typeface="Lato"/>
              </a:rPr>
              <a:t>surveillées</a:t>
            </a:r>
            <a:r>
              <a:rPr lang="en-US" sz="2400" dirty="0">
                <a:sym typeface="Lato"/>
              </a:rPr>
              <a:t>, et comment les entrées </a:t>
            </a:r>
            <a:r>
              <a:rPr lang="en-US" sz="2400" dirty="0" err="1">
                <a:sym typeface="Lato"/>
              </a:rPr>
              <a:t>financières</a:t>
            </a:r>
            <a:r>
              <a:rPr lang="en-US" sz="2400" dirty="0">
                <a:sym typeface="Lato"/>
              </a:rPr>
              <a:t> </a:t>
            </a:r>
            <a:r>
              <a:rPr lang="en-US" sz="2400" dirty="0" err="1">
                <a:sym typeface="Lato"/>
              </a:rPr>
              <a:t>sont-elles</a:t>
            </a:r>
            <a:r>
              <a:rPr lang="en-US" sz="2400" dirty="0">
                <a:sym typeface="Lato"/>
              </a:rPr>
              <a:t> </a:t>
            </a:r>
            <a:r>
              <a:rPr lang="en-US" sz="2400" dirty="0" err="1">
                <a:sym typeface="Lato"/>
              </a:rPr>
              <a:t>liées</a:t>
            </a:r>
            <a:r>
              <a:rPr lang="en-US" sz="2400" dirty="0">
                <a:sym typeface="Lato"/>
              </a:rPr>
              <a:t> aux </a:t>
            </a:r>
            <a:r>
              <a:rPr lang="en-US" sz="2400" dirty="0" err="1">
                <a:sym typeface="Lato"/>
              </a:rPr>
              <a:t>résultats</a:t>
            </a:r>
            <a:r>
              <a:rPr lang="en-US" sz="2400" dirty="0">
                <a:sym typeface="Lato"/>
              </a:rPr>
              <a:t> des services ?</a:t>
            </a:r>
          </a:p>
          <a:p>
            <a:pPr lvl="0" algn="l" rtl="0">
              <a:lnSpc>
                <a:spcPts val="2200"/>
              </a:lnSpc>
              <a:spcBef>
                <a:spcPts val="1000"/>
              </a:spcBef>
              <a:spcAft>
                <a:spcPts val="0"/>
              </a:spcAft>
              <a:buClr>
                <a:schemeClr val="dk1"/>
              </a:buClr>
              <a:buSzPts val="1800"/>
            </a:pPr>
            <a:endParaRPr lang="en-US" sz="2400" b="1" i="1" dirty="0">
              <a:solidFill>
                <a:srgbClr val="6F2875"/>
              </a:solidFill>
              <a:latin typeface="Calibri" panose="020F0502020204030204" pitchFamily="34" charset="0"/>
              <a:cs typeface="Calibri" panose="020F0502020204030204" pitchFamily="34" charset="0"/>
              <a:sym typeface="Lato"/>
            </a:endParaRPr>
          </a:p>
          <a:p>
            <a:pPr lvl="0" algn="l" rtl="0">
              <a:lnSpc>
                <a:spcPts val="2200"/>
              </a:lnSpc>
              <a:spcBef>
                <a:spcPts val="1000"/>
              </a:spcBef>
              <a:spcAft>
                <a:spcPts val="0"/>
              </a:spcAft>
              <a:buClr>
                <a:schemeClr val="dk1"/>
              </a:buClr>
              <a:buSzPts val="1800"/>
            </a:pPr>
            <a:r>
              <a:rPr lang="en-US" sz="2400" b="1" i="1" dirty="0" err="1">
                <a:solidFill>
                  <a:srgbClr val="6F2875"/>
                </a:solidFill>
                <a:latin typeface="Calibri" panose="020F0502020204030204" pitchFamily="34" charset="0"/>
                <a:cs typeface="Calibri" panose="020F0502020204030204" pitchFamily="34" charset="0"/>
                <a:sym typeface="Lato"/>
              </a:rPr>
              <a:t>Formez</a:t>
            </a:r>
            <a:r>
              <a:rPr lang="en-US" sz="2400" b="1" i="1" dirty="0">
                <a:solidFill>
                  <a:srgbClr val="6F2875"/>
                </a:solidFill>
                <a:latin typeface="Calibri" panose="020F0502020204030204" pitchFamily="34" charset="0"/>
                <a:cs typeface="Calibri" panose="020F0502020204030204" pitchFamily="34" charset="0"/>
                <a:sym typeface="Lato"/>
              </a:rPr>
              <a:t> des petits </a:t>
            </a:r>
            <a:r>
              <a:rPr lang="en-US" sz="2400" b="1" i="1" dirty="0" err="1">
                <a:solidFill>
                  <a:srgbClr val="6F2875"/>
                </a:solidFill>
                <a:latin typeface="Calibri" panose="020F0502020204030204" pitchFamily="34" charset="0"/>
                <a:cs typeface="Calibri" panose="020F0502020204030204" pitchFamily="34" charset="0"/>
                <a:sym typeface="Lato"/>
              </a:rPr>
              <a:t>groupes</a:t>
            </a:r>
            <a:r>
              <a:rPr lang="en-US" sz="2400" b="1" i="1" dirty="0">
                <a:solidFill>
                  <a:srgbClr val="6F2875"/>
                </a:solidFill>
                <a:latin typeface="Calibri" panose="020F0502020204030204" pitchFamily="34" charset="0"/>
                <a:cs typeface="Calibri" panose="020F0502020204030204" pitchFamily="34" charset="0"/>
                <a:sym typeface="Lato"/>
              </a:rPr>
              <a:t> de 4 </a:t>
            </a:r>
            <a:r>
              <a:rPr lang="en-US" sz="2400" b="1" i="1" dirty="0" err="1">
                <a:solidFill>
                  <a:srgbClr val="6F2875"/>
                </a:solidFill>
                <a:latin typeface="Calibri" panose="020F0502020204030204" pitchFamily="34" charset="0"/>
                <a:cs typeface="Calibri" panose="020F0502020204030204" pitchFamily="34" charset="0"/>
                <a:sym typeface="Lato"/>
              </a:rPr>
              <a:t>à</a:t>
            </a:r>
            <a:r>
              <a:rPr lang="en-US" sz="2400" b="1" i="1" dirty="0">
                <a:solidFill>
                  <a:srgbClr val="6F2875"/>
                </a:solidFill>
                <a:latin typeface="Calibri" panose="020F0502020204030204" pitchFamily="34" charset="0"/>
                <a:cs typeface="Calibri" panose="020F0502020204030204" pitchFamily="34" charset="0"/>
                <a:sym typeface="Lato"/>
              </a:rPr>
              <a:t> 5 </a:t>
            </a:r>
            <a:r>
              <a:rPr lang="en-US" sz="2400" b="1" i="1" dirty="0" err="1">
                <a:solidFill>
                  <a:srgbClr val="6F2875"/>
                </a:solidFill>
                <a:latin typeface="Calibri" panose="020F0502020204030204" pitchFamily="34" charset="0"/>
                <a:cs typeface="Calibri" panose="020F0502020204030204" pitchFamily="34" charset="0"/>
                <a:sym typeface="Lato"/>
              </a:rPr>
              <a:t>personnes</a:t>
            </a:r>
            <a:r>
              <a:rPr lang="en-US" sz="2400" b="1" i="1" dirty="0">
                <a:solidFill>
                  <a:srgbClr val="6F2875"/>
                </a:solidFill>
                <a:latin typeface="Calibri" panose="020F0502020204030204" pitchFamily="34" charset="0"/>
                <a:cs typeface="Calibri" panose="020F0502020204030204" pitchFamily="34" charset="0"/>
                <a:sym typeface="Lato"/>
              </a:rPr>
              <a:t> (par pays, </a:t>
            </a:r>
            <a:r>
              <a:rPr lang="en-US" sz="2400" b="1" i="1" dirty="0" err="1">
                <a:solidFill>
                  <a:srgbClr val="6F2875"/>
                </a:solidFill>
                <a:latin typeface="Calibri" panose="020F0502020204030204" pitchFamily="34" charset="0"/>
                <a:cs typeface="Calibri" panose="020F0502020204030204" pitchFamily="34" charset="0"/>
                <a:sym typeface="Lato"/>
              </a:rPr>
              <a:t>si</a:t>
            </a:r>
            <a:r>
              <a:rPr lang="en-US" sz="2400" b="1" i="1" dirty="0">
                <a:solidFill>
                  <a:srgbClr val="6F2875"/>
                </a:solidFill>
                <a:latin typeface="Calibri" panose="020F0502020204030204" pitchFamily="34" charset="0"/>
                <a:cs typeface="Calibri" panose="020F0502020204030204" pitchFamily="34" charset="0"/>
                <a:sym typeface="Lato"/>
              </a:rPr>
              <a:t> possible)</a:t>
            </a:r>
          </a:p>
        </p:txBody>
      </p:sp>
    </p:spTree>
    <p:extLst>
      <p:ext uri="{BB962C8B-B14F-4D97-AF65-F5344CB8AC3E}">
        <p14:creationId xmlns:p14="http://schemas.microsoft.com/office/powerpoint/2010/main" val="26522656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RESPONSABILITÉ: </a:t>
            </a:r>
            <a:endParaRPr b="1" dirty="0">
              <a:solidFill>
                <a:schemeClr val="lt1"/>
              </a:solidFill>
              <a:latin typeface="Calibri"/>
              <a:cs typeface="Calibri"/>
            </a:endParaRPr>
          </a:p>
          <a:p>
            <a:pPr>
              <a:lnSpc>
                <a:spcPts val="2200"/>
              </a:lnSpc>
              <a:spcAft>
                <a:spcPts val="600"/>
              </a:spcAft>
            </a:pPr>
            <a:r>
              <a:rPr lang="en-US" dirty="0" err="1">
                <a:solidFill>
                  <a:schemeClr val="lt1"/>
                </a:solidFill>
                <a:latin typeface="Calibri"/>
                <a:cs typeface="Calibri"/>
                <a:sym typeface="Calibri"/>
              </a:rPr>
              <a:t>L'autorité</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ou</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autorités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ont</a:t>
            </a:r>
            <a:r>
              <a:rPr lang="en-US" dirty="0">
                <a:solidFill>
                  <a:schemeClr val="lt1"/>
                </a:solidFill>
                <a:latin typeface="Calibri"/>
                <a:cs typeface="Calibri"/>
                <a:sym typeface="Calibri"/>
              </a:rPr>
              <a:t> un </a:t>
            </a:r>
            <a:r>
              <a:rPr lang="en-US" dirty="0" err="1">
                <a:solidFill>
                  <a:schemeClr val="lt1"/>
                </a:solidFill>
                <a:latin typeface="Calibri"/>
                <a:cs typeface="Calibri"/>
                <a:sym typeface="Calibri"/>
              </a:rPr>
              <a:t>mandat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clair</a:t>
            </a:r>
            <a:r>
              <a:rPr lang="en-US" dirty="0">
                <a:solidFill>
                  <a:schemeClr val="lt1"/>
                </a:solidFill>
                <a:latin typeface="Calibri"/>
                <a:cs typeface="Calibri"/>
                <a:sym typeface="Calibri"/>
              </a:rPr>
              <a:t> pour </a:t>
            </a:r>
            <a:r>
              <a:rPr lang="en-US" dirty="0" err="1">
                <a:solidFill>
                  <a:schemeClr val="lt1"/>
                </a:solidFill>
                <a:latin typeface="Calibri"/>
                <a:cs typeface="Calibri"/>
                <a:sym typeface="Calibri"/>
              </a:rPr>
              <a:t>garantir</a:t>
            </a:r>
            <a:r>
              <a:rPr lang="en-US" dirty="0">
                <a:solidFill>
                  <a:schemeClr val="lt1"/>
                </a:solidFill>
                <a:latin typeface="Calibri"/>
                <a:cs typeface="Calibri"/>
                <a:sym typeface="Calibri"/>
              </a:rPr>
              <a:t> des services </a:t>
            </a:r>
            <a:r>
              <a:rPr lang="en-US" dirty="0" err="1">
                <a:solidFill>
                  <a:schemeClr val="lt1"/>
                </a:solidFill>
                <a:latin typeface="Calibri"/>
                <a:cs typeface="Calibri"/>
                <a:sym typeface="Calibri"/>
              </a:rPr>
              <a:t>d'assainissement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inclusifs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sûrs</a:t>
            </a:r>
            <a:endParaRPr dirty="0">
              <a:solidFill>
                <a:schemeClr val="lt1"/>
              </a:solidFill>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OBLIGATION DE RENDRE COMPTE: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La performance </a:t>
            </a:r>
            <a:r>
              <a:rPr lang="en-US" dirty="0" err="1">
                <a:solidFill>
                  <a:schemeClr val="lt1"/>
                </a:solidFill>
                <a:latin typeface="Calibri"/>
                <a:cs typeface="Calibri"/>
                <a:sym typeface="Calibri"/>
              </a:rPr>
              <a:t>est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surveillée</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transparente</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gérée</a:t>
            </a:r>
            <a:r>
              <a:rPr lang="en-US" dirty="0">
                <a:solidFill>
                  <a:schemeClr val="lt1"/>
                </a:solidFill>
                <a:latin typeface="Calibri"/>
                <a:cs typeface="Calibri"/>
                <a:sym typeface="Calibri"/>
              </a:rPr>
              <a:t> avec des </a:t>
            </a:r>
            <a:r>
              <a:rPr lang="en-US" dirty="0" err="1">
                <a:solidFill>
                  <a:schemeClr val="lt1"/>
                </a:solidFill>
                <a:latin typeface="Calibri"/>
                <a:cs typeface="Calibri"/>
                <a:sym typeface="Calibri"/>
              </a:rPr>
              <a:t>données</a:t>
            </a:r>
            <a:r>
              <a:rPr lang="en-US" dirty="0">
                <a:solidFill>
                  <a:schemeClr val="lt1"/>
                </a:solidFill>
                <a:latin typeface="Calibri"/>
                <a:cs typeface="Calibri"/>
                <a:sym typeface="Calibri"/>
              </a:rPr>
              <a:t>, de la transparence et des </a:t>
            </a:r>
            <a:r>
              <a:rPr lang="en-US" dirty="0" err="1">
                <a:solidFill>
                  <a:schemeClr val="lt1"/>
                </a:solidFill>
                <a:latin typeface="Calibri"/>
                <a:cs typeface="Calibri"/>
                <a:sym typeface="Calibri"/>
              </a:rPr>
              <a:t>incitations</a:t>
            </a:r>
            <a:endParaRPr lang="en-US" dirty="0">
              <a:solidFill>
                <a:schemeClr val="lt1"/>
              </a:solidFill>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255775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028564"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 : </a:t>
            </a:r>
            <a:r>
              <a:rPr lang="en-US" sz="3200" b="1" dirty="0" err="1">
                <a:solidFill>
                  <a:schemeClr val="tx2"/>
                </a:solidFill>
                <a:latin typeface="Calibri" panose="020F0502020204030204" pitchFamily="34" charset="0"/>
              </a:rPr>
              <a:t>d’autres</a:t>
            </a:r>
            <a:r>
              <a:rPr lang="en-US" sz="3200" b="1" dirty="0">
                <a:solidFill>
                  <a:schemeClr val="tx2"/>
                </a:solidFill>
                <a:latin typeface="Calibri" panose="020F0502020204030204" pitchFamily="34" charset="0"/>
              </a:rPr>
              <a:t> questions?</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RESPONSABILITÉ: </a:t>
            </a:r>
            <a:endParaRPr b="1" dirty="0">
              <a:latin typeface="Calibri"/>
              <a:cs typeface="Calibri"/>
            </a:endParaRPr>
          </a:p>
          <a:p>
            <a:pPr>
              <a:lnSpc>
                <a:spcPts val="2200"/>
              </a:lnSpc>
              <a:spcAft>
                <a:spcPts val="600"/>
              </a:spcAft>
            </a:pPr>
            <a:r>
              <a:rPr lang="en-US" dirty="0" err="1">
                <a:latin typeface="Calibri"/>
                <a:cs typeface="Calibri"/>
                <a:sym typeface="Calibri"/>
              </a:rPr>
              <a:t>L'autorité</a:t>
            </a:r>
            <a:r>
              <a:rPr lang="en-US" dirty="0">
                <a:latin typeface="Calibri"/>
                <a:cs typeface="Calibri"/>
                <a:sym typeface="Calibri"/>
              </a:rPr>
              <a:t> </a:t>
            </a:r>
            <a:r>
              <a:rPr lang="en-US" dirty="0" err="1">
                <a:latin typeface="Calibri"/>
                <a:cs typeface="Calibri"/>
                <a:sym typeface="Calibri"/>
              </a:rPr>
              <a:t>ou</a:t>
            </a:r>
            <a:r>
              <a:rPr lang="en-US" dirty="0">
                <a:latin typeface="Calibri"/>
                <a:cs typeface="Calibri"/>
                <a:sym typeface="Calibri"/>
              </a:rPr>
              <a:t> les </a:t>
            </a:r>
            <a:r>
              <a:rPr lang="en-US" dirty="0" err="1">
                <a:latin typeface="Calibri"/>
                <a:cs typeface="Calibri"/>
                <a:sym typeface="Calibri"/>
              </a:rPr>
              <a:t>autorités</a:t>
            </a:r>
            <a:r>
              <a:rPr lang="en-US" dirty="0">
                <a:latin typeface="Calibri"/>
                <a:cs typeface="Calibri"/>
                <a:sym typeface="Calibri"/>
              </a:rPr>
              <a:t> </a:t>
            </a:r>
            <a:r>
              <a:rPr lang="en-US" dirty="0" err="1">
                <a:latin typeface="Calibri"/>
                <a:cs typeface="Calibri"/>
                <a:sym typeface="Calibri"/>
              </a:rPr>
              <a:t>ont</a:t>
            </a:r>
            <a:r>
              <a:rPr lang="en-US" dirty="0">
                <a:latin typeface="Calibri"/>
                <a:cs typeface="Calibri"/>
                <a:sym typeface="Calibri"/>
              </a:rPr>
              <a:t> un </a:t>
            </a:r>
            <a:r>
              <a:rPr lang="en-US" dirty="0" err="1">
                <a:latin typeface="Calibri"/>
                <a:cs typeface="Calibri"/>
                <a:sym typeface="Calibri"/>
              </a:rPr>
              <a:t>mandat</a:t>
            </a:r>
            <a:r>
              <a:rPr lang="en-US" dirty="0">
                <a:latin typeface="Calibri"/>
                <a:cs typeface="Calibri"/>
                <a:sym typeface="Calibri"/>
              </a:rPr>
              <a:t> </a:t>
            </a:r>
            <a:r>
              <a:rPr lang="en-US" dirty="0" err="1">
                <a:latin typeface="Calibri"/>
                <a:cs typeface="Calibri"/>
                <a:sym typeface="Calibri"/>
              </a:rPr>
              <a:t>clair</a:t>
            </a:r>
            <a:r>
              <a:rPr lang="en-US" dirty="0">
                <a:latin typeface="Calibri"/>
                <a:cs typeface="Calibri"/>
                <a:sym typeface="Calibri"/>
              </a:rPr>
              <a:t> pour </a:t>
            </a:r>
            <a:r>
              <a:rPr lang="en-US" dirty="0" err="1">
                <a:latin typeface="Calibri"/>
                <a:cs typeface="Calibri"/>
                <a:sym typeface="Calibri"/>
              </a:rPr>
              <a:t>garantir</a:t>
            </a:r>
            <a:r>
              <a:rPr lang="en-US" dirty="0">
                <a:latin typeface="Calibri"/>
                <a:cs typeface="Calibri"/>
                <a:sym typeface="Calibri"/>
              </a:rPr>
              <a:t> des services </a:t>
            </a:r>
            <a:r>
              <a:rPr lang="en-US" dirty="0" err="1">
                <a:latin typeface="Calibri"/>
                <a:cs typeface="Calibri"/>
                <a:sym typeface="Calibri"/>
              </a:rPr>
              <a:t>d'assainissement</a:t>
            </a:r>
            <a:r>
              <a:rPr lang="en-US" dirty="0">
                <a:latin typeface="Calibri"/>
                <a:cs typeface="Calibri"/>
                <a:sym typeface="Calibri"/>
              </a:rPr>
              <a:t> </a:t>
            </a:r>
            <a:r>
              <a:rPr lang="en-US" dirty="0" err="1">
                <a:latin typeface="Calibri"/>
                <a:cs typeface="Calibri"/>
                <a:sym typeface="Calibri"/>
              </a:rPr>
              <a:t>inclusifs</a:t>
            </a:r>
            <a:r>
              <a:rPr lang="en-US" dirty="0">
                <a:latin typeface="Calibri"/>
                <a:cs typeface="Calibri"/>
                <a:sym typeface="Calibri"/>
              </a:rPr>
              <a:t> et </a:t>
            </a:r>
            <a:r>
              <a:rPr lang="en-US" dirty="0" err="1">
                <a:latin typeface="Calibri"/>
                <a:cs typeface="Calibri"/>
                <a:sym typeface="Calibri"/>
              </a:rPr>
              <a:t>sûrs</a:t>
            </a:r>
            <a:endParaRPr dirty="0">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OBLIGATION DE RENDRE COMPTE: </a:t>
            </a:r>
            <a:endParaRPr b="1" dirty="0">
              <a:latin typeface="Calibri"/>
              <a:cs typeface="Calibri"/>
            </a:endParaRPr>
          </a:p>
          <a:p>
            <a:pPr>
              <a:lnSpc>
                <a:spcPts val="2200"/>
              </a:lnSpc>
              <a:spcAft>
                <a:spcPts val="600"/>
              </a:spcAft>
            </a:pPr>
            <a:r>
              <a:rPr lang="en-US" dirty="0">
                <a:latin typeface="Calibri"/>
                <a:cs typeface="Calibri"/>
                <a:sym typeface="Calibri"/>
              </a:rPr>
              <a:t>La performance </a:t>
            </a:r>
            <a:r>
              <a:rPr lang="en-US" dirty="0" err="1">
                <a:latin typeface="Calibri"/>
                <a:cs typeface="Calibri"/>
                <a:sym typeface="Calibri"/>
              </a:rPr>
              <a:t>est</a:t>
            </a:r>
            <a:r>
              <a:rPr lang="en-US" dirty="0">
                <a:latin typeface="Calibri"/>
                <a:cs typeface="Calibri"/>
                <a:sym typeface="Calibri"/>
              </a:rPr>
              <a:t> </a:t>
            </a:r>
            <a:r>
              <a:rPr lang="en-US" dirty="0" err="1">
                <a:latin typeface="Calibri"/>
                <a:cs typeface="Calibri"/>
                <a:sym typeface="Calibri"/>
              </a:rPr>
              <a:t>surveillée</a:t>
            </a:r>
            <a:r>
              <a:rPr lang="en-US" dirty="0">
                <a:latin typeface="Calibri"/>
                <a:cs typeface="Calibri"/>
                <a:sym typeface="Calibri"/>
              </a:rPr>
              <a:t> de manière </a:t>
            </a:r>
            <a:r>
              <a:rPr lang="en-US" dirty="0" err="1">
                <a:latin typeface="Calibri"/>
                <a:cs typeface="Calibri"/>
                <a:sym typeface="Calibri"/>
              </a:rPr>
              <a:t>transparente</a:t>
            </a:r>
            <a:r>
              <a:rPr lang="en-US" dirty="0">
                <a:latin typeface="Calibri"/>
                <a:cs typeface="Calibri"/>
                <a:sym typeface="Calibri"/>
              </a:rPr>
              <a:t> et </a:t>
            </a:r>
            <a:r>
              <a:rPr lang="en-US" dirty="0" err="1">
                <a:latin typeface="Calibri"/>
                <a:cs typeface="Calibri"/>
                <a:sym typeface="Calibri"/>
              </a:rPr>
              <a:t>gérée</a:t>
            </a:r>
            <a:r>
              <a:rPr lang="en-US" dirty="0">
                <a:latin typeface="Calibri"/>
                <a:cs typeface="Calibri"/>
                <a:sym typeface="Calibri"/>
              </a:rPr>
              <a:t> avec des </a:t>
            </a:r>
            <a:r>
              <a:rPr lang="en-US" dirty="0" err="1">
                <a:latin typeface="Calibri"/>
                <a:cs typeface="Calibri"/>
                <a:sym typeface="Calibri"/>
              </a:rPr>
              <a:t>données</a:t>
            </a:r>
            <a:r>
              <a:rPr lang="en-US" dirty="0">
                <a:latin typeface="Calibri"/>
                <a:cs typeface="Calibri"/>
                <a:sym typeface="Calibri"/>
              </a:rPr>
              <a:t>, de la transparence et des </a:t>
            </a:r>
            <a:r>
              <a:rPr lang="en-US" dirty="0" err="1">
                <a:latin typeface="Calibri"/>
                <a:cs typeface="Calibri"/>
                <a:sym typeface="Calibri"/>
              </a:rPr>
              <a:t>incitations</a:t>
            </a:r>
            <a:endParaRPr lang="en-US" dirty="0">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323849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092815" y="1172505"/>
            <a:ext cx="6006367"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solidFill>
                  <a:schemeClr val="bg1"/>
                </a:solidFill>
                <a:latin typeface="Calibri" panose="020F0502020204030204" pitchFamily="34" charset="0"/>
                <a:ea typeface="Lato"/>
                <a:cs typeface="Calibri" panose="020F0502020204030204" pitchFamily="34" charset="0"/>
                <a:sym typeface="Lato"/>
              </a:rPr>
              <a:t>Avec </a:t>
            </a:r>
            <a:r>
              <a:rPr lang="en-GB" sz="2800" b="1" dirty="0" err="1">
                <a:solidFill>
                  <a:schemeClr val="bg1"/>
                </a:solidFill>
                <a:latin typeface="Calibri" panose="020F0502020204030204" pitchFamily="34" charset="0"/>
                <a:ea typeface="Lato"/>
                <a:cs typeface="Calibri" panose="020F0502020204030204" pitchFamily="34" charset="0"/>
                <a:sym typeface="Lato"/>
              </a:rPr>
              <a:t>une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approche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conventionnelle</a:t>
            </a:r>
            <a:r>
              <a:rPr lang="en-GB" sz="2800" b="1" dirty="0">
                <a:solidFill>
                  <a:schemeClr val="bg1"/>
                </a:solidFill>
                <a:latin typeface="Calibri" panose="020F0502020204030204" pitchFamily="34" charset="0"/>
                <a:ea typeface="Lato"/>
                <a:cs typeface="Calibri" panose="020F0502020204030204" pitchFamily="34" charset="0"/>
                <a:sym typeface="Lato"/>
              </a:rPr>
              <a:t>...</a:t>
            </a: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634072"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ea typeface="Lato"/>
                <a:cs typeface="Calibri" panose="020F0502020204030204" pitchFamily="34" charset="0"/>
                <a:sym typeface="Lato"/>
              </a:rPr>
              <a:t>Autorité</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ayant</a:t>
            </a:r>
            <a:r>
              <a:rPr lang="en-US" dirty="0">
                <a:solidFill>
                  <a:schemeClr val="tx2"/>
                </a:solidFill>
                <a:latin typeface="Calibri" panose="020F0502020204030204" pitchFamily="34" charset="0"/>
                <a:ea typeface="Lato"/>
                <a:cs typeface="Calibri" panose="020F0502020204030204" pitchFamily="34" charset="0"/>
                <a:sym typeface="Lato"/>
              </a:rPr>
              <a:t> un </a:t>
            </a:r>
            <a:r>
              <a:rPr lang="en-US" dirty="0" err="1">
                <a:solidFill>
                  <a:schemeClr val="tx2"/>
                </a:solidFill>
                <a:latin typeface="Calibri" panose="020F0502020204030204" pitchFamily="34" charset="0"/>
                <a:ea typeface="Lato"/>
                <a:cs typeface="Calibri" panose="020F0502020204030204" pitchFamily="34" charset="0"/>
                <a:sym typeface="Lato"/>
              </a:rPr>
              <a:t>mandat</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légal</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uniquement</a:t>
            </a:r>
            <a:r>
              <a:rPr lang="en-US" dirty="0">
                <a:solidFill>
                  <a:schemeClr val="tx2"/>
                </a:solidFill>
                <a:latin typeface="Calibri" panose="020F0502020204030204" pitchFamily="34" charset="0"/>
                <a:ea typeface="Lato"/>
                <a:cs typeface="Calibri" panose="020F0502020204030204" pitchFamily="34" charset="0"/>
                <a:sym typeface="Lato"/>
              </a:rPr>
              <a:t> pour les zones </a:t>
            </a:r>
            <a:r>
              <a:rPr lang="en-US" dirty="0" err="1">
                <a:solidFill>
                  <a:schemeClr val="tx2"/>
                </a:solidFill>
                <a:latin typeface="Calibri" panose="020F0502020204030204" pitchFamily="34" charset="0"/>
                <a:ea typeface="Lato"/>
                <a:cs typeface="Calibri" panose="020F0502020204030204" pitchFamily="34" charset="0"/>
                <a:sym typeface="Lato"/>
              </a:rPr>
              <a:t>conventionnelles</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raccordées</a:t>
            </a:r>
            <a:r>
              <a:rPr lang="en-US" dirty="0">
                <a:solidFill>
                  <a:schemeClr val="tx2"/>
                </a:solidFill>
                <a:latin typeface="Calibri" panose="020F0502020204030204" pitchFamily="34" charset="0"/>
                <a:ea typeface="Lato"/>
                <a:cs typeface="Calibri" panose="020F0502020204030204" pitchFamily="34" charset="0"/>
                <a:sym typeface="Lato"/>
              </a:rPr>
              <a:t> au </a:t>
            </a:r>
            <a:r>
              <a:rPr lang="en-US" dirty="0" err="1">
                <a:solidFill>
                  <a:schemeClr val="tx2"/>
                </a:solidFill>
                <a:latin typeface="Calibri" panose="020F0502020204030204" pitchFamily="34" charset="0"/>
                <a:ea typeface="Lato"/>
                <a:cs typeface="Calibri" panose="020F0502020204030204" pitchFamily="34" charset="0"/>
                <a:sym typeface="Lato"/>
              </a:rPr>
              <a:t>réseau</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d'égouts</a:t>
            </a:r>
            <a:r>
              <a:rPr lang="en-US" dirty="0">
                <a:solidFill>
                  <a:schemeClr val="tx2"/>
                </a:solidFill>
                <a:latin typeface="Calibri" panose="020F0502020204030204" pitchFamily="34" charset="0"/>
                <a:ea typeface="Lato"/>
                <a:cs typeface="Calibri" panose="020F0502020204030204" pitchFamily="34" charset="0"/>
                <a:sym typeface="Lato"/>
              </a:rPr>
              <a:t>, les services sur site </a:t>
            </a:r>
            <a:r>
              <a:rPr lang="en-US" dirty="0" err="1">
                <a:solidFill>
                  <a:schemeClr val="tx2"/>
                </a:solidFill>
                <a:latin typeface="Calibri" panose="020F0502020204030204" pitchFamily="34" charset="0"/>
                <a:ea typeface="Lato"/>
                <a:cs typeface="Calibri" panose="020F0502020204030204" pitchFamily="34" charset="0"/>
                <a:sym typeface="Lato"/>
              </a:rPr>
              <a:t>exclus</a:t>
            </a:r>
            <a:r>
              <a:rPr lang="en-US" dirty="0">
                <a:solidFill>
                  <a:schemeClr val="tx2"/>
                </a:solidFill>
                <a:latin typeface="Calibri" panose="020F0502020204030204" pitchFamily="34" charset="0"/>
                <a:ea typeface="Lato"/>
                <a:cs typeface="Calibri" panose="020F0502020204030204" pitchFamily="34" charset="0"/>
                <a:sym typeface="Lato"/>
              </a:rPr>
              <a:t> du </a:t>
            </a:r>
            <a:r>
              <a:rPr lang="en-US" dirty="0" err="1">
                <a:solidFill>
                  <a:schemeClr val="tx2"/>
                </a:solidFill>
                <a:latin typeface="Calibri" panose="020F0502020204030204" pitchFamily="34" charset="0"/>
                <a:ea typeface="Lato"/>
                <a:cs typeface="Calibri" panose="020F0502020204030204" pitchFamily="34" charset="0"/>
                <a:sym typeface="Lato"/>
              </a:rPr>
              <a:t>mandat</a:t>
            </a:r>
            <a:endParaRPr lang="en-US" dirty="0">
              <a:solidFill>
                <a:schemeClr val="tx2"/>
              </a:solidFill>
              <a:latin typeface="Calibri" panose="020F0502020204030204" pitchFamily="34" charset="0"/>
              <a:ea typeface="Lato"/>
              <a:cs typeface="Calibri" panose="020F0502020204030204" pitchFamily="34" charset="0"/>
              <a:sym typeface="Lato"/>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cs typeface="Calibri" panose="020F0502020204030204" pitchFamily="34" charset="0"/>
                <a:sym typeface="Lato"/>
              </a:rPr>
              <a:t>Autorité</a:t>
            </a:r>
            <a:r>
              <a:rPr lang="en-US" dirty="0">
                <a:solidFill>
                  <a:schemeClr val="tx2"/>
                </a:solidFill>
                <a:latin typeface="Calibri" panose="020F0502020204030204" pitchFamily="34" charset="0"/>
                <a:cs typeface="Calibri" panose="020F0502020204030204" pitchFamily="34" charset="0"/>
                <a:sym typeface="Lato"/>
              </a:rPr>
              <a:t> non </a:t>
            </a:r>
            <a:r>
              <a:rPr lang="en-US" dirty="0" err="1">
                <a:solidFill>
                  <a:schemeClr val="tx2"/>
                </a:solidFill>
                <a:latin typeface="Calibri" panose="020F0502020204030204" pitchFamily="34" charset="0"/>
                <a:cs typeface="Calibri" panose="020F0502020204030204" pitchFamily="34" charset="0"/>
                <a:sym typeface="Lato"/>
              </a:rPr>
              <a:t>censé</a:t>
            </a:r>
            <a:r>
              <a:rPr lang="en-US" dirty="0">
                <a:solidFill>
                  <a:schemeClr val="tx2"/>
                </a:solidFill>
                <a:latin typeface="Calibri" panose="020F0502020204030204" pitchFamily="34" charset="0"/>
                <a:cs typeface="Calibri" panose="020F0502020204030204" pitchFamily="34" charset="0"/>
                <a:sym typeface="Lato"/>
              </a:rPr>
              <a:t>(e) </a:t>
            </a:r>
            <a:r>
              <a:rPr lang="en-US" dirty="0" err="1">
                <a:solidFill>
                  <a:schemeClr val="tx2"/>
                </a:solidFill>
                <a:latin typeface="Calibri" panose="020F0502020204030204" pitchFamily="34" charset="0"/>
                <a:cs typeface="Calibri" panose="020F0502020204030204" pitchFamily="34" charset="0"/>
                <a:sym typeface="Lato"/>
              </a:rPr>
              <a:t>planifier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investir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desservir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l'ensemble</a:t>
            </a:r>
            <a:r>
              <a:rPr lang="en-US" dirty="0">
                <a:solidFill>
                  <a:schemeClr val="tx2"/>
                </a:solidFill>
                <a:latin typeface="Calibri" panose="020F0502020204030204" pitchFamily="34" charset="0"/>
                <a:cs typeface="Calibri" panose="020F0502020204030204" pitchFamily="34" charset="0"/>
                <a:sym typeface="Lato"/>
              </a:rPr>
              <a:t> de la population de la </a:t>
            </a:r>
            <a:r>
              <a:rPr lang="en-US" dirty="0" err="1">
                <a:solidFill>
                  <a:schemeClr val="tx2"/>
                </a:solidFill>
                <a:latin typeface="Calibri" panose="020F0502020204030204" pitchFamily="34" charset="0"/>
                <a:cs typeface="Calibri" panose="020F0502020204030204" pitchFamily="34" charset="0"/>
                <a:sym typeface="Lato"/>
              </a:rPr>
              <a:t>ville</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régulateurs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utilisent</a:t>
            </a:r>
            <a:r>
              <a:rPr lang="en-US" dirty="0">
                <a:solidFill>
                  <a:schemeClr val="tx2"/>
                </a:solidFill>
                <a:latin typeface="Calibri" panose="020F0502020204030204" pitchFamily="34" charset="0"/>
                <a:cs typeface="Calibri" panose="020F0502020204030204" pitchFamily="34" charset="0"/>
                <a:sym typeface="Lato"/>
              </a:rPr>
              <a:t> des </a:t>
            </a:r>
            <a:r>
              <a:rPr lang="en-US" dirty="0" err="1">
                <a:solidFill>
                  <a:schemeClr val="tx2"/>
                </a:solidFill>
                <a:latin typeface="Calibri" panose="020F0502020204030204" pitchFamily="34" charset="0"/>
                <a:cs typeface="Calibri" panose="020F0502020204030204" pitchFamily="34" charset="0"/>
                <a:sym typeface="Lato"/>
              </a:rPr>
              <a:t>indicateurs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clés</a:t>
            </a:r>
            <a:r>
              <a:rPr lang="en-US" dirty="0">
                <a:solidFill>
                  <a:schemeClr val="tx2"/>
                </a:solidFill>
                <a:latin typeface="Calibri" panose="020F0502020204030204" pitchFamily="34" charset="0"/>
                <a:cs typeface="Calibri" panose="020F0502020204030204" pitchFamily="34" charset="0"/>
                <a:sym typeface="Lato"/>
              </a:rPr>
              <a:t> de performance </a:t>
            </a:r>
            <a:r>
              <a:rPr lang="en-US" dirty="0" err="1">
                <a:solidFill>
                  <a:schemeClr val="tx2"/>
                </a:solidFill>
                <a:latin typeface="Calibri" panose="020F0502020204030204" pitchFamily="34" charset="0"/>
                <a:cs typeface="Calibri" panose="020F0502020204030204" pitchFamily="34" charset="0"/>
                <a:sym typeface="Lato"/>
              </a:rPr>
              <a:t>nominaux</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couvrant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uniquement</a:t>
            </a:r>
            <a:r>
              <a:rPr lang="en-US" dirty="0">
                <a:solidFill>
                  <a:schemeClr val="tx2"/>
                </a:solidFill>
                <a:latin typeface="Calibri" panose="020F0502020204030204" pitchFamily="34" charset="0"/>
                <a:cs typeface="Calibri" panose="020F0502020204030204" pitchFamily="34" charset="0"/>
                <a:sym typeface="Lato"/>
              </a:rPr>
              <a:t> les services </a:t>
            </a:r>
            <a:r>
              <a:rPr lang="en-US" dirty="0" err="1">
                <a:solidFill>
                  <a:schemeClr val="tx2"/>
                </a:solidFill>
                <a:latin typeface="Calibri" panose="020F0502020204030204" pitchFamily="34" charset="0"/>
                <a:cs typeface="Calibri" panose="020F0502020204030204" pitchFamily="34" charset="0"/>
                <a:sym typeface="Lato"/>
              </a:rPr>
              <a:t>raccordés</a:t>
            </a:r>
            <a:r>
              <a:rPr lang="en-US" dirty="0">
                <a:solidFill>
                  <a:schemeClr val="tx2"/>
                </a:solidFill>
                <a:latin typeface="Calibri" panose="020F0502020204030204" pitchFamily="34" charset="0"/>
                <a:cs typeface="Calibri" panose="020F0502020204030204" pitchFamily="34" charset="0"/>
                <a:sym typeface="Lato"/>
              </a:rPr>
              <a:t> au </a:t>
            </a:r>
            <a:r>
              <a:rPr lang="en-US" dirty="0" err="1">
                <a:solidFill>
                  <a:schemeClr val="tx2"/>
                </a:solidFill>
                <a:latin typeface="Calibri" panose="020F0502020204030204" pitchFamily="34" charset="0"/>
                <a:cs typeface="Calibri" panose="020F0502020204030204" pitchFamily="34" charset="0"/>
                <a:sym typeface="Lato"/>
              </a:rPr>
              <a:t>réseau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d'égouts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La </a:t>
            </a:r>
            <a:r>
              <a:rPr lang="en-US" dirty="0" err="1">
                <a:solidFill>
                  <a:schemeClr val="tx2"/>
                </a:solidFill>
                <a:latin typeface="Calibri" panose="020F0502020204030204" pitchFamily="34" charset="0"/>
                <a:cs typeface="Calibri" panose="020F0502020204030204" pitchFamily="34" charset="0"/>
                <a:sym typeface="Lato"/>
              </a:rPr>
              <a:t>responsabilité</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en</a:t>
            </a:r>
            <a:r>
              <a:rPr lang="en-US" dirty="0">
                <a:solidFill>
                  <a:schemeClr val="tx2"/>
                </a:solidFill>
                <a:latin typeface="Calibri" panose="020F0502020204030204" pitchFamily="34" charset="0"/>
                <a:cs typeface="Calibri" panose="020F0502020204030204" pitchFamily="34" charset="0"/>
                <a:sym typeface="Lato"/>
              </a:rPr>
              <a:t> matière de performance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de </a:t>
            </a:r>
            <a:r>
              <a:rPr lang="en-US" dirty="0" err="1">
                <a:solidFill>
                  <a:schemeClr val="tx2"/>
                </a:solidFill>
                <a:latin typeface="Calibri" panose="020F0502020204030204" pitchFamily="34" charset="0"/>
                <a:cs typeface="Calibri" panose="020F0502020204030204" pitchFamily="34" charset="0"/>
                <a:sym typeface="Lato"/>
              </a:rPr>
              <a:t>tarifs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est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limitée</a:t>
            </a:r>
            <a:r>
              <a:rPr lang="en-US" dirty="0">
                <a:solidFill>
                  <a:schemeClr val="tx2"/>
                </a:solidFill>
                <a:latin typeface="Calibri" panose="020F0502020204030204" pitchFamily="34" charset="0"/>
                <a:cs typeface="Calibri" panose="020F0502020204030204" pitchFamily="34" charset="0"/>
                <a:sym typeface="Lato"/>
              </a:rPr>
              <a:t>.</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financements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gouvernementaux</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concessionnaires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axés</a:t>
            </a:r>
            <a:r>
              <a:rPr lang="en-US" dirty="0">
                <a:solidFill>
                  <a:schemeClr val="tx2"/>
                </a:solidFill>
                <a:latin typeface="Calibri" panose="020F0502020204030204" pitchFamily="34" charset="0"/>
                <a:cs typeface="Calibri" panose="020F0502020204030204" pitchFamily="34" charset="0"/>
                <a:sym typeface="Lato"/>
              </a:rPr>
              <a:t> sur les services </a:t>
            </a:r>
            <a:r>
              <a:rPr lang="en-US" dirty="0" err="1">
                <a:solidFill>
                  <a:schemeClr val="tx2"/>
                </a:solidFill>
                <a:latin typeface="Calibri" panose="020F0502020204030204" pitchFamily="34" charset="0"/>
                <a:cs typeface="Calibri" panose="020F0502020204030204" pitchFamily="34" charset="0"/>
                <a:sym typeface="Lato"/>
              </a:rPr>
              <a:t>raccordés</a:t>
            </a:r>
            <a:r>
              <a:rPr lang="en-US" dirty="0">
                <a:solidFill>
                  <a:schemeClr val="tx2"/>
                </a:solidFill>
                <a:latin typeface="Calibri" panose="020F0502020204030204" pitchFamily="34" charset="0"/>
                <a:cs typeface="Calibri" panose="020F0502020204030204" pitchFamily="34" charset="0"/>
                <a:sym typeface="Lato"/>
              </a:rPr>
              <a:t> au </a:t>
            </a:r>
            <a:r>
              <a:rPr lang="en-US" dirty="0" err="1">
                <a:solidFill>
                  <a:schemeClr val="tx2"/>
                </a:solidFill>
                <a:latin typeface="Calibri" panose="020F0502020204030204" pitchFamily="34" charset="0"/>
                <a:cs typeface="Calibri" panose="020F0502020204030204" pitchFamily="34" charset="0"/>
                <a:sym typeface="Lato"/>
              </a:rPr>
              <a:t>réseau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d'égouts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ts val="1300"/>
              </a:lnSpc>
            </a:pPr>
            <a:r>
              <a:rPr lang="en-US" dirty="0">
                <a:solidFill>
                  <a:schemeClr val="tx2"/>
                </a:solidFill>
                <a:latin typeface="Calibri" panose="020F0502020204030204" pitchFamily="34" charset="0"/>
                <a:cs typeface="Calibri" panose="020F0502020204030204" pitchFamily="34" charset="0"/>
                <a:sym typeface="Lato"/>
              </a:rPr>
              <a:t>Les allocations </a:t>
            </a:r>
            <a:r>
              <a:rPr lang="en-US" dirty="0" err="1">
                <a:solidFill>
                  <a:schemeClr val="tx2"/>
                </a:solidFill>
                <a:latin typeface="Calibri" panose="020F0502020204030204" pitchFamily="34" charset="0"/>
                <a:cs typeface="Calibri" panose="020F0502020204030204" pitchFamily="34" charset="0"/>
                <a:sym typeface="Lato"/>
              </a:rPr>
              <a:t>financières</a:t>
            </a:r>
            <a:r>
              <a:rPr lang="en-US" dirty="0">
                <a:solidFill>
                  <a:schemeClr val="tx2"/>
                </a:solidFill>
                <a:latin typeface="Calibri" panose="020F0502020204030204" pitchFamily="34" charset="0"/>
                <a:cs typeface="Calibri" panose="020F0502020204030204" pitchFamily="34" charset="0"/>
                <a:sym typeface="Lato"/>
              </a:rPr>
              <a:t> ne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pas </a:t>
            </a:r>
            <a:r>
              <a:rPr lang="en-US" dirty="0" err="1">
                <a:solidFill>
                  <a:schemeClr val="tx2"/>
                </a:solidFill>
                <a:latin typeface="Calibri" panose="020F0502020204030204" pitchFamily="34" charset="0"/>
                <a:cs typeface="Calibri" panose="020F0502020204030204" pitchFamily="34" charset="0"/>
                <a:sym typeface="Lato"/>
              </a:rPr>
              <a:t>basées</a:t>
            </a:r>
            <a:r>
              <a:rPr lang="en-US" dirty="0">
                <a:solidFill>
                  <a:schemeClr val="tx2"/>
                </a:solidFill>
                <a:latin typeface="Calibri" panose="020F0502020204030204" pitchFamily="34" charset="0"/>
                <a:cs typeface="Calibri" panose="020F0502020204030204" pitchFamily="34" charset="0"/>
                <a:sym typeface="Lato"/>
              </a:rPr>
              <a:t> sur </a:t>
            </a:r>
            <a:r>
              <a:rPr lang="en-US" dirty="0" err="1">
                <a:solidFill>
                  <a:schemeClr val="tx2"/>
                </a:solidFill>
                <a:latin typeface="Calibri" panose="020F0502020204030204" pitchFamily="34" charset="0"/>
                <a:cs typeface="Calibri" panose="020F0502020204030204" pitchFamily="34" charset="0"/>
                <a:sym typeface="Lato"/>
              </a:rPr>
              <a:t>l'efficacité</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l'inclusivité</a:t>
            </a:r>
            <a:r>
              <a:rPr lang="en-US" dirty="0">
                <a:solidFill>
                  <a:schemeClr val="tx2"/>
                </a:solidFill>
                <a:latin typeface="Calibri" panose="020F0502020204030204" pitchFamily="34" charset="0"/>
                <a:cs typeface="Calibri" panose="020F0502020204030204" pitchFamily="34" charset="0"/>
                <a:sym typeface="Lato"/>
              </a:rPr>
              <a:t>, la performance et les </a:t>
            </a:r>
            <a:r>
              <a:rPr lang="en-US" dirty="0" err="1">
                <a:solidFill>
                  <a:schemeClr val="tx2"/>
                </a:solidFill>
                <a:latin typeface="Calibri" panose="020F0502020204030204" pitchFamily="34" charset="0"/>
                <a:cs typeface="Calibri" panose="020F0502020204030204" pitchFamily="34" charset="0"/>
                <a:sym typeface="Lato"/>
              </a:rPr>
              <a:t>priorités</a:t>
            </a:r>
            <a:r>
              <a:rPr lang="en-US" dirty="0">
                <a:solidFill>
                  <a:schemeClr val="tx2"/>
                </a:solidFill>
                <a:latin typeface="Calibri" panose="020F0502020204030204" pitchFamily="34" charset="0"/>
                <a:cs typeface="Calibri" panose="020F0502020204030204" pitchFamily="34" charset="0"/>
                <a:sym typeface="Lato"/>
              </a:rPr>
              <a:t> du </a:t>
            </a:r>
            <a:r>
              <a:rPr lang="en-US" dirty="0" err="1">
                <a:solidFill>
                  <a:schemeClr val="tx2"/>
                </a:solidFill>
                <a:latin typeface="Calibri" panose="020F0502020204030204" pitchFamily="34" charset="0"/>
                <a:cs typeface="Calibri" panose="020F0502020204030204" pitchFamily="34" charset="0"/>
                <a:sym typeface="Lato"/>
              </a:rPr>
              <a:t>secteur</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3" name="Title 1">
            <a:extLst>
              <a:ext uri="{FF2B5EF4-FFF2-40B4-BE49-F238E27FC236}">
                <a16:creationId xmlns:a16="http://schemas.microsoft.com/office/drawing/2014/main" id="{B5E6E247-3046-346E-73C1-1458F641462C}"/>
              </a:ext>
            </a:extLst>
          </p:cNvPr>
          <p:cNvSpPr txBox="1">
            <a:spLocks/>
          </p:cNvSpPr>
          <p:nvPr/>
        </p:nvSpPr>
        <p:spPr>
          <a:xfrm>
            <a:off x="723900" y="368053"/>
            <a:ext cx="9563100" cy="518508"/>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typiques</a:t>
            </a:r>
            <a:r>
              <a:rPr lang="en-US" sz="3200" b="1" dirty="0">
                <a:solidFill>
                  <a:schemeClr val="tx2"/>
                </a:solidFill>
                <a:latin typeface="Calibri" panose="020F0502020204030204" pitchFamily="34" charset="0"/>
              </a:rPr>
              <a:t> de la « routine » ?</a:t>
            </a:r>
          </a:p>
        </p:txBody>
      </p:sp>
    </p:spTree>
    <p:extLst>
      <p:ext uri="{BB962C8B-B14F-4D97-AF65-F5344CB8AC3E}">
        <p14:creationId xmlns:p14="http://schemas.microsoft.com/office/powerpoint/2010/main" val="4820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39" grpId="0" animBg="1"/>
      <p:bldP spid="40" grpId="0" animBg="1"/>
      <p:bldP spid="41" grpId="0" animBg="1"/>
      <p:bldP spid="42" grpId="0" animBg="1"/>
      <p:bldP spid="43" grpId="0" animBg="1"/>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peuvent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découler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CWIS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latin typeface="Calibri" panose="020F0502020204030204" pitchFamily="34" charset="0"/>
                <a:ea typeface="Lato"/>
                <a:cs typeface="Calibri" panose="020F0502020204030204" pitchFamily="34" charset="0"/>
                <a:sym typeface="Lato"/>
              </a:rPr>
              <a:t>Avec </a:t>
            </a:r>
            <a:r>
              <a:rPr lang="en-GB" sz="2800" b="1" dirty="0" err="1">
                <a:latin typeface="Calibri" panose="020F0502020204030204" pitchFamily="34" charset="0"/>
                <a:ea typeface="Lato"/>
                <a:cs typeface="Calibri" panose="020F0502020204030204" pitchFamily="34" charset="0"/>
                <a:sym typeface="Lato"/>
              </a:rPr>
              <a:t>une</a:t>
            </a:r>
            <a:r>
              <a:rPr lang="en-GB" sz="2800" b="1" dirty="0">
                <a:latin typeface="Calibri" panose="020F0502020204030204" pitchFamily="34" charset="0"/>
                <a:ea typeface="Lato"/>
                <a:cs typeface="Calibri" panose="020F0502020204030204" pitchFamily="34" charset="0"/>
                <a:sym typeface="Lato"/>
              </a:rPr>
              <a:t> </a:t>
            </a:r>
            <a:r>
              <a:rPr lang="en-GB" sz="2800" b="1" dirty="0" err="1">
                <a:latin typeface="Calibri" panose="020F0502020204030204" pitchFamily="34" charset="0"/>
                <a:ea typeface="Lato"/>
                <a:cs typeface="Calibri" panose="020F0502020204030204" pitchFamily="34" charset="0"/>
                <a:sym typeface="Lato"/>
              </a:rPr>
              <a:t>approche</a:t>
            </a:r>
            <a:r>
              <a:rPr lang="en-GB" sz="2800" b="1" dirty="0">
                <a:latin typeface="Calibri" panose="020F0502020204030204" pitchFamily="34" charset="0"/>
                <a:ea typeface="Lato"/>
                <a:cs typeface="Calibri" panose="020F0502020204030204" pitchFamily="34" charset="0"/>
                <a:sym typeface="Lato"/>
              </a:rPr>
              <a:t> CWIS…</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autorités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publiques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responsables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doivent</a:t>
            </a:r>
            <a:r>
              <a:rPr lang="en-US" dirty="0">
                <a:latin typeface="Calibri" panose="020F0502020204030204" pitchFamily="34" charset="0"/>
                <a:ea typeface="Lato"/>
                <a:cs typeface="Calibri" panose="020F0502020204030204" pitchFamily="34" charset="0"/>
                <a:sym typeface="Lato"/>
              </a:rPr>
              <a:t> assumer le </a:t>
            </a:r>
            <a:r>
              <a:rPr lang="en-US" dirty="0" err="1">
                <a:latin typeface="Calibri" panose="020F0502020204030204" pitchFamily="34" charset="0"/>
                <a:ea typeface="Lato"/>
                <a:cs typeface="Calibri" panose="020F0502020204030204" pitchFamily="34" charset="0"/>
                <a:sym typeface="Lato"/>
              </a:rPr>
              <a:t>mandat</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résultats</a:t>
            </a:r>
            <a:r>
              <a:rPr lang="en-US" dirty="0">
                <a:latin typeface="Calibri" panose="020F0502020204030204" pitchFamily="34" charset="0"/>
                <a:ea typeface="Lato"/>
                <a:cs typeface="Calibri" panose="020F0502020204030204" pitchFamily="34" charset="0"/>
                <a:sym typeface="Lato"/>
              </a:rPr>
              <a:t> de service pour </a:t>
            </a:r>
            <a:r>
              <a:rPr lang="en-US" dirty="0" err="1">
                <a:latin typeface="Calibri" panose="020F0502020204030204" pitchFamily="34" charset="0"/>
                <a:ea typeface="Lato"/>
                <a:cs typeface="Calibri" panose="020F0502020204030204" pitchFamily="34" charset="0"/>
                <a:sym typeface="Lato"/>
              </a:rPr>
              <a:t>tous</a:t>
            </a:r>
            <a:endParaRPr lang="en-US" dirty="0">
              <a:latin typeface="Calibri" panose="020F0502020204030204" pitchFamily="34" charset="0"/>
              <a:ea typeface="Lato"/>
              <a:cs typeface="Calibri" panose="020F0502020204030204" pitchFamily="34" charset="0"/>
              <a:sym typeface="Lato"/>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La participation du </a:t>
            </a:r>
            <a:r>
              <a:rPr lang="en-US" dirty="0" err="1">
                <a:latin typeface="Calibri" panose="020F0502020204030204" pitchFamily="34" charset="0"/>
                <a:ea typeface="Lato"/>
                <a:cs typeface="Calibri" panose="020F0502020204030204" pitchFamily="34" charset="0"/>
                <a:sym typeface="Lato"/>
              </a:rPr>
              <a:t>secteur</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privé</a:t>
            </a:r>
            <a:r>
              <a:rPr lang="en-US" dirty="0">
                <a:latin typeface="Calibri" panose="020F0502020204030204" pitchFamily="34" charset="0"/>
                <a:ea typeface="Lato"/>
                <a:cs typeface="Calibri" panose="020F0502020204030204" pitchFamily="34" charset="0"/>
                <a:sym typeface="Lato"/>
              </a:rPr>
              <a:t> se </a:t>
            </a:r>
            <a:r>
              <a:rPr lang="en-US" dirty="0" err="1">
                <a:latin typeface="Calibri" panose="020F0502020204030204" pitchFamily="34" charset="0"/>
                <a:ea typeface="Lato"/>
                <a:cs typeface="Calibri" panose="020F0502020204030204" pitchFamily="34" charset="0"/>
                <a:sym typeface="Lato"/>
              </a:rPr>
              <a:t>déroule</a:t>
            </a:r>
            <a:r>
              <a:rPr lang="en-US" dirty="0">
                <a:latin typeface="Calibri" panose="020F0502020204030204" pitchFamily="34" charset="0"/>
                <a:ea typeface="Lato"/>
                <a:cs typeface="Calibri" panose="020F0502020204030204" pitchFamily="34" charset="0"/>
                <a:sym typeface="Lato"/>
              </a:rPr>
              <a:t> dans le cadre </a:t>
            </a:r>
            <a:r>
              <a:rPr lang="en-US" dirty="0" err="1">
                <a:latin typeface="Calibri" panose="020F0502020204030204" pitchFamily="34" charset="0"/>
                <a:ea typeface="Lato"/>
                <a:cs typeface="Calibri" panose="020F0502020204030204" pitchFamily="34" charset="0"/>
                <a:sym typeface="Lato"/>
              </a:rPr>
              <a:t>institutionnel</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clair</a:t>
            </a:r>
            <a:endParaRPr lang="en-US" dirty="0">
              <a:latin typeface="Calibri" panose="020F0502020204030204" pitchFamily="34" charset="0"/>
              <a:ea typeface="Lato"/>
              <a:cs typeface="Calibri" panose="020F0502020204030204" pitchFamily="34" charset="0"/>
              <a:sym typeface="Lato"/>
            </a:endParaRP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résultats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surveillés</a:t>
            </a:r>
            <a:r>
              <a:rPr lang="en-US" dirty="0">
                <a:latin typeface="Calibri" panose="020F0502020204030204" pitchFamily="34" charset="0"/>
                <a:ea typeface="Lato"/>
                <a:cs typeface="Calibri" panose="020F0502020204030204" pitchFamily="34" charset="0"/>
                <a:sym typeface="Lato"/>
              </a:rPr>
              <a:t> et les </a:t>
            </a:r>
            <a:r>
              <a:rPr lang="en-US" dirty="0" err="1">
                <a:latin typeface="Calibri" panose="020F0502020204030204" pitchFamily="34" charset="0"/>
                <a:ea typeface="Lato"/>
                <a:cs typeface="Calibri" panose="020F0502020204030204" pitchFamily="34" charset="0"/>
                <a:sym typeface="Lato"/>
              </a:rPr>
              <a:t>autorités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tenues </a:t>
            </a:r>
            <a:r>
              <a:rPr lang="en-US" dirty="0" err="1">
                <a:latin typeface="Calibri" panose="020F0502020204030204" pitchFamily="34" charset="0"/>
                <a:ea typeface="Lato"/>
                <a:cs typeface="Calibri" panose="020F0502020204030204" pitchFamily="34" charset="0"/>
                <a:sym typeface="Lato"/>
              </a:rPr>
              <a:t>responsables</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indicateurs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clés</a:t>
            </a:r>
            <a:r>
              <a:rPr lang="en-US" dirty="0">
                <a:latin typeface="Calibri" panose="020F0502020204030204" pitchFamily="34" charset="0"/>
                <a:ea typeface="Lato"/>
                <a:cs typeface="Calibri" panose="020F0502020204030204" pitchFamily="34" charset="0"/>
                <a:sym typeface="Lato"/>
              </a:rPr>
              <a:t> de performance</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De </a:t>
            </a:r>
            <a:r>
              <a:rPr lang="en-US" dirty="0" err="1">
                <a:latin typeface="Calibri" panose="020F0502020204030204" pitchFamily="34" charset="0"/>
                <a:ea typeface="Lato"/>
                <a:cs typeface="Calibri" panose="020F0502020204030204" pitchFamily="34" charset="0"/>
                <a:sym typeface="Lato"/>
              </a:rPr>
              <a:t>l'espace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est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créé</a:t>
            </a:r>
            <a:r>
              <a:rPr lang="en-US" dirty="0">
                <a:latin typeface="Calibri" panose="020F0502020204030204" pitchFamily="34" charset="0"/>
                <a:ea typeface="Lato"/>
                <a:cs typeface="Calibri" panose="020F0502020204030204" pitchFamily="34" charset="0"/>
                <a:sym typeface="Lato"/>
              </a:rPr>
              <a:t> pour des </a:t>
            </a:r>
            <a:r>
              <a:rPr lang="en-US" dirty="0" err="1">
                <a:latin typeface="Calibri" panose="020F0502020204030204" pitchFamily="34" charset="0"/>
                <a:ea typeface="Lato"/>
                <a:cs typeface="Calibri" panose="020F0502020204030204" pitchFamily="34" charset="0"/>
                <a:sym typeface="Lato"/>
              </a:rPr>
              <a:t>améliorations</a:t>
            </a:r>
            <a:r>
              <a:rPr lang="en-US" dirty="0">
                <a:latin typeface="Calibri" panose="020F0502020204030204" pitchFamily="34" charset="0"/>
                <a:ea typeface="Lato"/>
                <a:cs typeface="Calibri" panose="020F0502020204030204" pitchFamily="34" charset="0"/>
                <a:sym typeface="Lato"/>
              </a:rPr>
              <a:t>, des technologies </a:t>
            </a:r>
            <a:r>
              <a:rPr lang="en-US" dirty="0" err="1">
                <a:latin typeface="Calibri" panose="020F0502020204030204" pitchFamily="34" charset="0"/>
                <a:ea typeface="Lato"/>
                <a:cs typeface="Calibri" panose="020F0502020204030204" pitchFamily="34" charset="0"/>
                <a:sym typeface="Lato"/>
              </a:rPr>
              <a:t>innovantes</a:t>
            </a:r>
            <a:r>
              <a:rPr lang="en-US" dirty="0">
                <a:latin typeface="Calibri" panose="020F0502020204030204" pitchFamily="34" charset="0"/>
                <a:ea typeface="Lato"/>
                <a:cs typeface="Calibri" panose="020F0502020204030204" pitchFamily="34" charset="0"/>
                <a:sym typeface="Lato"/>
              </a:rPr>
              <a:t> et des </a:t>
            </a:r>
            <a:r>
              <a:rPr lang="en-US" dirty="0" err="1">
                <a:latin typeface="Calibri" panose="020F0502020204030204" pitchFamily="34" charset="0"/>
                <a:ea typeface="Lato"/>
                <a:cs typeface="Calibri" panose="020F0502020204030204" pitchFamily="34" charset="0"/>
                <a:sym typeface="Lato"/>
              </a:rPr>
              <a:t>modèles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commerciaux</a:t>
            </a:r>
            <a:r>
              <a:rPr lang="en-US" dirty="0">
                <a:latin typeface="Calibri" panose="020F0502020204030204" pitchFamily="34" charset="0"/>
                <a:ea typeface="Lato"/>
                <a:cs typeface="Calibri" panose="020F0502020204030204" pitchFamily="34" charset="0"/>
                <a:sym typeface="Lato"/>
              </a:rPr>
              <a:t> plus </a:t>
            </a:r>
            <a:r>
              <a:rPr lang="en-US" dirty="0" err="1">
                <a:latin typeface="Calibri" panose="020F0502020204030204" pitchFamily="34" charset="0"/>
                <a:ea typeface="Lato"/>
                <a:cs typeface="Calibri" panose="020F0502020204030204" pitchFamily="34" charset="0"/>
                <a:sym typeface="Lato"/>
              </a:rPr>
              <a:t>intelligents</a:t>
            </a:r>
            <a:endParaRPr lang="en-US" dirty="0">
              <a:latin typeface="Calibri" panose="020F0502020204030204" pitchFamily="34" charset="0"/>
              <a:ea typeface="Lato"/>
              <a:cs typeface="Calibri" panose="020F0502020204030204" pitchFamily="34" charset="0"/>
              <a:sym typeface="Lato"/>
            </a:endParaRP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cadres de </a:t>
            </a:r>
            <a:r>
              <a:rPr lang="en-US" dirty="0" err="1">
                <a:latin typeface="Calibri" panose="020F0502020204030204" pitchFamily="34" charset="0"/>
                <a:ea typeface="Lato"/>
                <a:cs typeface="Calibri" panose="020F0502020204030204" pitchFamily="34" charset="0"/>
                <a:sym typeface="Lato"/>
              </a:rPr>
              <a:t>financement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guident</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prise</a:t>
            </a:r>
            <a:r>
              <a:rPr lang="en-US" dirty="0">
                <a:latin typeface="Calibri" panose="020F0502020204030204" pitchFamily="34" charset="0"/>
                <a:ea typeface="Lato"/>
                <a:cs typeface="Calibri" panose="020F0502020204030204" pitchFamily="34" charset="0"/>
                <a:sym typeface="Lato"/>
              </a:rPr>
              <a:t> de </a:t>
            </a:r>
            <a:r>
              <a:rPr lang="en-US" dirty="0" err="1">
                <a:latin typeface="Calibri" panose="020F0502020204030204" pitchFamily="34" charset="0"/>
                <a:ea typeface="Lato"/>
                <a:cs typeface="Calibri" panose="020F0502020204030204" pitchFamily="34" charset="0"/>
                <a:sym typeface="Lato"/>
              </a:rPr>
              <a:t>décision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basée</a:t>
            </a:r>
            <a:r>
              <a:rPr lang="en-US" dirty="0">
                <a:latin typeface="Calibri" panose="020F0502020204030204" pitchFamily="34" charset="0"/>
                <a:ea typeface="Lato"/>
                <a:cs typeface="Calibri" panose="020F0502020204030204" pitchFamily="34" charset="0"/>
                <a:sym typeface="Lato"/>
              </a:rPr>
              <a:t> sur les </a:t>
            </a:r>
            <a:r>
              <a:rPr lang="en-US" dirty="0" err="1">
                <a:latin typeface="Calibri" panose="020F0502020204030204" pitchFamily="34" charset="0"/>
                <a:ea typeface="Lato"/>
                <a:cs typeface="Calibri" panose="020F0502020204030204" pitchFamily="34" charset="0"/>
                <a:sym typeface="Lato"/>
              </a:rPr>
              <a:t>données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l'allocation</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ressources</a:t>
            </a:r>
            <a:endParaRPr lang="en-US" dirty="0">
              <a:latin typeface="Calibri" panose="020F0502020204030204" pitchFamily="34" charset="0"/>
              <a:ea typeface="Lato"/>
              <a:cs typeface="Calibri" panose="020F0502020204030204" pitchFamily="34" charset="0"/>
              <a:sym typeface="Lato"/>
            </a:endParaRP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finances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liées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la performance par rapport aux </a:t>
            </a:r>
            <a:r>
              <a:rPr lang="en-US" dirty="0" err="1">
                <a:latin typeface="Calibri" panose="020F0502020204030204" pitchFamily="34" charset="0"/>
                <a:ea typeface="Lato"/>
                <a:cs typeface="Calibri" panose="020F0502020204030204" pitchFamily="34" charset="0"/>
                <a:sym typeface="Lato"/>
              </a:rPr>
              <a:t>objectifs</a:t>
            </a:r>
            <a:r>
              <a:rPr lang="en-US" dirty="0">
                <a:latin typeface="Calibri" panose="020F0502020204030204" pitchFamily="34" charset="0"/>
                <a:ea typeface="Lato"/>
                <a:cs typeface="Calibri" panose="020F0502020204030204" pitchFamily="34" charset="0"/>
                <a:sym typeface="Lato"/>
              </a:rPr>
              <a:t> et aux plans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long </a:t>
            </a:r>
            <a:r>
              <a:rPr lang="en-US" dirty="0" err="1">
                <a:latin typeface="Calibri" panose="020F0502020204030204" pitchFamily="34" charset="0"/>
                <a:ea typeface="Lato"/>
                <a:cs typeface="Calibri" panose="020F0502020204030204" pitchFamily="34" charset="0"/>
                <a:sym typeface="Lato"/>
              </a:rPr>
              <a:t>terme</a:t>
            </a:r>
            <a:endParaRPr lang="en-US" dirty="0">
              <a:latin typeface="Calibri" panose="020F0502020204030204" pitchFamily="34" charset="0"/>
              <a:ea typeface="Lato"/>
              <a:cs typeface="Calibri" panose="020F0502020204030204" pitchFamily="34" charset="0"/>
              <a:sym typeface="Lato"/>
            </a:endParaRPr>
          </a:p>
        </p:txBody>
      </p:sp>
    </p:spTree>
    <p:extLst>
      <p:ext uri="{BB962C8B-B14F-4D97-AF65-F5344CB8AC3E}">
        <p14:creationId xmlns:p14="http://schemas.microsoft.com/office/powerpoint/2010/main" val="320706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Principales</a:t>
            </a:r>
            <a:r>
              <a:rPr lang="en-US" sz="3200" b="1" dirty="0">
                <a:solidFill>
                  <a:schemeClr val="tx2"/>
                </a:solidFill>
                <a:latin typeface="Calibri" panose="020F0502020204030204" pitchFamily="34" charset="0"/>
              </a:rPr>
              <a:t> conclusions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744200" cy="493882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Les </a:t>
            </a:r>
            <a:r>
              <a:rPr lang="en-US" sz="2000" dirty="0" err="1">
                <a:sym typeface="Lato"/>
              </a:rPr>
              <a:t>responsabilités</a:t>
            </a:r>
            <a:r>
              <a:rPr lang="en-US" sz="2000" dirty="0">
                <a:sym typeface="Lato"/>
              </a:rPr>
              <a:t> </a:t>
            </a:r>
            <a:r>
              <a:rPr lang="en-US" sz="2000" dirty="0" err="1">
                <a:sym typeface="Lato"/>
              </a:rPr>
              <a:t>en</a:t>
            </a:r>
            <a:r>
              <a:rPr lang="en-US" sz="2000" dirty="0">
                <a:sym typeface="Lato"/>
              </a:rPr>
              <a:t> matière </a:t>
            </a:r>
            <a:r>
              <a:rPr lang="en-US" sz="2000" dirty="0" err="1">
                <a:sym typeface="Lato"/>
              </a:rPr>
              <a:t>d'assainissement</a:t>
            </a:r>
            <a:r>
              <a:rPr lang="en-US" sz="2000" dirty="0">
                <a:sym typeface="Lato"/>
              </a:rPr>
              <a:t> </a:t>
            </a:r>
            <a:r>
              <a:rPr lang="en-US" sz="2000" dirty="0" err="1">
                <a:sym typeface="Lato"/>
              </a:rPr>
              <a:t>raccordé</a:t>
            </a:r>
            <a:r>
              <a:rPr lang="en-US" sz="2000" dirty="0">
                <a:sym typeface="Lato"/>
              </a:rPr>
              <a:t> au </a:t>
            </a:r>
            <a:r>
              <a:rPr lang="en-US" sz="2000" dirty="0" err="1">
                <a:sym typeface="Lato"/>
              </a:rPr>
              <a:t>réseau</a:t>
            </a:r>
            <a:r>
              <a:rPr lang="en-US" sz="2000" dirty="0">
                <a:sym typeface="Lato"/>
              </a:rPr>
              <a:t> </a:t>
            </a:r>
            <a:r>
              <a:rPr lang="en-US" sz="2000" dirty="0" err="1">
                <a:sym typeface="Lato"/>
              </a:rPr>
              <a:t>d'égouts</a:t>
            </a:r>
            <a:r>
              <a:rPr lang="en-US" sz="2000" dirty="0">
                <a:sym typeface="Lato"/>
              </a:rPr>
              <a:t> et </a:t>
            </a:r>
            <a:r>
              <a:rPr lang="en-US" sz="2000" dirty="0" err="1">
                <a:sym typeface="Lato"/>
              </a:rPr>
              <a:t>d'assainissement</a:t>
            </a:r>
            <a:r>
              <a:rPr lang="en-US" sz="2000" dirty="0">
                <a:sym typeface="Lato"/>
              </a:rPr>
              <a:t> non </a:t>
            </a:r>
            <a:r>
              <a:rPr lang="en-US" sz="2000" dirty="0" err="1">
                <a:sym typeface="Lato"/>
              </a:rPr>
              <a:t>raccordé</a:t>
            </a:r>
            <a:r>
              <a:rPr lang="en-US" sz="2000" dirty="0">
                <a:sym typeface="Lato"/>
              </a:rPr>
              <a:t> au </a:t>
            </a:r>
            <a:r>
              <a:rPr lang="en-US" sz="2000" dirty="0" err="1">
                <a:sym typeface="Lato"/>
              </a:rPr>
              <a:t>réseau</a:t>
            </a:r>
            <a:r>
              <a:rPr lang="en-US" sz="2000" dirty="0">
                <a:sym typeface="Lato"/>
              </a:rPr>
              <a:t> </a:t>
            </a:r>
            <a:r>
              <a:rPr lang="en-US" sz="2000" dirty="0" err="1">
                <a:sym typeface="Lato"/>
              </a:rPr>
              <a:t>d'égouts</a:t>
            </a:r>
            <a:r>
              <a:rPr lang="en-US" sz="2000" dirty="0">
                <a:sym typeface="Lato"/>
              </a:rPr>
              <a:t> </a:t>
            </a:r>
            <a:r>
              <a:rPr lang="en-US" sz="2000" b="1" dirty="0" err="1">
                <a:sym typeface="Lato"/>
              </a:rPr>
              <a:t>devraient</a:t>
            </a:r>
            <a:r>
              <a:rPr lang="en-US" sz="2000" b="1" dirty="0">
                <a:sym typeface="Lato"/>
              </a:rPr>
              <a:t> </a:t>
            </a:r>
            <a:r>
              <a:rPr lang="en-US" sz="2000" b="1" dirty="0" err="1">
                <a:sym typeface="Lato"/>
              </a:rPr>
              <a:t>être</a:t>
            </a:r>
            <a:r>
              <a:rPr lang="en-US" sz="2000" b="1" dirty="0">
                <a:sym typeface="Lato"/>
              </a:rPr>
              <a:t> </a:t>
            </a:r>
            <a:r>
              <a:rPr lang="en-US" sz="2000" b="1" dirty="0" err="1">
                <a:sym typeface="Lato"/>
              </a:rPr>
              <a:t>intégrées</a:t>
            </a:r>
            <a:r>
              <a:rPr lang="en-US" sz="2000" b="1" dirty="0">
                <a:sym typeface="Lato"/>
              </a:rPr>
              <a:t> au sein </a:t>
            </a:r>
            <a:r>
              <a:rPr lang="en-US" sz="2000" b="1" dirty="0" err="1">
                <a:sym typeface="Lato"/>
              </a:rPr>
              <a:t>d'une</a:t>
            </a:r>
            <a:r>
              <a:rPr lang="en-US" sz="2000" b="1" dirty="0">
                <a:sym typeface="Lato"/>
              </a:rPr>
              <a:t> </a:t>
            </a:r>
            <a:r>
              <a:rPr lang="en-US" sz="2000" b="1" dirty="0" err="1">
                <a:sym typeface="Lato"/>
              </a:rPr>
              <a:t>autorité</a:t>
            </a:r>
            <a:r>
              <a:rPr lang="en-US" sz="2000" b="1" dirty="0">
                <a:sym typeface="Lato"/>
              </a:rPr>
              <a:t> </a:t>
            </a:r>
            <a:r>
              <a:rPr lang="en-US" sz="2000" b="1" dirty="0" err="1">
                <a:sym typeface="Lato"/>
              </a:rPr>
              <a:t>responsable</a:t>
            </a:r>
            <a:r>
              <a:rPr lang="en-US" sz="2000" b="1" dirty="0">
                <a:sym typeface="Lato"/>
              </a:rPr>
              <a:t>, dans la </a:t>
            </a:r>
            <a:r>
              <a:rPr lang="en-US" sz="2000" b="1" dirty="0" err="1">
                <a:sym typeface="Lato"/>
              </a:rPr>
              <a:t>mesure</a:t>
            </a:r>
            <a:r>
              <a:rPr lang="en-US" sz="2000" b="1" dirty="0">
                <a:sym typeface="Lato"/>
              </a:rPr>
              <a:t> du possible</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La clarification du </a:t>
            </a:r>
            <a:r>
              <a:rPr lang="en-US" sz="2000" dirty="0" err="1">
                <a:sym typeface="Lato"/>
              </a:rPr>
              <a:t>mandat</a:t>
            </a:r>
            <a:r>
              <a:rPr lang="en-US" sz="2000" dirty="0">
                <a:sym typeface="Lato"/>
              </a:rPr>
              <a:t> des services publics </a:t>
            </a:r>
            <a:r>
              <a:rPr lang="en-US" sz="2000" b="1" dirty="0" err="1">
                <a:sym typeface="Lato"/>
              </a:rPr>
              <a:t>n'implique</a:t>
            </a:r>
            <a:r>
              <a:rPr lang="en-US" sz="2000" b="1" dirty="0">
                <a:sym typeface="Lato"/>
              </a:rPr>
              <a:t> pas </a:t>
            </a:r>
            <a:r>
              <a:rPr lang="en-US" sz="2000" b="1" dirty="0" err="1">
                <a:sym typeface="Lato"/>
              </a:rPr>
              <a:t>nécessairement</a:t>
            </a:r>
            <a:r>
              <a:rPr lang="en-US" sz="2000" b="1" dirty="0">
                <a:sym typeface="Lato"/>
              </a:rPr>
              <a:t> la prestation </a:t>
            </a:r>
            <a:r>
              <a:rPr lang="en-US" sz="2000" b="1" dirty="0" err="1">
                <a:sym typeface="Lato"/>
              </a:rPr>
              <a:t>complète</a:t>
            </a:r>
            <a:r>
              <a:rPr lang="en-US" sz="2000" b="1" dirty="0">
                <a:sym typeface="Lato"/>
              </a:rPr>
              <a:t> de services par le </a:t>
            </a:r>
            <a:r>
              <a:rPr lang="en-US" sz="2000" b="1" dirty="0" err="1">
                <a:sym typeface="Lato"/>
              </a:rPr>
              <a:t>secteur</a:t>
            </a:r>
            <a:r>
              <a:rPr lang="en-US" sz="2000" b="1" dirty="0">
                <a:sym typeface="Lato"/>
              </a:rPr>
              <a:t> public</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La </a:t>
            </a:r>
            <a:r>
              <a:rPr lang="en-US" sz="2000" dirty="0" err="1">
                <a:sym typeface="Lato"/>
              </a:rPr>
              <a:t>responsabilité</a:t>
            </a:r>
            <a:r>
              <a:rPr lang="en-US" sz="2000" dirty="0">
                <a:sym typeface="Lato"/>
              </a:rPr>
              <a:t> </a:t>
            </a:r>
            <a:r>
              <a:rPr lang="en-US" sz="2000" dirty="0" err="1">
                <a:sym typeface="Lato"/>
              </a:rPr>
              <a:t>en</a:t>
            </a:r>
            <a:r>
              <a:rPr lang="en-US" sz="2000" dirty="0">
                <a:sym typeface="Lato"/>
              </a:rPr>
              <a:t> matière de services </a:t>
            </a:r>
            <a:r>
              <a:rPr lang="en-US" sz="2000" dirty="0" err="1">
                <a:sym typeface="Lato"/>
              </a:rPr>
              <a:t>d'assainissement</a:t>
            </a:r>
            <a:r>
              <a:rPr lang="en-US" sz="2000" dirty="0">
                <a:sym typeface="Lato"/>
              </a:rPr>
              <a:t> non </a:t>
            </a:r>
            <a:r>
              <a:rPr lang="en-US" sz="2000" dirty="0" err="1">
                <a:sym typeface="Lato"/>
              </a:rPr>
              <a:t>raccordés</a:t>
            </a:r>
            <a:r>
              <a:rPr lang="en-US" sz="2000" dirty="0">
                <a:sym typeface="Lato"/>
              </a:rPr>
              <a:t> au </a:t>
            </a:r>
            <a:r>
              <a:rPr lang="en-US" sz="2000" dirty="0" err="1">
                <a:sym typeface="Lato"/>
              </a:rPr>
              <a:t>réseau</a:t>
            </a:r>
            <a:r>
              <a:rPr lang="en-US" sz="2000" dirty="0">
                <a:sym typeface="Lato"/>
              </a:rPr>
              <a:t>, et de services pour les populations </a:t>
            </a:r>
            <a:r>
              <a:rPr lang="en-US" sz="2000" dirty="0" err="1">
                <a:sym typeface="Lato"/>
              </a:rPr>
              <a:t>pauvres</a:t>
            </a:r>
            <a:r>
              <a:rPr lang="en-US" sz="2000" dirty="0">
                <a:sym typeface="Lato"/>
              </a:rPr>
              <a:t>, </a:t>
            </a:r>
            <a:r>
              <a:rPr lang="en-US" sz="2000" b="1" dirty="0" err="1">
                <a:sym typeface="Lato"/>
              </a:rPr>
              <a:t>mérite</a:t>
            </a:r>
            <a:r>
              <a:rPr lang="en-US" sz="2000" b="1" dirty="0">
                <a:sym typeface="Lato"/>
              </a:rPr>
              <a:t> </a:t>
            </a:r>
            <a:r>
              <a:rPr lang="en-US" sz="2000" b="1" dirty="0" err="1">
                <a:sym typeface="Lato"/>
              </a:rPr>
              <a:t>une</a:t>
            </a:r>
            <a:r>
              <a:rPr lang="en-US" sz="2000" b="1" dirty="0">
                <a:sym typeface="Lato"/>
              </a:rPr>
              <a:t> attention </a:t>
            </a:r>
            <a:r>
              <a:rPr lang="en-US" sz="2000" b="1" dirty="0" err="1">
                <a:sym typeface="Lato"/>
              </a:rPr>
              <a:t>particulière</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Les cadres de </a:t>
            </a:r>
            <a:r>
              <a:rPr lang="en-US" sz="2000" dirty="0" err="1">
                <a:sym typeface="Lato"/>
              </a:rPr>
              <a:t>financement</a:t>
            </a:r>
            <a:r>
              <a:rPr lang="en-US" sz="2000" dirty="0">
                <a:sym typeface="Lato"/>
              </a:rPr>
              <a:t> </a:t>
            </a:r>
            <a:r>
              <a:rPr lang="en-US" sz="2000" dirty="0" err="1">
                <a:sym typeface="Lato"/>
              </a:rPr>
              <a:t>sont</a:t>
            </a:r>
            <a:r>
              <a:rPr lang="en-US" sz="2000" dirty="0">
                <a:sym typeface="Lato"/>
              </a:rPr>
              <a:t> </a:t>
            </a:r>
            <a:r>
              <a:rPr lang="en-US" sz="2000" dirty="0" err="1">
                <a:sym typeface="Lato"/>
              </a:rPr>
              <a:t>essentiels</a:t>
            </a:r>
            <a:r>
              <a:rPr lang="en-US" sz="2000" dirty="0">
                <a:sym typeface="Lato"/>
              </a:rPr>
              <a:t> pour </a:t>
            </a:r>
            <a:r>
              <a:rPr lang="en-US" sz="2000" b="1" dirty="0" err="1">
                <a:sym typeface="Lato"/>
              </a:rPr>
              <a:t>prioriser</a:t>
            </a:r>
            <a:r>
              <a:rPr lang="en-US" sz="2000" b="1" dirty="0">
                <a:sym typeface="Lato"/>
              </a:rPr>
              <a:t> les finances </a:t>
            </a:r>
            <a:r>
              <a:rPr lang="en-US" sz="2000" b="1" dirty="0" err="1">
                <a:sym typeface="Lato"/>
              </a:rPr>
              <a:t>publiques</a:t>
            </a:r>
            <a:r>
              <a:rPr lang="en-US" sz="2000" b="1" dirty="0">
                <a:sym typeface="Lato"/>
              </a:rPr>
              <a:t> </a:t>
            </a:r>
            <a:r>
              <a:rPr lang="en-US" sz="2000" dirty="0" err="1">
                <a:sym typeface="Lato"/>
              </a:rPr>
              <a:t>en</a:t>
            </a:r>
            <a:r>
              <a:rPr lang="en-US" sz="2000" dirty="0">
                <a:sym typeface="Lato"/>
              </a:rPr>
              <a:t> </a:t>
            </a:r>
            <a:r>
              <a:rPr lang="en-US" sz="2000" dirty="0" err="1">
                <a:sym typeface="Lato"/>
              </a:rPr>
              <a:t>vue</a:t>
            </a:r>
            <a:r>
              <a:rPr lang="en-US" sz="2000" dirty="0">
                <a:sym typeface="Lato"/>
              </a:rPr>
              <a:t> de </a:t>
            </a:r>
            <a:r>
              <a:rPr lang="en-US" sz="2000" dirty="0" err="1">
                <a:sym typeface="Lato"/>
              </a:rPr>
              <a:t>parvenir</a:t>
            </a:r>
            <a:r>
              <a:rPr lang="en-US" sz="2000" dirty="0">
                <a:sym typeface="Lato"/>
              </a:rPr>
              <a:t> </a:t>
            </a:r>
            <a:r>
              <a:rPr lang="en-US" sz="2000" dirty="0" err="1">
                <a:sym typeface="Lato"/>
              </a:rPr>
              <a:t>à</a:t>
            </a:r>
            <a:r>
              <a:rPr lang="en-US" sz="2000" dirty="0">
                <a:sym typeface="Lato"/>
              </a:rPr>
              <a:t> des </a:t>
            </a:r>
            <a:r>
              <a:rPr lang="en-US" sz="2000" dirty="0" err="1">
                <a:sym typeface="Lato"/>
              </a:rPr>
              <a:t>résultats</a:t>
            </a:r>
            <a:r>
              <a:rPr lang="en-US" sz="2000" dirty="0">
                <a:sym typeface="Lato"/>
              </a:rPr>
              <a:t> de service </a:t>
            </a:r>
            <a:r>
              <a:rPr lang="en-US" sz="2000" dirty="0" err="1">
                <a:sym typeface="Lato"/>
              </a:rPr>
              <a:t>inclusifs</a:t>
            </a:r>
            <a:r>
              <a:rPr lang="en-US" sz="2000" dirty="0">
                <a:sym typeface="Lato"/>
              </a:rPr>
              <a:t> </a:t>
            </a:r>
            <a:r>
              <a:rPr lang="en-US" sz="2000" dirty="0" err="1">
                <a:sym typeface="Lato"/>
              </a:rPr>
              <a:t>plutôt</a:t>
            </a:r>
            <a:r>
              <a:rPr lang="en-US" sz="2000" dirty="0">
                <a:sym typeface="Lato"/>
              </a:rPr>
              <a:t> que </a:t>
            </a:r>
            <a:r>
              <a:rPr lang="en-US" sz="2000" dirty="0" err="1">
                <a:sym typeface="Lato"/>
              </a:rPr>
              <a:t>d'investir</a:t>
            </a:r>
            <a:r>
              <a:rPr lang="en-US" sz="2000" dirty="0">
                <a:sym typeface="Lato"/>
              </a:rPr>
              <a:t> dans des infrastructures et des subventions </a:t>
            </a:r>
            <a:r>
              <a:rPr lang="en-US" sz="2000" dirty="0" err="1">
                <a:sym typeface="Lato"/>
              </a:rPr>
              <a:t>régressives</a:t>
            </a:r>
            <a:r>
              <a:rPr lang="en-US" sz="2000" dirty="0">
                <a:sym typeface="Lato"/>
              </a:rPr>
              <a:t> (</a:t>
            </a:r>
            <a:r>
              <a:rPr lang="en-US" sz="2000" dirty="0" err="1">
                <a:sym typeface="Lato"/>
              </a:rPr>
              <a:t>notez</a:t>
            </a:r>
            <a:r>
              <a:rPr lang="en-US" sz="2000" dirty="0">
                <a:sym typeface="Lato"/>
              </a:rPr>
              <a:t> que les </a:t>
            </a:r>
            <a:r>
              <a:rPr lang="en-US" sz="2000" b="1" dirty="0">
                <a:sym typeface="Lato"/>
              </a:rPr>
              <a:t>subventions ne </a:t>
            </a:r>
            <a:r>
              <a:rPr lang="en-US" sz="2000" b="1" dirty="0" err="1">
                <a:sym typeface="Lato"/>
              </a:rPr>
              <a:t>sont</a:t>
            </a:r>
            <a:r>
              <a:rPr lang="en-US" sz="2000" b="1" dirty="0">
                <a:sym typeface="Lato"/>
              </a:rPr>
              <a:t> pas </a:t>
            </a:r>
            <a:r>
              <a:rPr lang="en-US" sz="2000" b="1" dirty="0" err="1">
                <a:sym typeface="Lato"/>
              </a:rPr>
              <a:t>automatiquement</a:t>
            </a:r>
            <a:r>
              <a:rPr lang="en-US" sz="2000" b="1" dirty="0">
                <a:sym typeface="Lato"/>
              </a:rPr>
              <a:t> &lt;&lt;</a:t>
            </a:r>
            <a:r>
              <a:rPr lang="en-US" sz="2000" b="1" dirty="0" err="1">
                <a:sym typeface="Lato"/>
              </a:rPr>
              <a:t>régressives</a:t>
            </a:r>
            <a:r>
              <a:rPr lang="en-US" sz="2000" b="1" dirty="0">
                <a:sym typeface="Lato"/>
              </a:rPr>
              <a:t>&gt;&gt;</a:t>
            </a:r>
            <a:r>
              <a:rPr lang="en-US" sz="2000" dirty="0">
                <a:sym typeface="Lato"/>
              </a:rPr>
              <a:t>, </a:t>
            </a:r>
            <a:r>
              <a:rPr lang="en-US" sz="2000" dirty="0" err="1">
                <a:sym typeface="Lato"/>
              </a:rPr>
              <a:t>mais</a:t>
            </a:r>
            <a:r>
              <a:rPr lang="en-US" sz="2000" dirty="0">
                <a:sym typeface="Lato"/>
              </a:rPr>
              <a:t> il </a:t>
            </a:r>
            <a:r>
              <a:rPr lang="en-US" sz="2000" dirty="0" err="1">
                <a:sym typeface="Lato"/>
              </a:rPr>
              <a:t>convient</a:t>
            </a:r>
            <a:r>
              <a:rPr lang="en-US" sz="2000" dirty="0">
                <a:sym typeface="Lato"/>
              </a:rPr>
              <a:t> de </a:t>
            </a:r>
            <a:r>
              <a:rPr lang="en-US" sz="2000" dirty="0" err="1">
                <a:sym typeface="Lato"/>
              </a:rPr>
              <a:t>veiller</a:t>
            </a:r>
            <a:r>
              <a:rPr lang="en-US" sz="2000" dirty="0">
                <a:sym typeface="Lato"/>
              </a:rPr>
              <a:t> </a:t>
            </a:r>
            <a:r>
              <a:rPr lang="en-US" sz="2000" dirty="0" err="1">
                <a:sym typeface="Lato"/>
              </a:rPr>
              <a:t>à</a:t>
            </a:r>
            <a:r>
              <a:rPr lang="en-US" sz="2000" dirty="0">
                <a:sym typeface="Lato"/>
              </a:rPr>
              <a:t> </a:t>
            </a:r>
            <a:r>
              <a:rPr lang="en-US" sz="2000" dirty="0" err="1">
                <a:sym typeface="Lato"/>
              </a:rPr>
              <a:t>leur</a:t>
            </a:r>
            <a:r>
              <a:rPr lang="en-US" sz="2000" dirty="0">
                <a:sym typeface="Lato"/>
              </a:rPr>
              <a:t> conception pour </a:t>
            </a:r>
            <a:r>
              <a:rPr lang="en-US" sz="2000" dirty="0" err="1">
                <a:sym typeface="Lato"/>
              </a:rPr>
              <a:t>garantir</a:t>
            </a:r>
            <a:r>
              <a:rPr lang="en-US" sz="2000" dirty="0">
                <a:sym typeface="Lato"/>
              </a:rPr>
              <a:t> que les finances </a:t>
            </a:r>
            <a:r>
              <a:rPr lang="en-US" sz="2000" dirty="0" err="1">
                <a:sym typeface="Lato"/>
              </a:rPr>
              <a:t>publiques</a:t>
            </a:r>
            <a:r>
              <a:rPr lang="en-US" sz="2000" dirty="0">
                <a:sym typeface="Lato"/>
              </a:rPr>
              <a:t> ne </a:t>
            </a:r>
            <a:r>
              <a:rPr lang="en-US" sz="2000" dirty="0" err="1">
                <a:sym typeface="Lato"/>
              </a:rPr>
              <a:t>renforcent</a:t>
            </a:r>
            <a:r>
              <a:rPr lang="en-US" sz="2000" dirty="0">
                <a:sym typeface="Lato"/>
              </a:rPr>
              <a:t> pas </a:t>
            </a:r>
            <a:r>
              <a:rPr lang="en-US" sz="2000" dirty="0" err="1">
                <a:sym typeface="Lato"/>
              </a:rPr>
              <a:t>indirectement</a:t>
            </a:r>
            <a:r>
              <a:rPr lang="en-US" sz="2000" dirty="0">
                <a:sym typeface="Lato"/>
              </a:rPr>
              <a:t> les </a:t>
            </a:r>
            <a:r>
              <a:rPr lang="en-US" sz="2000" dirty="0" err="1">
                <a:sym typeface="Lato"/>
              </a:rPr>
              <a:t>inégalités</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L'investissement</a:t>
            </a:r>
            <a:r>
              <a:rPr lang="en-US" sz="2000" dirty="0">
                <a:sym typeface="Lato"/>
              </a:rPr>
              <a:t> dans </a:t>
            </a:r>
            <a:r>
              <a:rPr lang="en-US" sz="2000" b="1" dirty="0" err="1">
                <a:sym typeface="Lato"/>
              </a:rPr>
              <a:t>l'infrastructure</a:t>
            </a:r>
            <a:r>
              <a:rPr lang="en-US" sz="2000" b="1" dirty="0">
                <a:sym typeface="Lato"/>
              </a:rPr>
              <a:t> souple</a:t>
            </a:r>
            <a:r>
              <a:rPr lang="en-US" sz="2000" dirty="0">
                <a:sym typeface="Lato"/>
              </a:rPr>
              <a:t> du </a:t>
            </a:r>
            <a:r>
              <a:rPr lang="en-US" sz="2000" dirty="0" err="1">
                <a:sym typeface="Lato"/>
              </a:rPr>
              <a:t>système</a:t>
            </a:r>
            <a:r>
              <a:rPr lang="en-US" sz="2000" dirty="0">
                <a:sym typeface="Lato"/>
              </a:rPr>
              <a:t> national doit </a:t>
            </a:r>
            <a:r>
              <a:rPr lang="en-US" sz="2000" dirty="0" err="1">
                <a:sym typeface="Lato"/>
              </a:rPr>
              <a:t>accompagner</a:t>
            </a:r>
            <a:r>
              <a:rPr lang="en-US" sz="2000" dirty="0">
                <a:sym typeface="Lato"/>
              </a:rPr>
              <a:t> le </a:t>
            </a:r>
            <a:r>
              <a:rPr lang="en-US" sz="2000" dirty="0" err="1">
                <a:sym typeface="Lato"/>
              </a:rPr>
              <a:t>financement</a:t>
            </a:r>
            <a:r>
              <a:rPr lang="en-US" sz="2000" dirty="0">
                <a:sym typeface="Lato"/>
              </a:rPr>
              <a:t> de </a:t>
            </a:r>
            <a:r>
              <a:rPr lang="en-US" sz="2000" b="1" dirty="0" err="1">
                <a:sym typeface="Lato"/>
              </a:rPr>
              <a:t>l'infrastructure</a:t>
            </a:r>
            <a:r>
              <a:rPr lang="en-US" sz="2000" b="1" dirty="0">
                <a:sym typeface="Lato"/>
              </a:rPr>
              <a:t> </a:t>
            </a:r>
            <a:r>
              <a:rPr lang="en-US" sz="2000" b="1" dirty="0" err="1">
                <a:sym typeface="Lato"/>
              </a:rPr>
              <a:t>matérielle</a:t>
            </a:r>
            <a:r>
              <a:rPr lang="en-US" sz="2000" dirty="0">
                <a:sym typeface="Lato"/>
              </a:rPr>
              <a:t>.</a:t>
            </a:r>
          </a:p>
        </p:txBody>
      </p:sp>
    </p:spTree>
    <p:extLst>
      <p:ext uri="{BB962C8B-B14F-4D97-AF65-F5344CB8AC3E}">
        <p14:creationId xmlns:p14="http://schemas.microsoft.com/office/powerpoint/2010/main" val="21455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La </a:t>
            </a:r>
            <a:r>
              <a:rPr lang="en-US" sz="3200" b="1" dirty="0" err="1">
                <a:solidFill>
                  <a:schemeClr val="tx2"/>
                </a:solidFill>
                <a:latin typeface="Calibri" panose="020F0502020204030204" pitchFamily="34" charset="0"/>
              </a:rPr>
              <a:t>principale</a:t>
            </a:r>
            <a:r>
              <a:rPr lang="en-US" sz="3200" b="1" dirty="0">
                <a:solidFill>
                  <a:schemeClr val="tx2"/>
                </a:solidFill>
                <a:latin typeface="Calibri" panose="020F0502020204030204" pitchFamily="34" charset="0"/>
              </a:rPr>
              <a:t> conclusion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00125"/>
            <a:ext cx="10744200" cy="52578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ctr">
              <a:spcBef>
                <a:spcPts val="1000"/>
              </a:spcBef>
              <a:buClr>
                <a:schemeClr val="dk1"/>
              </a:buClr>
              <a:buSzPts val="1800"/>
            </a:pPr>
            <a:r>
              <a:rPr lang="en-US" sz="5400" b="1" dirty="0">
                <a:solidFill>
                  <a:schemeClr val="tx2"/>
                </a:solidFill>
                <a:latin typeface="Calibri" panose="020F0502020204030204" pitchFamily="34" charset="0"/>
              </a:rPr>
              <a:t>Les services </a:t>
            </a:r>
            <a:r>
              <a:rPr lang="en-US" sz="5400" b="1" dirty="0" err="1">
                <a:solidFill>
                  <a:schemeClr val="tx2"/>
                </a:solidFill>
                <a:latin typeface="Calibri" panose="020F0502020204030204" pitchFamily="34" charset="0"/>
              </a:rPr>
              <a:t>d'assainissement</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doivent</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être</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organisés</a:t>
            </a:r>
            <a:r>
              <a:rPr lang="en-US" sz="5400" b="1" dirty="0">
                <a:solidFill>
                  <a:schemeClr val="tx2"/>
                </a:solidFill>
                <a:latin typeface="Calibri" panose="020F0502020204030204" pitchFamily="34" charset="0"/>
              </a:rPr>
              <a:t> au sein d'un </a:t>
            </a:r>
            <a:r>
              <a:rPr lang="en-US" sz="5400" b="1" dirty="0" err="1">
                <a:solidFill>
                  <a:schemeClr val="tx2"/>
                </a:solidFill>
                <a:latin typeface="Calibri" panose="020F0502020204030204" pitchFamily="34" charset="0"/>
              </a:rPr>
              <a:t>système</a:t>
            </a:r>
            <a:r>
              <a:rPr lang="en-US" sz="5400" b="1" dirty="0">
                <a:solidFill>
                  <a:schemeClr val="tx2"/>
                </a:solidFill>
                <a:latin typeface="Calibri" panose="020F0502020204030204" pitchFamily="34" charset="0"/>
              </a:rPr>
              <a:t> de service public qui </a:t>
            </a:r>
            <a:r>
              <a:rPr lang="en-US" sz="5400" b="1" dirty="0" err="1">
                <a:solidFill>
                  <a:schemeClr val="tx2"/>
                </a:solidFill>
                <a:latin typeface="Calibri" panose="020F0502020204030204" pitchFamily="34" charset="0"/>
              </a:rPr>
              <a:t>n'est</a:t>
            </a:r>
            <a:r>
              <a:rPr lang="en-US" sz="5400" b="1" dirty="0">
                <a:solidFill>
                  <a:schemeClr val="tx2"/>
                </a:solidFill>
                <a:latin typeface="Calibri" panose="020F0502020204030204" pitchFamily="34" charset="0"/>
              </a:rPr>
              <a:t> plus </a:t>
            </a:r>
            <a:r>
              <a:rPr lang="en-US" sz="5400" b="1" dirty="0" err="1">
                <a:solidFill>
                  <a:schemeClr val="tx2"/>
                </a:solidFill>
                <a:latin typeface="Calibri" panose="020F0502020204030204" pitchFamily="34" charset="0"/>
              </a:rPr>
              <a:t>orienté</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vers</a:t>
            </a:r>
            <a:r>
              <a:rPr lang="en-US" sz="5400" b="1" dirty="0">
                <a:solidFill>
                  <a:schemeClr val="tx2"/>
                </a:solidFill>
                <a:latin typeface="Calibri" panose="020F0502020204030204" pitchFamily="34" charset="0"/>
              </a:rPr>
              <a:t> des </a:t>
            </a:r>
            <a:r>
              <a:rPr lang="en-US" sz="5400" b="1" dirty="0" err="1">
                <a:solidFill>
                  <a:schemeClr val="tx2"/>
                </a:solidFill>
                <a:latin typeface="Calibri" panose="020F0502020204030204" pitchFamily="34" charset="0"/>
              </a:rPr>
              <a:t>projets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mais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vers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une</a:t>
            </a:r>
            <a:r>
              <a:rPr lang="en-US" sz="5400" b="1" dirty="0">
                <a:solidFill>
                  <a:schemeClr val="tx2"/>
                </a:solidFill>
                <a:latin typeface="Calibri" panose="020F0502020204030204" pitchFamily="34" charset="0"/>
              </a:rPr>
              <a:t> planification </a:t>
            </a:r>
            <a:r>
              <a:rPr lang="en-US" sz="5400" b="1" dirty="0" err="1">
                <a:solidFill>
                  <a:schemeClr val="tx2"/>
                </a:solidFill>
                <a:latin typeface="Calibri" panose="020F0502020204030204" pitchFamily="34" charset="0"/>
              </a:rPr>
              <a:t>stratégique</a:t>
            </a:r>
            <a:r>
              <a:rPr lang="en-US" sz="5400" b="1" dirty="0">
                <a:solidFill>
                  <a:schemeClr val="tx2"/>
                </a:solidFill>
                <a:latin typeface="Calibri" panose="020F0502020204030204" pitchFamily="34" charset="0"/>
              </a:rPr>
              <a:t> et des </a:t>
            </a:r>
            <a:r>
              <a:rPr lang="en-US" sz="5400" b="1" dirty="0" err="1">
                <a:solidFill>
                  <a:schemeClr val="tx2"/>
                </a:solidFill>
                <a:latin typeface="Calibri" panose="020F0502020204030204" pitchFamily="34" charset="0"/>
              </a:rPr>
              <a:t>investissements</a:t>
            </a:r>
            <a:endParaRPr lang="en-US" sz="5400" dirty="0">
              <a:sym typeface="Lato"/>
            </a:endParaRPr>
          </a:p>
        </p:txBody>
      </p:sp>
    </p:spTree>
    <p:extLst>
      <p:ext uri="{BB962C8B-B14F-4D97-AF65-F5344CB8AC3E}">
        <p14:creationId xmlns:p14="http://schemas.microsoft.com/office/powerpoint/2010/main" val="369137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7CC6E-C255-896E-DC90-4D7E7687572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6518" y="1098110"/>
            <a:ext cx="10517282" cy="2135773"/>
          </a:xfrm>
          <a:prstGeom prst="rect">
            <a:avLst/>
          </a:prstGeom>
          <a:ln>
            <a:noFill/>
          </a:ln>
        </p:spPr>
      </p:pic>
      <p:sp>
        <p:nvSpPr>
          <p:cNvPr id="5" name="TextBox 4">
            <a:extLst>
              <a:ext uri="{FF2B5EF4-FFF2-40B4-BE49-F238E27FC236}">
                <a16:creationId xmlns:a16="http://schemas.microsoft.com/office/drawing/2014/main" id="{0AFE216E-E756-CBD0-E5F1-6DDA46E469D1}"/>
              </a:ext>
            </a:extLst>
          </p:cNvPr>
          <p:cNvSpPr txBox="1"/>
          <p:nvPr/>
        </p:nvSpPr>
        <p:spPr>
          <a:xfrm>
            <a:off x="836516" y="3224754"/>
            <a:ext cx="1686765" cy="323165"/>
          </a:xfrm>
          <a:prstGeom prst="rect">
            <a:avLst/>
          </a:prstGeom>
          <a:noFill/>
          <a:ln>
            <a:noFill/>
          </a:ln>
        </p:spPr>
        <p:txBody>
          <a:bodyPr wrap="square" rtlCol="0">
            <a:spAutoFit/>
          </a:bodyPr>
          <a:lstStyle/>
          <a:p>
            <a:pPr algn="ctr"/>
            <a:r>
              <a:rPr lang="en-US" sz="1500" b="1" dirty="0"/>
              <a:t>User Interface</a:t>
            </a:r>
            <a:endParaRPr lang="en-IN" sz="1500" b="1" dirty="0"/>
          </a:p>
        </p:txBody>
      </p:sp>
      <p:sp>
        <p:nvSpPr>
          <p:cNvPr id="6" name="TextBox 5">
            <a:extLst>
              <a:ext uri="{FF2B5EF4-FFF2-40B4-BE49-F238E27FC236}">
                <a16:creationId xmlns:a16="http://schemas.microsoft.com/office/drawing/2014/main" id="{10299CBF-8A50-7F3D-FC6F-E914EE6B32EF}"/>
              </a:ext>
            </a:extLst>
          </p:cNvPr>
          <p:cNvSpPr txBox="1"/>
          <p:nvPr/>
        </p:nvSpPr>
        <p:spPr>
          <a:xfrm>
            <a:off x="2523281" y="3224754"/>
            <a:ext cx="1614664" cy="323165"/>
          </a:xfrm>
          <a:prstGeom prst="rect">
            <a:avLst/>
          </a:prstGeom>
          <a:noFill/>
          <a:ln>
            <a:noFill/>
          </a:ln>
        </p:spPr>
        <p:txBody>
          <a:bodyPr wrap="square" rtlCol="0">
            <a:spAutoFit/>
          </a:bodyPr>
          <a:lstStyle/>
          <a:p>
            <a:pPr algn="ctr"/>
            <a:r>
              <a:rPr lang="en-US" sz="1500" b="1" dirty="0"/>
              <a:t>Containment</a:t>
            </a:r>
            <a:endParaRPr lang="en-IN" sz="1500" b="1" dirty="0"/>
          </a:p>
        </p:txBody>
      </p:sp>
      <p:sp>
        <p:nvSpPr>
          <p:cNvPr id="7" name="TextBox 6">
            <a:extLst>
              <a:ext uri="{FF2B5EF4-FFF2-40B4-BE49-F238E27FC236}">
                <a16:creationId xmlns:a16="http://schemas.microsoft.com/office/drawing/2014/main" id="{E6B0A28C-723D-896D-594F-3293CBA10E91}"/>
              </a:ext>
            </a:extLst>
          </p:cNvPr>
          <p:cNvSpPr txBox="1"/>
          <p:nvPr/>
        </p:nvSpPr>
        <p:spPr>
          <a:xfrm>
            <a:off x="4143737" y="3213178"/>
            <a:ext cx="2511707" cy="323165"/>
          </a:xfrm>
          <a:prstGeom prst="rect">
            <a:avLst/>
          </a:prstGeom>
          <a:noFill/>
          <a:ln>
            <a:noFill/>
          </a:ln>
        </p:spPr>
        <p:txBody>
          <a:bodyPr wrap="square" rtlCol="0">
            <a:spAutoFit/>
          </a:bodyPr>
          <a:lstStyle/>
          <a:p>
            <a:pPr algn="r"/>
            <a:r>
              <a:rPr lang="en-US" sz="1500" b="1" dirty="0"/>
              <a:t>Collection and Conveyance</a:t>
            </a:r>
            <a:endParaRPr lang="en-IN" sz="1500" b="1" dirty="0"/>
          </a:p>
        </p:txBody>
      </p:sp>
      <p:sp>
        <p:nvSpPr>
          <p:cNvPr id="8" name="TextBox 7">
            <a:extLst>
              <a:ext uri="{FF2B5EF4-FFF2-40B4-BE49-F238E27FC236}">
                <a16:creationId xmlns:a16="http://schemas.microsoft.com/office/drawing/2014/main" id="{04404CEB-8C7F-51C7-E12E-FA24879983E3}"/>
              </a:ext>
            </a:extLst>
          </p:cNvPr>
          <p:cNvSpPr txBox="1"/>
          <p:nvPr/>
        </p:nvSpPr>
        <p:spPr>
          <a:xfrm>
            <a:off x="6518476" y="3213178"/>
            <a:ext cx="1888610" cy="323165"/>
          </a:xfrm>
          <a:prstGeom prst="rect">
            <a:avLst/>
          </a:prstGeom>
          <a:noFill/>
          <a:ln>
            <a:noFill/>
          </a:ln>
        </p:spPr>
        <p:txBody>
          <a:bodyPr wrap="square" rtlCol="0">
            <a:spAutoFit/>
          </a:bodyPr>
          <a:lstStyle/>
          <a:p>
            <a:pPr algn="ctr"/>
            <a:r>
              <a:rPr lang="en-US" sz="1500" b="1" dirty="0"/>
              <a:t>Treatment</a:t>
            </a:r>
            <a:endParaRPr lang="en-IN" sz="1500" b="1" dirty="0"/>
          </a:p>
        </p:txBody>
      </p:sp>
      <p:cxnSp>
        <p:nvCxnSpPr>
          <p:cNvPr id="10" name="Straight Connector 9">
            <a:extLst>
              <a:ext uri="{FF2B5EF4-FFF2-40B4-BE49-F238E27FC236}">
                <a16:creationId xmlns:a16="http://schemas.microsoft.com/office/drawing/2014/main" id="{D696BEB3-3CDD-8A84-9EED-78CC2F9358D4}"/>
              </a:ext>
            </a:extLst>
          </p:cNvPr>
          <p:cNvCxnSpPr>
            <a:cxnSpLocks/>
          </p:cNvCxnSpPr>
          <p:nvPr/>
        </p:nvCxnSpPr>
        <p:spPr>
          <a:xfrm>
            <a:off x="2523279" y="3213177"/>
            <a:ext cx="2"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9FE8A1-267C-0C78-9A6B-3C926F90BB7F}"/>
              </a:ext>
            </a:extLst>
          </p:cNvPr>
          <p:cNvCxnSpPr>
            <a:cxnSpLocks/>
          </p:cNvCxnSpPr>
          <p:nvPr/>
        </p:nvCxnSpPr>
        <p:spPr>
          <a:xfrm>
            <a:off x="4213187" y="3213177"/>
            <a:ext cx="28933"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EB5678-CA91-E696-74A0-0E8308E71972}"/>
              </a:ext>
            </a:extLst>
          </p:cNvPr>
          <p:cNvCxnSpPr>
            <a:cxnSpLocks/>
          </p:cNvCxnSpPr>
          <p:nvPr/>
        </p:nvCxnSpPr>
        <p:spPr>
          <a:xfrm>
            <a:off x="6564776" y="3113590"/>
            <a:ext cx="0"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20C4B9-899E-97AC-B65B-5BF65A659F97}"/>
              </a:ext>
            </a:extLst>
          </p:cNvPr>
          <p:cNvCxnSpPr>
            <a:cxnSpLocks/>
          </p:cNvCxnSpPr>
          <p:nvPr/>
        </p:nvCxnSpPr>
        <p:spPr>
          <a:xfrm>
            <a:off x="8407086" y="3113590"/>
            <a:ext cx="2"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04EBCBC-7719-38DA-759C-CF7A1CC1FF75}"/>
              </a:ext>
            </a:extLst>
          </p:cNvPr>
          <p:cNvSpPr txBox="1"/>
          <p:nvPr/>
        </p:nvSpPr>
        <p:spPr>
          <a:xfrm>
            <a:off x="8407088" y="3213177"/>
            <a:ext cx="2946710" cy="323165"/>
          </a:xfrm>
          <a:prstGeom prst="rect">
            <a:avLst/>
          </a:prstGeom>
          <a:noFill/>
          <a:ln>
            <a:noFill/>
          </a:ln>
        </p:spPr>
        <p:txBody>
          <a:bodyPr wrap="square" rtlCol="0">
            <a:spAutoFit/>
          </a:bodyPr>
          <a:lstStyle/>
          <a:p>
            <a:pPr algn="ctr"/>
            <a:r>
              <a:rPr lang="en-US" sz="1500" b="1" dirty="0"/>
              <a:t>Reuse and Disposal</a:t>
            </a:r>
            <a:endParaRPr lang="en-IN" sz="1500" b="1" dirty="0"/>
          </a:p>
        </p:txBody>
      </p:sp>
      <p:sp>
        <p:nvSpPr>
          <p:cNvPr id="15" name="Rectangle: Rounded Corners 14">
            <a:extLst>
              <a:ext uri="{FF2B5EF4-FFF2-40B4-BE49-F238E27FC236}">
                <a16:creationId xmlns:a16="http://schemas.microsoft.com/office/drawing/2014/main" id="{11DC7653-5A43-007D-4F12-D49B82D7DF28}"/>
              </a:ext>
            </a:extLst>
          </p:cNvPr>
          <p:cNvSpPr/>
          <p:nvPr/>
        </p:nvSpPr>
        <p:spPr>
          <a:xfrm>
            <a:off x="836516" y="3680755"/>
            <a:ext cx="10517282" cy="1021201"/>
          </a:xfrm>
          <a:prstGeom prst="roundRect">
            <a:avLst>
              <a:gd name="adj" fmla="val 14400"/>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City Service Delivery Assessment</a:t>
            </a:r>
          </a:p>
          <a:p>
            <a:r>
              <a:rPr lang="en-US" sz="1200" b="1" dirty="0">
                <a:solidFill>
                  <a:schemeClr val="tx1"/>
                </a:solidFill>
              </a:rPr>
              <a:t>CWIS Costing &amp; Planning Tool</a:t>
            </a:r>
          </a:p>
          <a:p>
            <a:r>
              <a:rPr lang="en-US" sz="1200" b="1" dirty="0" err="1">
                <a:solidFill>
                  <a:schemeClr val="tx1"/>
                </a:solidFill>
              </a:rPr>
              <a:t>SaniPlan</a:t>
            </a:r>
            <a:endParaRPr lang="en-US" sz="1200" b="1" dirty="0">
              <a:solidFill>
                <a:schemeClr val="tx1"/>
              </a:solidFill>
            </a:endParaRPr>
          </a:p>
          <a:p>
            <a:r>
              <a:rPr lang="en-US" sz="1200" b="1" dirty="0">
                <a:solidFill>
                  <a:schemeClr val="tx1"/>
                </a:solidFill>
              </a:rPr>
              <a:t>Santiago</a:t>
            </a:r>
          </a:p>
          <a:p>
            <a:r>
              <a:rPr lang="en-US" sz="1200" b="1" dirty="0">
                <a:solidFill>
                  <a:schemeClr val="tx1"/>
                </a:solidFill>
              </a:rPr>
              <a:t>Citywide &amp; Regional Planning Tool</a:t>
            </a:r>
          </a:p>
          <a:p>
            <a:r>
              <a:rPr lang="en-US" sz="1200" b="1" dirty="0">
                <a:solidFill>
                  <a:schemeClr val="tx1"/>
                </a:solidFill>
              </a:rPr>
              <a:t>Business Model Tool </a:t>
            </a:r>
          </a:p>
          <a:p>
            <a:r>
              <a:rPr lang="en-US" sz="1200" b="1" dirty="0">
                <a:solidFill>
                  <a:schemeClr val="tx1"/>
                </a:solidFill>
              </a:rPr>
              <a:t>EquiServe &amp; Rapid Equity Analysis Model</a:t>
            </a:r>
          </a:p>
          <a:p>
            <a:r>
              <a:rPr lang="en-US" sz="1200" b="1" dirty="0">
                <a:solidFill>
                  <a:schemeClr val="tx1"/>
                </a:solidFill>
              </a:rPr>
              <a:t>WASHBAT</a:t>
            </a:r>
          </a:p>
          <a:p>
            <a:r>
              <a:rPr kumimoji="0" lang="en-US" sz="1200" b="1" i="0" u="none" strike="noStrike" kern="1200" cap="none" spc="0" normalizeH="0" baseline="0" noProof="0" dirty="0">
                <a:ln>
                  <a:noFill/>
                </a:ln>
                <a:solidFill>
                  <a:schemeClr val="tx1"/>
                </a:solidFill>
                <a:effectLst/>
                <a:uLnTx/>
                <a:uFillTx/>
                <a:ea typeface="+mn-ea"/>
                <a:cs typeface="+mn-cs"/>
              </a:rPr>
              <a:t>Sustainable Sanitation Management Tool</a:t>
            </a:r>
          </a:p>
          <a:p>
            <a:r>
              <a:rPr lang="en-US" sz="1200" b="1" dirty="0" err="1">
                <a:solidFill>
                  <a:schemeClr val="tx1"/>
                </a:solidFill>
              </a:rPr>
              <a:t>SaniTech</a:t>
            </a:r>
            <a:endParaRPr lang="en-US" sz="1200" b="1" dirty="0">
              <a:solidFill>
                <a:schemeClr val="tx1"/>
              </a:solidFill>
            </a:endParaRPr>
          </a:p>
          <a:p>
            <a:pPr marL="266700" indent="-266700"/>
            <a:r>
              <a:rPr kumimoji="0" lang="en-US" sz="1200" b="1" i="0" u="none" strike="noStrike" kern="1200" cap="none" spc="0" normalizeH="0" baseline="0" noProof="0" dirty="0">
                <a:ln>
                  <a:noFill/>
                </a:ln>
                <a:solidFill>
                  <a:schemeClr val="tx1"/>
                </a:solidFill>
                <a:effectLst/>
                <a:uLnTx/>
                <a:uFillTx/>
                <a:ea typeface="+mn-ea"/>
                <a:cs typeface="+mn-cs"/>
              </a:rPr>
              <a:t>MUSE</a:t>
            </a:r>
          </a:p>
          <a:p>
            <a:pPr marL="266700" indent="-266700"/>
            <a:r>
              <a:rPr lang="en-US" sz="1200" b="1" dirty="0">
                <a:solidFill>
                  <a:schemeClr val="tx1"/>
                </a:solidFill>
              </a:rPr>
              <a:t>CWIS Measurement Tool</a:t>
            </a:r>
          </a:p>
          <a:p>
            <a:r>
              <a:rPr kumimoji="0" lang="en-US" sz="1200" b="1" i="0" u="none" strike="noStrike" kern="1200" cap="none" spc="0" normalizeH="0" baseline="0" noProof="0" dirty="0" err="1">
                <a:ln>
                  <a:noFill/>
                </a:ln>
                <a:solidFill>
                  <a:schemeClr val="tx1"/>
                </a:solidFill>
                <a:effectLst/>
                <a:uLnTx/>
                <a:uFillTx/>
                <a:ea typeface="+mn-ea"/>
                <a:cs typeface="+mn-cs"/>
              </a:rPr>
              <a:t>Akvopedia</a:t>
            </a:r>
            <a:endParaRPr lang="en-US" sz="1200" b="1" dirty="0">
              <a:solidFill>
                <a:schemeClr val="tx1"/>
              </a:solidFill>
            </a:endParaRPr>
          </a:p>
        </p:txBody>
      </p:sp>
      <p:sp>
        <p:nvSpPr>
          <p:cNvPr id="16" name="Title 1">
            <a:extLst>
              <a:ext uri="{FF2B5EF4-FFF2-40B4-BE49-F238E27FC236}">
                <a16:creationId xmlns:a16="http://schemas.microsoft.com/office/drawing/2014/main" id="{F3D7A201-A308-B4D1-EDE8-994005C3C769}"/>
              </a:ext>
            </a:extLst>
          </p:cNvPr>
          <p:cNvSpPr>
            <a:spLocks noGrp="1"/>
          </p:cNvSpPr>
          <p:nvPr>
            <p:ph type="title"/>
          </p:nvPr>
        </p:nvSpPr>
        <p:spPr>
          <a:xfrm>
            <a:off x="223157" y="234498"/>
            <a:ext cx="12188699" cy="719199"/>
          </a:xfrm>
        </p:spPr>
        <p:txBody>
          <a:bodyPr/>
          <a:lstStyle/>
          <a:p>
            <a:r>
              <a:rPr lang="en-US" sz="3200" b="1" dirty="0" err="1">
                <a:solidFill>
                  <a:schemeClr val="tx2"/>
                </a:solidFill>
                <a:latin typeface="Calibri" panose="020F0502020204030204" pitchFamily="34" charset="0"/>
              </a:rPr>
              <a:t>Ressources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clés</a:t>
            </a:r>
            <a:r>
              <a:rPr lang="en-US" sz="3200" b="1" dirty="0">
                <a:solidFill>
                  <a:schemeClr val="tx2"/>
                </a:solidFill>
                <a:latin typeface="Calibri" panose="020F0502020204030204" pitchFamily="34" charset="0"/>
              </a:rPr>
              <a:t> : </a:t>
            </a:r>
            <a:r>
              <a:rPr lang="en-US" sz="3200" b="1" dirty="0" err="1">
                <a:solidFill>
                  <a:schemeClr val="tx2"/>
                </a:solidFill>
                <a:latin typeface="Calibri" panose="020F0502020204030204" pitchFamily="34" charset="0"/>
              </a:rPr>
              <a:t>Outils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d'aide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la </a:t>
            </a:r>
            <a:r>
              <a:rPr lang="en-US" sz="3200" b="1" dirty="0" err="1">
                <a:solidFill>
                  <a:schemeClr val="tx2"/>
                </a:solidFill>
                <a:latin typeface="Calibri" panose="020F0502020204030204" pitchFamily="34" charset="0"/>
              </a:rPr>
              <a:t>décision</a:t>
            </a:r>
            <a:r>
              <a:rPr lang="en-US" sz="3200" b="1" dirty="0">
                <a:solidFill>
                  <a:schemeClr val="tx2"/>
                </a:solidFill>
                <a:latin typeface="Calibri" panose="020F0502020204030204" pitchFamily="34" charset="0"/>
              </a:rPr>
              <a:t> le long de la </a:t>
            </a:r>
            <a:r>
              <a:rPr lang="en-US" sz="3200" b="1" dirty="0" err="1">
                <a:solidFill>
                  <a:schemeClr val="tx2"/>
                </a:solidFill>
                <a:latin typeface="Calibri" panose="020F0502020204030204" pitchFamily="34" charset="0"/>
              </a:rPr>
              <a:t>chaîne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d'assainissement</a:t>
            </a:r>
            <a:endParaRPr lang="en-IN" sz="3200" b="1" dirty="0">
              <a:solidFill>
                <a:schemeClr val="tx2"/>
              </a:solidFill>
              <a:latin typeface="Calibri" panose="020F0502020204030204" pitchFamily="34" charset="0"/>
            </a:endParaRPr>
          </a:p>
        </p:txBody>
      </p:sp>
      <p:sp>
        <p:nvSpPr>
          <p:cNvPr id="17" name="Rectangle: Rounded Corners 16">
            <a:extLst>
              <a:ext uri="{FF2B5EF4-FFF2-40B4-BE49-F238E27FC236}">
                <a16:creationId xmlns:a16="http://schemas.microsoft.com/office/drawing/2014/main" id="{4EE7BBC0-83DC-27D9-B2C5-9E26E8C6E645}"/>
              </a:ext>
            </a:extLst>
          </p:cNvPr>
          <p:cNvSpPr/>
          <p:nvPr/>
        </p:nvSpPr>
        <p:spPr>
          <a:xfrm>
            <a:off x="4242120" y="5586040"/>
            <a:ext cx="4176548" cy="2259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CLARA-SPT</a:t>
            </a:r>
          </a:p>
          <a:p>
            <a:r>
              <a:rPr lang="en-US" sz="1200" b="1" dirty="0">
                <a:solidFill>
                  <a:schemeClr val="tx1"/>
                </a:solidFill>
              </a:rPr>
              <a:t>   ECAM</a:t>
            </a:r>
          </a:p>
          <a:p>
            <a:r>
              <a:rPr lang="en-US" sz="1200" b="1" dirty="0">
                <a:solidFill>
                  <a:schemeClr val="tx1"/>
                </a:solidFill>
              </a:rPr>
              <a:t>   Simba</a:t>
            </a:r>
          </a:p>
        </p:txBody>
      </p:sp>
      <p:sp>
        <p:nvSpPr>
          <p:cNvPr id="18" name="Rectangle: Rounded Corners 17">
            <a:extLst>
              <a:ext uri="{FF2B5EF4-FFF2-40B4-BE49-F238E27FC236}">
                <a16:creationId xmlns:a16="http://schemas.microsoft.com/office/drawing/2014/main" id="{56B2C231-539F-55D5-2A33-0A299CFA2744}"/>
              </a:ext>
            </a:extLst>
          </p:cNvPr>
          <p:cNvSpPr/>
          <p:nvPr/>
        </p:nvSpPr>
        <p:spPr>
          <a:xfrm>
            <a:off x="2523279" y="5042324"/>
            <a:ext cx="5895389" cy="5069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Shit Flow Diagram</a:t>
            </a:r>
          </a:p>
          <a:p>
            <a:r>
              <a:rPr lang="en-US" sz="1200" b="1" dirty="0">
                <a:solidFill>
                  <a:schemeClr val="tx1"/>
                </a:solidFill>
              </a:rPr>
              <a:t>Rapid Assessment Tool</a:t>
            </a:r>
          </a:p>
          <a:p>
            <a:r>
              <a:rPr lang="en-US" sz="1200" b="1" dirty="0">
                <a:solidFill>
                  <a:schemeClr val="tx1"/>
                </a:solidFill>
              </a:rPr>
              <a:t>Urban Sanitation Status Index (USSI)</a:t>
            </a:r>
          </a:p>
          <a:p>
            <a:r>
              <a:rPr lang="en-US" sz="1200" b="1" dirty="0">
                <a:solidFill>
                  <a:schemeClr val="tx1"/>
                </a:solidFill>
              </a:rPr>
              <a:t>Rapid Environment Assessment Tool</a:t>
            </a:r>
          </a:p>
        </p:txBody>
      </p:sp>
      <p:sp>
        <p:nvSpPr>
          <p:cNvPr id="2" name="Rectangle: Rounded Corners 1">
            <a:extLst>
              <a:ext uri="{FF2B5EF4-FFF2-40B4-BE49-F238E27FC236}">
                <a16:creationId xmlns:a16="http://schemas.microsoft.com/office/drawing/2014/main" id="{87705355-6847-8C10-E481-4176842A76C8}"/>
              </a:ext>
            </a:extLst>
          </p:cNvPr>
          <p:cNvSpPr/>
          <p:nvPr/>
        </p:nvSpPr>
        <p:spPr>
          <a:xfrm>
            <a:off x="2523279" y="4748359"/>
            <a:ext cx="8830519" cy="2491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Faecal Waste Flow Calculator</a:t>
            </a:r>
          </a:p>
          <a:p>
            <a:r>
              <a:rPr lang="en-US" sz="1200" b="1" dirty="0">
                <a:solidFill>
                  <a:schemeClr val="tx1"/>
                </a:solidFill>
              </a:rPr>
              <a:t>          WASH Cost Tool</a:t>
            </a:r>
          </a:p>
          <a:p>
            <a:r>
              <a:rPr lang="en-US" sz="1200" b="1" dirty="0">
                <a:solidFill>
                  <a:schemeClr val="tx1"/>
                </a:solidFill>
              </a:rPr>
              <a:t>             Cactus</a:t>
            </a:r>
          </a:p>
        </p:txBody>
      </p:sp>
      <p:sp>
        <p:nvSpPr>
          <p:cNvPr id="3" name="Rectangle: Rounded Corners 2">
            <a:extLst>
              <a:ext uri="{FF2B5EF4-FFF2-40B4-BE49-F238E27FC236}">
                <a16:creationId xmlns:a16="http://schemas.microsoft.com/office/drawing/2014/main" id="{8F81787A-41C2-EC5B-02B3-BC4323FD35DE}"/>
              </a:ext>
            </a:extLst>
          </p:cNvPr>
          <p:cNvSpPr/>
          <p:nvPr/>
        </p:nvSpPr>
        <p:spPr>
          <a:xfrm>
            <a:off x="8441809" y="5383462"/>
            <a:ext cx="2911989" cy="3206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200" b="1" dirty="0">
                <a:solidFill>
                  <a:schemeClr val="tx1"/>
                </a:solidFill>
              </a:rPr>
              <a:t>Toilet Resource Calculator</a:t>
            </a:r>
          </a:p>
        </p:txBody>
      </p:sp>
      <p:sp>
        <p:nvSpPr>
          <p:cNvPr id="9" name="Rectangle: Rounded Corners 8">
            <a:extLst>
              <a:ext uri="{FF2B5EF4-FFF2-40B4-BE49-F238E27FC236}">
                <a16:creationId xmlns:a16="http://schemas.microsoft.com/office/drawing/2014/main" id="{471A1C5E-406A-DCAA-7334-901D616B729E}"/>
              </a:ext>
            </a:extLst>
          </p:cNvPr>
          <p:cNvSpPr/>
          <p:nvPr/>
        </p:nvSpPr>
        <p:spPr>
          <a:xfrm>
            <a:off x="6564777" y="5858384"/>
            <a:ext cx="1853892" cy="997413"/>
          </a:xfrm>
          <a:prstGeom prst="roundRect">
            <a:avLst>
              <a:gd name="adj" fmla="val 7383"/>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Bio WATT</a:t>
            </a:r>
          </a:p>
          <a:p>
            <a:r>
              <a:rPr lang="en-US" sz="1200" b="1" dirty="0">
                <a:solidFill>
                  <a:schemeClr val="tx1"/>
                </a:solidFill>
              </a:rPr>
              <a:t>Ease Tech</a:t>
            </a:r>
          </a:p>
          <a:p>
            <a:r>
              <a:rPr lang="en-US" sz="1200" b="1" dirty="0">
                <a:solidFill>
                  <a:schemeClr val="tx1"/>
                </a:solidFill>
              </a:rPr>
              <a:t>EVAS</a:t>
            </a:r>
          </a:p>
          <a:p>
            <a:r>
              <a:rPr lang="en-US" sz="1200" b="1" dirty="0">
                <a:solidFill>
                  <a:schemeClr val="tx1"/>
                </a:solidFill>
              </a:rPr>
              <a:t>Fit Water</a:t>
            </a:r>
          </a:p>
          <a:p>
            <a:r>
              <a:rPr lang="en-US" sz="1200" b="1" dirty="0">
                <a:solidFill>
                  <a:schemeClr val="tx1"/>
                </a:solidFill>
              </a:rPr>
              <a:t>Poseidon</a:t>
            </a:r>
          </a:p>
          <a:p>
            <a:pPr algn="r"/>
            <a:r>
              <a:rPr lang="en-US" sz="1200" b="1" dirty="0">
                <a:solidFill>
                  <a:schemeClr val="tx1"/>
                </a:solidFill>
              </a:rPr>
              <a:t>Sampsons</a:t>
            </a:r>
          </a:p>
          <a:p>
            <a:pPr algn="r"/>
            <a:r>
              <a:rPr lang="en-US" sz="1200" b="1" dirty="0">
                <a:solidFill>
                  <a:schemeClr val="tx1"/>
                </a:solidFill>
              </a:rPr>
              <a:t>West+</a:t>
            </a:r>
          </a:p>
          <a:p>
            <a:pPr algn="r"/>
            <a:r>
              <a:rPr lang="en-US" sz="1200" b="1" dirty="0">
                <a:solidFill>
                  <a:schemeClr val="tx1"/>
                </a:solidFill>
              </a:rPr>
              <a:t>Tech Select</a:t>
            </a:r>
          </a:p>
          <a:p>
            <a:pPr algn="ctr"/>
            <a:endParaRPr lang="en-US" sz="1200" b="1" dirty="0">
              <a:solidFill>
                <a:schemeClr val="tx1"/>
              </a:solidFill>
            </a:endParaRPr>
          </a:p>
        </p:txBody>
      </p:sp>
    </p:spTree>
    <p:extLst>
      <p:ext uri="{BB962C8B-B14F-4D97-AF65-F5344CB8AC3E}">
        <p14:creationId xmlns:p14="http://schemas.microsoft.com/office/powerpoint/2010/main" val="418453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8976691"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Pourquoi</a:t>
            </a:r>
            <a:r>
              <a:rPr lang="en-US" sz="3200" b="1" dirty="0">
                <a:solidFill>
                  <a:schemeClr val="tx2"/>
                </a:solidFill>
                <a:latin typeface="Calibri" panose="020F0502020204030204" pitchFamily="34" charset="0"/>
              </a:rPr>
              <a:t> a-t-on </a:t>
            </a:r>
            <a:r>
              <a:rPr lang="en-US" sz="3200" b="1" dirty="0" err="1">
                <a:solidFill>
                  <a:schemeClr val="tx2"/>
                </a:solidFill>
                <a:latin typeface="Calibri" panose="020F0502020204030204" pitchFamily="34" charset="0"/>
              </a:rPr>
              <a:t>besoin</a:t>
            </a:r>
            <a:r>
              <a:rPr lang="en-US" sz="3200" b="1" dirty="0">
                <a:solidFill>
                  <a:schemeClr val="tx2"/>
                </a:solidFill>
                <a:latin typeface="Calibri" panose="020F0502020204030204" pitchFamily="34" charset="0"/>
              </a:rPr>
              <a:t> du 'CWIS' ?</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5264068"/>
          </a:xfrm>
          <a:prstGeom prst="rect">
            <a:avLst/>
          </a:prstGeom>
        </p:spPr>
        <p:txBody>
          <a:bodyPr vert="horz" lIns="0" tIns="0" rIns="0" bIns="0" rtlCol="0">
            <a:noAutofit/>
          </a:bodyPr>
          <a:lstStyle/>
          <a:p>
            <a:pPr marL="216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traditionnels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urbain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se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concentrent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souvent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sur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égouts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qui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tendance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p>
          <a:p>
            <a:pPr marL="216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Ne pas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s'étendre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aux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communautés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vulnérables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informelles</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menacés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par le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changement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climatique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le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vieillissement</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entravés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par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approvisionnements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énergie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insuffisants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incohérents</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Coûter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cher</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0">
              <a:lnSpc>
                <a:spcPts val="2400"/>
              </a:lnSpc>
              <a:spcBef>
                <a:spcPts val="0"/>
              </a:spcBef>
              <a:buClr>
                <a:schemeClr val="tx2"/>
              </a:buClr>
              <a:buNone/>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Traiter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non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raccordés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réseau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comme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responsabilité</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ménages</a:t>
            </a:r>
          </a:p>
          <a:p>
            <a:pPr marL="216000" indent="-216000">
              <a:lnSpc>
                <a:spcPts val="2400"/>
              </a:lnSpc>
              <a:spcBef>
                <a:spcPts val="0"/>
              </a:spcBef>
              <a:spcAft>
                <a:spcPts val="12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Ne pas inciter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institutionnels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améliorer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l'échelle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la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ville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400396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110615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Comparer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de service public de </a:t>
            </a:r>
            <a:r>
              <a:rPr lang="en-US" sz="3200" b="1" dirty="0" err="1">
                <a:solidFill>
                  <a:schemeClr val="tx2"/>
                </a:solidFill>
                <a:latin typeface="Calibri" panose="020F0502020204030204" pitchFamily="34" charset="0"/>
              </a:rPr>
              <a:t>l'assainissement</a:t>
            </a:r>
            <a:endParaRPr lang="en-US" sz="3200" b="1" dirty="0">
              <a:solidFill>
                <a:schemeClr val="tx2"/>
              </a:solidFill>
              <a:latin typeface="Calibri" panose="020F0502020204030204" pitchFamily="34" charset="0"/>
            </a:endParaRP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err="1">
                <a:solidFill>
                  <a:srgbClr val="000000"/>
                </a:solidFill>
                <a:latin typeface="Calibri" panose="020F0502020204030204" pitchFamily="34" charset="0"/>
                <a:ea typeface="Lato Light"/>
                <a:cs typeface="Calibri" panose="020F0502020204030204" pitchFamily="34" charset="0"/>
                <a:sym typeface="Lato Light"/>
              </a:rPr>
              <a:t>L'assainissement</a:t>
            </a:r>
            <a:r>
              <a:rPr lang="en-US" sz="2000" b="1" dirty="0">
                <a:solidFill>
                  <a:srgbClr val="000000"/>
                </a:solidFill>
                <a:latin typeface="Calibri" panose="020F0502020204030204" pitchFamily="34" charset="0"/>
                <a:ea typeface="Lato Light"/>
                <a:cs typeface="Calibri" panose="020F0502020204030204" pitchFamily="34" charset="0"/>
                <a:sym typeface="Lato Light"/>
              </a:rPr>
              <a:t>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est</a:t>
            </a:r>
            <a:r>
              <a:rPr lang="en-US" sz="2000" b="1" dirty="0">
                <a:solidFill>
                  <a:srgbClr val="000000"/>
                </a:solidFill>
                <a:latin typeface="Calibri" panose="020F0502020204030204" pitchFamily="34" charset="0"/>
                <a:ea typeface="Lato Light"/>
                <a:cs typeface="Calibri" panose="020F0502020204030204" pitchFamily="34" charset="0"/>
                <a:sym typeface="Lato Light"/>
              </a:rPr>
              <a:t> un bien public,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mais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il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relève</a:t>
            </a:r>
            <a:r>
              <a:rPr lang="en-US" sz="2000" b="1" dirty="0">
                <a:solidFill>
                  <a:srgbClr val="000000"/>
                </a:solidFill>
                <a:latin typeface="Calibri" panose="020F0502020204030204" pitchFamily="34" charset="0"/>
                <a:ea typeface="Lato Light"/>
                <a:cs typeface="Calibri" panose="020F0502020204030204" pitchFamily="34" charset="0"/>
                <a:sym typeface="Lato Light"/>
              </a:rPr>
              <a:t> de la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responsabilité</a:t>
            </a:r>
            <a:r>
              <a:rPr lang="en-US" sz="2000" b="1" dirty="0">
                <a:solidFill>
                  <a:srgbClr val="000000"/>
                </a:solidFill>
                <a:latin typeface="Calibri" panose="020F0502020204030204" pitchFamily="34" charset="0"/>
                <a:ea typeface="Lato Light"/>
                <a:cs typeface="Calibri" panose="020F0502020204030204" pitchFamily="34" charset="0"/>
                <a:sym typeface="Lato Light"/>
              </a:rPr>
              <a:t> de multiples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acteurs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y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compris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le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secteur</a:t>
            </a:r>
            <a:r>
              <a:rPr lang="en-US" sz="2000" b="1" dirty="0">
                <a:solidFill>
                  <a:srgbClr val="000000"/>
                </a:solidFill>
                <a:latin typeface="Calibri" panose="020F0502020204030204" pitchFamily="34" charset="0"/>
                <a:ea typeface="Lato Light"/>
                <a:cs typeface="Calibri" panose="020F0502020204030204" pitchFamily="34" charset="0"/>
                <a:sym typeface="Lato Light"/>
              </a:rPr>
              <a:t>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privé</a:t>
            </a:r>
            <a:r>
              <a:rPr lang="en-US" sz="2000" b="1" dirty="0">
                <a:solidFill>
                  <a:srgbClr val="000000"/>
                </a:solidFill>
                <a:latin typeface="Calibri" panose="020F0502020204030204" pitchFamily="34" charset="0"/>
                <a:ea typeface="Lato Light"/>
                <a:cs typeface="Calibri" panose="020F05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bien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structuré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réglementé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favorise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l'augmentation</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opportunités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commerciales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opportunités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d'emploi</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encourage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l'innovation</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l'efficacité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acteurs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publics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y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prestataires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 services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informels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joue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rôle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clé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au sein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qui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devrait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écosystème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géré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publiquement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Dans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nombreux</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endroits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seul</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fournir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services aux clients.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peuvent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que les clients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associent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aux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biens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tels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l'assainissement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devrait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s'appuyer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sur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relations au lieu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tenter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remplacer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Cependant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mécanismes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explicites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atteindre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les plus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pauvres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sont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nécessaires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s'assurer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qu'ils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reçoivent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services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sûrs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prix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équitable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16433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grpId="1" nodeType="clickEffect">
                                  <p:stCondLst>
                                    <p:cond delay="0"/>
                                  </p:stCondLst>
                                  <p:childTnLst>
                                    <p:animEffect transition="out" filter="dissolv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3">
                                            <p:txEl>
                                              <p:pRg st="0" end="0"/>
                                            </p:txEl>
                                          </p:spTgt>
                                        </p:tgtEl>
                                      </p:cBhvr>
                                    </p:animEffect>
                                    <p:set>
                                      <p:cBhvr>
                                        <p:cTn id="19"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theme/theme1.xml><?xml version="1.0" encoding="utf-8"?>
<a:theme xmlns:a="http://schemas.openxmlformats.org/drawingml/2006/main" name="Metropolitan">
  <a:themeElements>
    <a:clrScheme name="CWIS">
      <a:dk1>
        <a:srgbClr val="000000"/>
      </a:dk1>
      <a:lt1>
        <a:srgbClr val="FFFFFF"/>
      </a:lt1>
      <a:dk2>
        <a:srgbClr val="6F2875"/>
      </a:dk2>
      <a:lt2>
        <a:srgbClr val="EF4443"/>
      </a:lt2>
      <a:accent1>
        <a:srgbClr val="FFDD00"/>
      </a:accent1>
      <a:accent2>
        <a:srgbClr val="00B050"/>
      </a:accent2>
      <a:accent3>
        <a:srgbClr val="00B0F0"/>
      </a:accent3>
      <a:accent4>
        <a:srgbClr val="FF0000"/>
      </a:accent4>
      <a:accent5>
        <a:srgbClr val="002060"/>
      </a:accent5>
      <a:accent6>
        <a:srgbClr val="FFF6E1"/>
      </a:accent6>
      <a:hlink>
        <a:srgbClr val="4863AE"/>
      </a:hlink>
      <a:folHlink>
        <a:srgbClr val="D78278"/>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aabe83f-a186-4790-99f5-f7a0b7cc8c1f">
      <Terms xmlns="http://schemas.microsoft.com/office/infopath/2007/PartnerControls"/>
    </lcf76f155ced4ddcb4097134ff3c332f>
    <TaxCatchAll xmlns="655560fe-6fd8-403f-a01b-4a0c2fdd543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7ABC925B54804AB5AE7EDB5FFF2F09" ma:contentTypeVersion="14" ma:contentTypeDescription="Create a new document." ma:contentTypeScope="" ma:versionID="3a23f473afd1e7c487b586bcc2a2dd80">
  <xsd:schema xmlns:xsd="http://www.w3.org/2001/XMLSchema" xmlns:xs="http://www.w3.org/2001/XMLSchema" xmlns:p="http://schemas.microsoft.com/office/2006/metadata/properties" xmlns:ns2="1aabe83f-a186-4790-99f5-f7a0b7cc8c1f" xmlns:ns3="655560fe-6fd8-403f-a01b-4a0c2fdd543a" targetNamespace="http://schemas.microsoft.com/office/2006/metadata/properties" ma:root="true" ma:fieldsID="30b404e0329067c57a8a85a813e4d660" ns2:_="" ns3:_="">
    <xsd:import namespace="1aabe83f-a186-4790-99f5-f7a0b7cc8c1f"/>
    <xsd:import namespace="655560fe-6fd8-403f-a01b-4a0c2fdd54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e83f-a186-4790-99f5-f7a0b7cc8c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acb3203-8b50-4bd0-a991-d81b88900e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5560fe-6fd8-403f-a01b-4a0c2fdd54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414cb1-d1f7-4406-b5de-036f79f45325}" ma:internalName="TaxCatchAll" ma:showField="CatchAllData" ma:web="655560fe-6fd8-403f-a01b-4a0c2fdd5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0A32C8-EB1C-4E93-9114-AA47B610BE85}">
  <ds:schemaRefs>
    <ds:schemaRef ds:uri="http://schemas.microsoft.com/sharepoint/v3/contenttype/forms"/>
  </ds:schemaRefs>
</ds:datastoreItem>
</file>

<file path=customXml/itemProps2.xml><?xml version="1.0" encoding="utf-8"?>
<ds:datastoreItem xmlns:ds="http://schemas.openxmlformats.org/officeDocument/2006/customXml" ds:itemID="{EB798802-D993-46EE-A2FB-147F3CE7A2F0}">
  <ds:schemaRefs>
    <ds:schemaRef ds:uri="http://schemas.microsoft.com/office/2006/metadata/properties"/>
    <ds:schemaRef ds:uri="http://schemas.microsoft.com/office/infopath/2007/PartnerControls"/>
    <ds:schemaRef ds:uri="1aabe83f-a186-4790-99f5-f7a0b7cc8c1f"/>
    <ds:schemaRef ds:uri="655560fe-6fd8-403f-a01b-4a0c2fdd543a"/>
  </ds:schemaRefs>
</ds:datastoreItem>
</file>

<file path=customXml/itemProps3.xml><?xml version="1.0" encoding="utf-8"?>
<ds:datastoreItem xmlns:ds="http://schemas.openxmlformats.org/officeDocument/2006/customXml" ds:itemID="{5E09811A-F54C-4F2A-8383-589B502AD1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abe83f-a186-4790-99f5-f7a0b7cc8c1f"/>
    <ds:schemaRef ds:uri="655560fe-6fd8-403f-a01b-4a0c2fdd5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2861</TotalTime>
  <Words>9812</Words>
  <Application>Microsoft Office PowerPoint</Application>
  <PresentationFormat>Widescreen</PresentationFormat>
  <Paragraphs>802</Paragraphs>
  <Slides>77</Slides>
  <Notes>43</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Metropolitan</vt:lpstr>
      <vt:lpstr>CWIS’ session d’orientation Édition étendue</vt:lpstr>
      <vt:lpstr>PowerPoint Presentation</vt:lpstr>
      <vt:lpstr>Programme </vt:lpstr>
      <vt:lpstr>Objectifs pédagogiques</vt:lpstr>
      <vt:lpstr>PowerPoint Presentation</vt:lpstr>
      <vt:lpstr>PowerPoint Presentation</vt:lpstr>
      <vt:lpstr>PowerPoint Presentation</vt:lpstr>
      <vt:lpstr>Pourquoi a-t-on besoin du 'CWIS' ?</vt:lpstr>
      <vt:lpstr>Comparer à une approche de service public de l'assainissement</vt:lpstr>
      <vt:lpstr>PowerPoint Presentation</vt:lpstr>
      <vt:lpstr>PowerPoint Presentation</vt:lpstr>
      <vt:lpstr>PowerPoint Presentation</vt:lpstr>
      <vt:lpstr>PowerPoint Presentation</vt:lpstr>
      <vt:lpstr>PowerPoint Presentation</vt:lpstr>
      <vt:lpstr>PowerPoint Presentation</vt:lpstr>
      <vt:lpstr>CWIS Cadre</vt:lpstr>
      <vt:lpstr>Quels sont les résultats typiques de la « routine » ?   </vt:lpstr>
      <vt:lpstr>Quels résultats peuvent découler d'une approche CWIS ?</vt:lpstr>
      <vt:lpstr>Étude de cas </vt:lpstr>
      <vt:lpstr>PowerPoint Presentation</vt:lpstr>
      <vt:lpstr>CWIS Cadre</vt:lpstr>
      <vt:lpstr>CWIS Cadre</vt:lpstr>
      <vt:lpstr>Responsabilité</vt:lpstr>
      <vt:lpstr>PowerPoint Presentation</vt:lpstr>
      <vt:lpstr>PowerPoint Presentation</vt:lpstr>
      <vt:lpstr>PowerPoint Presentation</vt:lpstr>
      <vt:lpstr>Étude de cas </vt:lpstr>
      <vt:lpstr>PowerPoint Presentation</vt:lpstr>
      <vt:lpstr>PowerPoint Presentation</vt:lpstr>
      <vt:lpstr>PowerPoint Presentation</vt:lpstr>
      <vt:lpstr>PowerPoint Presentation</vt:lpstr>
      <vt:lpstr>PowerPoint Presentation</vt:lpstr>
      <vt:lpstr>Des responsabilités claires sont le fondement</vt:lpstr>
      <vt:lpstr>Comment la reddition de comptes est-elle réalisée ? – Travail de groupe</vt:lpstr>
      <vt:lpstr>Des responsabilités claires sont la base du CWIS</vt:lpstr>
      <vt:lpstr>Obligation de rendre compte</vt:lpstr>
      <vt:lpstr>PowerPoint Presentation</vt:lpstr>
      <vt:lpstr>Quels sont les mécanismes de responsabilité ?</vt:lpstr>
      <vt:lpstr>Régulation indépendante</vt:lpstr>
      <vt:lpstr>Systèmes de régulation par contrat</vt:lpstr>
      <vt:lpstr>L'autorégulation ne peut être efficace que lorsque :</vt:lpstr>
      <vt:lpstr>Mécanismes de rétroaction/doléances des clients</vt:lpstr>
      <vt:lpstr>Élections</vt:lpstr>
      <vt:lpstr>Étude de cas</vt:lpstr>
      <vt:lpstr>Approche par l'autorité de service mandatée applicable</vt:lpstr>
      <vt:lpstr>Approche par l'autorité de service mandatée applicable</vt:lpstr>
      <vt:lpstr>Approche par l'autorité de service mandatée applicable</vt:lpstr>
      <vt:lpstr>«Comment la reddition de comptes est-elle réalisée» ? – Travail de groupe</vt:lpstr>
      <vt:lpstr>Principaux enseignements – Obligation de rendre compte</vt:lpstr>
      <vt:lpstr>PowerPoint Presentation</vt:lpstr>
      <vt:lpstr>CWIS Cadre</vt:lpstr>
      <vt:lpstr>CWIS Cadre</vt:lpstr>
      <vt:lpstr>Planification et gestion des ressources</vt:lpstr>
      <vt:lpstr>PowerPoint Presentation</vt:lpstr>
      <vt:lpstr>Composantes d'un cadre financier</vt:lpstr>
      <vt:lpstr>Mettre en pratique les principes</vt:lpstr>
      <vt:lpstr>Stratégies/politiques du secteur - priorités et objectifs</vt:lpstr>
      <vt:lpstr>Comprendre les coûts et les besoins financiers</vt:lpstr>
      <vt:lpstr>Impliquer les parties prenantes</vt:lpstr>
      <vt:lpstr>Analyse des risques</vt:lpstr>
      <vt:lpstr>Critères d'allocation et plans d'investissement basés sur les données</vt:lpstr>
      <vt:lpstr>Sources financières et mobilisation des ressources</vt:lpstr>
      <vt:lpstr>Travail du group</vt:lpstr>
      <vt:lpstr>Principaux enseignements – Cadre financier</vt:lpstr>
      <vt:lpstr>Les décisions d'investissement devraient être alignées sur les responsabilités</vt:lpstr>
      <vt:lpstr>Les décisions d'investissement devraient être alignées sur les responsabilités</vt:lpstr>
      <vt:lpstr>Atteindre le bon mélange de financement est crucial pour l'expansion à long terme, l'équité et la viabilité des services</vt:lpstr>
      <vt:lpstr>Investir à la fois dans les aspects "matériels" et "logiciels" du système</vt:lpstr>
      <vt:lpstr>Le suivi des résultats des investissements est impératif, mais négligé par les prêteurs et les emprunteurs</vt:lpstr>
      <vt:lpstr>Travail du group</vt:lpstr>
      <vt:lpstr>CWIS Cadre</vt:lpstr>
      <vt:lpstr>CWIS Cadre : d’autres questions?</vt:lpstr>
      <vt:lpstr>PowerPoint Presentation</vt:lpstr>
      <vt:lpstr>Quels résultats peuvent découler d'une approche CWIS ?</vt:lpstr>
      <vt:lpstr>Principales conclusions</vt:lpstr>
      <vt:lpstr>La principale conclusion !</vt:lpstr>
      <vt:lpstr>Ressources clés : Outils d'aide à la décision le long de la chaîne d'assainissement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ecosystem assessment</dc:title>
  <dc:creator>Joshua Bryant</dc:creator>
  <cp:lastModifiedBy>Rosie Renouf</cp:lastModifiedBy>
  <cp:revision>265</cp:revision>
  <dcterms:created xsi:type="dcterms:W3CDTF">2023-05-25T16:14:30Z</dcterms:created>
  <dcterms:modified xsi:type="dcterms:W3CDTF">2023-12-19T12:47:24Z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0x010100FE7ABC925B54804AB5AE7EDB5FFF2F09</vt:lpwstr>
  </property>
</Properties>
</file>