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5" r:id="rId4"/>
  </p:sldMasterIdLst>
  <p:notesMasterIdLst>
    <p:notesMasterId r:id="rId82"/>
  </p:notesMasterIdLst>
  <p:sldIdLst>
    <p:sldId id="256" r:id="rId5"/>
    <p:sldId id="264" r:id="rId6"/>
    <p:sldId id="257" r:id="rId7"/>
    <p:sldId id="367" r:id="rId8"/>
    <p:sldId id="339" r:id="rId9"/>
    <p:sldId id="297" r:id="rId10"/>
    <p:sldId id="271" r:id="rId11"/>
    <p:sldId id="277" r:id="rId12"/>
    <p:sldId id="371" r:id="rId13"/>
    <p:sldId id="372" r:id="rId14"/>
    <p:sldId id="296" r:id="rId15"/>
    <p:sldId id="272" r:id="rId16"/>
    <p:sldId id="298" r:id="rId17"/>
    <p:sldId id="265" r:id="rId18"/>
    <p:sldId id="274" r:id="rId19"/>
    <p:sldId id="275" r:id="rId20"/>
    <p:sldId id="278" r:id="rId21"/>
    <p:sldId id="373" r:id="rId22"/>
    <p:sldId id="279" r:id="rId23"/>
    <p:sldId id="353" r:id="rId24"/>
    <p:sldId id="350" r:id="rId25"/>
    <p:sldId id="351" r:id="rId26"/>
    <p:sldId id="374" r:id="rId27"/>
    <p:sldId id="375" r:id="rId28"/>
    <p:sldId id="282" r:id="rId29"/>
    <p:sldId id="283" r:id="rId30"/>
    <p:sldId id="299" r:id="rId31"/>
    <p:sldId id="300" r:id="rId32"/>
    <p:sldId id="301" r:id="rId33"/>
    <p:sldId id="302" r:id="rId34"/>
    <p:sldId id="303" r:id="rId35"/>
    <p:sldId id="304" r:id="rId36"/>
    <p:sldId id="284" r:id="rId37"/>
    <p:sldId id="305" r:id="rId38"/>
    <p:sldId id="306" r:id="rId39"/>
    <p:sldId id="376" r:id="rId40"/>
    <p:sldId id="285" r:id="rId41"/>
    <p:sldId id="286" r:id="rId42"/>
    <p:sldId id="310" r:id="rId43"/>
    <p:sldId id="311" r:id="rId44"/>
    <p:sldId id="312" r:id="rId45"/>
    <p:sldId id="313" r:id="rId46"/>
    <p:sldId id="314" r:id="rId47"/>
    <p:sldId id="315" r:id="rId48"/>
    <p:sldId id="377" r:id="rId49"/>
    <p:sldId id="378" r:id="rId50"/>
    <p:sldId id="379" r:id="rId51"/>
    <p:sldId id="319" r:id="rId52"/>
    <p:sldId id="320" r:id="rId53"/>
    <p:sldId id="359" r:id="rId54"/>
    <p:sldId id="380" r:id="rId55"/>
    <p:sldId id="381" r:id="rId56"/>
    <p:sldId id="382" r:id="rId57"/>
    <p:sldId id="383" r:id="rId58"/>
    <p:sldId id="384" r:id="rId59"/>
    <p:sldId id="385" r:id="rId60"/>
    <p:sldId id="291" r:id="rId61"/>
    <p:sldId id="293" r:id="rId62"/>
    <p:sldId id="323" r:id="rId63"/>
    <p:sldId id="324" r:id="rId64"/>
    <p:sldId id="325" r:id="rId65"/>
    <p:sldId id="326" r:id="rId66"/>
    <p:sldId id="327" r:id="rId67"/>
    <p:sldId id="328" r:id="rId68"/>
    <p:sldId id="330" r:id="rId69"/>
    <p:sldId id="386" r:id="rId70"/>
    <p:sldId id="331" r:id="rId71"/>
    <p:sldId id="332" r:id="rId72"/>
    <p:sldId id="333" r:id="rId73"/>
    <p:sldId id="334" r:id="rId74"/>
    <p:sldId id="387" r:id="rId75"/>
    <p:sldId id="388" r:id="rId76"/>
    <p:sldId id="389" r:id="rId77"/>
    <p:sldId id="316" r:id="rId78"/>
    <p:sldId id="294" r:id="rId79"/>
    <p:sldId id="318" r:id="rId80"/>
    <p:sldId id="349" r:id="rId8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408821C5-167A-814D-A53D-F8B2B4B96179}">
          <p14:sldIdLst>
            <p14:sldId id="256"/>
            <p14:sldId id="264"/>
            <p14:sldId id="257"/>
            <p14:sldId id="367"/>
          </p14:sldIdLst>
        </p14:section>
        <p14:section name="Session 1" id="{C2796DC3-D977-9245-9216-E98CB68CF950}">
          <p14:sldIdLst>
            <p14:sldId id="339"/>
            <p14:sldId id="297"/>
            <p14:sldId id="271"/>
            <p14:sldId id="277"/>
            <p14:sldId id="371"/>
            <p14:sldId id="372"/>
            <p14:sldId id="296"/>
            <p14:sldId id="272"/>
            <p14:sldId id="298"/>
            <p14:sldId id="265"/>
            <p14:sldId id="274"/>
            <p14:sldId id="275"/>
            <p14:sldId id="278"/>
            <p14:sldId id="373"/>
            <p14:sldId id="279"/>
          </p14:sldIdLst>
        </p14:section>
        <p14:section name="Session 2" id="{9FA350DD-2FCF-6D43-A32B-C4AAAC4B469F}">
          <p14:sldIdLst>
            <p14:sldId id="353"/>
            <p14:sldId id="350"/>
            <p14:sldId id="351"/>
            <p14:sldId id="374"/>
            <p14:sldId id="375"/>
            <p14:sldId id="282"/>
            <p14:sldId id="283"/>
            <p14:sldId id="299"/>
            <p14:sldId id="300"/>
            <p14:sldId id="301"/>
            <p14:sldId id="302"/>
            <p14:sldId id="303"/>
            <p14:sldId id="304"/>
            <p14:sldId id="284"/>
            <p14:sldId id="305"/>
            <p14:sldId id="306"/>
            <p14:sldId id="376"/>
            <p14:sldId id="285"/>
            <p14:sldId id="286"/>
            <p14:sldId id="310"/>
            <p14:sldId id="311"/>
            <p14:sldId id="312"/>
            <p14:sldId id="313"/>
            <p14:sldId id="314"/>
            <p14:sldId id="315"/>
            <p14:sldId id="377"/>
            <p14:sldId id="378"/>
            <p14:sldId id="379"/>
            <p14:sldId id="319"/>
            <p14:sldId id="320"/>
          </p14:sldIdLst>
        </p14:section>
        <p14:section name="Session 3" id="{23285FB4-AA69-1D4E-BB84-02DCCACA512C}">
          <p14:sldIdLst>
            <p14:sldId id="359"/>
            <p14:sldId id="380"/>
            <p14:sldId id="381"/>
            <p14:sldId id="382"/>
            <p14:sldId id="383"/>
            <p14:sldId id="384"/>
            <p14:sldId id="385"/>
            <p14:sldId id="291"/>
            <p14:sldId id="293"/>
            <p14:sldId id="323"/>
            <p14:sldId id="324"/>
            <p14:sldId id="325"/>
            <p14:sldId id="326"/>
            <p14:sldId id="327"/>
            <p14:sldId id="328"/>
            <p14:sldId id="330"/>
            <p14:sldId id="386"/>
            <p14:sldId id="331"/>
            <p14:sldId id="332"/>
            <p14:sldId id="333"/>
            <p14:sldId id="334"/>
            <p14:sldId id="387"/>
            <p14:sldId id="388"/>
            <p14:sldId id="389"/>
            <p14:sldId id="316"/>
            <p14:sldId id="294"/>
            <p14:sldId id="318"/>
            <p14:sldId id="34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C9D0"/>
    <a:srgbClr val="71A9D3"/>
    <a:srgbClr val="D0E1EF"/>
    <a:srgbClr val="A0C5E1"/>
    <a:srgbClr val="39A9AE"/>
    <a:srgbClr val="3A82B9"/>
    <a:srgbClr val="4089C1"/>
    <a:srgbClr val="116DB7"/>
    <a:srgbClr val="653499"/>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28" autoAdjust="0"/>
    <p:restoredTop sz="82642" autoAdjust="0"/>
  </p:normalViewPr>
  <p:slideViewPr>
    <p:cSldViewPr snapToGrid="0">
      <p:cViewPr>
        <p:scale>
          <a:sx n="70" d="100"/>
          <a:sy n="70" d="100"/>
        </p:scale>
        <p:origin x="2424" y="6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viewProps" Target="view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61" Type="http://schemas.openxmlformats.org/officeDocument/2006/relationships/slide" Target="slides/slide57.xml"/><Relationship Id="rId8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44FAF8-4D86-4562-85B3-D7C91004D54E}" type="datetimeFigureOut">
              <a:rPr lang="en-GB" smtClean="0"/>
              <a:t>19/12/2023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774F49-3EEB-4F62-B50D-7A8F85B3E28A}" type="slidenum">
              <a:rPr lang="en-GB" smtClean="0"/>
              <a:t>‹#›</a:t>
            </a:fld>
            <a:endParaRPr lang="en-GB"/>
          </a:p>
        </p:txBody>
      </p:sp>
    </p:spTree>
    <p:extLst>
      <p:ext uri="{BB962C8B-B14F-4D97-AF65-F5344CB8AC3E}">
        <p14:creationId xmlns:p14="http://schemas.microsoft.com/office/powerpoint/2010/main" val="1289579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Cette</a:t>
            </a:r>
            <a:r>
              <a:rPr lang="en-US" dirty="0"/>
              <a:t> </a:t>
            </a:r>
            <a:r>
              <a:rPr lang="en-US" dirty="0" err="1"/>
              <a:t>présentation</a:t>
            </a:r>
            <a:r>
              <a:rPr lang="en-US" dirty="0"/>
              <a:t> a </a:t>
            </a:r>
            <a:r>
              <a:rPr lang="en-US" dirty="0" err="1"/>
              <a:t>été</a:t>
            </a:r>
            <a:r>
              <a:rPr lang="en-US" dirty="0"/>
              <a:t> </a:t>
            </a:r>
            <a:r>
              <a:rPr lang="en-US" dirty="0" err="1"/>
              <a:t>conçue</a:t>
            </a:r>
            <a:r>
              <a:rPr lang="en-US" dirty="0"/>
              <a:t> pour </a:t>
            </a:r>
            <a:r>
              <a:rPr lang="en-US" dirty="0" err="1"/>
              <a:t>être</a:t>
            </a:r>
            <a:r>
              <a:rPr lang="en-US" dirty="0"/>
              <a:t> </a:t>
            </a:r>
            <a:r>
              <a:rPr lang="en-US" dirty="0" err="1"/>
              <a:t>utilisée</a:t>
            </a:r>
            <a:r>
              <a:rPr lang="en-US" dirty="0"/>
              <a:t> avec </a:t>
            </a:r>
            <a:r>
              <a:rPr lang="en-US" dirty="0" err="1"/>
              <a:t>peu</a:t>
            </a:r>
            <a:r>
              <a:rPr lang="en-US" dirty="0"/>
              <a:t> </a:t>
            </a:r>
            <a:r>
              <a:rPr lang="en-US" dirty="0" err="1"/>
              <a:t>ou</a:t>
            </a:r>
            <a:r>
              <a:rPr lang="en-US" dirty="0"/>
              <a:t> pas </a:t>
            </a:r>
            <a:r>
              <a:rPr lang="en-US" dirty="0" err="1"/>
              <a:t>d'ajustements</a:t>
            </a:r>
            <a:r>
              <a:rPr lang="en-US" dirty="0"/>
              <a:t>, </a:t>
            </a:r>
            <a:r>
              <a:rPr lang="en-US" dirty="0" err="1"/>
              <a:t>mais</a:t>
            </a:r>
            <a:r>
              <a:rPr lang="en-US" dirty="0"/>
              <a:t> </a:t>
            </a:r>
            <a:r>
              <a:rPr lang="en-US" dirty="0" err="1"/>
              <a:t>elle</a:t>
            </a:r>
            <a:r>
              <a:rPr lang="en-US" dirty="0"/>
              <a:t> </a:t>
            </a:r>
            <a:r>
              <a:rPr lang="en-US" dirty="0" err="1"/>
              <a:t>peut</a:t>
            </a:r>
            <a:r>
              <a:rPr lang="en-US" dirty="0"/>
              <a:t> </a:t>
            </a:r>
            <a:r>
              <a:rPr lang="en-US" dirty="0" err="1"/>
              <a:t>également</a:t>
            </a:r>
            <a:r>
              <a:rPr lang="en-US" dirty="0"/>
              <a:t> </a:t>
            </a:r>
            <a:r>
              <a:rPr lang="en-US" dirty="0" err="1"/>
              <a:t>être</a:t>
            </a:r>
            <a:r>
              <a:rPr lang="en-US" dirty="0"/>
              <a:t> </a:t>
            </a:r>
            <a:r>
              <a:rPr lang="en-US" dirty="0" err="1"/>
              <a:t>adaptée</a:t>
            </a:r>
            <a:r>
              <a:rPr lang="en-US" dirty="0"/>
              <a:t> pour </a:t>
            </a:r>
            <a:r>
              <a:rPr lang="en-US" dirty="0" err="1"/>
              <a:t>répondre</a:t>
            </a:r>
            <a:r>
              <a:rPr lang="en-US" dirty="0"/>
              <a:t> aux </a:t>
            </a:r>
            <a:r>
              <a:rPr lang="en-US" dirty="0" err="1"/>
              <a:t>besoins</a:t>
            </a:r>
            <a:r>
              <a:rPr lang="en-US" dirty="0"/>
              <a:t> des participants et </a:t>
            </a:r>
            <a:r>
              <a:rPr lang="en-US" dirty="0" err="1"/>
              <a:t>inclure</a:t>
            </a:r>
            <a:r>
              <a:rPr lang="en-US" dirty="0"/>
              <a:t> des </a:t>
            </a:r>
            <a:r>
              <a:rPr lang="en-US" dirty="0" err="1"/>
              <a:t>exemples</a:t>
            </a:r>
            <a:r>
              <a:rPr lang="en-US" dirty="0"/>
              <a:t> </a:t>
            </a:r>
            <a:r>
              <a:rPr lang="en-US" dirty="0" err="1"/>
              <a:t>contextuels</a:t>
            </a:r>
            <a:r>
              <a:rPr lang="en-US" dirty="0"/>
              <a:t> </a:t>
            </a:r>
            <a:r>
              <a:rPr lang="en-US" dirty="0" err="1"/>
              <a:t>pertinents</a:t>
            </a:r>
            <a:r>
              <a:rPr lang="en-US" dirty="0"/>
              <a:t> </a:t>
            </a:r>
            <a:r>
              <a:rPr lang="en-US" dirty="0" err="1"/>
              <a:t>lorsque</a:t>
            </a:r>
            <a:r>
              <a:rPr lang="en-US" dirty="0"/>
              <a:t> </a:t>
            </a:r>
            <a:r>
              <a:rPr lang="en-US" dirty="0" err="1"/>
              <a:t>cela</a:t>
            </a:r>
            <a:r>
              <a:rPr lang="en-US" dirty="0"/>
              <a:t> </a:t>
            </a:r>
            <a:r>
              <a:rPr lang="en-US" dirty="0" err="1"/>
              <a:t>est</a:t>
            </a:r>
            <a:r>
              <a:rPr lang="en-US" dirty="0"/>
              <a:t> </a:t>
            </a:r>
            <a:r>
              <a:rPr lang="en-US" dirty="0" err="1"/>
              <a:t>nécessaire</a:t>
            </a:r>
            <a:r>
              <a:rPr lang="en-US" dirty="0"/>
              <a:t> et </a:t>
            </a:r>
            <a:r>
              <a:rPr lang="en-US" dirty="0" err="1"/>
              <a:t>approprié</a:t>
            </a:r>
            <a:r>
              <a:rPr lang="en-US" dirty="0"/>
              <a:t>.</a:t>
            </a:r>
          </a:p>
          <a:p>
            <a:endParaRPr lang="en-US" dirty="0"/>
          </a:p>
          <a:p>
            <a:r>
              <a:rPr lang="en-US" dirty="0"/>
              <a:t>La </a:t>
            </a:r>
            <a:r>
              <a:rPr lang="en-US" dirty="0" err="1"/>
              <a:t>présentation</a:t>
            </a:r>
            <a:r>
              <a:rPr lang="en-US" dirty="0"/>
              <a:t> </a:t>
            </a:r>
            <a:r>
              <a:rPr lang="en-US" dirty="0" err="1"/>
              <a:t>comprend</a:t>
            </a:r>
            <a:r>
              <a:rPr lang="en-US" dirty="0"/>
              <a:t> </a:t>
            </a:r>
            <a:r>
              <a:rPr lang="en-US" dirty="0" err="1"/>
              <a:t>comprend</a:t>
            </a:r>
            <a:r>
              <a:rPr lang="en-US" dirty="0"/>
              <a:t> 80 diapositives, </a:t>
            </a:r>
            <a:r>
              <a:rPr lang="en-US" dirty="0" err="1"/>
              <a:t>dont</a:t>
            </a:r>
            <a:r>
              <a:rPr lang="en-US" dirty="0"/>
              <a:t> </a:t>
            </a:r>
            <a:r>
              <a:rPr lang="en-US" dirty="0" err="1"/>
              <a:t>une</a:t>
            </a:r>
            <a:r>
              <a:rPr lang="en-US" dirty="0"/>
              <a:t> diapositive de couverture, </a:t>
            </a:r>
            <a:r>
              <a:rPr lang="en-US" dirty="0" err="1"/>
              <a:t>une</a:t>
            </a:r>
            <a:r>
              <a:rPr lang="en-US" dirty="0"/>
              <a:t> diapositive de </a:t>
            </a:r>
            <a:r>
              <a:rPr lang="en-US" dirty="0" err="1"/>
              <a:t>contenu</a:t>
            </a:r>
            <a:r>
              <a:rPr lang="en-US" dirty="0"/>
              <a:t> pour </a:t>
            </a:r>
            <a:r>
              <a:rPr lang="en-US" dirty="0" err="1"/>
              <a:t>chaque</a:t>
            </a:r>
            <a:r>
              <a:rPr lang="en-US" dirty="0"/>
              <a:t> session et des diapositives de </a:t>
            </a:r>
            <a:r>
              <a:rPr lang="en-US" dirty="0" err="1"/>
              <a:t>titres</a:t>
            </a:r>
            <a:r>
              <a:rPr lang="en-US" dirty="0"/>
              <a:t>. Il a </a:t>
            </a:r>
            <a:r>
              <a:rPr lang="en-US" dirty="0" err="1"/>
              <a:t>été</a:t>
            </a:r>
            <a:r>
              <a:rPr lang="en-US" dirty="0"/>
              <a:t> </a:t>
            </a:r>
            <a:r>
              <a:rPr lang="en-US" dirty="0" err="1"/>
              <a:t>conçu</a:t>
            </a:r>
            <a:r>
              <a:rPr lang="en-US" dirty="0"/>
              <a:t> pour </a:t>
            </a:r>
            <a:r>
              <a:rPr lang="en-US" dirty="0" err="1"/>
              <a:t>être</a:t>
            </a:r>
            <a:r>
              <a:rPr lang="en-US" dirty="0"/>
              <a:t> </a:t>
            </a:r>
            <a:r>
              <a:rPr lang="en-US" dirty="0" err="1"/>
              <a:t>présenté</a:t>
            </a:r>
            <a:r>
              <a:rPr lang="en-US" dirty="0"/>
              <a:t> </a:t>
            </a:r>
            <a:r>
              <a:rPr lang="en-US" dirty="0" err="1"/>
              <a:t>en</a:t>
            </a:r>
            <a:r>
              <a:rPr lang="en-US" dirty="0"/>
              <a:t> trois sessions de 45 minutes </a:t>
            </a:r>
            <a:r>
              <a:rPr lang="en-US" dirty="0" err="1"/>
              <a:t>chacune</a:t>
            </a:r>
            <a:r>
              <a:rPr lang="en-US" dirty="0"/>
              <a:t>. Si des adaptations </a:t>
            </a:r>
            <a:r>
              <a:rPr lang="en-US" dirty="0" err="1"/>
              <a:t>significatives</a:t>
            </a:r>
            <a:r>
              <a:rPr lang="en-US" dirty="0"/>
              <a:t> </a:t>
            </a:r>
            <a:r>
              <a:rPr lang="en-US" dirty="0" err="1"/>
              <a:t>sont</a:t>
            </a:r>
            <a:r>
              <a:rPr lang="en-US" dirty="0"/>
              <a:t> </a:t>
            </a:r>
            <a:r>
              <a:rPr lang="en-US" dirty="0" err="1"/>
              <a:t>apportées</a:t>
            </a:r>
            <a:r>
              <a:rPr lang="en-US" dirty="0"/>
              <a:t> </a:t>
            </a:r>
            <a:r>
              <a:rPr lang="en-US" dirty="0" err="1"/>
              <a:t>à</a:t>
            </a:r>
            <a:r>
              <a:rPr lang="en-US" dirty="0"/>
              <a:t> la </a:t>
            </a:r>
            <a:r>
              <a:rPr lang="en-US" dirty="0" err="1"/>
              <a:t>présentation</a:t>
            </a:r>
            <a:r>
              <a:rPr lang="en-US" dirty="0"/>
              <a:t>, il </a:t>
            </a:r>
            <a:r>
              <a:rPr lang="en-US" dirty="0" err="1"/>
              <a:t>est</a:t>
            </a:r>
            <a:r>
              <a:rPr lang="en-US" dirty="0"/>
              <a:t> important de noter que du temps </a:t>
            </a:r>
            <a:r>
              <a:rPr lang="en-US" dirty="0" err="1"/>
              <a:t>supplémentaire</a:t>
            </a:r>
            <a:r>
              <a:rPr lang="en-US" dirty="0"/>
              <a:t> </a:t>
            </a:r>
            <a:r>
              <a:rPr lang="en-US" dirty="0" err="1"/>
              <a:t>devra</a:t>
            </a:r>
            <a:r>
              <a:rPr lang="en-US" dirty="0"/>
              <a:t> </a:t>
            </a:r>
            <a:r>
              <a:rPr lang="en-US" dirty="0" err="1"/>
              <a:t>être</a:t>
            </a:r>
            <a:r>
              <a:rPr lang="en-US" dirty="0"/>
              <a:t> </a:t>
            </a:r>
            <a:r>
              <a:rPr lang="en-US" dirty="0" err="1"/>
              <a:t>ajouté</a:t>
            </a:r>
            <a:r>
              <a:rPr lang="en-US" dirty="0"/>
              <a:t>.</a:t>
            </a:r>
          </a:p>
          <a:p>
            <a:endParaRPr lang="en-US" dirty="0"/>
          </a:p>
          <a:p>
            <a:r>
              <a:rPr lang="en-US" dirty="0" err="1"/>
              <a:t>Cette</a:t>
            </a:r>
            <a:r>
              <a:rPr lang="en-US" dirty="0"/>
              <a:t> presentation </a:t>
            </a:r>
            <a:r>
              <a:rPr lang="en-US" dirty="0" err="1"/>
              <a:t>est</a:t>
            </a:r>
            <a:r>
              <a:rPr lang="en-US" dirty="0"/>
              <a:t> </a:t>
            </a:r>
            <a:r>
              <a:rPr lang="en-US" dirty="0" err="1"/>
              <a:t>une</a:t>
            </a:r>
            <a:r>
              <a:rPr lang="en-US" dirty="0"/>
              <a:t> introduction </a:t>
            </a:r>
            <a:r>
              <a:rPr lang="en-US" dirty="0" err="1"/>
              <a:t>détaillée</a:t>
            </a:r>
            <a:r>
              <a:rPr lang="en-US" dirty="0"/>
              <a:t> au </a:t>
            </a:r>
            <a:r>
              <a:rPr lang="en-US" dirty="0" err="1"/>
              <a:t>sujet</a:t>
            </a:r>
            <a:r>
              <a:rPr lang="en-US" dirty="0"/>
              <a:t>, </a:t>
            </a:r>
            <a:r>
              <a:rPr lang="en-US" dirty="0" err="1"/>
              <a:t>visant</a:t>
            </a:r>
            <a:r>
              <a:rPr lang="en-US" dirty="0"/>
              <a:t> </a:t>
            </a:r>
            <a:r>
              <a:rPr lang="en-US" dirty="0" err="1"/>
              <a:t>à</a:t>
            </a:r>
            <a:r>
              <a:rPr lang="en-US" dirty="0"/>
              <a:t> </a:t>
            </a:r>
            <a:r>
              <a:rPr lang="en-US" dirty="0" err="1"/>
              <a:t>présenter</a:t>
            </a:r>
            <a:r>
              <a:rPr lang="en-US" dirty="0"/>
              <a:t> le concept CWIS, les </a:t>
            </a:r>
            <a:r>
              <a:rPr lang="en-US" dirty="0" err="1"/>
              <a:t>approches</a:t>
            </a:r>
            <a:r>
              <a:rPr lang="en-US" dirty="0"/>
              <a:t> et les points </a:t>
            </a:r>
            <a:r>
              <a:rPr lang="en-US" dirty="0" err="1"/>
              <a:t>clés</a:t>
            </a:r>
            <a:r>
              <a:rPr lang="en-US" dirty="0"/>
              <a:t> </a:t>
            </a:r>
            <a:r>
              <a:rPr lang="en-US" dirty="0" err="1"/>
              <a:t>à</a:t>
            </a:r>
            <a:r>
              <a:rPr lang="en-US" dirty="0"/>
              <a:t> un </a:t>
            </a:r>
            <a:r>
              <a:rPr lang="en-US" dirty="0" err="1"/>
              <a:t>niveau</a:t>
            </a:r>
            <a:r>
              <a:rPr lang="en-US" dirty="0"/>
              <a:t> </a:t>
            </a:r>
            <a:r>
              <a:rPr lang="en-US" dirty="0" err="1"/>
              <a:t>élevé</a:t>
            </a:r>
            <a:r>
              <a:rPr lang="en-US" dirty="0"/>
              <a:t>. Les </a:t>
            </a:r>
            <a:r>
              <a:rPr lang="en-US" dirty="0" err="1"/>
              <a:t>formateurs</a:t>
            </a:r>
            <a:r>
              <a:rPr lang="en-US" dirty="0"/>
              <a:t>/</a:t>
            </a:r>
            <a:r>
              <a:rPr lang="en-US" dirty="0" err="1"/>
              <a:t>facilitateurs</a:t>
            </a:r>
            <a:r>
              <a:rPr lang="en-US" dirty="0"/>
              <a:t> </a:t>
            </a:r>
            <a:r>
              <a:rPr lang="en-US" dirty="0" err="1"/>
              <a:t>devraient</a:t>
            </a:r>
            <a:r>
              <a:rPr lang="en-US" dirty="0"/>
              <a:t> </a:t>
            </a:r>
            <a:r>
              <a:rPr lang="en-US" dirty="0" err="1"/>
              <a:t>prévoir</a:t>
            </a:r>
            <a:r>
              <a:rPr lang="en-US" dirty="0"/>
              <a:t> du temps </a:t>
            </a:r>
            <a:r>
              <a:rPr lang="en-US" dirty="0" err="1"/>
              <a:t>supplémentaire</a:t>
            </a:r>
            <a:r>
              <a:rPr lang="en-US" dirty="0"/>
              <a:t> pour </a:t>
            </a:r>
            <a:r>
              <a:rPr lang="en-US" dirty="0" err="1"/>
              <a:t>terminer</a:t>
            </a:r>
            <a:r>
              <a:rPr lang="en-US" dirty="0"/>
              <a:t> la session </a:t>
            </a:r>
            <a:r>
              <a:rPr lang="en-US" dirty="0" err="1"/>
              <a:t>s'ils</a:t>
            </a:r>
            <a:r>
              <a:rPr lang="en-US" dirty="0"/>
              <a:t> </a:t>
            </a:r>
            <a:r>
              <a:rPr lang="en-US" dirty="0" err="1"/>
              <a:t>ajoutent</a:t>
            </a:r>
            <a:r>
              <a:rPr lang="en-US" dirty="0"/>
              <a:t> plus </a:t>
            </a:r>
            <a:r>
              <a:rPr lang="en-US" dirty="0" err="1"/>
              <a:t>d'interaction</a:t>
            </a:r>
            <a:r>
              <a:rPr lang="en-US" dirty="0"/>
              <a:t> </a:t>
            </a:r>
            <a:r>
              <a:rPr lang="en-US" dirty="0" err="1"/>
              <a:t>ou</a:t>
            </a:r>
            <a:r>
              <a:rPr lang="en-US" dirty="0"/>
              <a:t> de </a:t>
            </a:r>
            <a:r>
              <a:rPr lang="en-US" dirty="0" err="1"/>
              <a:t>tâches</a:t>
            </a:r>
            <a:r>
              <a:rPr lang="en-US" dirty="0"/>
              <a:t> pour les participants. Un </a:t>
            </a:r>
            <a:r>
              <a:rPr lang="en-US" dirty="0" err="1"/>
              <a:t>autre</a:t>
            </a:r>
            <a:r>
              <a:rPr lang="en-US" dirty="0"/>
              <a:t> presentation - 'CWIS 101' - </a:t>
            </a:r>
            <a:r>
              <a:rPr lang="en-US" dirty="0" err="1"/>
              <a:t>est</a:t>
            </a:r>
            <a:r>
              <a:rPr lang="en-US" dirty="0"/>
              <a:t> </a:t>
            </a:r>
            <a:r>
              <a:rPr lang="en-US" dirty="0" err="1"/>
              <a:t>une</a:t>
            </a:r>
            <a:r>
              <a:rPr lang="en-US" dirty="0"/>
              <a:t> formation plus </a:t>
            </a:r>
            <a:r>
              <a:rPr lang="en-US" dirty="0" err="1"/>
              <a:t>courte</a:t>
            </a:r>
            <a:r>
              <a:rPr lang="en-US" dirty="0"/>
              <a:t> et </a:t>
            </a:r>
            <a:r>
              <a:rPr lang="en-US" dirty="0" err="1"/>
              <a:t>moins</a:t>
            </a:r>
            <a:r>
              <a:rPr lang="en-US" dirty="0"/>
              <a:t> </a:t>
            </a:r>
            <a:r>
              <a:rPr lang="en-US" dirty="0" err="1"/>
              <a:t>approfondie</a:t>
            </a:r>
            <a:r>
              <a:rPr lang="en-US" dirty="0"/>
              <a:t> qui </a:t>
            </a:r>
            <a:r>
              <a:rPr lang="en-US" dirty="0" err="1"/>
              <a:t>peut</a:t>
            </a:r>
            <a:r>
              <a:rPr lang="en-US" dirty="0"/>
              <a:t> </a:t>
            </a:r>
            <a:r>
              <a:rPr lang="en-US" dirty="0" err="1"/>
              <a:t>être</a:t>
            </a:r>
            <a:r>
              <a:rPr lang="en-US" dirty="0"/>
              <a:t> plus </a:t>
            </a:r>
            <a:r>
              <a:rPr lang="en-US" dirty="0" err="1"/>
              <a:t>adaptée</a:t>
            </a:r>
            <a:r>
              <a:rPr lang="en-US" dirty="0"/>
              <a:t> </a:t>
            </a:r>
            <a:r>
              <a:rPr lang="en-US" dirty="0" err="1"/>
              <a:t>à</a:t>
            </a:r>
            <a:r>
              <a:rPr lang="en-US" dirty="0"/>
              <a:t> </a:t>
            </a:r>
            <a:r>
              <a:rPr lang="en-US" dirty="0" err="1"/>
              <a:t>certains</a:t>
            </a:r>
            <a:r>
              <a:rPr lang="en-US" dirty="0"/>
              <a:t> publics. </a:t>
            </a:r>
            <a:r>
              <a:rPr lang="en-US" dirty="0" err="1"/>
              <a:t>Vous</a:t>
            </a:r>
            <a:r>
              <a:rPr lang="en-US" dirty="0"/>
              <a:t> </a:t>
            </a:r>
            <a:r>
              <a:rPr lang="en-US" dirty="0" err="1"/>
              <a:t>pouvez</a:t>
            </a:r>
            <a:r>
              <a:rPr lang="en-US" dirty="0"/>
              <a:t> le </a:t>
            </a:r>
            <a:r>
              <a:rPr lang="en-US" dirty="0" err="1"/>
              <a:t>trouver</a:t>
            </a:r>
            <a:r>
              <a:rPr lang="en-US" dirty="0"/>
              <a:t> </a:t>
            </a:r>
            <a:r>
              <a:rPr lang="en-US" dirty="0" err="1"/>
              <a:t>en</a:t>
            </a:r>
            <a:r>
              <a:rPr lang="en-US" dirty="0"/>
              <a:t> </a:t>
            </a:r>
            <a:r>
              <a:rPr lang="en-US" dirty="0" err="1"/>
              <a:t>ligne</a:t>
            </a:r>
            <a:r>
              <a:rPr lang="en-US" dirty="0"/>
              <a:t> sur </a:t>
            </a:r>
            <a:r>
              <a:rPr lang="en-US" dirty="0" err="1"/>
              <a:t>cwiscities.com</a:t>
            </a:r>
            <a:r>
              <a:rPr lang="en-US" dirty="0"/>
              <a:t>.</a:t>
            </a:r>
            <a:endParaRPr lang="en-GB" dirty="0"/>
          </a:p>
        </p:txBody>
      </p:sp>
      <p:sp>
        <p:nvSpPr>
          <p:cNvPr id="4" name="Slide Number Placeholder 3"/>
          <p:cNvSpPr>
            <a:spLocks noGrp="1"/>
          </p:cNvSpPr>
          <p:nvPr>
            <p:ph type="sldNum" sz="quarter" idx="5"/>
          </p:nvPr>
        </p:nvSpPr>
        <p:spPr/>
        <p:txBody>
          <a:bodyPr/>
          <a:lstStyle/>
          <a:p>
            <a:fld id="{02774F49-3EEB-4F62-B50D-7A8F85B3E28A}" type="slidenum">
              <a:rPr lang="en-GB" smtClean="0"/>
              <a:t>1</a:t>
            </a:fld>
            <a:endParaRPr lang="en-GB"/>
          </a:p>
        </p:txBody>
      </p:sp>
    </p:spTree>
    <p:extLst>
      <p:ext uri="{BB962C8B-B14F-4D97-AF65-F5344CB8AC3E}">
        <p14:creationId xmlns:p14="http://schemas.microsoft.com/office/powerpoint/2010/main" val="843758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pour les </a:t>
            </a:r>
            <a:r>
              <a:rPr lang="en-US" dirty="0" err="1"/>
              <a:t>facilitateurs</a:t>
            </a:r>
            <a:r>
              <a:rPr lang="en-US" dirty="0"/>
              <a:t>/</a:t>
            </a:r>
            <a:r>
              <a:rPr lang="en-US" dirty="0" err="1"/>
              <a:t>formateurs</a:t>
            </a:r>
            <a:r>
              <a:rPr lang="en-US" dirty="0"/>
              <a:t> :</a:t>
            </a:r>
          </a:p>
          <a:p>
            <a:endParaRPr lang="en-US" dirty="0"/>
          </a:p>
          <a:p>
            <a:pPr marL="171450" indent="-171450">
              <a:buFont typeface="Arial" panose="020B0604020202020204" pitchFamily="34" charset="0"/>
              <a:buChar char="•"/>
            </a:pPr>
            <a:r>
              <a:rPr lang="en-US" dirty="0"/>
              <a:t>Le cadre du CWIS </a:t>
            </a:r>
            <a:r>
              <a:rPr lang="en-US" dirty="0" err="1"/>
              <a:t>est</a:t>
            </a:r>
            <a:r>
              <a:rPr lang="en-US" dirty="0"/>
              <a:t> un cadre </a:t>
            </a:r>
            <a:r>
              <a:rPr lang="en-US" dirty="0" err="1"/>
              <a:t>conceptuel</a:t>
            </a:r>
            <a:r>
              <a:rPr lang="en-US" dirty="0"/>
              <a:t> </a:t>
            </a:r>
            <a:r>
              <a:rPr lang="en-US" dirty="0" err="1"/>
              <a:t>essentiel</a:t>
            </a:r>
            <a:r>
              <a:rPr lang="en-US" dirty="0"/>
              <a:t> pour que les participants </a:t>
            </a:r>
            <a:r>
              <a:rPr lang="en-US" dirty="0" err="1"/>
              <a:t>comprennent</a:t>
            </a:r>
            <a:r>
              <a:rPr lang="en-US" dirty="0"/>
              <a:t> et </a:t>
            </a:r>
            <a:r>
              <a:rPr lang="en-US" dirty="0" err="1"/>
              <a:t>appliquent</a:t>
            </a:r>
            <a:r>
              <a:rPr lang="en-US" dirty="0"/>
              <a:t> le CWIS.</a:t>
            </a:r>
          </a:p>
          <a:p>
            <a:pPr marL="171450" indent="-171450">
              <a:buFont typeface="Arial" panose="020B0604020202020204" pitchFamily="34" charset="0"/>
              <a:buChar char="•"/>
            </a:pPr>
            <a:r>
              <a:rPr lang="en-US" dirty="0"/>
              <a:t>Les </a:t>
            </a:r>
            <a:r>
              <a:rPr lang="en-US" dirty="0" err="1"/>
              <a:t>résultats</a:t>
            </a:r>
            <a:r>
              <a:rPr lang="en-US" dirty="0"/>
              <a:t> de service </a:t>
            </a:r>
            <a:r>
              <a:rPr lang="en-US" dirty="0" err="1"/>
              <a:t>ont</a:t>
            </a:r>
            <a:r>
              <a:rPr lang="en-US" dirty="0"/>
              <a:t> déjà </a:t>
            </a:r>
            <a:r>
              <a:rPr lang="en-US" dirty="0" err="1"/>
              <a:t>été</a:t>
            </a:r>
            <a:r>
              <a:rPr lang="en-US" dirty="0"/>
              <a:t> </a:t>
            </a:r>
            <a:r>
              <a:rPr lang="en-US" dirty="0" err="1"/>
              <a:t>abordés</a:t>
            </a:r>
            <a:r>
              <a:rPr lang="en-US" dirty="0"/>
              <a:t> dans la diapositive sur les </a:t>
            </a:r>
            <a:r>
              <a:rPr lang="en-US" dirty="0" err="1"/>
              <a:t>principes</a:t>
            </a:r>
            <a:r>
              <a:rPr lang="en-US" dirty="0"/>
              <a:t>, </a:t>
            </a:r>
            <a:r>
              <a:rPr lang="en-US" dirty="0" err="1"/>
              <a:t>mais</a:t>
            </a:r>
            <a:r>
              <a:rPr lang="en-US" dirty="0"/>
              <a:t> </a:t>
            </a:r>
            <a:r>
              <a:rPr lang="en-US" dirty="0" err="1"/>
              <a:t>mettre</a:t>
            </a:r>
            <a:r>
              <a:rPr lang="en-US" dirty="0"/>
              <a:t> </a:t>
            </a:r>
            <a:r>
              <a:rPr lang="en-US" dirty="0" err="1"/>
              <a:t>en</a:t>
            </a:r>
            <a:r>
              <a:rPr lang="en-US" dirty="0"/>
              <a:t> </a:t>
            </a:r>
            <a:r>
              <a:rPr lang="en-US" dirty="0" err="1"/>
              <a:t>avant</a:t>
            </a:r>
            <a:r>
              <a:rPr lang="en-US" dirty="0"/>
              <a:t> les trois </a:t>
            </a:r>
            <a:r>
              <a:rPr lang="en-US" dirty="0" err="1"/>
              <a:t>résultats</a:t>
            </a:r>
            <a:r>
              <a:rPr lang="en-US" dirty="0"/>
              <a:t> de service </a:t>
            </a:r>
            <a:r>
              <a:rPr lang="en-US" dirty="0" err="1"/>
              <a:t>fournit</a:t>
            </a:r>
            <a:r>
              <a:rPr lang="en-US" dirty="0"/>
              <a:t> aux participants un point de </a:t>
            </a:r>
            <a:r>
              <a:rPr lang="en-US" dirty="0" err="1"/>
              <a:t>référence</a:t>
            </a:r>
            <a:r>
              <a:rPr lang="en-US" dirty="0"/>
              <a:t> important pour </a:t>
            </a:r>
            <a:r>
              <a:rPr lang="en-US" dirty="0" err="1"/>
              <a:t>renforcer</a:t>
            </a:r>
            <a:r>
              <a:rPr lang="en-US" dirty="0"/>
              <a:t> </a:t>
            </a:r>
            <a:r>
              <a:rPr lang="en-US" dirty="0" err="1"/>
              <a:t>leur</a:t>
            </a:r>
            <a:r>
              <a:rPr lang="en-US" dirty="0"/>
              <a:t> </a:t>
            </a:r>
            <a:r>
              <a:rPr lang="en-US" dirty="0" err="1"/>
              <a:t>compréhension</a:t>
            </a:r>
            <a:r>
              <a:rPr lang="en-US" dirty="0"/>
              <a:t> du CWIS.</a:t>
            </a:r>
          </a:p>
          <a:p>
            <a:pPr marL="171450" indent="-171450">
              <a:buFont typeface="Arial" panose="020B0604020202020204" pitchFamily="34" charset="0"/>
              <a:buChar char="•"/>
            </a:pPr>
            <a:r>
              <a:rPr lang="en-US" dirty="0"/>
              <a:t>Les </a:t>
            </a:r>
            <a:r>
              <a:rPr lang="en-US" dirty="0" err="1"/>
              <a:t>fonctions</a:t>
            </a:r>
            <a:r>
              <a:rPr lang="en-US" dirty="0"/>
              <a:t> du </a:t>
            </a:r>
            <a:r>
              <a:rPr lang="en-US" dirty="0" err="1"/>
              <a:t>système</a:t>
            </a:r>
            <a:r>
              <a:rPr lang="en-US" dirty="0"/>
              <a:t> </a:t>
            </a:r>
            <a:r>
              <a:rPr lang="en-US" dirty="0" err="1"/>
              <a:t>seront</a:t>
            </a:r>
            <a:r>
              <a:rPr lang="en-US" dirty="0"/>
              <a:t> </a:t>
            </a:r>
            <a:r>
              <a:rPr lang="en-US" dirty="0" err="1"/>
              <a:t>examinées</a:t>
            </a:r>
            <a:r>
              <a:rPr lang="en-US" dirty="0"/>
              <a:t> plus </a:t>
            </a:r>
            <a:r>
              <a:rPr lang="en-US" dirty="0" err="1"/>
              <a:t>en</a:t>
            </a:r>
            <a:r>
              <a:rPr lang="en-US" dirty="0"/>
              <a:t> </a:t>
            </a:r>
            <a:r>
              <a:rPr lang="en-US" dirty="0" err="1"/>
              <a:t>détail</a:t>
            </a:r>
            <a:r>
              <a:rPr lang="en-US" dirty="0"/>
              <a:t> au </a:t>
            </a:r>
            <a:r>
              <a:rPr lang="en-US" dirty="0" err="1"/>
              <a:t>cours</a:t>
            </a:r>
            <a:r>
              <a:rPr lang="en-US" dirty="0"/>
              <a:t> de </a:t>
            </a:r>
            <a:r>
              <a:rPr lang="en-US" dirty="0" err="1"/>
              <a:t>cette</a:t>
            </a:r>
            <a:r>
              <a:rPr lang="en-US" dirty="0"/>
              <a:t> orientation, </a:t>
            </a:r>
            <a:r>
              <a:rPr lang="en-US" dirty="0" err="1"/>
              <a:t>mais</a:t>
            </a:r>
            <a:r>
              <a:rPr lang="en-US" dirty="0"/>
              <a:t> il </a:t>
            </a:r>
            <a:r>
              <a:rPr lang="en-US" dirty="0" err="1"/>
              <a:t>est</a:t>
            </a:r>
            <a:r>
              <a:rPr lang="en-US" dirty="0"/>
              <a:t> important de </a:t>
            </a:r>
            <a:r>
              <a:rPr lang="en-US" dirty="0" err="1"/>
              <a:t>souligner</a:t>
            </a:r>
            <a:r>
              <a:rPr lang="en-US" dirty="0"/>
              <a:t> </a:t>
            </a:r>
            <a:r>
              <a:rPr lang="en-US" dirty="0" err="1"/>
              <a:t>l'importance</a:t>
            </a:r>
            <a:r>
              <a:rPr lang="en-US" dirty="0"/>
              <a:t> de </a:t>
            </a:r>
            <a:r>
              <a:rPr lang="en-US" dirty="0" err="1"/>
              <a:t>cette</a:t>
            </a:r>
            <a:r>
              <a:rPr lang="en-US" dirty="0"/>
              <a:t> structure </a:t>
            </a:r>
            <a:r>
              <a:rPr lang="en-US" dirty="0" err="1"/>
              <a:t>analytique</a:t>
            </a:r>
            <a:r>
              <a:rPr lang="en-US" dirty="0"/>
              <a:t> 2x3 du CWIS.</a:t>
            </a:r>
          </a:p>
        </p:txBody>
      </p:sp>
      <p:sp>
        <p:nvSpPr>
          <p:cNvPr id="4" name="Slide Number Placeholder 3"/>
          <p:cNvSpPr>
            <a:spLocks noGrp="1"/>
          </p:cNvSpPr>
          <p:nvPr>
            <p:ph type="sldNum" sz="quarter" idx="5"/>
          </p:nvPr>
        </p:nvSpPr>
        <p:spPr/>
        <p:txBody>
          <a:bodyPr/>
          <a:lstStyle/>
          <a:p>
            <a:fld id="{A337ECB4-6E4B-5B47-8BB0-8C0B16797478}" type="slidenum">
              <a:rPr lang="en-US" smtClean="0"/>
              <a:t>16</a:t>
            </a:fld>
            <a:endParaRPr lang="en-US"/>
          </a:p>
        </p:txBody>
      </p:sp>
    </p:spTree>
    <p:extLst>
      <p:ext uri="{BB962C8B-B14F-4D97-AF65-F5344CB8AC3E}">
        <p14:creationId xmlns:p14="http://schemas.microsoft.com/office/powerpoint/2010/main" val="659735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pour les </a:t>
            </a:r>
            <a:r>
              <a:rPr lang="en-US" dirty="0" err="1"/>
              <a:t>facilitateurs</a:t>
            </a:r>
            <a:r>
              <a:rPr lang="en-US" dirty="0"/>
              <a:t>/</a:t>
            </a:r>
            <a:r>
              <a:rPr lang="en-US" dirty="0" err="1"/>
              <a:t>formateurs</a:t>
            </a:r>
            <a:r>
              <a:rPr lang="en-US" dirty="0"/>
              <a:t> :</a:t>
            </a:r>
          </a:p>
          <a:p>
            <a:endParaRPr lang="en-US" dirty="0"/>
          </a:p>
          <a:p>
            <a:pPr marL="171450" indent="-171450">
              <a:buFont typeface="Arial" panose="020B0604020202020204" pitchFamily="34" charset="0"/>
              <a:buChar char="•"/>
            </a:pPr>
            <a:r>
              <a:rPr lang="en-US" dirty="0"/>
              <a:t>Les </a:t>
            </a:r>
            <a:r>
              <a:rPr lang="en-US" dirty="0" err="1"/>
              <a:t>dernières</a:t>
            </a:r>
            <a:r>
              <a:rPr lang="en-US" dirty="0"/>
              <a:t> diapositives de la session 1 </a:t>
            </a:r>
            <a:r>
              <a:rPr lang="en-US" dirty="0" err="1"/>
              <a:t>visent</a:t>
            </a:r>
            <a:r>
              <a:rPr lang="en-US" dirty="0"/>
              <a:t> </a:t>
            </a:r>
            <a:r>
              <a:rPr lang="en-US" dirty="0" err="1"/>
              <a:t>à</a:t>
            </a:r>
            <a:r>
              <a:rPr lang="en-US" dirty="0"/>
              <a:t> </a:t>
            </a:r>
            <a:r>
              <a:rPr lang="en-US" dirty="0" err="1"/>
              <a:t>renforcer</a:t>
            </a:r>
            <a:r>
              <a:rPr lang="en-US" dirty="0"/>
              <a:t> les </a:t>
            </a:r>
            <a:r>
              <a:rPr lang="en-US" dirty="0" err="1"/>
              <a:t>différences</a:t>
            </a:r>
            <a:r>
              <a:rPr lang="en-US" dirty="0"/>
              <a:t> entre les "</a:t>
            </a:r>
            <a:r>
              <a:rPr lang="en-US" dirty="0" err="1"/>
              <a:t>approches</a:t>
            </a:r>
            <a:r>
              <a:rPr lang="en-US" dirty="0"/>
              <a:t> </a:t>
            </a:r>
            <a:r>
              <a:rPr lang="en-US" dirty="0" err="1"/>
              <a:t>conventionnelles</a:t>
            </a:r>
            <a:r>
              <a:rPr lang="en-US" dirty="0"/>
              <a:t>" et le CWIS et </a:t>
            </a:r>
            <a:r>
              <a:rPr lang="en-US" dirty="0" err="1"/>
              <a:t>à</a:t>
            </a:r>
            <a:r>
              <a:rPr lang="en-US" dirty="0"/>
              <a:t> replacer la diapositive </a:t>
            </a:r>
            <a:r>
              <a:rPr lang="en-US" dirty="0" err="1"/>
              <a:t>initiale</a:t>
            </a:r>
            <a:r>
              <a:rPr lang="en-US" dirty="0"/>
              <a:t> dans le </a:t>
            </a:r>
            <a:r>
              <a:rPr lang="en-US" dirty="0" err="1"/>
              <a:t>contexte</a:t>
            </a:r>
            <a:r>
              <a:rPr lang="en-US" dirty="0"/>
              <a:t> des participants.</a:t>
            </a:r>
          </a:p>
          <a:p>
            <a:pPr marL="171450" indent="-171450">
              <a:buFont typeface="Arial" panose="020B0604020202020204" pitchFamily="34" charset="0"/>
              <a:buChar char="•"/>
            </a:pPr>
            <a:r>
              <a:rPr lang="en-US" dirty="0" err="1"/>
              <a:t>S'il</a:t>
            </a:r>
            <a:r>
              <a:rPr lang="en-US" dirty="0"/>
              <a:t> </a:t>
            </a:r>
            <a:r>
              <a:rPr lang="en-US" dirty="0" err="1"/>
              <a:t>est</a:t>
            </a:r>
            <a:r>
              <a:rPr lang="en-US" dirty="0"/>
              <a:t> </a:t>
            </a:r>
            <a:r>
              <a:rPr lang="en-US" dirty="0" err="1"/>
              <a:t>décidé</a:t>
            </a:r>
            <a:r>
              <a:rPr lang="en-US" dirty="0"/>
              <a:t> </a:t>
            </a:r>
            <a:r>
              <a:rPr lang="en-US" dirty="0" err="1"/>
              <a:t>d'inclure</a:t>
            </a:r>
            <a:r>
              <a:rPr lang="en-US" dirty="0"/>
              <a:t> </a:t>
            </a:r>
            <a:r>
              <a:rPr lang="en-US" dirty="0" err="1"/>
              <a:t>une</a:t>
            </a:r>
            <a:r>
              <a:rPr lang="en-US" dirty="0"/>
              <a:t> étude de </a:t>
            </a:r>
            <a:r>
              <a:rPr lang="en-US" dirty="0" err="1"/>
              <a:t>cas</a:t>
            </a:r>
            <a:r>
              <a:rPr lang="en-US" dirty="0"/>
              <a:t> (</a:t>
            </a:r>
            <a:r>
              <a:rPr lang="en-US" dirty="0" err="1"/>
              <a:t>ce</a:t>
            </a:r>
            <a:r>
              <a:rPr lang="en-US" dirty="0"/>
              <a:t> qui </a:t>
            </a:r>
            <a:r>
              <a:rPr lang="en-US" dirty="0" err="1"/>
              <a:t>est</a:t>
            </a:r>
            <a:r>
              <a:rPr lang="en-US" dirty="0"/>
              <a:t> </a:t>
            </a:r>
            <a:r>
              <a:rPr lang="en-US" dirty="0" err="1"/>
              <a:t>recommandé</a:t>
            </a:r>
            <a:r>
              <a:rPr lang="en-US" dirty="0"/>
              <a:t>), </a:t>
            </a:r>
            <a:r>
              <a:rPr lang="en-US" dirty="0" err="1"/>
              <a:t>alors</a:t>
            </a:r>
            <a:r>
              <a:rPr lang="en-US" dirty="0"/>
              <a:t> la diapositive "</a:t>
            </a:r>
            <a:r>
              <a:rPr lang="en-US" dirty="0" err="1"/>
              <a:t>À</a:t>
            </a:r>
            <a:r>
              <a:rPr lang="en-US" dirty="0"/>
              <a:t> quoi </a:t>
            </a:r>
            <a:r>
              <a:rPr lang="en-US" dirty="0" err="1"/>
              <a:t>cela</a:t>
            </a:r>
            <a:r>
              <a:rPr lang="en-US" dirty="0"/>
              <a:t> </a:t>
            </a:r>
            <a:r>
              <a:rPr lang="en-US" dirty="0" err="1"/>
              <a:t>ressemble</a:t>
            </a:r>
            <a:r>
              <a:rPr lang="en-US" dirty="0"/>
              <a:t>-t-il dans la pratique" </a:t>
            </a:r>
            <a:r>
              <a:rPr lang="en-US" dirty="0" err="1"/>
              <a:t>peut</a:t>
            </a:r>
            <a:r>
              <a:rPr lang="en-US" dirty="0"/>
              <a:t> </a:t>
            </a:r>
            <a:r>
              <a:rPr lang="en-US" dirty="0" err="1"/>
              <a:t>être</a:t>
            </a:r>
            <a:r>
              <a:rPr lang="en-US" dirty="0"/>
              <a:t> </a:t>
            </a:r>
            <a:r>
              <a:rPr lang="en-US" dirty="0" err="1"/>
              <a:t>retirée</a:t>
            </a:r>
            <a:r>
              <a:rPr lang="en-US" dirty="0"/>
              <a:t> et </a:t>
            </a:r>
            <a:r>
              <a:rPr lang="en-US" dirty="0" err="1"/>
              <a:t>utilisée</a:t>
            </a:r>
            <a:r>
              <a:rPr lang="en-US" dirty="0"/>
              <a:t> </a:t>
            </a:r>
            <a:r>
              <a:rPr lang="en-US" dirty="0" err="1"/>
              <a:t>plutôt</a:t>
            </a:r>
            <a:r>
              <a:rPr lang="en-US" dirty="0"/>
              <a:t> </a:t>
            </a:r>
            <a:r>
              <a:rPr lang="en-US" dirty="0" err="1"/>
              <a:t>comme</a:t>
            </a:r>
            <a:r>
              <a:rPr lang="en-US" dirty="0"/>
              <a:t> un guide pour </a:t>
            </a:r>
            <a:r>
              <a:rPr lang="en-US" dirty="0" err="1"/>
              <a:t>élaborer</a:t>
            </a:r>
            <a:r>
              <a:rPr lang="en-US" dirty="0"/>
              <a:t> </a:t>
            </a:r>
            <a:r>
              <a:rPr lang="en-US" dirty="0" err="1"/>
              <a:t>une</a:t>
            </a:r>
            <a:r>
              <a:rPr lang="en-US" dirty="0"/>
              <a:t> étude de </a:t>
            </a:r>
            <a:r>
              <a:rPr lang="en-US" dirty="0" err="1"/>
              <a:t>cas</a:t>
            </a:r>
            <a:r>
              <a:rPr lang="en-US" dirty="0"/>
              <a:t>.</a:t>
            </a:r>
          </a:p>
        </p:txBody>
      </p:sp>
      <p:sp>
        <p:nvSpPr>
          <p:cNvPr id="4" name="Slide Number Placeholder 3"/>
          <p:cNvSpPr>
            <a:spLocks noGrp="1"/>
          </p:cNvSpPr>
          <p:nvPr>
            <p:ph type="sldNum" sz="quarter" idx="5"/>
          </p:nvPr>
        </p:nvSpPr>
        <p:spPr/>
        <p:txBody>
          <a:bodyPr/>
          <a:lstStyle/>
          <a:p>
            <a:fld id="{A337ECB4-6E4B-5B47-8BB0-8C0B16797478}" type="slidenum">
              <a:rPr lang="en-US" smtClean="0"/>
              <a:t>17</a:t>
            </a:fld>
            <a:endParaRPr lang="en-US"/>
          </a:p>
        </p:txBody>
      </p:sp>
    </p:spTree>
    <p:extLst>
      <p:ext uri="{BB962C8B-B14F-4D97-AF65-F5344CB8AC3E}">
        <p14:creationId xmlns:p14="http://schemas.microsoft.com/office/powerpoint/2010/main" val="3360327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a:solidFill>
                  <a:srgbClr val="374151"/>
                </a:solidFill>
                <a:effectLst/>
                <a:latin typeface="Söhne"/>
              </a:rPr>
              <a:t>Notes pour les </a:t>
            </a:r>
            <a:r>
              <a:rPr lang="en-GB" b="0" i="0" u="none" strike="noStrike" dirty="0" err="1">
                <a:solidFill>
                  <a:srgbClr val="374151"/>
                </a:solidFill>
                <a:effectLst/>
                <a:latin typeface="Söhne"/>
              </a:rPr>
              <a:t>facilitateurs</a:t>
            </a:r>
            <a:r>
              <a:rPr lang="en-GB" b="0" i="0" u="none" strike="noStrike" dirty="0">
                <a:solidFill>
                  <a:srgbClr val="374151"/>
                </a:solidFill>
                <a:effectLst/>
                <a:latin typeface="Söhne"/>
              </a:rPr>
              <a:t>/</a:t>
            </a:r>
            <a:r>
              <a:rPr lang="en-GB" b="0" i="0" u="none" strike="noStrike" dirty="0" err="1">
                <a:solidFill>
                  <a:srgbClr val="374151"/>
                </a:solidFill>
                <a:effectLst/>
                <a:latin typeface="Söhne"/>
              </a:rPr>
              <a:t>formateurs</a:t>
            </a:r>
            <a:r>
              <a:rPr lang="en-GB" b="0" i="0" u="none" strike="noStrike" dirty="0">
                <a:solidFill>
                  <a:srgbClr val="374151"/>
                </a:solidFill>
                <a:effectLst/>
                <a:latin typeface="Söhne"/>
              </a:rPr>
              <a:t> :</a:t>
            </a:r>
          </a:p>
          <a:p>
            <a:pPr algn="l"/>
            <a:endParaRPr lang="en-GB" b="0" i="0" u="none" strike="noStrike" dirty="0">
              <a:solidFill>
                <a:srgbClr val="374151"/>
              </a:solidFill>
              <a:effectLst/>
              <a:latin typeface="Söhne"/>
            </a:endParaRPr>
          </a:p>
          <a:p>
            <a:pPr marL="171450" indent="-171450" algn="l">
              <a:buFont typeface="Arial" panose="020B0604020202020204" pitchFamily="34" charset="0"/>
              <a:buChar char="•"/>
            </a:pPr>
            <a:r>
              <a:rPr lang="en-GB" b="0" i="0" u="none" strike="noStrike" dirty="0">
                <a:solidFill>
                  <a:srgbClr val="374151"/>
                </a:solidFill>
                <a:effectLst/>
                <a:latin typeface="Söhne"/>
              </a:rPr>
              <a:t>Les </a:t>
            </a:r>
            <a:r>
              <a:rPr lang="en-GB" b="0" i="0" u="none" strike="noStrike" dirty="0" err="1">
                <a:solidFill>
                  <a:srgbClr val="374151"/>
                </a:solidFill>
                <a:effectLst/>
                <a:latin typeface="Söhne"/>
              </a:rPr>
              <a:t>dernières</a:t>
            </a:r>
            <a:r>
              <a:rPr lang="en-GB" b="0" i="0" u="none" strike="noStrike" dirty="0">
                <a:solidFill>
                  <a:srgbClr val="374151"/>
                </a:solidFill>
                <a:effectLst/>
                <a:latin typeface="Söhne"/>
              </a:rPr>
              <a:t> diapositives de la session 1 </a:t>
            </a:r>
            <a:r>
              <a:rPr lang="en-GB" b="0" i="0" u="none" strike="noStrike" dirty="0" err="1">
                <a:solidFill>
                  <a:srgbClr val="374151"/>
                </a:solidFill>
                <a:effectLst/>
                <a:latin typeface="Söhne"/>
              </a:rPr>
              <a:t>visent</a:t>
            </a:r>
            <a:r>
              <a:rPr lang="en-GB" b="0" i="0" u="none" strike="noStrike" dirty="0">
                <a:solidFill>
                  <a:srgbClr val="374151"/>
                </a:solidFill>
                <a:effectLst/>
                <a:latin typeface="Söhne"/>
              </a:rPr>
              <a:t> </a:t>
            </a:r>
            <a:r>
              <a:rPr lang="en-GB" b="0" i="0" u="none" strike="noStrike" dirty="0" err="1">
                <a:solidFill>
                  <a:srgbClr val="374151"/>
                </a:solidFill>
                <a:effectLst/>
                <a:latin typeface="Söhne"/>
              </a:rPr>
              <a:t>à</a:t>
            </a:r>
            <a:r>
              <a:rPr lang="en-GB" b="0" i="0" u="none" strike="noStrike" dirty="0">
                <a:solidFill>
                  <a:srgbClr val="374151"/>
                </a:solidFill>
                <a:effectLst/>
                <a:latin typeface="Söhne"/>
              </a:rPr>
              <a:t> </a:t>
            </a:r>
            <a:r>
              <a:rPr lang="en-GB" b="0" i="0" u="none" strike="noStrike" dirty="0" err="1">
                <a:solidFill>
                  <a:srgbClr val="374151"/>
                </a:solidFill>
                <a:effectLst/>
                <a:latin typeface="Söhne"/>
              </a:rPr>
              <a:t>renforcer</a:t>
            </a:r>
            <a:r>
              <a:rPr lang="en-GB" b="0" i="0" u="none" strike="noStrike" dirty="0">
                <a:solidFill>
                  <a:srgbClr val="374151"/>
                </a:solidFill>
                <a:effectLst/>
                <a:latin typeface="Söhne"/>
              </a:rPr>
              <a:t> les </a:t>
            </a:r>
            <a:r>
              <a:rPr lang="en-GB" b="0" i="0" u="none" strike="noStrike" dirty="0" err="1">
                <a:solidFill>
                  <a:srgbClr val="374151"/>
                </a:solidFill>
                <a:effectLst/>
                <a:latin typeface="Söhne"/>
              </a:rPr>
              <a:t>différences</a:t>
            </a:r>
            <a:r>
              <a:rPr lang="en-GB" b="0" i="0" u="none" strike="noStrike" dirty="0">
                <a:solidFill>
                  <a:srgbClr val="374151"/>
                </a:solidFill>
                <a:effectLst/>
                <a:latin typeface="Söhne"/>
              </a:rPr>
              <a:t> entre les "</a:t>
            </a:r>
            <a:r>
              <a:rPr lang="en-GB" b="0" i="0" u="none" strike="noStrike" dirty="0" err="1">
                <a:solidFill>
                  <a:srgbClr val="374151"/>
                </a:solidFill>
                <a:effectLst/>
                <a:latin typeface="Söhne"/>
              </a:rPr>
              <a:t>approches</a:t>
            </a:r>
            <a:r>
              <a:rPr lang="en-GB" b="0" i="0" u="none" strike="noStrike" dirty="0">
                <a:solidFill>
                  <a:srgbClr val="374151"/>
                </a:solidFill>
                <a:effectLst/>
                <a:latin typeface="Söhne"/>
              </a:rPr>
              <a:t> </a:t>
            </a:r>
            <a:r>
              <a:rPr lang="en-GB" b="0" i="0" u="none" strike="noStrike" dirty="0" err="1">
                <a:solidFill>
                  <a:srgbClr val="374151"/>
                </a:solidFill>
                <a:effectLst/>
                <a:latin typeface="Söhne"/>
              </a:rPr>
              <a:t>conventionnelles</a:t>
            </a:r>
            <a:r>
              <a:rPr lang="en-GB" b="0" i="0" u="none" strike="noStrike" dirty="0">
                <a:solidFill>
                  <a:srgbClr val="374151"/>
                </a:solidFill>
                <a:effectLst/>
                <a:latin typeface="Söhne"/>
              </a:rPr>
              <a:t>" et le CWIS et </a:t>
            </a:r>
            <a:r>
              <a:rPr lang="en-GB" b="0" i="0" u="none" strike="noStrike" dirty="0" err="1">
                <a:solidFill>
                  <a:srgbClr val="374151"/>
                </a:solidFill>
                <a:effectLst/>
                <a:latin typeface="Söhne"/>
              </a:rPr>
              <a:t>à</a:t>
            </a:r>
            <a:r>
              <a:rPr lang="en-GB" b="0" i="0" u="none" strike="noStrike" dirty="0">
                <a:solidFill>
                  <a:srgbClr val="374151"/>
                </a:solidFill>
                <a:effectLst/>
                <a:latin typeface="Söhne"/>
              </a:rPr>
              <a:t> replacer la diapositive </a:t>
            </a:r>
            <a:r>
              <a:rPr lang="en-GB" b="0" i="0" u="none" strike="noStrike" dirty="0" err="1">
                <a:solidFill>
                  <a:srgbClr val="374151"/>
                </a:solidFill>
                <a:effectLst/>
                <a:latin typeface="Söhne"/>
              </a:rPr>
              <a:t>initiale</a:t>
            </a:r>
            <a:r>
              <a:rPr lang="en-GB" b="0" i="0" u="none" strike="noStrike" dirty="0">
                <a:solidFill>
                  <a:srgbClr val="374151"/>
                </a:solidFill>
                <a:effectLst/>
                <a:latin typeface="Söhne"/>
              </a:rPr>
              <a:t> dans le </a:t>
            </a:r>
            <a:r>
              <a:rPr lang="en-GB" b="0" i="0" u="none" strike="noStrike" dirty="0" err="1">
                <a:solidFill>
                  <a:srgbClr val="374151"/>
                </a:solidFill>
                <a:effectLst/>
                <a:latin typeface="Söhne"/>
              </a:rPr>
              <a:t>contexte</a:t>
            </a:r>
            <a:r>
              <a:rPr lang="en-GB" b="0" i="0" u="none" strike="noStrike" dirty="0">
                <a:solidFill>
                  <a:srgbClr val="374151"/>
                </a:solidFill>
                <a:effectLst/>
                <a:latin typeface="Söhne"/>
              </a:rPr>
              <a:t> des participants. </a:t>
            </a:r>
          </a:p>
          <a:p>
            <a:pPr marL="171450" indent="-171450" algn="l">
              <a:buFont typeface="Arial" panose="020B0604020202020204" pitchFamily="34" charset="0"/>
              <a:buChar char="•"/>
            </a:pPr>
            <a:r>
              <a:rPr lang="en-GB" b="0" i="0" u="none" strike="noStrike" dirty="0" err="1">
                <a:solidFill>
                  <a:srgbClr val="374151"/>
                </a:solidFill>
                <a:effectLst/>
                <a:latin typeface="Söhne"/>
              </a:rPr>
              <a:t>S'il</a:t>
            </a:r>
            <a:r>
              <a:rPr lang="en-GB" b="0" i="0" u="none" strike="noStrike" dirty="0">
                <a:solidFill>
                  <a:srgbClr val="374151"/>
                </a:solidFill>
                <a:effectLst/>
                <a:latin typeface="Söhne"/>
              </a:rPr>
              <a:t> </a:t>
            </a:r>
            <a:r>
              <a:rPr lang="en-GB" b="0" i="0" u="none" strike="noStrike" dirty="0" err="1">
                <a:solidFill>
                  <a:srgbClr val="374151"/>
                </a:solidFill>
                <a:effectLst/>
                <a:latin typeface="Söhne"/>
              </a:rPr>
              <a:t>est</a:t>
            </a:r>
            <a:r>
              <a:rPr lang="en-GB" b="0" i="0" u="none" strike="noStrike" dirty="0">
                <a:solidFill>
                  <a:srgbClr val="374151"/>
                </a:solidFill>
                <a:effectLst/>
                <a:latin typeface="Söhne"/>
              </a:rPr>
              <a:t> </a:t>
            </a:r>
            <a:r>
              <a:rPr lang="en-GB" b="0" i="0" u="none" strike="noStrike" dirty="0" err="1">
                <a:solidFill>
                  <a:srgbClr val="374151"/>
                </a:solidFill>
                <a:effectLst/>
                <a:latin typeface="Söhne"/>
              </a:rPr>
              <a:t>décidé</a:t>
            </a:r>
            <a:r>
              <a:rPr lang="en-GB" b="0" i="0" u="none" strike="noStrike" dirty="0">
                <a:solidFill>
                  <a:srgbClr val="374151"/>
                </a:solidFill>
                <a:effectLst/>
                <a:latin typeface="Söhne"/>
              </a:rPr>
              <a:t> </a:t>
            </a:r>
            <a:r>
              <a:rPr lang="en-GB" b="0" i="0" u="none" strike="noStrike" dirty="0" err="1">
                <a:solidFill>
                  <a:srgbClr val="374151"/>
                </a:solidFill>
                <a:effectLst/>
                <a:latin typeface="Söhne"/>
              </a:rPr>
              <a:t>d'inclure</a:t>
            </a:r>
            <a:r>
              <a:rPr lang="en-GB" b="0" i="0" u="none" strike="noStrike" dirty="0">
                <a:solidFill>
                  <a:srgbClr val="374151"/>
                </a:solidFill>
                <a:effectLst/>
                <a:latin typeface="Söhne"/>
              </a:rPr>
              <a:t> </a:t>
            </a:r>
            <a:r>
              <a:rPr lang="en-GB" b="0" i="0" u="none" strike="noStrike" dirty="0" err="1">
                <a:solidFill>
                  <a:srgbClr val="374151"/>
                </a:solidFill>
                <a:effectLst/>
                <a:latin typeface="Söhne"/>
              </a:rPr>
              <a:t>une</a:t>
            </a:r>
            <a:r>
              <a:rPr lang="en-GB" b="0" i="0" u="none" strike="noStrike" dirty="0">
                <a:solidFill>
                  <a:srgbClr val="374151"/>
                </a:solidFill>
                <a:effectLst/>
                <a:latin typeface="Söhne"/>
              </a:rPr>
              <a:t> étude de </a:t>
            </a:r>
            <a:r>
              <a:rPr lang="en-GB" b="0" i="0" u="none" strike="noStrike" dirty="0" err="1">
                <a:solidFill>
                  <a:srgbClr val="374151"/>
                </a:solidFill>
                <a:effectLst/>
                <a:latin typeface="Söhne"/>
              </a:rPr>
              <a:t>cas</a:t>
            </a:r>
            <a:r>
              <a:rPr lang="en-GB" b="0" i="0" u="none" strike="noStrike" dirty="0">
                <a:solidFill>
                  <a:srgbClr val="374151"/>
                </a:solidFill>
                <a:effectLst/>
                <a:latin typeface="Söhne"/>
              </a:rPr>
              <a:t> (</a:t>
            </a:r>
            <a:r>
              <a:rPr lang="en-GB" b="0" i="0" u="none" strike="noStrike" dirty="0" err="1">
                <a:solidFill>
                  <a:srgbClr val="374151"/>
                </a:solidFill>
                <a:effectLst/>
                <a:latin typeface="Söhne"/>
              </a:rPr>
              <a:t>ce</a:t>
            </a:r>
            <a:r>
              <a:rPr lang="en-GB" b="0" i="0" u="none" strike="noStrike" dirty="0">
                <a:solidFill>
                  <a:srgbClr val="374151"/>
                </a:solidFill>
                <a:effectLst/>
                <a:latin typeface="Söhne"/>
              </a:rPr>
              <a:t> qui </a:t>
            </a:r>
            <a:r>
              <a:rPr lang="en-GB" b="0" i="0" u="none" strike="noStrike" dirty="0" err="1">
                <a:solidFill>
                  <a:srgbClr val="374151"/>
                </a:solidFill>
                <a:effectLst/>
                <a:latin typeface="Söhne"/>
              </a:rPr>
              <a:t>est</a:t>
            </a:r>
            <a:r>
              <a:rPr lang="en-GB" b="0" i="0" u="none" strike="noStrike" dirty="0">
                <a:solidFill>
                  <a:srgbClr val="374151"/>
                </a:solidFill>
                <a:effectLst/>
                <a:latin typeface="Söhne"/>
              </a:rPr>
              <a:t> </a:t>
            </a:r>
            <a:r>
              <a:rPr lang="en-GB" b="0" i="0" u="none" strike="noStrike" dirty="0" err="1">
                <a:solidFill>
                  <a:srgbClr val="374151"/>
                </a:solidFill>
                <a:effectLst/>
                <a:latin typeface="Söhne"/>
              </a:rPr>
              <a:t>recommandé</a:t>
            </a:r>
            <a:r>
              <a:rPr lang="en-GB" b="0" i="0" u="none" strike="noStrike" dirty="0">
                <a:solidFill>
                  <a:srgbClr val="374151"/>
                </a:solidFill>
                <a:effectLst/>
                <a:latin typeface="Söhne"/>
              </a:rPr>
              <a:t>), </a:t>
            </a:r>
            <a:r>
              <a:rPr lang="en-GB" b="0" i="0" u="none" strike="noStrike" dirty="0" err="1">
                <a:solidFill>
                  <a:srgbClr val="374151"/>
                </a:solidFill>
                <a:effectLst/>
                <a:latin typeface="Söhne"/>
              </a:rPr>
              <a:t>alors</a:t>
            </a:r>
            <a:r>
              <a:rPr lang="en-GB" b="0" i="0" u="none" strike="noStrike" dirty="0">
                <a:solidFill>
                  <a:srgbClr val="374151"/>
                </a:solidFill>
                <a:effectLst/>
                <a:latin typeface="Söhne"/>
              </a:rPr>
              <a:t> la diapositive "</a:t>
            </a:r>
            <a:r>
              <a:rPr lang="en-GB" b="0" i="0" u="none" strike="noStrike" dirty="0" err="1">
                <a:solidFill>
                  <a:srgbClr val="374151"/>
                </a:solidFill>
                <a:effectLst/>
                <a:latin typeface="Söhne"/>
              </a:rPr>
              <a:t>À</a:t>
            </a:r>
            <a:r>
              <a:rPr lang="en-GB" b="0" i="0" u="none" strike="noStrike" dirty="0">
                <a:solidFill>
                  <a:srgbClr val="374151"/>
                </a:solidFill>
                <a:effectLst/>
                <a:latin typeface="Söhne"/>
              </a:rPr>
              <a:t> quoi </a:t>
            </a:r>
            <a:r>
              <a:rPr lang="en-GB" b="0" i="0" u="none" strike="noStrike" dirty="0" err="1">
                <a:solidFill>
                  <a:srgbClr val="374151"/>
                </a:solidFill>
                <a:effectLst/>
                <a:latin typeface="Söhne"/>
              </a:rPr>
              <a:t>cela</a:t>
            </a:r>
            <a:r>
              <a:rPr lang="en-GB" b="0" i="0" u="none" strike="noStrike" dirty="0">
                <a:solidFill>
                  <a:srgbClr val="374151"/>
                </a:solidFill>
                <a:effectLst/>
                <a:latin typeface="Söhne"/>
              </a:rPr>
              <a:t> </a:t>
            </a:r>
            <a:r>
              <a:rPr lang="en-GB" b="0" i="0" u="none" strike="noStrike" dirty="0" err="1">
                <a:solidFill>
                  <a:srgbClr val="374151"/>
                </a:solidFill>
                <a:effectLst/>
                <a:latin typeface="Söhne"/>
              </a:rPr>
              <a:t>ressemble</a:t>
            </a:r>
            <a:r>
              <a:rPr lang="en-GB" b="0" i="0" u="none" strike="noStrike" dirty="0">
                <a:solidFill>
                  <a:srgbClr val="374151"/>
                </a:solidFill>
                <a:effectLst/>
                <a:latin typeface="Söhne"/>
              </a:rPr>
              <a:t>-t-il dans la pratique" </a:t>
            </a:r>
            <a:r>
              <a:rPr lang="en-GB" b="0" i="0" u="none" strike="noStrike" dirty="0" err="1">
                <a:solidFill>
                  <a:srgbClr val="374151"/>
                </a:solidFill>
                <a:effectLst/>
                <a:latin typeface="Söhne"/>
              </a:rPr>
              <a:t>peut</a:t>
            </a:r>
            <a:r>
              <a:rPr lang="en-GB" b="0" i="0" u="none" strike="noStrike" dirty="0">
                <a:solidFill>
                  <a:srgbClr val="374151"/>
                </a:solidFill>
                <a:effectLst/>
                <a:latin typeface="Söhne"/>
              </a:rPr>
              <a:t> </a:t>
            </a:r>
            <a:r>
              <a:rPr lang="en-GB" b="0" i="0" u="none" strike="noStrike" dirty="0" err="1">
                <a:solidFill>
                  <a:srgbClr val="374151"/>
                </a:solidFill>
                <a:effectLst/>
                <a:latin typeface="Söhne"/>
              </a:rPr>
              <a:t>être</a:t>
            </a:r>
            <a:r>
              <a:rPr lang="en-GB" b="0" i="0" u="none" strike="noStrike" dirty="0">
                <a:solidFill>
                  <a:srgbClr val="374151"/>
                </a:solidFill>
                <a:effectLst/>
                <a:latin typeface="Söhne"/>
              </a:rPr>
              <a:t> </a:t>
            </a:r>
            <a:r>
              <a:rPr lang="en-GB" b="0" i="0" u="none" strike="noStrike" dirty="0" err="1">
                <a:solidFill>
                  <a:srgbClr val="374151"/>
                </a:solidFill>
                <a:effectLst/>
                <a:latin typeface="Söhne"/>
              </a:rPr>
              <a:t>retirée</a:t>
            </a:r>
            <a:r>
              <a:rPr lang="en-GB" b="0" i="0" u="none" strike="noStrike" dirty="0">
                <a:solidFill>
                  <a:srgbClr val="374151"/>
                </a:solidFill>
                <a:effectLst/>
                <a:latin typeface="Söhne"/>
              </a:rPr>
              <a:t> et </a:t>
            </a:r>
            <a:r>
              <a:rPr lang="en-GB" b="0" i="0" u="none" strike="noStrike" dirty="0" err="1">
                <a:solidFill>
                  <a:srgbClr val="374151"/>
                </a:solidFill>
                <a:effectLst/>
                <a:latin typeface="Söhne"/>
              </a:rPr>
              <a:t>utilisée</a:t>
            </a:r>
            <a:r>
              <a:rPr lang="en-GB" b="0" i="0" u="none" strike="noStrike" dirty="0">
                <a:solidFill>
                  <a:srgbClr val="374151"/>
                </a:solidFill>
                <a:effectLst/>
                <a:latin typeface="Söhne"/>
              </a:rPr>
              <a:t> </a:t>
            </a:r>
            <a:r>
              <a:rPr lang="en-GB" b="0" i="0" u="none" strike="noStrike" dirty="0" err="1">
                <a:solidFill>
                  <a:srgbClr val="374151"/>
                </a:solidFill>
                <a:effectLst/>
                <a:latin typeface="Söhne"/>
              </a:rPr>
              <a:t>plutôt</a:t>
            </a:r>
            <a:r>
              <a:rPr lang="en-GB" b="0" i="0" u="none" strike="noStrike" dirty="0">
                <a:solidFill>
                  <a:srgbClr val="374151"/>
                </a:solidFill>
                <a:effectLst/>
                <a:latin typeface="Söhne"/>
              </a:rPr>
              <a:t> </a:t>
            </a:r>
            <a:r>
              <a:rPr lang="en-GB" b="0" i="0" u="none" strike="noStrike" dirty="0" err="1">
                <a:solidFill>
                  <a:srgbClr val="374151"/>
                </a:solidFill>
                <a:effectLst/>
                <a:latin typeface="Söhne"/>
              </a:rPr>
              <a:t>comme</a:t>
            </a:r>
            <a:r>
              <a:rPr lang="en-GB" b="0" i="0" u="none" strike="noStrike" dirty="0">
                <a:solidFill>
                  <a:srgbClr val="374151"/>
                </a:solidFill>
                <a:effectLst/>
                <a:latin typeface="Söhne"/>
              </a:rPr>
              <a:t> un guide pour </a:t>
            </a:r>
            <a:r>
              <a:rPr lang="en-GB" b="0" i="0" u="none" strike="noStrike" dirty="0" err="1">
                <a:solidFill>
                  <a:srgbClr val="374151"/>
                </a:solidFill>
                <a:effectLst/>
                <a:latin typeface="Söhne"/>
              </a:rPr>
              <a:t>élaborer</a:t>
            </a:r>
            <a:r>
              <a:rPr lang="en-GB" b="0" i="0" u="none" strike="noStrike" dirty="0">
                <a:solidFill>
                  <a:srgbClr val="374151"/>
                </a:solidFill>
                <a:effectLst/>
                <a:latin typeface="Söhne"/>
              </a:rPr>
              <a:t> </a:t>
            </a:r>
            <a:r>
              <a:rPr lang="en-GB" b="0" i="0" u="none" strike="noStrike" dirty="0" err="1">
                <a:solidFill>
                  <a:srgbClr val="374151"/>
                </a:solidFill>
                <a:effectLst/>
                <a:latin typeface="Söhne"/>
              </a:rPr>
              <a:t>une</a:t>
            </a:r>
            <a:r>
              <a:rPr lang="en-GB" b="0" i="0" u="none" strike="noStrike" dirty="0">
                <a:solidFill>
                  <a:srgbClr val="374151"/>
                </a:solidFill>
                <a:effectLst/>
                <a:latin typeface="Söhne"/>
              </a:rPr>
              <a:t> étude de </a:t>
            </a:r>
            <a:r>
              <a:rPr lang="en-GB" b="0" i="0" u="none" strike="noStrike" dirty="0" err="1">
                <a:solidFill>
                  <a:srgbClr val="374151"/>
                </a:solidFill>
                <a:effectLst/>
                <a:latin typeface="Söhne"/>
              </a:rPr>
              <a:t>cas</a:t>
            </a:r>
            <a:r>
              <a:rPr lang="en-GB" b="0" i="0" u="none" strike="noStrike" dirty="0">
                <a:solidFill>
                  <a:srgbClr val="374151"/>
                </a:solidFill>
                <a:effectLst/>
                <a:latin typeface="Söhne"/>
              </a:rPr>
              <a:t>.</a:t>
            </a:r>
          </a:p>
        </p:txBody>
      </p:sp>
      <p:sp>
        <p:nvSpPr>
          <p:cNvPr id="4" name="Slide Number Placeholder 3"/>
          <p:cNvSpPr>
            <a:spLocks noGrp="1"/>
          </p:cNvSpPr>
          <p:nvPr>
            <p:ph type="sldNum" sz="quarter" idx="5"/>
          </p:nvPr>
        </p:nvSpPr>
        <p:spPr/>
        <p:txBody>
          <a:bodyPr/>
          <a:lstStyle/>
          <a:p>
            <a:fld id="{A337ECB4-6E4B-5B47-8BB0-8C0B16797478}" type="slidenum">
              <a:rPr lang="en-US" smtClean="0"/>
              <a:t>18</a:t>
            </a:fld>
            <a:endParaRPr lang="en-US"/>
          </a:p>
        </p:txBody>
      </p:sp>
    </p:spTree>
    <p:extLst>
      <p:ext uri="{BB962C8B-B14F-4D97-AF65-F5344CB8AC3E}">
        <p14:creationId xmlns:p14="http://schemas.microsoft.com/office/powerpoint/2010/main" val="111585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err="1"/>
              <a:t>Espace</a:t>
            </a:r>
            <a:r>
              <a:rPr lang="en-US" dirty="0"/>
              <a:t> </a:t>
            </a:r>
            <a:r>
              <a:rPr lang="en-US" dirty="0" err="1"/>
              <a:t>réservé</a:t>
            </a:r>
            <a:r>
              <a:rPr lang="en-US" dirty="0"/>
              <a:t> au </a:t>
            </a:r>
            <a:r>
              <a:rPr lang="en-US" dirty="0" err="1"/>
              <a:t>formateur</a:t>
            </a:r>
            <a:r>
              <a:rPr lang="en-US" dirty="0"/>
              <a:t>/animateur pour </a:t>
            </a:r>
            <a:r>
              <a:rPr lang="en-US" dirty="0" err="1"/>
              <a:t>insérer</a:t>
            </a:r>
            <a:r>
              <a:rPr lang="en-US" dirty="0"/>
              <a:t> </a:t>
            </a:r>
            <a:r>
              <a:rPr lang="en-US" dirty="0" err="1"/>
              <a:t>une</a:t>
            </a:r>
            <a:r>
              <a:rPr lang="en-US" dirty="0"/>
              <a:t> étude de </a:t>
            </a:r>
            <a:r>
              <a:rPr lang="en-US" dirty="0" err="1"/>
              <a:t>cas</a:t>
            </a:r>
            <a:r>
              <a:rPr lang="en-US" dirty="0"/>
              <a:t>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err="1"/>
              <a:t>Lors</a:t>
            </a:r>
            <a:r>
              <a:rPr lang="en-US" dirty="0"/>
              <a:t> du </a:t>
            </a:r>
            <a:r>
              <a:rPr lang="en-US" dirty="0" err="1"/>
              <a:t>développement</a:t>
            </a:r>
            <a:r>
              <a:rPr lang="en-US" dirty="0"/>
              <a:t> </a:t>
            </a:r>
            <a:r>
              <a:rPr lang="en-US" dirty="0" err="1"/>
              <a:t>d'une</a:t>
            </a:r>
            <a:r>
              <a:rPr lang="en-US" dirty="0"/>
              <a:t> étude de </a:t>
            </a:r>
            <a:r>
              <a:rPr lang="en-US" dirty="0" err="1"/>
              <a:t>cas</a:t>
            </a:r>
            <a:r>
              <a:rPr lang="en-US" dirty="0"/>
              <a:t>, deux </a:t>
            </a:r>
            <a:r>
              <a:rPr lang="en-US" dirty="0" err="1"/>
              <a:t>approches</a:t>
            </a:r>
            <a:r>
              <a:rPr lang="en-US" dirty="0"/>
              <a:t> </a:t>
            </a:r>
            <a:r>
              <a:rPr lang="en-US" dirty="0" err="1"/>
              <a:t>peuvent</a:t>
            </a:r>
            <a:r>
              <a:rPr lang="en-US" dirty="0"/>
              <a:t> </a:t>
            </a:r>
            <a:r>
              <a:rPr lang="en-US" dirty="0" err="1"/>
              <a:t>être</a:t>
            </a:r>
            <a:r>
              <a:rPr lang="en-US" dirty="0"/>
              <a:t> </a:t>
            </a:r>
            <a:r>
              <a:rPr lang="en-US" dirty="0" err="1"/>
              <a:t>envisagées</a:t>
            </a:r>
            <a:r>
              <a:rPr lang="en-US" dirty="0"/>
              <a:t> : (</a:t>
            </a:r>
            <a:r>
              <a:rPr lang="en-US" dirty="0" err="1"/>
              <a:t>i</a:t>
            </a:r>
            <a:r>
              <a:rPr lang="en-US" dirty="0"/>
              <a:t>) prendre un </a:t>
            </a:r>
            <a:r>
              <a:rPr lang="en-US" dirty="0" err="1"/>
              <a:t>programme</a:t>
            </a:r>
            <a:r>
              <a:rPr lang="en-US" dirty="0"/>
              <a:t> </a:t>
            </a:r>
            <a:r>
              <a:rPr lang="en-US" dirty="0" err="1"/>
              <a:t>traditionnel</a:t>
            </a:r>
            <a:r>
              <a:rPr lang="en-US" dirty="0"/>
              <a:t> </a:t>
            </a:r>
            <a:r>
              <a:rPr lang="en-US" dirty="0" err="1"/>
              <a:t>familier</a:t>
            </a:r>
            <a:r>
              <a:rPr lang="en-US" dirty="0"/>
              <a:t> aux participants et </a:t>
            </a:r>
            <a:r>
              <a:rPr lang="en-US" dirty="0" err="1"/>
              <a:t>montrer</a:t>
            </a:r>
            <a:r>
              <a:rPr lang="en-US" dirty="0"/>
              <a:t> comment il </a:t>
            </a:r>
            <a:r>
              <a:rPr lang="en-US" dirty="0" err="1"/>
              <a:t>pourrait</a:t>
            </a:r>
            <a:r>
              <a:rPr lang="en-US" dirty="0"/>
              <a:t> </a:t>
            </a:r>
            <a:r>
              <a:rPr lang="en-US" dirty="0" err="1"/>
              <a:t>être</a:t>
            </a:r>
            <a:r>
              <a:rPr lang="en-US" dirty="0"/>
              <a:t> </a:t>
            </a:r>
            <a:r>
              <a:rPr lang="en-US" dirty="0" err="1"/>
              <a:t>adapté</a:t>
            </a:r>
            <a:r>
              <a:rPr lang="en-US" dirty="0"/>
              <a:t> pour appliquer </a:t>
            </a:r>
            <a:r>
              <a:rPr lang="en-US" dirty="0" err="1"/>
              <a:t>l'approche</a:t>
            </a:r>
            <a:r>
              <a:rPr lang="en-US" dirty="0"/>
              <a:t> CWIS, </a:t>
            </a:r>
            <a:r>
              <a:rPr lang="en-US" dirty="0" err="1"/>
              <a:t>ou</a:t>
            </a:r>
            <a:r>
              <a:rPr lang="en-US" dirty="0"/>
              <a:t> (ii) prendre un </a:t>
            </a:r>
            <a:r>
              <a:rPr lang="en-US" dirty="0" err="1"/>
              <a:t>programme</a:t>
            </a:r>
            <a:r>
              <a:rPr lang="en-US" dirty="0"/>
              <a:t> CWIS </a:t>
            </a:r>
            <a:r>
              <a:rPr lang="en-US" dirty="0" err="1"/>
              <a:t>actuel</a:t>
            </a:r>
            <a:r>
              <a:rPr lang="en-US" dirty="0"/>
              <a:t> du </a:t>
            </a:r>
            <a:r>
              <a:rPr lang="en-US" dirty="0" err="1"/>
              <a:t>contexte</a:t>
            </a:r>
            <a:r>
              <a:rPr lang="en-US" dirty="0"/>
              <a:t> des participants.</a:t>
            </a:r>
          </a:p>
          <a:p>
            <a:pPr marL="171450" indent="-171450">
              <a:buFont typeface="Arial" panose="020B0604020202020204" pitchFamily="34" charset="0"/>
              <a:buChar char="•"/>
            </a:pPr>
            <a:r>
              <a:rPr lang="en-US" dirty="0" err="1"/>
              <a:t>L'étude</a:t>
            </a:r>
            <a:r>
              <a:rPr lang="en-US" dirty="0"/>
              <a:t> de </a:t>
            </a:r>
            <a:r>
              <a:rPr lang="en-US" dirty="0" err="1"/>
              <a:t>cas</a:t>
            </a:r>
            <a:r>
              <a:rPr lang="en-US" dirty="0"/>
              <a:t> </a:t>
            </a:r>
            <a:r>
              <a:rPr lang="en-US" dirty="0" err="1"/>
              <a:t>devrait</a:t>
            </a:r>
            <a:r>
              <a:rPr lang="en-US" dirty="0"/>
              <a:t> </a:t>
            </a:r>
            <a:r>
              <a:rPr lang="en-US" dirty="0" err="1"/>
              <a:t>viser</a:t>
            </a:r>
            <a:r>
              <a:rPr lang="en-US" dirty="0"/>
              <a:t> </a:t>
            </a:r>
            <a:r>
              <a:rPr lang="en-US" dirty="0" err="1"/>
              <a:t>à</a:t>
            </a:r>
            <a:r>
              <a:rPr lang="en-US" dirty="0"/>
              <a:t> </a:t>
            </a:r>
            <a:r>
              <a:rPr lang="en-US" dirty="0" err="1"/>
              <a:t>montrer</a:t>
            </a:r>
            <a:r>
              <a:rPr lang="en-US" dirty="0"/>
              <a:t> comment </a:t>
            </a:r>
            <a:r>
              <a:rPr lang="en-US" dirty="0" err="1"/>
              <a:t>l'approche</a:t>
            </a:r>
            <a:r>
              <a:rPr lang="en-US" dirty="0"/>
              <a:t> CWIS </a:t>
            </a:r>
            <a:r>
              <a:rPr lang="en-US" dirty="0" err="1"/>
              <a:t>peut</a:t>
            </a:r>
            <a:r>
              <a:rPr lang="en-US" dirty="0"/>
              <a:t> </a:t>
            </a:r>
            <a:r>
              <a:rPr lang="en-US" dirty="0" err="1"/>
              <a:t>contribuer</a:t>
            </a:r>
            <a:r>
              <a:rPr lang="en-US" dirty="0"/>
              <a:t> </a:t>
            </a:r>
            <a:r>
              <a:rPr lang="en-US" dirty="0" err="1"/>
              <a:t>à</a:t>
            </a:r>
            <a:r>
              <a:rPr lang="en-US" dirty="0"/>
              <a:t> </a:t>
            </a:r>
            <a:r>
              <a:rPr lang="en-US" dirty="0" err="1"/>
              <a:t>résoudre</a:t>
            </a:r>
            <a:r>
              <a:rPr lang="en-US" dirty="0"/>
              <a:t> les </a:t>
            </a:r>
            <a:r>
              <a:rPr lang="en-US" dirty="0" err="1"/>
              <a:t>problèmes</a:t>
            </a:r>
            <a:r>
              <a:rPr lang="en-US" dirty="0"/>
              <a:t> </a:t>
            </a:r>
            <a:r>
              <a:rPr lang="en-US" dirty="0" err="1"/>
              <a:t>existants</a:t>
            </a:r>
            <a:r>
              <a:rPr lang="en-US" dirty="0"/>
              <a:t> :</a:t>
            </a:r>
          </a:p>
          <a:p>
            <a:pPr marL="628650" lvl="1" indent="-171450">
              <a:buFont typeface="Arial" panose="020B0604020202020204" pitchFamily="34" charset="0"/>
              <a:buChar char="•"/>
            </a:pPr>
            <a:r>
              <a:rPr lang="en-US" dirty="0" err="1"/>
              <a:t>L'approche</a:t>
            </a:r>
            <a:r>
              <a:rPr lang="en-US" dirty="0"/>
              <a:t> </a:t>
            </a:r>
            <a:r>
              <a:rPr lang="en-US" dirty="0" err="1"/>
              <a:t>classique</a:t>
            </a:r>
            <a:r>
              <a:rPr lang="en-US" dirty="0"/>
              <a:t> de </a:t>
            </a:r>
            <a:r>
              <a:rPr lang="en-US" dirty="0" err="1"/>
              <a:t>lourds</a:t>
            </a:r>
            <a:r>
              <a:rPr lang="en-US" dirty="0"/>
              <a:t> </a:t>
            </a:r>
            <a:r>
              <a:rPr lang="en-US" dirty="0" err="1"/>
              <a:t>investissements</a:t>
            </a:r>
            <a:r>
              <a:rPr lang="en-US" dirty="0"/>
              <a:t> </a:t>
            </a:r>
            <a:r>
              <a:rPr lang="en-US" dirty="0" err="1"/>
              <a:t>axés</a:t>
            </a:r>
            <a:r>
              <a:rPr lang="en-US" dirty="0"/>
              <a:t> sur </a:t>
            </a:r>
            <a:r>
              <a:rPr lang="en-US" dirty="0" err="1"/>
              <a:t>l'infrastructure</a:t>
            </a:r>
            <a:r>
              <a:rPr lang="en-US" dirty="0"/>
              <a:t> ne se </a:t>
            </a:r>
            <a:r>
              <a:rPr lang="en-US" dirty="0" err="1"/>
              <a:t>traduit</a:t>
            </a:r>
            <a:r>
              <a:rPr lang="en-US" dirty="0"/>
              <a:t> pas par des </a:t>
            </a:r>
            <a:r>
              <a:rPr lang="en-US" dirty="0" err="1"/>
              <a:t>résultats</a:t>
            </a:r>
            <a:r>
              <a:rPr lang="en-US" dirty="0"/>
              <a:t> de service </a:t>
            </a:r>
            <a:r>
              <a:rPr lang="en-US" dirty="0" err="1"/>
              <a:t>améliorés</a:t>
            </a:r>
            <a:r>
              <a:rPr lang="en-US" dirty="0"/>
              <a:t> (</a:t>
            </a:r>
            <a:r>
              <a:rPr lang="en-US" dirty="0" err="1"/>
              <a:t>en</a:t>
            </a:r>
            <a:r>
              <a:rPr lang="en-US" dirty="0"/>
              <a:t> particulier pour </a:t>
            </a:r>
            <a:r>
              <a:rPr lang="en-US" dirty="0" err="1"/>
              <a:t>ceux</a:t>
            </a:r>
            <a:r>
              <a:rPr lang="en-US" dirty="0"/>
              <a:t> qui ne </a:t>
            </a:r>
            <a:r>
              <a:rPr lang="en-US" dirty="0" err="1"/>
              <a:t>sont</a:t>
            </a:r>
            <a:r>
              <a:rPr lang="en-US" dirty="0"/>
              <a:t> pas </a:t>
            </a:r>
            <a:r>
              <a:rPr lang="en-US" dirty="0" err="1"/>
              <a:t>raccordés</a:t>
            </a:r>
            <a:r>
              <a:rPr lang="en-US" dirty="0"/>
              <a:t> aux </a:t>
            </a:r>
            <a:r>
              <a:rPr lang="en-US" dirty="0" err="1"/>
              <a:t>égouts</a:t>
            </a:r>
            <a:r>
              <a:rPr lang="en-US" dirty="0"/>
              <a:t>).</a:t>
            </a:r>
          </a:p>
          <a:p>
            <a:pPr marL="628650" lvl="1" indent="-171450">
              <a:buFont typeface="Arial" panose="020B0604020202020204" pitchFamily="34" charset="0"/>
              <a:buChar char="•"/>
            </a:pPr>
            <a:r>
              <a:rPr lang="en-US" dirty="0" err="1"/>
              <a:t>Faible</a:t>
            </a:r>
            <a:r>
              <a:rPr lang="en-US" dirty="0"/>
              <a:t> retour sur </a:t>
            </a:r>
            <a:r>
              <a:rPr lang="en-US" dirty="0" err="1"/>
              <a:t>investissement</a:t>
            </a:r>
            <a:r>
              <a:rPr lang="en-US" dirty="0"/>
              <a:t> de la part des </a:t>
            </a:r>
            <a:r>
              <a:rPr lang="en-US" dirty="0" err="1"/>
              <a:t>donateurs</a:t>
            </a:r>
            <a:r>
              <a:rPr lang="en-US" dirty="0"/>
              <a:t> et des </a:t>
            </a:r>
            <a:r>
              <a:rPr lang="en-US" dirty="0" err="1"/>
              <a:t>gouvernements</a:t>
            </a:r>
            <a:r>
              <a:rPr lang="en-US" dirty="0"/>
              <a:t> </a:t>
            </a:r>
            <a:r>
              <a:rPr lang="en-US" dirty="0" err="1"/>
              <a:t>en</a:t>
            </a:r>
            <a:r>
              <a:rPr lang="en-US" dirty="0"/>
              <a:t> raison </a:t>
            </a:r>
            <a:r>
              <a:rPr lang="en-US" dirty="0" err="1"/>
              <a:t>d'une</a:t>
            </a:r>
            <a:r>
              <a:rPr lang="en-US" dirty="0"/>
              <a:t> planification et </a:t>
            </a:r>
            <a:r>
              <a:rPr lang="en-US" dirty="0" err="1"/>
              <a:t>d'une</a:t>
            </a:r>
            <a:r>
              <a:rPr lang="en-US" dirty="0"/>
              <a:t> coordination </a:t>
            </a:r>
            <a:r>
              <a:rPr lang="en-US" dirty="0" err="1"/>
              <a:t>insuffisantes</a:t>
            </a:r>
            <a:r>
              <a:rPr lang="en-US" dirty="0"/>
              <a:t>.</a:t>
            </a:r>
          </a:p>
          <a:p>
            <a:pPr marL="628650" lvl="1" indent="-171450">
              <a:buFont typeface="Arial" panose="020B0604020202020204" pitchFamily="34" charset="0"/>
              <a:buChar char="•"/>
            </a:pPr>
            <a:r>
              <a:rPr lang="en-US" dirty="0"/>
              <a:t>Le 'cercle </a:t>
            </a:r>
            <a:r>
              <a:rPr lang="en-US" dirty="0" err="1"/>
              <a:t>vicieux</a:t>
            </a:r>
            <a:r>
              <a:rPr lang="en-US" dirty="0"/>
              <a:t>' des services publics/</a:t>
            </a:r>
            <a:r>
              <a:rPr lang="en-US" dirty="0" err="1"/>
              <a:t>fournisseurs</a:t>
            </a:r>
            <a:r>
              <a:rPr lang="en-US" dirty="0"/>
              <a:t> de services de </a:t>
            </a:r>
            <a:r>
              <a:rPr lang="en-US" dirty="0" err="1"/>
              <a:t>mauvaise</a:t>
            </a:r>
            <a:r>
              <a:rPr lang="en-US" dirty="0"/>
              <a:t> </a:t>
            </a:r>
            <a:r>
              <a:rPr lang="en-US" dirty="0" err="1"/>
              <a:t>réactivité</a:t>
            </a:r>
            <a:r>
              <a:rPr lang="en-US" dirty="0"/>
              <a:t> </a:t>
            </a:r>
            <a:r>
              <a:rPr lang="en-US" dirty="0" err="1"/>
              <a:t>envers</a:t>
            </a:r>
            <a:r>
              <a:rPr lang="en-US" dirty="0"/>
              <a:t> les clients, des </a:t>
            </a:r>
            <a:r>
              <a:rPr lang="en-US" dirty="0" err="1"/>
              <a:t>revenus</a:t>
            </a:r>
            <a:r>
              <a:rPr lang="en-US" dirty="0"/>
              <a:t> et des </a:t>
            </a:r>
            <a:r>
              <a:rPr lang="en-US" dirty="0" err="1"/>
              <a:t>dépenses</a:t>
            </a:r>
            <a:r>
              <a:rPr lang="en-US" dirty="0"/>
              <a:t> trop </a:t>
            </a:r>
            <a:r>
              <a:rPr lang="en-US" dirty="0" err="1"/>
              <a:t>faibles</a:t>
            </a:r>
            <a:r>
              <a:rPr lang="en-US" dirty="0"/>
              <a:t> </a:t>
            </a:r>
            <a:r>
              <a:rPr lang="en-US" dirty="0" err="1"/>
              <a:t>en</a:t>
            </a:r>
            <a:r>
              <a:rPr lang="en-US" dirty="0"/>
              <a:t> </a:t>
            </a:r>
            <a:r>
              <a:rPr lang="en-US" dirty="0" err="1"/>
              <a:t>entretien</a:t>
            </a:r>
            <a:r>
              <a:rPr lang="en-US" dirty="0"/>
              <a:t> et maintenance, </a:t>
            </a:r>
            <a:r>
              <a:rPr lang="en-US" dirty="0" err="1"/>
              <a:t>une</a:t>
            </a:r>
            <a:r>
              <a:rPr lang="en-US" dirty="0"/>
              <a:t> absence de notation de </a:t>
            </a:r>
            <a:r>
              <a:rPr lang="en-US" dirty="0" err="1"/>
              <a:t>crédit</a:t>
            </a:r>
            <a:r>
              <a:rPr lang="en-US" dirty="0"/>
              <a:t>, </a:t>
            </a:r>
            <a:r>
              <a:rPr lang="en-US" dirty="0" err="1"/>
              <a:t>une</a:t>
            </a:r>
            <a:r>
              <a:rPr lang="en-US" dirty="0"/>
              <a:t> </a:t>
            </a:r>
            <a:r>
              <a:rPr lang="en-US" dirty="0" err="1"/>
              <a:t>incapacité</a:t>
            </a:r>
            <a:r>
              <a:rPr lang="en-US" dirty="0"/>
              <a:t> </a:t>
            </a:r>
            <a:r>
              <a:rPr lang="en-US" dirty="0" err="1"/>
              <a:t>à</a:t>
            </a:r>
            <a:r>
              <a:rPr lang="en-US" dirty="0"/>
              <a:t> </a:t>
            </a:r>
            <a:r>
              <a:rPr lang="en-US" dirty="0" err="1"/>
              <a:t>investir</a:t>
            </a:r>
            <a:r>
              <a:rPr lang="en-US" dirty="0"/>
              <a:t> dans de </a:t>
            </a:r>
            <a:r>
              <a:rPr lang="en-US" dirty="0" err="1"/>
              <a:t>nouvelles</a:t>
            </a:r>
            <a:r>
              <a:rPr lang="en-US" dirty="0"/>
              <a:t> </a:t>
            </a:r>
            <a:r>
              <a:rPr lang="en-US" dirty="0" err="1"/>
              <a:t>lignes</a:t>
            </a:r>
            <a:r>
              <a:rPr lang="en-US" dirty="0"/>
              <a:t> de services </a:t>
            </a:r>
            <a:r>
              <a:rPr lang="en-US" dirty="0" err="1"/>
              <a:t>ou</a:t>
            </a:r>
            <a:r>
              <a:rPr lang="en-US" dirty="0"/>
              <a:t> dans des </a:t>
            </a:r>
            <a:r>
              <a:rPr lang="en-US" dirty="0" err="1"/>
              <a:t>améliorations</a:t>
            </a:r>
            <a:r>
              <a:rPr lang="en-US" dirty="0"/>
              <a:t> </a:t>
            </a:r>
            <a:r>
              <a:rPr lang="en-US" dirty="0" err="1"/>
              <a:t>opérationnelles</a:t>
            </a:r>
            <a:r>
              <a:rPr lang="en-US" dirty="0"/>
              <a:t> internes (par </a:t>
            </a:r>
            <a:r>
              <a:rPr lang="en-US" dirty="0" err="1"/>
              <a:t>exemple</a:t>
            </a:r>
            <a:r>
              <a:rPr lang="en-US" dirty="0"/>
              <a:t>, </a:t>
            </a:r>
            <a:r>
              <a:rPr lang="en-US" dirty="0" err="1"/>
              <a:t>l'amélioration</a:t>
            </a:r>
            <a:r>
              <a:rPr lang="en-US" dirty="0"/>
              <a:t> des </a:t>
            </a:r>
            <a:r>
              <a:rPr lang="en-US" dirty="0" err="1"/>
              <a:t>systèmes</a:t>
            </a:r>
            <a:r>
              <a:rPr lang="en-US" dirty="0"/>
              <a:t> de gestion des </a:t>
            </a:r>
            <a:r>
              <a:rPr lang="en-US" dirty="0" err="1"/>
              <a:t>données</a:t>
            </a:r>
            <a:r>
              <a:rPr lang="en-US" dirty="0"/>
              <a:t>).</a:t>
            </a:r>
          </a:p>
        </p:txBody>
      </p:sp>
      <p:sp>
        <p:nvSpPr>
          <p:cNvPr id="4" name="Slide Number Placeholder 3"/>
          <p:cNvSpPr>
            <a:spLocks noGrp="1"/>
          </p:cNvSpPr>
          <p:nvPr>
            <p:ph type="sldNum" sz="quarter" idx="5"/>
          </p:nvPr>
        </p:nvSpPr>
        <p:spPr/>
        <p:txBody>
          <a:bodyPr/>
          <a:lstStyle/>
          <a:p>
            <a:fld id="{A337ECB4-6E4B-5B47-8BB0-8C0B16797478}" type="slidenum">
              <a:rPr lang="en-US" smtClean="0"/>
              <a:t>19</a:t>
            </a:fld>
            <a:endParaRPr lang="en-US"/>
          </a:p>
        </p:txBody>
      </p:sp>
    </p:spTree>
    <p:extLst>
      <p:ext uri="{BB962C8B-B14F-4D97-AF65-F5344CB8AC3E}">
        <p14:creationId xmlns:p14="http://schemas.microsoft.com/office/powerpoint/2010/main" val="2328937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37ECB4-6E4B-5B47-8BB0-8C0B16797478}" type="slidenum">
              <a:rPr lang="en-US" smtClean="0"/>
              <a:t>20</a:t>
            </a:fld>
            <a:endParaRPr lang="en-US"/>
          </a:p>
        </p:txBody>
      </p:sp>
    </p:spTree>
    <p:extLst>
      <p:ext uri="{BB962C8B-B14F-4D97-AF65-F5344CB8AC3E}">
        <p14:creationId xmlns:p14="http://schemas.microsoft.com/office/powerpoint/2010/main" val="3624570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Notes pour les </a:t>
            </a:r>
            <a:r>
              <a:rPr lang="en-US" dirty="0" err="1"/>
              <a:t>facilitateurs</a:t>
            </a:r>
            <a:r>
              <a:rPr lang="en-US" dirty="0"/>
              <a:t>/</a:t>
            </a:r>
            <a:r>
              <a:rPr lang="en-US" dirty="0" err="1"/>
              <a:t>formateurs</a:t>
            </a:r>
            <a:r>
              <a:rPr lang="en-US" dirty="0"/>
              <a:t>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err="1"/>
              <a:t>Cette</a:t>
            </a:r>
            <a:r>
              <a:rPr lang="en-US" dirty="0"/>
              <a:t> diapositive vise </a:t>
            </a:r>
            <a:r>
              <a:rPr lang="en-US" dirty="0" err="1"/>
              <a:t>à</a:t>
            </a:r>
            <a:r>
              <a:rPr lang="en-US" dirty="0"/>
              <a:t> </a:t>
            </a:r>
            <a:r>
              <a:rPr lang="en-US" dirty="0" err="1"/>
              <a:t>rafraîchir</a:t>
            </a:r>
            <a:r>
              <a:rPr lang="en-US" dirty="0"/>
              <a:t> la </a:t>
            </a:r>
            <a:r>
              <a:rPr lang="en-US" dirty="0" err="1"/>
              <a:t>mémoire</a:t>
            </a:r>
            <a:r>
              <a:rPr lang="en-US" dirty="0"/>
              <a:t> des participants sur le cadre CWIS, </a:t>
            </a:r>
            <a:r>
              <a:rPr lang="en-US" dirty="0" err="1"/>
              <a:t>mais</a:t>
            </a:r>
            <a:r>
              <a:rPr lang="en-US" dirty="0"/>
              <a:t> </a:t>
            </a:r>
            <a:r>
              <a:rPr lang="en-US" dirty="0" err="1"/>
              <a:t>aussi</a:t>
            </a:r>
            <a:r>
              <a:rPr lang="en-US" dirty="0"/>
              <a:t> </a:t>
            </a:r>
            <a:r>
              <a:rPr lang="en-US" dirty="0" err="1"/>
              <a:t>à</a:t>
            </a:r>
            <a:r>
              <a:rPr lang="en-US" dirty="0"/>
              <a:t> </a:t>
            </a:r>
            <a:r>
              <a:rPr lang="en-US" dirty="0" err="1"/>
              <a:t>mettre</a:t>
            </a:r>
            <a:r>
              <a:rPr lang="en-US" dirty="0"/>
              <a:t> </a:t>
            </a:r>
            <a:r>
              <a:rPr lang="en-US" dirty="0" err="1"/>
              <a:t>en</a:t>
            </a:r>
            <a:r>
              <a:rPr lang="en-US" dirty="0"/>
              <a:t> </a:t>
            </a:r>
            <a:r>
              <a:rPr lang="en-US" dirty="0" err="1"/>
              <a:t>évidence</a:t>
            </a:r>
            <a:r>
              <a:rPr lang="en-US" dirty="0"/>
              <a:t> que </a:t>
            </a:r>
            <a:r>
              <a:rPr lang="en-US" dirty="0" err="1"/>
              <a:t>cette</a:t>
            </a:r>
            <a:r>
              <a:rPr lang="en-US" dirty="0"/>
              <a:t> session se </a:t>
            </a:r>
            <a:r>
              <a:rPr lang="en-US" dirty="0" err="1"/>
              <a:t>concentrera</a:t>
            </a:r>
            <a:r>
              <a:rPr lang="en-US" dirty="0"/>
              <a:t> sur </a:t>
            </a:r>
            <a:r>
              <a:rPr lang="en-US" dirty="0" err="1"/>
              <a:t>l'examen</a:t>
            </a:r>
            <a:r>
              <a:rPr lang="en-US" dirty="0"/>
              <a:t> plus </a:t>
            </a:r>
            <a:r>
              <a:rPr lang="en-US" dirty="0" err="1"/>
              <a:t>approfondi</a:t>
            </a:r>
            <a:r>
              <a:rPr lang="en-US" dirty="0"/>
              <a:t> de trois </a:t>
            </a:r>
            <a:r>
              <a:rPr lang="en-US" dirty="0" err="1"/>
              <a:t>fonctions</a:t>
            </a:r>
            <a:r>
              <a:rPr lang="en-US" dirty="0"/>
              <a:t> du </a:t>
            </a:r>
            <a:r>
              <a:rPr lang="en-US" dirty="0" err="1"/>
              <a:t>système</a:t>
            </a:r>
            <a:r>
              <a:rPr lang="en-US" dirty="0"/>
              <a:t>.</a:t>
            </a:r>
          </a:p>
          <a:p>
            <a:pPr marL="171450" indent="-171450">
              <a:buFont typeface="Arial" panose="020B0604020202020204" pitchFamily="34" charset="0"/>
              <a:buChar char="•"/>
            </a:pPr>
            <a:r>
              <a:rPr lang="en-US" dirty="0"/>
              <a:t>Ce </a:t>
            </a:r>
            <a:r>
              <a:rPr lang="en-US" dirty="0" err="1"/>
              <a:t>récapitulatif</a:t>
            </a:r>
            <a:r>
              <a:rPr lang="en-US" dirty="0"/>
              <a:t> </a:t>
            </a:r>
            <a:r>
              <a:rPr lang="en-US" dirty="0" err="1"/>
              <a:t>offre</a:t>
            </a:r>
            <a:r>
              <a:rPr lang="en-US" dirty="0"/>
              <a:t> </a:t>
            </a:r>
            <a:r>
              <a:rPr lang="en-US" dirty="0" err="1"/>
              <a:t>l'occasion</a:t>
            </a:r>
            <a:r>
              <a:rPr lang="en-US" dirty="0"/>
              <a:t> aux participants de poser des questions de clarification.</a:t>
            </a:r>
          </a:p>
          <a:p>
            <a:pPr marL="171450" indent="-171450">
              <a:buFont typeface="Arial" panose="020B0604020202020204" pitchFamily="34" charset="0"/>
              <a:buChar char="•"/>
            </a:pPr>
            <a:r>
              <a:rPr lang="en-US" dirty="0"/>
              <a:t>Il </a:t>
            </a:r>
            <a:r>
              <a:rPr lang="en-US" dirty="0" err="1"/>
              <a:t>pourrait</a:t>
            </a:r>
            <a:r>
              <a:rPr lang="en-US" dirty="0"/>
              <a:t> </a:t>
            </a:r>
            <a:r>
              <a:rPr lang="en-US" dirty="0" err="1"/>
              <a:t>être</a:t>
            </a:r>
            <a:r>
              <a:rPr lang="en-US" dirty="0"/>
              <a:t> utile de retarder les questions sur </a:t>
            </a:r>
            <a:r>
              <a:rPr lang="en-US" dirty="0" err="1"/>
              <a:t>l'application</a:t>
            </a:r>
            <a:r>
              <a:rPr lang="en-US" dirty="0"/>
              <a:t> du CWIS </a:t>
            </a:r>
            <a:r>
              <a:rPr lang="en-US" dirty="0" err="1"/>
              <a:t>jusqu'après</a:t>
            </a:r>
            <a:r>
              <a:rPr lang="en-US" dirty="0"/>
              <a:t> la </a:t>
            </a:r>
            <a:r>
              <a:rPr lang="en-US" dirty="0" err="1"/>
              <a:t>deuxième</a:t>
            </a:r>
            <a:r>
              <a:rPr lang="en-US" dirty="0"/>
              <a:t> session, </a:t>
            </a:r>
            <a:r>
              <a:rPr lang="en-US" dirty="0" err="1"/>
              <a:t>lorsque</a:t>
            </a:r>
            <a:r>
              <a:rPr lang="en-US" dirty="0"/>
              <a:t> nous </a:t>
            </a:r>
            <a:r>
              <a:rPr lang="en-US" dirty="0" err="1"/>
              <a:t>aurons</a:t>
            </a:r>
            <a:r>
              <a:rPr lang="en-US" dirty="0"/>
              <a:t> </a:t>
            </a:r>
            <a:r>
              <a:rPr lang="en-US" dirty="0" err="1"/>
              <a:t>présenté</a:t>
            </a:r>
            <a:r>
              <a:rPr lang="en-US" dirty="0"/>
              <a:t> un examen plus </a:t>
            </a:r>
            <a:r>
              <a:rPr lang="en-US" dirty="0" err="1"/>
              <a:t>détaillé</a:t>
            </a:r>
            <a:r>
              <a:rPr lang="en-US" dirty="0"/>
              <a:t> des </a:t>
            </a:r>
            <a:r>
              <a:rPr lang="en-US" dirty="0" err="1"/>
              <a:t>fonctions</a:t>
            </a:r>
            <a:r>
              <a:rPr lang="en-US" dirty="0"/>
              <a:t> du </a:t>
            </a:r>
            <a:r>
              <a:rPr lang="en-US" dirty="0" err="1"/>
              <a:t>système</a:t>
            </a:r>
            <a:r>
              <a:rPr lang="en-US" dirty="0"/>
              <a:t>.</a:t>
            </a:r>
          </a:p>
        </p:txBody>
      </p:sp>
      <p:sp>
        <p:nvSpPr>
          <p:cNvPr id="4" name="Slide Number Placeholder 3"/>
          <p:cNvSpPr>
            <a:spLocks noGrp="1"/>
          </p:cNvSpPr>
          <p:nvPr>
            <p:ph type="sldNum" sz="quarter" idx="5"/>
          </p:nvPr>
        </p:nvSpPr>
        <p:spPr/>
        <p:txBody>
          <a:bodyPr/>
          <a:lstStyle/>
          <a:p>
            <a:fld id="{A337ECB4-6E4B-5B47-8BB0-8C0B16797478}" type="slidenum">
              <a:rPr lang="en-US" smtClean="0"/>
              <a:t>21</a:t>
            </a:fld>
            <a:endParaRPr lang="en-US"/>
          </a:p>
        </p:txBody>
      </p:sp>
    </p:spTree>
    <p:extLst>
      <p:ext uri="{BB962C8B-B14F-4D97-AF65-F5344CB8AC3E}">
        <p14:creationId xmlns:p14="http://schemas.microsoft.com/office/powerpoint/2010/main" val="1401486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Notes pour les </a:t>
            </a:r>
            <a:r>
              <a:rPr lang="en-US" dirty="0" err="1"/>
              <a:t>facilitateurs</a:t>
            </a:r>
            <a:r>
              <a:rPr lang="en-US" dirty="0"/>
              <a:t>/</a:t>
            </a:r>
            <a:r>
              <a:rPr lang="en-US" dirty="0" err="1"/>
              <a:t>formateurs</a:t>
            </a:r>
            <a:r>
              <a:rPr lang="en-US" dirty="0"/>
              <a:t>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err="1"/>
              <a:t>Cette</a:t>
            </a:r>
            <a:r>
              <a:rPr lang="en-US" dirty="0"/>
              <a:t> diapositive vise </a:t>
            </a:r>
            <a:r>
              <a:rPr lang="en-US" dirty="0" err="1"/>
              <a:t>à</a:t>
            </a:r>
            <a:r>
              <a:rPr lang="en-US" dirty="0"/>
              <a:t> </a:t>
            </a:r>
            <a:r>
              <a:rPr lang="en-US" dirty="0" err="1"/>
              <a:t>rafraîchir</a:t>
            </a:r>
            <a:r>
              <a:rPr lang="en-US" dirty="0"/>
              <a:t> la </a:t>
            </a:r>
            <a:r>
              <a:rPr lang="en-US" dirty="0" err="1"/>
              <a:t>mémoire</a:t>
            </a:r>
            <a:r>
              <a:rPr lang="en-US" dirty="0"/>
              <a:t> des participants sur le cadre CWIS, </a:t>
            </a:r>
            <a:r>
              <a:rPr lang="en-US" dirty="0" err="1"/>
              <a:t>mais</a:t>
            </a:r>
            <a:r>
              <a:rPr lang="en-US" dirty="0"/>
              <a:t> </a:t>
            </a:r>
            <a:r>
              <a:rPr lang="en-US" dirty="0" err="1"/>
              <a:t>aussi</a:t>
            </a:r>
            <a:r>
              <a:rPr lang="en-US" dirty="0"/>
              <a:t> </a:t>
            </a:r>
            <a:r>
              <a:rPr lang="en-US" dirty="0" err="1"/>
              <a:t>à</a:t>
            </a:r>
            <a:r>
              <a:rPr lang="en-US" dirty="0"/>
              <a:t> </a:t>
            </a:r>
            <a:r>
              <a:rPr lang="en-US" dirty="0" err="1"/>
              <a:t>mettre</a:t>
            </a:r>
            <a:r>
              <a:rPr lang="en-US" dirty="0"/>
              <a:t> </a:t>
            </a:r>
            <a:r>
              <a:rPr lang="en-US" dirty="0" err="1"/>
              <a:t>en</a:t>
            </a:r>
            <a:r>
              <a:rPr lang="en-US" dirty="0"/>
              <a:t> </a:t>
            </a:r>
            <a:r>
              <a:rPr lang="en-US" dirty="0" err="1"/>
              <a:t>évidence</a:t>
            </a:r>
            <a:r>
              <a:rPr lang="en-US" dirty="0"/>
              <a:t> que </a:t>
            </a:r>
            <a:r>
              <a:rPr lang="en-US" dirty="0" err="1"/>
              <a:t>cette</a:t>
            </a:r>
            <a:r>
              <a:rPr lang="en-US" dirty="0"/>
              <a:t> session se </a:t>
            </a:r>
            <a:r>
              <a:rPr lang="en-US" dirty="0" err="1"/>
              <a:t>concentrera</a:t>
            </a:r>
            <a:r>
              <a:rPr lang="en-US" dirty="0"/>
              <a:t> sur </a:t>
            </a:r>
            <a:r>
              <a:rPr lang="en-US" dirty="0" err="1"/>
              <a:t>l'examen</a:t>
            </a:r>
            <a:r>
              <a:rPr lang="en-US" dirty="0"/>
              <a:t> plus </a:t>
            </a:r>
            <a:r>
              <a:rPr lang="en-US" dirty="0" err="1"/>
              <a:t>approfondi</a:t>
            </a:r>
            <a:r>
              <a:rPr lang="en-US" dirty="0"/>
              <a:t> de trois </a:t>
            </a:r>
            <a:r>
              <a:rPr lang="en-US" dirty="0" err="1"/>
              <a:t>fonctions</a:t>
            </a:r>
            <a:r>
              <a:rPr lang="en-US" dirty="0"/>
              <a:t> du </a:t>
            </a:r>
            <a:r>
              <a:rPr lang="en-US" dirty="0" err="1"/>
              <a:t>système</a:t>
            </a:r>
            <a:r>
              <a:rPr lang="en-US" dirty="0"/>
              <a:t>.</a:t>
            </a:r>
          </a:p>
          <a:p>
            <a:pPr marL="171450" indent="-171450">
              <a:buFont typeface="Arial" panose="020B0604020202020204" pitchFamily="34" charset="0"/>
              <a:buChar char="•"/>
            </a:pPr>
            <a:r>
              <a:rPr lang="en-US" dirty="0"/>
              <a:t>Ce </a:t>
            </a:r>
            <a:r>
              <a:rPr lang="en-US" dirty="0" err="1"/>
              <a:t>récapitulatif</a:t>
            </a:r>
            <a:r>
              <a:rPr lang="en-US" dirty="0"/>
              <a:t> </a:t>
            </a:r>
            <a:r>
              <a:rPr lang="en-US" dirty="0" err="1"/>
              <a:t>offre</a:t>
            </a:r>
            <a:r>
              <a:rPr lang="en-US" dirty="0"/>
              <a:t> </a:t>
            </a:r>
            <a:r>
              <a:rPr lang="en-US" dirty="0" err="1"/>
              <a:t>l'occasion</a:t>
            </a:r>
            <a:r>
              <a:rPr lang="en-US" dirty="0"/>
              <a:t> aux participants de poser des questions de clarification.</a:t>
            </a:r>
          </a:p>
          <a:p>
            <a:pPr marL="171450" indent="-171450">
              <a:buFont typeface="Arial" panose="020B0604020202020204" pitchFamily="34" charset="0"/>
              <a:buChar char="•"/>
            </a:pPr>
            <a:r>
              <a:rPr lang="en-US" dirty="0"/>
              <a:t>Il </a:t>
            </a:r>
            <a:r>
              <a:rPr lang="en-US" dirty="0" err="1"/>
              <a:t>pourrait</a:t>
            </a:r>
            <a:r>
              <a:rPr lang="en-US" dirty="0"/>
              <a:t> </a:t>
            </a:r>
            <a:r>
              <a:rPr lang="en-US" dirty="0" err="1"/>
              <a:t>être</a:t>
            </a:r>
            <a:r>
              <a:rPr lang="en-US" dirty="0"/>
              <a:t> utile de retarder les questions sur </a:t>
            </a:r>
            <a:r>
              <a:rPr lang="en-US" dirty="0" err="1"/>
              <a:t>l'application</a:t>
            </a:r>
            <a:r>
              <a:rPr lang="en-US" dirty="0"/>
              <a:t> du CWIS </a:t>
            </a:r>
            <a:r>
              <a:rPr lang="en-US" dirty="0" err="1"/>
              <a:t>jusqu'après</a:t>
            </a:r>
            <a:r>
              <a:rPr lang="en-US" dirty="0"/>
              <a:t> la </a:t>
            </a:r>
            <a:r>
              <a:rPr lang="en-US" dirty="0" err="1"/>
              <a:t>deuxième</a:t>
            </a:r>
            <a:r>
              <a:rPr lang="en-US" dirty="0"/>
              <a:t> session, </a:t>
            </a:r>
            <a:r>
              <a:rPr lang="en-US" dirty="0" err="1"/>
              <a:t>lorsque</a:t>
            </a:r>
            <a:r>
              <a:rPr lang="en-US" dirty="0"/>
              <a:t> nous </a:t>
            </a:r>
            <a:r>
              <a:rPr lang="en-US" dirty="0" err="1"/>
              <a:t>aurons</a:t>
            </a:r>
            <a:r>
              <a:rPr lang="en-US" dirty="0"/>
              <a:t> </a:t>
            </a:r>
            <a:r>
              <a:rPr lang="en-US" dirty="0" err="1"/>
              <a:t>présenté</a:t>
            </a:r>
            <a:r>
              <a:rPr lang="en-US" dirty="0"/>
              <a:t> un examen plus </a:t>
            </a:r>
            <a:r>
              <a:rPr lang="en-US" dirty="0" err="1"/>
              <a:t>détaillé</a:t>
            </a:r>
            <a:r>
              <a:rPr lang="en-US" dirty="0"/>
              <a:t> des </a:t>
            </a:r>
            <a:r>
              <a:rPr lang="en-US" dirty="0" err="1"/>
              <a:t>fonctions</a:t>
            </a:r>
            <a:r>
              <a:rPr lang="en-US" dirty="0"/>
              <a:t> du </a:t>
            </a:r>
            <a:r>
              <a:rPr lang="en-US" dirty="0" err="1"/>
              <a:t>système</a:t>
            </a:r>
            <a:r>
              <a:rPr lang="en-US" dirty="0"/>
              <a:t>.</a:t>
            </a:r>
          </a:p>
        </p:txBody>
      </p:sp>
      <p:sp>
        <p:nvSpPr>
          <p:cNvPr id="4" name="Slide Number Placeholder 3"/>
          <p:cNvSpPr>
            <a:spLocks noGrp="1"/>
          </p:cNvSpPr>
          <p:nvPr>
            <p:ph type="sldNum" sz="quarter" idx="5"/>
          </p:nvPr>
        </p:nvSpPr>
        <p:spPr/>
        <p:txBody>
          <a:bodyPr/>
          <a:lstStyle/>
          <a:p>
            <a:fld id="{A337ECB4-6E4B-5B47-8BB0-8C0B16797478}" type="slidenum">
              <a:rPr lang="en-US" smtClean="0"/>
              <a:t>22</a:t>
            </a:fld>
            <a:endParaRPr lang="en-US"/>
          </a:p>
        </p:txBody>
      </p:sp>
    </p:spTree>
    <p:extLst>
      <p:ext uri="{BB962C8B-B14F-4D97-AF65-F5344CB8AC3E}">
        <p14:creationId xmlns:p14="http://schemas.microsoft.com/office/powerpoint/2010/main" val="10779878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pour les </a:t>
            </a:r>
            <a:r>
              <a:rPr lang="en-US" dirty="0" err="1"/>
              <a:t>facilitateurs</a:t>
            </a:r>
            <a:r>
              <a:rPr lang="en-US" dirty="0"/>
              <a:t>/</a:t>
            </a:r>
            <a:r>
              <a:rPr lang="en-US" dirty="0" err="1"/>
              <a:t>formateurs</a:t>
            </a:r>
            <a:r>
              <a:rPr lang="en-US" dirty="0"/>
              <a:t> :</a:t>
            </a:r>
          </a:p>
          <a:p>
            <a:endParaRPr lang="en-US" dirty="0"/>
          </a:p>
          <a:p>
            <a:pPr marL="171450" indent="-171450">
              <a:buFont typeface="Arial" panose="020B0604020202020204" pitchFamily="34" charset="0"/>
              <a:buChar char="•"/>
            </a:pPr>
            <a:r>
              <a:rPr lang="en-US" dirty="0" err="1"/>
              <a:t>Ces</a:t>
            </a:r>
            <a:r>
              <a:rPr lang="en-US" dirty="0"/>
              <a:t> diapositives sur la « </a:t>
            </a:r>
            <a:r>
              <a:rPr lang="en-US" dirty="0" err="1"/>
              <a:t>Responsabilité</a:t>
            </a:r>
            <a:r>
              <a:rPr lang="en-US" dirty="0"/>
              <a:t> » </a:t>
            </a:r>
            <a:r>
              <a:rPr lang="en-US" dirty="0" err="1"/>
              <a:t>soulèvent</a:t>
            </a:r>
            <a:r>
              <a:rPr lang="en-US" dirty="0"/>
              <a:t> les </a:t>
            </a:r>
            <a:r>
              <a:rPr lang="en-US" dirty="0" err="1"/>
              <a:t>problèmes</a:t>
            </a:r>
            <a:r>
              <a:rPr lang="en-US" dirty="0"/>
              <a:t> de confusion quant aux </a:t>
            </a:r>
            <a:r>
              <a:rPr lang="en-US" dirty="0" err="1"/>
              <a:t>responsabilités</a:t>
            </a:r>
            <a:r>
              <a:rPr lang="en-US" dirty="0"/>
              <a:t> et de la </a:t>
            </a:r>
            <a:r>
              <a:rPr lang="en-US" dirty="0" err="1"/>
              <a:t>différence</a:t>
            </a:r>
            <a:r>
              <a:rPr lang="en-US" dirty="0"/>
              <a:t> entre les </a:t>
            </a:r>
            <a:r>
              <a:rPr lang="en-US" dirty="0" err="1"/>
              <a:t>responsabilités</a:t>
            </a:r>
            <a:r>
              <a:rPr lang="en-US" dirty="0"/>
              <a:t> « de jure » et « de facto ».</a:t>
            </a:r>
          </a:p>
        </p:txBody>
      </p:sp>
      <p:sp>
        <p:nvSpPr>
          <p:cNvPr id="4" name="Slide Number Placeholder 3"/>
          <p:cNvSpPr>
            <a:spLocks noGrp="1"/>
          </p:cNvSpPr>
          <p:nvPr>
            <p:ph type="sldNum" sz="quarter" idx="5"/>
          </p:nvPr>
        </p:nvSpPr>
        <p:spPr/>
        <p:txBody>
          <a:bodyPr/>
          <a:lstStyle/>
          <a:p>
            <a:fld id="{A337ECB4-6E4B-5B47-8BB0-8C0B16797478}" type="slidenum">
              <a:rPr lang="en-US" smtClean="0"/>
              <a:t>23</a:t>
            </a:fld>
            <a:endParaRPr lang="en-US"/>
          </a:p>
        </p:txBody>
      </p:sp>
    </p:spTree>
    <p:extLst>
      <p:ext uri="{BB962C8B-B14F-4D97-AF65-F5344CB8AC3E}">
        <p14:creationId xmlns:p14="http://schemas.microsoft.com/office/powerpoint/2010/main" val="15035505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pour les </a:t>
            </a:r>
            <a:r>
              <a:rPr lang="en-US" dirty="0" err="1"/>
              <a:t>facilitateurs</a:t>
            </a:r>
            <a:r>
              <a:rPr lang="en-US" dirty="0"/>
              <a:t>/</a:t>
            </a:r>
            <a:r>
              <a:rPr lang="en-US" dirty="0" err="1"/>
              <a:t>formateurs</a:t>
            </a:r>
            <a:r>
              <a:rPr lang="en-US" dirty="0"/>
              <a:t> :</a:t>
            </a:r>
          </a:p>
          <a:p>
            <a:endParaRPr lang="en-US" dirty="0"/>
          </a:p>
          <a:p>
            <a:pPr marL="171450" indent="-171450">
              <a:buFont typeface="Arial" panose="020B0604020202020204" pitchFamily="34" charset="0"/>
              <a:buChar char="•"/>
            </a:pPr>
            <a:r>
              <a:rPr lang="en-US" dirty="0" err="1"/>
              <a:t>Ces</a:t>
            </a:r>
            <a:r>
              <a:rPr lang="en-US" dirty="0"/>
              <a:t> diapositives sur la « </a:t>
            </a:r>
            <a:r>
              <a:rPr lang="en-US" dirty="0" err="1"/>
              <a:t>Responsabilité</a:t>
            </a:r>
            <a:r>
              <a:rPr lang="en-US" dirty="0"/>
              <a:t> » </a:t>
            </a:r>
            <a:r>
              <a:rPr lang="en-US" dirty="0" err="1"/>
              <a:t>soulèvent</a:t>
            </a:r>
            <a:r>
              <a:rPr lang="en-US" dirty="0"/>
              <a:t> les </a:t>
            </a:r>
            <a:r>
              <a:rPr lang="en-US" dirty="0" err="1"/>
              <a:t>problèmes</a:t>
            </a:r>
            <a:r>
              <a:rPr lang="en-US" dirty="0"/>
              <a:t> de confusion </a:t>
            </a:r>
            <a:r>
              <a:rPr lang="en-US" dirty="0" err="1"/>
              <a:t>concernant</a:t>
            </a:r>
            <a:r>
              <a:rPr lang="en-US" dirty="0"/>
              <a:t> les </a:t>
            </a:r>
            <a:r>
              <a:rPr lang="en-US" dirty="0" err="1"/>
              <a:t>responsabilités</a:t>
            </a:r>
            <a:r>
              <a:rPr lang="en-US" dirty="0"/>
              <a:t> et la </a:t>
            </a:r>
            <a:r>
              <a:rPr lang="en-US" dirty="0" err="1"/>
              <a:t>différence</a:t>
            </a:r>
            <a:r>
              <a:rPr lang="en-US" dirty="0"/>
              <a:t> entre les </a:t>
            </a:r>
            <a:r>
              <a:rPr lang="en-US" dirty="0" err="1"/>
              <a:t>responsabilités</a:t>
            </a:r>
            <a:r>
              <a:rPr lang="en-US" dirty="0"/>
              <a:t> « de jure » et « de facto ».</a:t>
            </a:r>
          </a:p>
        </p:txBody>
      </p:sp>
      <p:sp>
        <p:nvSpPr>
          <p:cNvPr id="4" name="Slide Number Placeholder 3"/>
          <p:cNvSpPr>
            <a:spLocks noGrp="1"/>
          </p:cNvSpPr>
          <p:nvPr>
            <p:ph type="sldNum" sz="quarter" idx="5"/>
          </p:nvPr>
        </p:nvSpPr>
        <p:spPr/>
        <p:txBody>
          <a:bodyPr/>
          <a:lstStyle/>
          <a:p>
            <a:fld id="{A337ECB4-6E4B-5B47-8BB0-8C0B16797478}" type="slidenum">
              <a:rPr lang="en-US" smtClean="0"/>
              <a:t>24</a:t>
            </a:fld>
            <a:endParaRPr lang="en-US"/>
          </a:p>
        </p:txBody>
      </p:sp>
    </p:spTree>
    <p:extLst>
      <p:ext uri="{BB962C8B-B14F-4D97-AF65-F5344CB8AC3E}">
        <p14:creationId xmlns:p14="http://schemas.microsoft.com/office/powerpoint/2010/main" val="27419740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Notes pour les </a:t>
            </a:r>
            <a:r>
              <a:rPr lang="en-US" dirty="0" err="1"/>
              <a:t>facilitateurs</a:t>
            </a:r>
            <a:r>
              <a:rPr lang="en-US" dirty="0"/>
              <a:t>/</a:t>
            </a:r>
            <a:r>
              <a:rPr lang="en-US" dirty="0" err="1"/>
              <a:t>formateurs</a:t>
            </a:r>
            <a:r>
              <a:rPr lang="en-US" dirty="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La structure des </a:t>
            </a:r>
            <a:r>
              <a:rPr lang="en-US" dirty="0" err="1"/>
              <a:t>mandats</a:t>
            </a:r>
            <a:r>
              <a:rPr lang="en-US" dirty="0"/>
              <a:t> </a:t>
            </a:r>
            <a:r>
              <a:rPr lang="en-US" dirty="0" err="1"/>
              <a:t>montre</a:t>
            </a:r>
            <a:r>
              <a:rPr lang="en-US" dirty="0"/>
              <a:t> que les </a:t>
            </a:r>
            <a:r>
              <a:rPr lang="en-US" dirty="0" err="1"/>
              <a:t>différents</a:t>
            </a:r>
            <a:r>
              <a:rPr lang="en-US" dirty="0"/>
              <a:t> </a:t>
            </a:r>
            <a:r>
              <a:rPr lang="en-US" dirty="0" err="1"/>
              <a:t>modèles</a:t>
            </a:r>
            <a:r>
              <a:rPr lang="en-US" dirty="0"/>
              <a:t> de prestation de services </a:t>
            </a:r>
            <a:r>
              <a:rPr lang="en-US" dirty="0" err="1"/>
              <a:t>entraînent</a:t>
            </a:r>
            <a:r>
              <a:rPr lang="en-US" dirty="0"/>
              <a:t> </a:t>
            </a:r>
            <a:r>
              <a:rPr lang="en-US" dirty="0" err="1"/>
              <a:t>une</a:t>
            </a:r>
            <a:r>
              <a:rPr lang="en-US" dirty="0"/>
              <a:t> </a:t>
            </a:r>
            <a:r>
              <a:rPr lang="en-US" dirty="0" err="1"/>
              <a:t>répartition</a:t>
            </a:r>
            <a:r>
              <a:rPr lang="en-US" dirty="0"/>
              <a:t> des </a:t>
            </a:r>
            <a:r>
              <a:rPr lang="en-US" dirty="0" err="1"/>
              <a:t>responsabilités</a:t>
            </a:r>
            <a:r>
              <a:rPr lang="en-US" dirty="0"/>
              <a:t> pour </a:t>
            </a:r>
            <a:r>
              <a:rPr lang="en-US" dirty="0" err="1"/>
              <a:t>l'assainissement</a:t>
            </a:r>
            <a:r>
              <a:rPr lang="en-US" dirty="0"/>
              <a:t> </a:t>
            </a:r>
            <a:r>
              <a:rPr lang="en-US" dirty="0" err="1"/>
              <a:t>raccordé</a:t>
            </a:r>
            <a:r>
              <a:rPr lang="en-US" dirty="0"/>
              <a:t> au </a:t>
            </a:r>
            <a:r>
              <a:rPr lang="en-US" dirty="0" err="1"/>
              <a:t>réseau</a:t>
            </a:r>
            <a:r>
              <a:rPr lang="en-US" dirty="0"/>
              <a:t> et non </a:t>
            </a:r>
            <a:r>
              <a:rPr lang="en-US" dirty="0" err="1"/>
              <a:t>raccordé</a:t>
            </a:r>
            <a:r>
              <a:rPr lang="en-US" dirty="0"/>
              <a:t> au </a:t>
            </a:r>
            <a:r>
              <a:rPr lang="en-US" dirty="0" err="1"/>
              <a:t>réseau</a:t>
            </a:r>
            <a:r>
              <a:rPr lang="en-US" dirty="0"/>
              <a:t> (mis </a:t>
            </a:r>
            <a:r>
              <a:rPr lang="en-US" dirty="0" err="1"/>
              <a:t>en</a:t>
            </a:r>
            <a:r>
              <a:rPr lang="en-US" dirty="0"/>
              <a:t> </a:t>
            </a:r>
            <a:r>
              <a:rPr lang="en-US" dirty="0" err="1"/>
              <a:t>œuvre</a:t>
            </a:r>
            <a:r>
              <a:rPr lang="en-US" dirty="0"/>
              <a:t> par deux </a:t>
            </a:r>
            <a:r>
              <a:rPr lang="en-US" dirty="0" err="1"/>
              <a:t>entités</a:t>
            </a:r>
            <a:r>
              <a:rPr lang="en-US" dirty="0"/>
              <a:t> </a:t>
            </a:r>
            <a:r>
              <a:rPr lang="en-US" dirty="0" err="1"/>
              <a:t>différentes</a:t>
            </a:r>
            <a:r>
              <a:rPr lang="en-US" dirty="0"/>
              <a:t>) </a:t>
            </a:r>
            <a:r>
              <a:rPr lang="en-US" dirty="0" err="1"/>
              <a:t>ou</a:t>
            </a:r>
            <a:r>
              <a:rPr lang="en-US" dirty="0"/>
              <a:t> </a:t>
            </a:r>
            <a:r>
              <a:rPr lang="en-US" dirty="0" err="1"/>
              <a:t>une</a:t>
            </a:r>
            <a:r>
              <a:rPr lang="en-US" dirty="0"/>
              <a:t> </a:t>
            </a:r>
            <a:r>
              <a:rPr lang="en-US" dirty="0" err="1"/>
              <a:t>intégration</a:t>
            </a: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Plusieurs</a:t>
            </a:r>
            <a:r>
              <a:rPr lang="en-US" dirty="0"/>
              <a:t> </a:t>
            </a:r>
            <a:r>
              <a:rPr lang="en-US" dirty="0" err="1"/>
              <a:t>exemples</a:t>
            </a:r>
            <a:r>
              <a:rPr lang="en-US" dirty="0"/>
              <a:t> </a:t>
            </a:r>
            <a:r>
              <a:rPr lang="en-US" dirty="0" err="1"/>
              <a:t>sont</a:t>
            </a:r>
            <a:r>
              <a:rPr lang="en-US" dirty="0"/>
              <a:t> </a:t>
            </a:r>
            <a:r>
              <a:rPr lang="en-US" dirty="0" err="1"/>
              <a:t>fournis</a:t>
            </a:r>
            <a:r>
              <a:rPr lang="en-US" dirty="0"/>
              <a:t> pour </a:t>
            </a:r>
            <a:r>
              <a:rPr lang="en-US" dirty="0" err="1"/>
              <a:t>refléter</a:t>
            </a:r>
            <a:r>
              <a:rPr lang="en-US" dirty="0"/>
              <a:t> les </a:t>
            </a:r>
            <a:r>
              <a:rPr lang="en-US" dirty="0" err="1"/>
              <a:t>différents</a:t>
            </a:r>
            <a:r>
              <a:rPr lang="en-US" dirty="0"/>
              <a:t> </a:t>
            </a:r>
            <a:r>
              <a:rPr lang="en-US" dirty="0" err="1"/>
              <a:t>modèles</a:t>
            </a:r>
            <a:r>
              <a:rPr lang="en-US" dirty="0"/>
              <a:t> mis </a:t>
            </a:r>
            <a:r>
              <a:rPr lang="en-US" dirty="0" err="1"/>
              <a:t>en</a:t>
            </a:r>
            <a:r>
              <a:rPr lang="en-US" dirty="0"/>
              <a:t> </a:t>
            </a:r>
            <a:r>
              <a:rPr lang="en-US" dirty="0" err="1"/>
              <a:t>œuvre</a:t>
            </a:r>
            <a:r>
              <a:rPr lang="en-US" dirty="0"/>
              <a:t>, et </a:t>
            </a:r>
            <a:r>
              <a:rPr lang="en-US" dirty="0" err="1"/>
              <a:t>cela</a:t>
            </a:r>
            <a:r>
              <a:rPr lang="en-US" dirty="0"/>
              <a:t> </a:t>
            </a:r>
            <a:r>
              <a:rPr lang="en-US" dirty="0" err="1"/>
              <a:t>offre</a:t>
            </a:r>
            <a:r>
              <a:rPr lang="en-US" dirty="0"/>
              <a:t> </a:t>
            </a:r>
            <a:r>
              <a:rPr lang="en-US" dirty="0" err="1"/>
              <a:t>l'occasion</a:t>
            </a:r>
            <a:r>
              <a:rPr lang="en-US" dirty="0"/>
              <a:t> aux participants de </a:t>
            </a:r>
            <a:r>
              <a:rPr lang="en-US" dirty="0" err="1"/>
              <a:t>réfléchir</a:t>
            </a:r>
            <a:r>
              <a:rPr lang="en-US" dirty="0"/>
              <a:t> </a:t>
            </a:r>
            <a:r>
              <a:rPr lang="en-US" dirty="0" err="1"/>
              <a:t>à</a:t>
            </a:r>
            <a:r>
              <a:rPr lang="en-US" dirty="0"/>
              <a:t> (</a:t>
            </a:r>
            <a:r>
              <a:rPr lang="en-US" dirty="0" err="1"/>
              <a:t>i</a:t>
            </a:r>
            <a:r>
              <a:rPr lang="en-US" dirty="0"/>
              <a:t>) </a:t>
            </a:r>
            <a:r>
              <a:rPr lang="en-US" dirty="0" err="1"/>
              <a:t>si</a:t>
            </a:r>
            <a:r>
              <a:rPr lang="en-US" dirty="0"/>
              <a:t> les </a:t>
            </a:r>
            <a:r>
              <a:rPr lang="en-US" dirty="0" err="1"/>
              <a:t>responsabilités</a:t>
            </a:r>
            <a:r>
              <a:rPr lang="en-US" dirty="0"/>
              <a:t> pour </a:t>
            </a:r>
            <a:r>
              <a:rPr lang="en-US" dirty="0" err="1"/>
              <a:t>l'assainissement</a:t>
            </a:r>
            <a:r>
              <a:rPr lang="en-US" dirty="0"/>
              <a:t> </a:t>
            </a:r>
            <a:r>
              <a:rPr lang="en-US" dirty="0" err="1"/>
              <a:t>raccordé</a:t>
            </a:r>
            <a:r>
              <a:rPr lang="en-US" dirty="0"/>
              <a:t> au </a:t>
            </a:r>
            <a:r>
              <a:rPr lang="en-US" dirty="0" err="1"/>
              <a:t>réseau</a:t>
            </a:r>
            <a:r>
              <a:rPr lang="en-US" dirty="0"/>
              <a:t> et non </a:t>
            </a:r>
            <a:r>
              <a:rPr lang="en-US" dirty="0" err="1"/>
              <a:t>raccordé</a:t>
            </a:r>
            <a:r>
              <a:rPr lang="en-US" dirty="0"/>
              <a:t> au </a:t>
            </a:r>
            <a:r>
              <a:rPr lang="en-US" dirty="0" err="1"/>
              <a:t>réseau</a:t>
            </a:r>
            <a:r>
              <a:rPr lang="en-US" dirty="0"/>
              <a:t> </a:t>
            </a:r>
            <a:r>
              <a:rPr lang="en-US" dirty="0" err="1"/>
              <a:t>sont</a:t>
            </a:r>
            <a:r>
              <a:rPr lang="en-US" dirty="0"/>
              <a:t> </a:t>
            </a:r>
            <a:r>
              <a:rPr lang="en-US" dirty="0" err="1"/>
              <a:t>séparées</a:t>
            </a:r>
            <a:r>
              <a:rPr lang="en-US" dirty="0"/>
              <a:t> </a:t>
            </a:r>
            <a:r>
              <a:rPr lang="en-US" dirty="0" err="1"/>
              <a:t>ou</a:t>
            </a:r>
            <a:r>
              <a:rPr lang="en-US" dirty="0"/>
              <a:t> </a:t>
            </a:r>
            <a:r>
              <a:rPr lang="en-US" dirty="0" err="1"/>
              <a:t>intégrées</a:t>
            </a:r>
            <a:r>
              <a:rPr lang="en-US" dirty="0"/>
              <a:t>, et (ii) </a:t>
            </a:r>
            <a:r>
              <a:rPr lang="en-US" dirty="0" err="1"/>
              <a:t>s'il</a:t>
            </a:r>
            <a:r>
              <a:rPr lang="en-US" dirty="0"/>
              <a:t> </a:t>
            </a:r>
            <a:r>
              <a:rPr lang="en-US" dirty="0" err="1"/>
              <a:t>existe</a:t>
            </a:r>
            <a:r>
              <a:rPr lang="en-US" dirty="0"/>
              <a:t> </a:t>
            </a:r>
            <a:r>
              <a:rPr lang="en-US" dirty="0" err="1"/>
              <a:t>une</a:t>
            </a:r>
            <a:r>
              <a:rPr lang="en-US" dirty="0"/>
              <a:t> </a:t>
            </a:r>
            <a:r>
              <a:rPr lang="en-US" dirty="0" err="1"/>
              <a:t>différence</a:t>
            </a:r>
            <a:r>
              <a:rPr lang="en-US" dirty="0"/>
              <a:t> entre les </a:t>
            </a:r>
            <a:r>
              <a:rPr lang="en-US" dirty="0" err="1"/>
              <a:t>responsabilités</a:t>
            </a:r>
            <a:r>
              <a:rPr lang="en-US" dirty="0"/>
              <a:t> de jure et </a:t>
            </a:r>
            <a:r>
              <a:rPr lang="en-US" dirty="0" err="1"/>
              <a:t>leur</a:t>
            </a:r>
            <a:r>
              <a:rPr lang="en-US" dirty="0"/>
              <a:t> mise </a:t>
            </a:r>
            <a:r>
              <a:rPr lang="en-US" dirty="0" err="1"/>
              <a:t>en</a:t>
            </a:r>
            <a:r>
              <a:rPr lang="en-US" dirty="0"/>
              <a:t> </a:t>
            </a:r>
            <a:r>
              <a:rPr lang="en-US" dirty="0" err="1"/>
              <a:t>œuvre</a:t>
            </a:r>
            <a:r>
              <a:rPr lang="en-US" dirty="0"/>
              <a:t> de facto.</a:t>
            </a:r>
          </a:p>
        </p:txBody>
      </p:sp>
      <p:sp>
        <p:nvSpPr>
          <p:cNvPr id="4" name="Slide Number Placeholder 3"/>
          <p:cNvSpPr>
            <a:spLocks noGrp="1"/>
          </p:cNvSpPr>
          <p:nvPr>
            <p:ph type="sldNum" sz="quarter" idx="5"/>
          </p:nvPr>
        </p:nvSpPr>
        <p:spPr/>
        <p:txBody>
          <a:bodyPr/>
          <a:lstStyle/>
          <a:p>
            <a:fld id="{A337ECB4-6E4B-5B47-8BB0-8C0B16797478}" type="slidenum">
              <a:rPr lang="en-US" smtClean="0"/>
              <a:t>25</a:t>
            </a:fld>
            <a:endParaRPr lang="en-US"/>
          </a:p>
        </p:txBody>
      </p:sp>
    </p:spTree>
    <p:extLst>
      <p:ext uri="{BB962C8B-B14F-4D97-AF65-F5344CB8AC3E}">
        <p14:creationId xmlns:p14="http://schemas.microsoft.com/office/powerpoint/2010/main" val="2597509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774F49-3EEB-4F62-B50D-7A8F85B3E28A}" type="slidenum">
              <a:rPr lang="en-GB" smtClean="0"/>
              <a:t>2</a:t>
            </a:fld>
            <a:endParaRPr lang="en-GB"/>
          </a:p>
        </p:txBody>
      </p:sp>
    </p:spTree>
    <p:extLst>
      <p:ext uri="{BB962C8B-B14F-4D97-AF65-F5344CB8AC3E}">
        <p14:creationId xmlns:p14="http://schemas.microsoft.com/office/powerpoint/2010/main" val="3299091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u="none" strike="noStrike" dirty="0">
                <a:solidFill>
                  <a:srgbClr val="374151"/>
                </a:solidFill>
                <a:effectLst/>
                <a:latin typeface="Söhne"/>
              </a:rPr>
              <a:t>Notes pour les </a:t>
            </a:r>
            <a:r>
              <a:rPr lang="en-GB" b="0" i="0" u="none" strike="noStrike" dirty="0" err="1">
                <a:solidFill>
                  <a:srgbClr val="374151"/>
                </a:solidFill>
                <a:effectLst/>
                <a:latin typeface="Söhne"/>
              </a:rPr>
              <a:t>facilitateurs</a:t>
            </a:r>
            <a:r>
              <a:rPr lang="en-GB" b="0" i="0" u="none" strike="noStrike" dirty="0">
                <a:solidFill>
                  <a:srgbClr val="374151"/>
                </a:solidFill>
                <a:effectLst/>
                <a:latin typeface="Söhne"/>
              </a:rPr>
              <a:t>/</a:t>
            </a:r>
            <a:r>
              <a:rPr lang="en-GB" b="0" i="0" u="none" strike="noStrike" dirty="0" err="1">
                <a:solidFill>
                  <a:srgbClr val="374151"/>
                </a:solidFill>
                <a:effectLst/>
                <a:latin typeface="Söhne"/>
              </a:rPr>
              <a:t>formateurs</a:t>
            </a:r>
            <a:r>
              <a:rPr lang="en-GB" b="0" i="0" u="none" strike="noStrike" dirty="0">
                <a:solidFill>
                  <a:srgbClr val="374151"/>
                </a:solidFill>
                <a:effectLst/>
                <a:latin typeface="Söhne"/>
              </a:rPr>
              <a:t> :</a:t>
            </a: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Plusieurs</a:t>
            </a:r>
            <a:r>
              <a:rPr lang="en-US" dirty="0"/>
              <a:t> </a:t>
            </a:r>
            <a:r>
              <a:rPr lang="en-US" dirty="0" err="1"/>
              <a:t>exemples</a:t>
            </a:r>
            <a:r>
              <a:rPr lang="en-US" dirty="0"/>
              <a:t> </a:t>
            </a:r>
            <a:r>
              <a:rPr lang="en-US" dirty="0" err="1"/>
              <a:t>sont</a:t>
            </a:r>
            <a:r>
              <a:rPr lang="en-US" dirty="0"/>
              <a:t> </a:t>
            </a:r>
            <a:r>
              <a:rPr lang="en-US" dirty="0" err="1"/>
              <a:t>fournis</a:t>
            </a:r>
            <a:r>
              <a:rPr lang="en-US" dirty="0"/>
              <a:t> pour </a:t>
            </a:r>
            <a:r>
              <a:rPr lang="en-US" dirty="0" err="1"/>
              <a:t>refléter</a:t>
            </a:r>
            <a:r>
              <a:rPr lang="en-US" dirty="0"/>
              <a:t> les </a:t>
            </a:r>
            <a:r>
              <a:rPr lang="en-US" dirty="0" err="1"/>
              <a:t>différents</a:t>
            </a:r>
            <a:r>
              <a:rPr lang="en-US" dirty="0"/>
              <a:t> </a:t>
            </a:r>
            <a:r>
              <a:rPr lang="en-US" dirty="0" err="1"/>
              <a:t>modèles</a:t>
            </a:r>
            <a:r>
              <a:rPr lang="en-US" dirty="0"/>
              <a:t> mis </a:t>
            </a:r>
            <a:r>
              <a:rPr lang="en-US" dirty="0" err="1"/>
              <a:t>en</a:t>
            </a:r>
            <a:r>
              <a:rPr lang="en-US" dirty="0"/>
              <a:t> </a:t>
            </a:r>
            <a:r>
              <a:rPr lang="en-US" dirty="0" err="1"/>
              <a:t>œuvre</a:t>
            </a:r>
            <a:r>
              <a:rPr lang="en-US" dirty="0"/>
              <a:t>, et </a:t>
            </a:r>
            <a:r>
              <a:rPr lang="en-US" dirty="0" err="1"/>
              <a:t>cela</a:t>
            </a:r>
            <a:r>
              <a:rPr lang="en-US" dirty="0"/>
              <a:t> </a:t>
            </a:r>
            <a:r>
              <a:rPr lang="en-US" dirty="0" err="1"/>
              <a:t>offre</a:t>
            </a:r>
            <a:r>
              <a:rPr lang="en-US" dirty="0"/>
              <a:t> </a:t>
            </a:r>
            <a:r>
              <a:rPr lang="en-US" dirty="0" err="1"/>
              <a:t>l'occasion</a:t>
            </a:r>
            <a:r>
              <a:rPr lang="en-US" dirty="0"/>
              <a:t> aux participants de </a:t>
            </a:r>
            <a:r>
              <a:rPr lang="en-US" dirty="0" err="1"/>
              <a:t>réfléchir</a:t>
            </a:r>
            <a:r>
              <a:rPr lang="en-US" dirty="0"/>
              <a:t> </a:t>
            </a:r>
            <a:r>
              <a:rPr lang="en-US" dirty="0" err="1"/>
              <a:t>à</a:t>
            </a:r>
            <a:r>
              <a:rPr lang="en-US" dirty="0"/>
              <a:t> (</a:t>
            </a:r>
            <a:r>
              <a:rPr lang="en-US" dirty="0" err="1"/>
              <a:t>i</a:t>
            </a:r>
            <a:r>
              <a:rPr lang="en-US" dirty="0"/>
              <a:t>) </a:t>
            </a:r>
            <a:r>
              <a:rPr lang="en-US" dirty="0" err="1"/>
              <a:t>si</a:t>
            </a:r>
            <a:r>
              <a:rPr lang="en-US" dirty="0"/>
              <a:t> les </a:t>
            </a:r>
            <a:r>
              <a:rPr lang="en-US" dirty="0" err="1"/>
              <a:t>responsabilités</a:t>
            </a:r>
            <a:r>
              <a:rPr lang="en-US" dirty="0"/>
              <a:t> pour </a:t>
            </a:r>
            <a:r>
              <a:rPr lang="en-US" dirty="0" err="1"/>
              <a:t>l'assainissement</a:t>
            </a:r>
            <a:r>
              <a:rPr lang="en-US" dirty="0"/>
              <a:t> </a:t>
            </a:r>
            <a:r>
              <a:rPr lang="en-US" dirty="0" err="1"/>
              <a:t>raccordé</a:t>
            </a:r>
            <a:r>
              <a:rPr lang="en-US" dirty="0"/>
              <a:t> au </a:t>
            </a:r>
            <a:r>
              <a:rPr lang="en-US" dirty="0" err="1"/>
              <a:t>réseau</a:t>
            </a:r>
            <a:r>
              <a:rPr lang="en-US" dirty="0"/>
              <a:t> et non </a:t>
            </a:r>
            <a:r>
              <a:rPr lang="en-US" dirty="0" err="1"/>
              <a:t>raccordé</a:t>
            </a:r>
            <a:r>
              <a:rPr lang="en-US" dirty="0"/>
              <a:t> au </a:t>
            </a:r>
            <a:r>
              <a:rPr lang="en-US" dirty="0" err="1"/>
              <a:t>réseau</a:t>
            </a:r>
            <a:r>
              <a:rPr lang="en-US" dirty="0"/>
              <a:t> </a:t>
            </a:r>
            <a:r>
              <a:rPr lang="en-US" dirty="0" err="1"/>
              <a:t>sont</a:t>
            </a:r>
            <a:r>
              <a:rPr lang="en-US" dirty="0"/>
              <a:t> </a:t>
            </a:r>
            <a:r>
              <a:rPr lang="en-US" dirty="0" err="1"/>
              <a:t>séparées</a:t>
            </a:r>
            <a:r>
              <a:rPr lang="en-US" dirty="0"/>
              <a:t> </a:t>
            </a:r>
            <a:r>
              <a:rPr lang="en-US" dirty="0" err="1"/>
              <a:t>ou</a:t>
            </a:r>
            <a:r>
              <a:rPr lang="en-US" dirty="0"/>
              <a:t> </a:t>
            </a:r>
            <a:r>
              <a:rPr lang="en-US" dirty="0" err="1"/>
              <a:t>intégrées</a:t>
            </a:r>
            <a:r>
              <a:rPr lang="en-US" dirty="0"/>
              <a:t>, et (ii) </a:t>
            </a:r>
            <a:r>
              <a:rPr lang="en-US" dirty="0" err="1"/>
              <a:t>s'il</a:t>
            </a:r>
            <a:r>
              <a:rPr lang="en-US" dirty="0"/>
              <a:t> </a:t>
            </a:r>
            <a:r>
              <a:rPr lang="en-US" dirty="0" err="1"/>
              <a:t>existe</a:t>
            </a:r>
            <a:r>
              <a:rPr lang="en-US" dirty="0"/>
              <a:t> </a:t>
            </a:r>
            <a:r>
              <a:rPr lang="en-US" dirty="0" err="1"/>
              <a:t>une</a:t>
            </a:r>
            <a:r>
              <a:rPr lang="en-US" dirty="0"/>
              <a:t> </a:t>
            </a:r>
            <a:r>
              <a:rPr lang="en-US" dirty="0" err="1"/>
              <a:t>différence</a:t>
            </a:r>
            <a:r>
              <a:rPr lang="en-US" dirty="0"/>
              <a:t> entre les </a:t>
            </a:r>
            <a:r>
              <a:rPr lang="en-US" dirty="0" err="1"/>
              <a:t>responsabilités</a:t>
            </a:r>
            <a:r>
              <a:rPr lang="en-US" dirty="0"/>
              <a:t> de jure et </a:t>
            </a:r>
            <a:r>
              <a:rPr lang="en-US" dirty="0" err="1"/>
              <a:t>leur</a:t>
            </a:r>
            <a:r>
              <a:rPr lang="en-US" dirty="0"/>
              <a:t> mise </a:t>
            </a:r>
            <a:r>
              <a:rPr lang="en-US" dirty="0" err="1"/>
              <a:t>en</a:t>
            </a:r>
            <a:r>
              <a:rPr lang="en-US" dirty="0"/>
              <a:t> </a:t>
            </a:r>
            <a:r>
              <a:rPr lang="en-US" dirty="0" err="1"/>
              <a:t>œuvre</a:t>
            </a:r>
            <a:r>
              <a:rPr lang="en-US" dirty="0"/>
              <a:t> de facto.</a:t>
            </a:r>
          </a:p>
          <a:p>
            <a:endParaRPr lang="en-GB" dirty="0"/>
          </a:p>
        </p:txBody>
      </p:sp>
      <p:sp>
        <p:nvSpPr>
          <p:cNvPr id="4" name="Slide Number Placeholder 3"/>
          <p:cNvSpPr>
            <a:spLocks noGrp="1"/>
          </p:cNvSpPr>
          <p:nvPr>
            <p:ph type="sldNum" sz="quarter" idx="5"/>
          </p:nvPr>
        </p:nvSpPr>
        <p:spPr/>
        <p:txBody>
          <a:bodyPr/>
          <a:lstStyle/>
          <a:p>
            <a:fld id="{02774F49-3EEB-4F62-B50D-7A8F85B3E28A}" type="slidenum">
              <a:rPr lang="en-GB" smtClean="0"/>
              <a:t>28</a:t>
            </a:fld>
            <a:endParaRPr lang="en-GB"/>
          </a:p>
        </p:txBody>
      </p:sp>
    </p:spTree>
    <p:extLst>
      <p:ext uri="{BB962C8B-B14F-4D97-AF65-F5344CB8AC3E}">
        <p14:creationId xmlns:p14="http://schemas.microsoft.com/office/powerpoint/2010/main" val="34275965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u="none" strike="noStrike" dirty="0">
                <a:solidFill>
                  <a:srgbClr val="374151"/>
                </a:solidFill>
                <a:effectLst/>
                <a:latin typeface="Söhne"/>
              </a:rPr>
              <a:t>Notes pour les </a:t>
            </a:r>
            <a:r>
              <a:rPr lang="en-GB" b="0" i="0" u="none" strike="noStrike" dirty="0" err="1">
                <a:solidFill>
                  <a:srgbClr val="374151"/>
                </a:solidFill>
                <a:effectLst/>
                <a:latin typeface="Söhne"/>
              </a:rPr>
              <a:t>facilitateurs</a:t>
            </a:r>
            <a:r>
              <a:rPr lang="en-GB" b="0" i="0" u="none" strike="noStrike" dirty="0">
                <a:solidFill>
                  <a:srgbClr val="374151"/>
                </a:solidFill>
                <a:effectLst/>
                <a:latin typeface="Söhne"/>
              </a:rPr>
              <a:t>/</a:t>
            </a:r>
            <a:r>
              <a:rPr lang="en-GB" b="0" i="0" u="none" strike="noStrike" dirty="0" err="1">
                <a:solidFill>
                  <a:srgbClr val="374151"/>
                </a:solidFill>
                <a:effectLst/>
                <a:latin typeface="Söhne"/>
              </a:rPr>
              <a:t>formateurs</a:t>
            </a:r>
            <a:r>
              <a:rPr lang="en-GB" b="0" i="0" u="none" strike="noStrike" dirty="0">
                <a:solidFill>
                  <a:srgbClr val="374151"/>
                </a:solidFill>
                <a:effectLst/>
                <a:latin typeface="Söhne"/>
              </a:rPr>
              <a:t> :</a:t>
            </a: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Plusieurs</a:t>
            </a:r>
            <a:r>
              <a:rPr lang="en-US" dirty="0"/>
              <a:t> </a:t>
            </a:r>
            <a:r>
              <a:rPr lang="en-US" dirty="0" err="1"/>
              <a:t>exemples</a:t>
            </a:r>
            <a:r>
              <a:rPr lang="en-US" dirty="0"/>
              <a:t> </a:t>
            </a:r>
            <a:r>
              <a:rPr lang="en-US" dirty="0" err="1"/>
              <a:t>sont</a:t>
            </a:r>
            <a:r>
              <a:rPr lang="en-US" dirty="0"/>
              <a:t> </a:t>
            </a:r>
            <a:r>
              <a:rPr lang="en-US" dirty="0" err="1"/>
              <a:t>fournis</a:t>
            </a:r>
            <a:r>
              <a:rPr lang="en-US" dirty="0"/>
              <a:t> pour </a:t>
            </a:r>
            <a:r>
              <a:rPr lang="en-US" dirty="0" err="1"/>
              <a:t>refléter</a:t>
            </a:r>
            <a:r>
              <a:rPr lang="en-US" dirty="0"/>
              <a:t> les </a:t>
            </a:r>
            <a:r>
              <a:rPr lang="en-US" dirty="0" err="1"/>
              <a:t>différents</a:t>
            </a:r>
            <a:r>
              <a:rPr lang="en-US" dirty="0"/>
              <a:t> </a:t>
            </a:r>
            <a:r>
              <a:rPr lang="en-US" dirty="0" err="1"/>
              <a:t>modèles</a:t>
            </a:r>
            <a:r>
              <a:rPr lang="en-US" dirty="0"/>
              <a:t> mis </a:t>
            </a:r>
            <a:r>
              <a:rPr lang="en-US" dirty="0" err="1"/>
              <a:t>en</a:t>
            </a:r>
            <a:r>
              <a:rPr lang="en-US" dirty="0"/>
              <a:t> </a:t>
            </a:r>
            <a:r>
              <a:rPr lang="en-US" dirty="0" err="1"/>
              <a:t>œuvre</a:t>
            </a:r>
            <a:r>
              <a:rPr lang="en-US" dirty="0"/>
              <a:t>, et </a:t>
            </a:r>
            <a:r>
              <a:rPr lang="en-US" dirty="0" err="1"/>
              <a:t>cela</a:t>
            </a:r>
            <a:r>
              <a:rPr lang="en-US" dirty="0"/>
              <a:t> </a:t>
            </a:r>
            <a:r>
              <a:rPr lang="en-US" dirty="0" err="1"/>
              <a:t>offre</a:t>
            </a:r>
            <a:r>
              <a:rPr lang="en-US" dirty="0"/>
              <a:t> </a:t>
            </a:r>
            <a:r>
              <a:rPr lang="en-US" dirty="0" err="1"/>
              <a:t>l'occasion</a:t>
            </a:r>
            <a:r>
              <a:rPr lang="en-US" dirty="0"/>
              <a:t> aux participants de </a:t>
            </a:r>
            <a:r>
              <a:rPr lang="en-US" dirty="0" err="1"/>
              <a:t>réfléchir</a:t>
            </a:r>
            <a:r>
              <a:rPr lang="en-US" dirty="0"/>
              <a:t> </a:t>
            </a:r>
            <a:r>
              <a:rPr lang="en-US" dirty="0" err="1"/>
              <a:t>à</a:t>
            </a:r>
            <a:r>
              <a:rPr lang="en-US" dirty="0"/>
              <a:t> (</a:t>
            </a:r>
            <a:r>
              <a:rPr lang="en-US" dirty="0" err="1"/>
              <a:t>i</a:t>
            </a:r>
            <a:r>
              <a:rPr lang="en-US" dirty="0"/>
              <a:t>) </a:t>
            </a:r>
            <a:r>
              <a:rPr lang="en-US" dirty="0" err="1"/>
              <a:t>si</a:t>
            </a:r>
            <a:r>
              <a:rPr lang="en-US" dirty="0"/>
              <a:t> les </a:t>
            </a:r>
            <a:r>
              <a:rPr lang="en-US" dirty="0" err="1"/>
              <a:t>responsabilités</a:t>
            </a:r>
            <a:r>
              <a:rPr lang="en-US" dirty="0"/>
              <a:t> pour </a:t>
            </a:r>
            <a:r>
              <a:rPr lang="en-US" dirty="0" err="1"/>
              <a:t>l'assainissement</a:t>
            </a:r>
            <a:r>
              <a:rPr lang="en-US" dirty="0"/>
              <a:t> </a:t>
            </a:r>
            <a:r>
              <a:rPr lang="en-US" dirty="0" err="1"/>
              <a:t>raccordé</a:t>
            </a:r>
            <a:r>
              <a:rPr lang="en-US" dirty="0"/>
              <a:t> au </a:t>
            </a:r>
            <a:r>
              <a:rPr lang="en-US" dirty="0" err="1"/>
              <a:t>réseau</a:t>
            </a:r>
            <a:r>
              <a:rPr lang="en-US" dirty="0"/>
              <a:t> et non </a:t>
            </a:r>
            <a:r>
              <a:rPr lang="en-US" dirty="0" err="1"/>
              <a:t>raccordé</a:t>
            </a:r>
            <a:r>
              <a:rPr lang="en-US" dirty="0"/>
              <a:t> au </a:t>
            </a:r>
            <a:r>
              <a:rPr lang="en-US" dirty="0" err="1"/>
              <a:t>réseau</a:t>
            </a:r>
            <a:r>
              <a:rPr lang="en-US" dirty="0"/>
              <a:t> </a:t>
            </a:r>
            <a:r>
              <a:rPr lang="en-US" dirty="0" err="1"/>
              <a:t>sont</a:t>
            </a:r>
            <a:r>
              <a:rPr lang="en-US" dirty="0"/>
              <a:t> </a:t>
            </a:r>
            <a:r>
              <a:rPr lang="en-US" dirty="0" err="1"/>
              <a:t>séparées</a:t>
            </a:r>
            <a:r>
              <a:rPr lang="en-US" dirty="0"/>
              <a:t> </a:t>
            </a:r>
            <a:r>
              <a:rPr lang="en-US" dirty="0" err="1"/>
              <a:t>ou</a:t>
            </a:r>
            <a:r>
              <a:rPr lang="en-US" dirty="0"/>
              <a:t> </a:t>
            </a:r>
            <a:r>
              <a:rPr lang="en-US" dirty="0" err="1"/>
              <a:t>intégrées</a:t>
            </a:r>
            <a:r>
              <a:rPr lang="en-US" dirty="0"/>
              <a:t>, et (ii) </a:t>
            </a:r>
            <a:r>
              <a:rPr lang="en-US" dirty="0" err="1"/>
              <a:t>s'il</a:t>
            </a:r>
            <a:r>
              <a:rPr lang="en-US" dirty="0"/>
              <a:t> </a:t>
            </a:r>
            <a:r>
              <a:rPr lang="en-US" dirty="0" err="1"/>
              <a:t>existe</a:t>
            </a:r>
            <a:r>
              <a:rPr lang="en-US" dirty="0"/>
              <a:t> </a:t>
            </a:r>
            <a:r>
              <a:rPr lang="en-US" dirty="0" err="1"/>
              <a:t>une</a:t>
            </a:r>
            <a:r>
              <a:rPr lang="en-US" dirty="0"/>
              <a:t> </a:t>
            </a:r>
            <a:r>
              <a:rPr lang="en-US" dirty="0" err="1"/>
              <a:t>différence</a:t>
            </a:r>
            <a:r>
              <a:rPr lang="en-US" dirty="0"/>
              <a:t> entre les </a:t>
            </a:r>
            <a:r>
              <a:rPr lang="en-US" dirty="0" err="1"/>
              <a:t>responsabilités</a:t>
            </a:r>
            <a:r>
              <a:rPr lang="en-US" dirty="0"/>
              <a:t> de jure et </a:t>
            </a:r>
            <a:r>
              <a:rPr lang="en-US" dirty="0" err="1"/>
              <a:t>leur</a:t>
            </a:r>
            <a:r>
              <a:rPr lang="en-US" dirty="0"/>
              <a:t> mise </a:t>
            </a:r>
            <a:r>
              <a:rPr lang="en-US" dirty="0" err="1"/>
              <a:t>en</a:t>
            </a:r>
            <a:r>
              <a:rPr lang="en-US" dirty="0"/>
              <a:t> </a:t>
            </a:r>
            <a:r>
              <a:rPr lang="en-US" dirty="0" err="1"/>
              <a:t>œuvre</a:t>
            </a:r>
            <a:r>
              <a:rPr lang="en-US" dirty="0"/>
              <a:t> de facto.</a:t>
            </a:r>
          </a:p>
          <a:p>
            <a:endParaRPr lang="en-US" dirty="0"/>
          </a:p>
        </p:txBody>
      </p:sp>
      <p:sp>
        <p:nvSpPr>
          <p:cNvPr id="4" name="Slide Number Placeholder 3"/>
          <p:cNvSpPr>
            <a:spLocks noGrp="1"/>
          </p:cNvSpPr>
          <p:nvPr>
            <p:ph type="sldNum" sz="quarter" idx="5"/>
          </p:nvPr>
        </p:nvSpPr>
        <p:spPr/>
        <p:txBody>
          <a:bodyPr/>
          <a:lstStyle/>
          <a:p>
            <a:fld id="{02774F49-3EEB-4F62-B50D-7A8F85B3E28A}" type="slidenum">
              <a:rPr lang="en-GB" smtClean="0"/>
              <a:t>29</a:t>
            </a:fld>
            <a:endParaRPr lang="en-GB"/>
          </a:p>
        </p:txBody>
      </p:sp>
    </p:spTree>
    <p:extLst>
      <p:ext uri="{BB962C8B-B14F-4D97-AF65-F5344CB8AC3E}">
        <p14:creationId xmlns:p14="http://schemas.microsoft.com/office/powerpoint/2010/main" val="25637384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u="none" strike="noStrike" dirty="0">
                <a:solidFill>
                  <a:srgbClr val="374151"/>
                </a:solidFill>
                <a:effectLst/>
                <a:latin typeface="Söhne"/>
              </a:rPr>
              <a:t>Notes pour les </a:t>
            </a:r>
            <a:r>
              <a:rPr lang="en-GB" b="0" i="0" u="none" strike="noStrike" dirty="0" err="1">
                <a:solidFill>
                  <a:srgbClr val="374151"/>
                </a:solidFill>
                <a:effectLst/>
                <a:latin typeface="Söhne"/>
              </a:rPr>
              <a:t>facilitateurs</a:t>
            </a:r>
            <a:r>
              <a:rPr lang="en-GB" b="0" i="0" u="none" strike="noStrike" dirty="0">
                <a:solidFill>
                  <a:srgbClr val="374151"/>
                </a:solidFill>
                <a:effectLst/>
                <a:latin typeface="Söhne"/>
              </a:rPr>
              <a:t>/</a:t>
            </a:r>
            <a:r>
              <a:rPr lang="en-GB" b="0" i="0" u="none" strike="noStrike" dirty="0" err="1">
                <a:solidFill>
                  <a:srgbClr val="374151"/>
                </a:solidFill>
                <a:effectLst/>
                <a:latin typeface="Söhne"/>
              </a:rPr>
              <a:t>formateurs</a:t>
            </a:r>
            <a:r>
              <a:rPr lang="en-GB" b="0" i="0" u="none" strike="noStrike" dirty="0">
                <a:solidFill>
                  <a:srgbClr val="374151"/>
                </a:solidFill>
                <a:effectLst/>
                <a:latin typeface="Söhne"/>
              </a:rPr>
              <a:t> :</a:t>
            </a: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Plusieurs</a:t>
            </a:r>
            <a:r>
              <a:rPr lang="en-US" dirty="0"/>
              <a:t> </a:t>
            </a:r>
            <a:r>
              <a:rPr lang="en-US" dirty="0" err="1"/>
              <a:t>exemples</a:t>
            </a:r>
            <a:r>
              <a:rPr lang="en-US" dirty="0"/>
              <a:t> </a:t>
            </a:r>
            <a:r>
              <a:rPr lang="en-US" dirty="0" err="1"/>
              <a:t>sont</a:t>
            </a:r>
            <a:r>
              <a:rPr lang="en-US" dirty="0"/>
              <a:t> </a:t>
            </a:r>
            <a:r>
              <a:rPr lang="en-US" dirty="0" err="1"/>
              <a:t>fournis</a:t>
            </a:r>
            <a:r>
              <a:rPr lang="en-US" dirty="0"/>
              <a:t> pour </a:t>
            </a:r>
            <a:r>
              <a:rPr lang="en-US" dirty="0" err="1"/>
              <a:t>refléter</a:t>
            </a:r>
            <a:r>
              <a:rPr lang="en-US" dirty="0"/>
              <a:t> les </a:t>
            </a:r>
            <a:r>
              <a:rPr lang="en-US" dirty="0" err="1"/>
              <a:t>différents</a:t>
            </a:r>
            <a:r>
              <a:rPr lang="en-US" dirty="0"/>
              <a:t> </a:t>
            </a:r>
            <a:r>
              <a:rPr lang="en-US" dirty="0" err="1"/>
              <a:t>modèles</a:t>
            </a:r>
            <a:r>
              <a:rPr lang="en-US" dirty="0"/>
              <a:t> mis </a:t>
            </a:r>
            <a:r>
              <a:rPr lang="en-US" dirty="0" err="1"/>
              <a:t>en</a:t>
            </a:r>
            <a:r>
              <a:rPr lang="en-US" dirty="0"/>
              <a:t> </a:t>
            </a:r>
            <a:r>
              <a:rPr lang="en-US" dirty="0" err="1"/>
              <a:t>œuvre</a:t>
            </a:r>
            <a:r>
              <a:rPr lang="en-US" dirty="0"/>
              <a:t>, et </a:t>
            </a:r>
            <a:r>
              <a:rPr lang="en-US" dirty="0" err="1"/>
              <a:t>cela</a:t>
            </a:r>
            <a:r>
              <a:rPr lang="en-US" dirty="0"/>
              <a:t> </a:t>
            </a:r>
            <a:r>
              <a:rPr lang="en-US" dirty="0" err="1"/>
              <a:t>offre</a:t>
            </a:r>
            <a:r>
              <a:rPr lang="en-US" dirty="0"/>
              <a:t> </a:t>
            </a:r>
            <a:r>
              <a:rPr lang="en-US" dirty="0" err="1"/>
              <a:t>l'occasion</a:t>
            </a:r>
            <a:r>
              <a:rPr lang="en-US" dirty="0"/>
              <a:t> aux participants de </a:t>
            </a:r>
            <a:r>
              <a:rPr lang="en-US" dirty="0" err="1"/>
              <a:t>réfléchir</a:t>
            </a:r>
            <a:r>
              <a:rPr lang="en-US" dirty="0"/>
              <a:t> </a:t>
            </a:r>
            <a:r>
              <a:rPr lang="en-US" dirty="0" err="1"/>
              <a:t>à</a:t>
            </a:r>
            <a:r>
              <a:rPr lang="en-US" dirty="0"/>
              <a:t> (</a:t>
            </a:r>
            <a:r>
              <a:rPr lang="en-US" dirty="0" err="1"/>
              <a:t>i</a:t>
            </a:r>
            <a:r>
              <a:rPr lang="en-US" dirty="0"/>
              <a:t>) </a:t>
            </a:r>
            <a:r>
              <a:rPr lang="en-US" dirty="0" err="1"/>
              <a:t>si</a:t>
            </a:r>
            <a:r>
              <a:rPr lang="en-US" dirty="0"/>
              <a:t> les </a:t>
            </a:r>
            <a:r>
              <a:rPr lang="en-US" dirty="0" err="1"/>
              <a:t>responsabilités</a:t>
            </a:r>
            <a:r>
              <a:rPr lang="en-US" dirty="0"/>
              <a:t> pour </a:t>
            </a:r>
            <a:r>
              <a:rPr lang="en-US" dirty="0" err="1"/>
              <a:t>l'assainissement</a:t>
            </a:r>
            <a:r>
              <a:rPr lang="en-US" dirty="0"/>
              <a:t> </a:t>
            </a:r>
            <a:r>
              <a:rPr lang="en-US" dirty="0" err="1"/>
              <a:t>raccordé</a:t>
            </a:r>
            <a:r>
              <a:rPr lang="en-US" dirty="0"/>
              <a:t> au </a:t>
            </a:r>
            <a:r>
              <a:rPr lang="en-US" dirty="0" err="1"/>
              <a:t>réseau</a:t>
            </a:r>
            <a:r>
              <a:rPr lang="en-US" dirty="0"/>
              <a:t> et non </a:t>
            </a:r>
            <a:r>
              <a:rPr lang="en-US" dirty="0" err="1"/>
              <a:t>raccordé</a:t>
            </a:r>
            <a:r>
              <a:rPr lang="en-US" dirty="0"/>
              <a:t> au </a:t>
            </a:r>
            <a:r>
              <a:rPr lang="en-US" dirty="0" err="1"/>
              <a:t>réseau</a:t>
            </a:r>
            <a:r>
              <a:rPr lang="en-US" dirty="0"/>
              <a:t> </a:t>
            </a:r>
            <a:r>
              <a:rPr lang="en-US" dirty="0" err="1"/>
              <a:t>sont</a:t>
            </a:r>
            <a:r>
              <a:rPr lang="en-US" dirty="0"/>
              <a:t> </a:t>
            </a:r>
            <a:r>
              <a:rPr lang="en-US" dirty="0" err="1"/>
              <a:t>séparées</a:t>
            </a:r>
            <a:r>
              <a:rPr lang="en-US" dirty="0"/>
              <a:t> </a:t>
            </a:r>
            <a:r>
              <a:rPr lang="en-US" dirty="0" err="1"/>
              <a:t>ou</a:t>
            </a:r>
            <a:r>
              <a:rPr lang="en-US" dirty="0"/>
              <a:t> </a:t>
            </a:r>
            <a:r>
              <a:rPr lang="en-US" dirty="0" err="1"/>
              <a:t>intégrées</a:t>
            </a:r>
            <a:r>
              <a:rPr lang="en-US" dirty="0"/>
              <a:t>, et (ii) </a:t>
            </a:r>
            <a:r>
              <a:rPr lang="en-US" dirty="0" err="1"/>
              <a:t>s'il</a:t>
            </a:r>
            <a:r>
              <a:rPr lang="en-US" dirty="0"/>
              <a:t> </a:t>
            </a:r>
            <a:r>
              <a:rPr lang="en-US" dirty="0" err="1"/>
              <a:t>existe</a:t>
            </a:r>
            <a:r>
              <a:rPr lang="en-US" dirty="0"/>
              <a:t> </a:t>
            </a:r>
            <a:r>
              <a:rPr lang="en-US" dirty="0" err="1"/>
              <a:t>une</a:t>
            </a:r>
            <a:r>
              <a:rPr lang="en-US" dirty="0"/>
              <a:t> </a:t>
            </a:r>
            <a:r>
              <a:rPr lang="en-US" dirty="0" err="1"/>
              <a:t>différence</a:t>
            </a:r>
            <a:r>
              <a:rPr lang="en-US" dirty="0"/>
              <a:t> entre les </a:t>
            </a:r>
            <a:r>
              <a:rPr lang="en-US" dirty="0" err="1"/>
              <a:t>responsabilités</a:t>
            </a:r>
            <a:r>
              <a:rPr lang="en-US" dirty="0"/>
              <a:t> de jure et </a:t>
            </a:r>
            <a:r>
              <a:rPr lang="en-US" dirty="0" err="1"/>
              <a:t>leur</a:t>
            </a:r>
            <a:r>
              <a:rPr lang="en-US" dirty="0"/>
              <a:t> mise </a:t>
            </a:r>
            <a:r>
              <a:rPr lang="en-US" dirty="0" err="1"/>
              <a:t>en</a:t>
            </a:r>
            <a:r>
              <a:rPr lang="en-US" dirty="0"/>
              <a:t> </a:t>
            </a:r>
            <a:r>
              <a:rPr lang="en-US" dirty="0" err="1"/>
              <a:t>œuvre</a:t>
            </a:r>
            <a:r>
              <a:rPr lang="en-US" dirty="0"/>
              <a:t> de facto.</a:t>
            </a:r>
          </a:p>
          <a:p>
            <a:endParaRPr lang="en-US" dirty="0"/>
          </a:p>
        </p:txBody>
      </p:sp>
      <p:sp>
        <p:nvSpPr>
          <p:cNvPr id="4" name="Slide Number Placeholder 3"/>
          <p:cNvSpPr>
            <a:spLocks noGrp="1"/>
          </p:cNvSpPr>
          <p:nvPr>
            <p:ph type="sldNum" sz="quarter" idx="5"/>
          </p:nvPr>
        </p:nvSpPr>
        <p:spPr/>
        <p:txBody>
          <a:bodyPr/>
          <a:lstStyle/>
          <a:p>
            <a:fld id="{02774F49-3EEB-4F62-B50D-7A8F85B3E28A}" type="slidenum">
              <a:rPr lang="en-GB" smtClean="0"/>
              <a:t>30</a:t>
            </a:fld>
            <a:endParaRPr lang="en-GB"/>
          </a:p>
        </p:txBody>
      </p:sp>
    </p:spTree>
    <p:extLst>
      <p:ext uri="{BB962C8B-B14F-4D97-AF65-F5344CB8AC3E}">
        <p14:creationId xmlns:p14="http://schemas.microsoft.com/office/powerpoint/2010/main" val="42242813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u="none" strike="noStrike" dirty="0">
                <a:solidFill>
                  <a:srgbClr val="374151"/>
                </a:solidFill>
                <a:effectLst/>
                <a:latin typeface="Söhne"/>
              </a:rPr>
              <a:t>Notes pour les </a:t>
            </a:r>
            <a:r>
              <a:rPr lang="en-GB" b="0" i="0" u="none" strike="noStrike" dirty="0" err="1">
                <a:solidFill>
                  <a:srgbClr val="374151"/>
                </a:solidFill>
                <a:effectLst/>
                <a:latin typeface="Söhne"/>
              </a:rPr>
              <a:t>facilitateurs</a:t>
            </a:r>
            <a:r>
              <a:rPr lang="en-GB" b="0" i="0" u="none" strike="noStrike" dirty="0">
                <a:solidFill>
                  <a:srgbClr val="374151"/>
                </a:solidFill>
                <a:effectLst/>
                <a:latin typeface="Söhne"/>
              </a:rPr>
              <a:t>/</a:t>
            </a:r>
            <a:r>
              <a:rPr lang="en-GB" b="0" i="0" u="none" strike="noStrike" dirty="0" err="1">
                <a:solidFill>
                  <a:srgbClr val="374151"/>
                </a:solidFill>
                <a:effectLst/>
                <a:latin typeface="Söhne"/>
              </a:rPr>
              <a:t>formateurs</a:t>
            </a:r>
            <a:r>
              <a:rPr lang="en-GB" b="0" i="0" u="none" strike="noStrike" dirty="0">
                <a:solidFill>
                  <a:srgbClr val="374151"/>
                </a:solidFill>
                <a:effectLst/>
                <a:latin typeface="Söhne"/>
              </a:rPr>
              <a:t> :</a:t>
            </a: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Plusieurs</a:t>
            </a:r>
            <a:r>
              <a:rPr lang="en-US" dirty="0"/>
              <a:t> </a:t>
            </a:r>
            <a:r>
              <a:rPr lang="en-US" dirty="0" err="1"/>
              <a:t>exemples</a:t>
            </a:r>
            <a:r>
              <a:rPr lang="en-US" dirty="0"/>
              <a:t> </a:t>
            </a:r>
            <a:r>
              <a:rPr lang="en-US" dirty="0" err="1"/>
              <a:t>sont</a:t>
            </a:r>
            <a:r>
              <a:rPr lang="en-US" dirty="0"/>
              <a:t> </a:t>
            </a:r>
            <a:r>
              <a:rPr lang="en-US" dirty="0" err="1"/>
              <a:t>fournis</a:t>
            </a:r>
            <a:r>
              <a:rPr lang="en-US" dirty="0"/>
              <a:t> pour </a:t>
            </a:r>
            <a:r>
              <a:rPr lang="en-US" dirty="0" err="1"/>
              <a:t>refléter</a:t>
            </a:r>
            <a:r>
              <a:rPr lang="en-US" dirty="0"/>
              <a:t> les </a:t>
            </a:r>
            <a:r>
              <a:rPr lang="en-US" dirty="0" err="1"/>
              <a:t>différents</a:t>
            </a:r>
            <a:r>
              <a:rPr lang="en-US" dirty="0"/>
              <a:t> </a:t>
            </a:r>
            <a:r>
              <a:rPr lang="en-US" dirty="0" err="1"/>
              <a:t>modèles</a:t>
            </a:r>
            <a:r>
              <a:rPr lang="en-US" dirty="0"/>
              <a:t> mis </a:t>
            </a:r>
            <a:r>
              <a:rPr lang="en-US" dirty="0" err="1"/>
              <a:t>en</a:t>
            </a:r>
            <a:r>
              <a:rPr lang="en-US" dirty="0"/>
              <a:t> </a:t>
            </a:r>
            <a:r>
              <a:rPr lang="en-US" dirty="0" err="1"/>
              <a:t>œuvre</a:t>
            </a:r>
            <a:r>
              <a:rPr lang="en-US" dirty="0"/>
              <a:t>, et </a:t>
            </a:r>
            <a:r>
              <a:rPr lang="en-US" dirty="0" err="1"/>
              <a:t>cela</a:t>
            </a:r>
            <a:r>
              <a:rPr lang="en-US" dirty="0"/>
              <a:t> </a:t>
            </a:r>
            <a:r>
              <a:rPr lang="en-US" dirty="0" err="1"/>
              <a:t>offre</a:t>
            </a:r>
            <a:r>
              <a:rPr lang="en-US" dirty="0"/>
              <a:t> </a:t>
            </a:r>
            <a:r>
              <a:rPr lang="en-US" dirty="0" err="1"/>
              <a:t>l'occasion</a:t>
            </a:r>
            <a:r>
              <a:rPr lang="en-US" dirty="0"/>
              <a:t> aux participants de </a:t>
            </a:r>
            <a:r>
              <a:rPr lang="en-US" dirty="0" err="1"/>
              <a:t>réfléchir</a:t>
            </a:r>
            <a:r>
              <a:rPr lang="en-US" dirty="0"/>
              <a:t> </a:t>
            </a:r>
            <a:r>
              <a:rPr lang="en-US" dirty="0" err="1"/>
              <a:t>à</a:t>
            </a:r>
            <a:r>
              <a:rPr lang="en-US" dirty="0"/>
              <a:t> (</a:t>
            </a:r>
            <a:r>
              <a:rPr lang="en-US" dirty="0" err="1"/>
              <a:t>i</a:t>
            </a:r>
            <a:r>
              <a:rPr lang="en-US" dirty="0"/>
              <a:t>) </a:t>
            </a:r>
            <a:r>
              <a:rPr lang="en-US" dirty="0" err="1"/>
              <a:t>si</a:t>
            </a:r>
            <a:r>
              <a:rPr lang="en-US" dirty="0"/>
              <a:t> les </a:t>
            </a:r>
            <a:r>
              <a:rPr lang="en-US" dirty="0" err="1"/>
              <a:t>responsabilités</a:t>
            </a:r>
            <a:r>
              <a:rPr lang="en-US" dirty="0"/>
              <a:t> pour </a:t>
            </a:r>
            <a:r>
              <a:rPr lang="en-US" dirty="0" err="1"/>
              <a:t>l'assainissement</a:t>
            </a:r>
            <a:r>
              <a:rPr lang="en-US" dirty="0"/>
              <a:t> </a:t>
            </a:r>
            <a:r>
              <a:rPr lang="en-US" dirty="0" err="1"/>
              <a:t>raccordé</a:t>
            </a:r>
            <a:r>
              <a:rPr lang="en-US" dirty="0"/>
              <a:t> au </a:t>
            </a:r>
            <a:r>
              <a:rPr lang="en-US" dirty="0" err="1"/>
              <a:t>réseau</a:t>
            </a:r>
            <a:r>
              <a:rPr lang="en-US" dirty="0"/>
              <a:t> et non </a:t>
            </a:r>
            <a:r>
              <a:rPr lang="en-US" dirty="0" err="1"/>
              <a:t>raccordé</a:t>
            </a:r>
            <a:r>
              <a:rPr lang="en-US" dirty="0"/>
              <a:t> au </a:t>
            </a:r>
            <a:r>
              <a:rPr lang="en-US" dirty="0" err="1"/>
              <a:t>réseau</a:t>
            </a:r>
            <a:r>
              <a:rPr lang="en-US" dirty="0"/>
              <a:t> </a:t>
            </a:r>
            <a:r>
              <a:rPr lang="en-US" dirty="0" err="1"/>
              <a:t>sont</a:t>
            </a:r>
            <a:r>
              <a:rPr lang="en-US" dirty="0"/>
              <a:t> </a:t>
            </a:r>
            <a:r>
              <a:rPr lang="en-US" dirty="0" err="1"/>
              <a:t>séparées</a:t>
            </a:r>
            <a:r>
              <a:rPr lang="en-US" dirty="0"/>
              <a:t> </a:t>
            </a:r>
            <a:r>
              <a:rPr lang="en-US" dirty="0" err="1"/>
              <a:t>ou</a:t>
            </a:r>
            <a:r>
              <a:rPr lang="en-US" dirty="0"/>
              <a:t> </a:t>
            </a:r>
            <a:r>
              <a:rPr lang="en-US" dirty="0" err="1"/>
              <a:t>intégrées</a:t>
            </a:r>
            <a:r>
              <a:rPr lang="en-US" dirty="0"/>
              <a:t>, et (ii) </a:t>
            </a:r>
            <a:r>
              <a:rPr lang="en-US" dirty="0" err="1"/>
              <a:t>s'il</a:t>
            </a:r>
            <a:r>
              <a:rPr lang="en-US" dirty="0"/>
              <a:t> </a:t>
            </a:r>
            <a:r>
              <a:rPr lang="en-US" dirty="0" err="1"/>
              <a:t>existe</a:t>
            </a:r>
            <a:r>
              <a:rPr lang="en-US" dirty="0"/>
              <a:t> </a:t>
            </a:r>
            <a:r>
              <a:rPr lang="en-US" dirty="0" err="1"/>
              <a:t>une</a:t>
            </a:r>
            <a:r>
              <a:rPr lang="en-US" dirty="0"/>
              <a:t> </a:t>
            </a:r>
            <a:r>
              <a:rPr lang="en-US" dirty="0" err="1"/>
              <a:t>différence</a:t>
            </a:r>
            <a:r>
              <a:rPr lang="en-US" dirty="0"/>
              <a:t> entre les </a:t>
            </a:r>
            <a:r>
              <a:rPr lang="en-US" dirty="0" err="1"/>
              <a:t>responsabilités</a:t>
            </a:r>
            <a:r>
              <a:rPr lang="en-US" dirty="0"/>
              <a:t> de jure et </a:t>
            </a:r>
            <a:r>
              <a:rPr lang="en-US" dirty="0" err="1"/>
              <a:t>leur</a:t>
            </a:r>
            <a:r>
              <a:rPr lang="en-US" dirty="0"/>
              <a:t> mise </a:t>
            </a:r>
            <a:r>
              <a:rPr lang="en-US" dirty="0" err="1"/>
              <a:t>en</a:t>
            </a:r>
            <a:r>
              <a:rPr lang="en-US" dirty="0"/>
              <a:t> </a:t>
            </a:r>
            <a:r>
              <a:rPr lang="en-US" dirty="0" err="1"/>
              <a:t>œuvre</a:t>
            </a:r>
            <a:r>
              <a:rPr lang="en-US" dirty="0"/>
              <a:t> de facto.</a:t>
            </a:r>
          </a:p>
          <a:p>
            <a:endParaRPr lang="en-US" dirty="0"/>
          </a:p>
        </p:txBody>
      </p:sp>
      <p:sp>
        <p:nvSpPr>
          <p:cNvPr id="4" name="Slide Number Placeholder 3"/>
          <p:cNvSpPr>
            <a:spLocks noGrp="1"/>
          </p:cNvSpPr>
          <p:nvPr>
            <p:ph type="sldNum" sz="quarter" idx="5"/>
          </p:nvPr>
        </p:nvSpPr>
        <p:spPr/>
        <p:txBody>
          <a:bodyPr/>
          <a:lstStyle/>
          <a:p>
            <a:fld id="{02774F49-3EEB-4F62-B50D-7A8F85B3E28A}" type="slidenum">
              <a:rPr lang="en-GB" smtClean="0"/>
              <a:t>31</a:t>
            </a:fld>
            <a:endParaRPr lang="en-GB"/>
          </a:p>
        </p:txBody>
      </p:sp>
    </p:spTree>
    <p:extLst>
      <p:ext uri="{BB962C8B-B14F-4D97-AF65-F5344CB8AC3E}">
        <p14:creationId xmlns:p14="http://schemas.microsoft.com/office/powerpoint/2010/main" val="23797723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u="none" strike="noStrike" dirty="0">
                <a:solidFill>
                  <a:srgbClr val="374151"/>
                </a:solidFill>
                <a:effectLst/>
                <a:latin typeface="Söhne"/>
              </a:rPr>
              <a:t>Notes pour les </a:t>
            </a:r>
            <a:r>
              <a:rPr lang="en-GB" b="0" i="0" u="none" strike="noStrike" dirty="0" err="1">
                <a:solidFill>
                  <a:srgbClr val="374151"/>
                </a:solidFill>
                <a:effectLst/>
                <a:latin typeface="Söhne"/>
              </a:rPr>
              <a:t>facilitateurs</a:t>
            </a:r>
            <a:r>
              <a:rPr lang="en-GB" b="0" i="0" u="none" strike="noStrike" dirty="0">
                <a:solidFill>
                  <a:srgbClr val="374151"/>
                </a:solidFill>
                <a:effectLst/>
                <a:latin typeface="Söhne"/>
              </a:rPr>
              <a:t>/</a:t>
            </a:r>
            <a:r>
              <a:rPr lang="en-GB" b="0" i="0" u="none" strike="noStrike" dirty="0" err="1">
                <a:solidFill>
                  <a:srgbClr val="374151"/>
                </a:solidFill>
                <a:effectLst/>
                <a:latin typeface="Söhne"/>
              </a:rPr>
              <a:t>formateurs</a:t>
            </a:r>
            <a:r>
              <a:rPr lang="en-GB" b="0" i="0" u="none" strike="noStrike" dirty="0">
                <a:solidFill>
                  <a:srgbClr val="374151"/>
                </a:solidFill>
                <a:effectLst/>
                <a:latin typeface="Söhne"/>
              </a:rPr>
              <a:t> :</a:t>
            </a: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Plusieurs</a:t>
            </a:r>
            <a:r>
              <a:rPr lang="en-US" dirty="0"/>
              <a:t> </a:t>
            </a:r>
            <a:r>
              <a:rPr lang="en-US" dirty="0" err="1"/>
              <a:t>exemples</a:t>
            </a:r>
            <a:r>
              <a:rPr lang="en-US" dirty="0"/>
              <a:t> </a:t>
            </a:r>
            <a:r>
              <a:rPr lang="en-US" dirty="0" err="1"/>
              <a:t>sont</a:t>
            </a:r>
            <a:r>
              <a:rPr lang="en-US" dirty="0"/>
              <a:t> </a:t>
            </a:r>
            <a:r>
              <a:rPr lang="en-US" dirty="0" err="1"/>
              <a:t>fournis</a:t>
            </a:r>
            <a:r>
              <a:rPr lang="en-US" dirty="0"/>
              <a:t> pour </a:t>
            </a:r>
            <a:r>
              <a:rPr lang="en-US" dirty="0" err="1"/>
              <a:t>refléter</a:t>
            </a:r>
            <a:r>
              <a:rPr lang="en-US" dirty="0"/>
              <a:t> les </a:t>
            </a:r>
            <a:r>
              <a:rPr lang="en-US" dirty="0" err="1"/>
              <a:t>différents</a:t>
            </a:r>
            <a:r>
              <a:rPr lang="en-US" dirty="0"/>
              <a:t> </a:t>
            </a:r>
            <a:r>
              <a:rPr lang="en-US" dirty="0" err="1"/>
              <a:t>modèles</a:t>
            </a:r>
            <a:r>
              <a:rPr lang="en-US" dirty="0"/>
              <a:t> mis </a:t>
            </a:r>
            <a:r>
              <a:rPr lang="en-US" dirty="0" err="1"/>
              <a:t>en</a:t>
            </a:r>
            <a:r>
              <a:rPr lang="en-US" dirty="0"/>
              <a:t> </a:t>
            </a:r>
            <a:r>
              <a:rPr lang="en-US" dirty="0" err="1"/>
              <a:t>œuvre</a:t>
            </a:r>
            <a:r>
              <a:rPr lang="en-US" dirty="0"/>
              <a:t>, et </a:t>
            </a:r>
            <a:r>
              <a:rPr lang="en-US" dirty="0" err="1"/>
              <a:t>cela</a:t>
            </a:r>
            <a:r>
              <a:rPr lang="en-US" dirty="0"/>
              <a:t> </a:t>
            </a:r>
            <a:r>
              <a:rPr lang="en-US" dirty="0" err="1"/>
              <a:t>offre</a:t>
            </a:r>
            <a:r>
              <a:rPr lang="en-US" dirty="0"/>
              <a:t> </a:t>
            </a:r>
            <a:r>
              <a:rPr lang="en-US" dirty="0" err="1"/>
              <a:t>l'occasion</a:t>
            </a:r>
            <a:r>
              <a:rPr lang="en-US" dirty="0"/>
              <a:t> aux participants de </a:t>
            </a:r>
            <a:r>
              <a:rPr lang="en-US" dirty="0" err="1"/>
              <a:t>réfléchir</a:t>
            </a:r>
            <a:r>
              <a:rPr lang="en-US" dirty="0"/>
              <a:t> </a:t>
            </a:r>
            <a:r>
              <a:rPr lang="en-US" dirty="0" err="1"/>
              <a:t>à</a:t>
            </a:r>
            <a:r>
              <a:rPr lang="en-US" dirty="0"/>
              <a:t> (</a:t>
            </a:r>
            <a:r>
              <a:rPr lang="en-US" dirty="0" err="1"/>
              <a:t>i</a:t>
            </a:r>
            <a:r>
              <a:rPr lang="en-US" dirty="0"/>
              <a:t>) </a:t>
            </a:r>
            <a:r>
              <a:rPr lang="en-US" dirty="0" err="1"/>
              <a:t>si</a:t>
            </a:r>
            <a:r>
              <a:rPr lang="en-US" dirty="0"/>
              <a:t> les </a:t>
            </a:r>
            <a:r>
              <a:rPr lang="en-US" dirty="0" err="1"/>
              <a:t>responsabilités</a:t>
            </a:r>
            <a:r>
              <a:rPr lang="en-US" dirty="0"/>
              <a:t> pour </a:t>
            </a:r>
            <a:r>
              <a:rPr lang="en-US" dirty="0" err="1"/>
              <a:t>l'assainissement</a:t>
            </a:r>
            <a:r>
              <a:rPr lang="en-US" dirty="0"/>
              <a:t> </a:t>
            </a:r>
            <a:r>
              <a:rPr lang="en-US" dirty="0" err="1"/>
              <a:t>raccordé</a:t>
            </a:r>
            <a:r>
              <a:rPr lang="en-US" dirty="0"/>
              <a:t> au </a:t>
            </a:r>
            <a:r>
              <a:rPr lang="en-US" dirty="0" err="1"/>
              <a:t>réseau</a:t>
            </a:r>
            <a:r>
              <a:rPr lang="en-US" dirty="0"/>
              <a:t> et non </a:t>
            </a:r>
            <a:r>
              <a:rPr lang="en-US" dirty="0" err="1"/>
              <a:t>raccordé</a:t>
            </a:r>
            <a:r>
              <a:rPr lang="en-US" dirty="0"/>
              <a:t> au </a:t>
            </a:r>
            <a:r>
              <a:rPr lang="en-US" dirty="0" err="1"/>
              <a:t>réseau</a:t>
            </a:r>
            <a:r>
              <a:rPr lang="en-US" dirty="0"/>
              <a:t> </a:t>
            </a:r>
            <a:r>
              <a:rPr lang="en-US" dirty="0" err="1"/>
              <a:t>sont</a:t>
            </a:r>
            <a:r>
              <a:rPr lang="en-US" dirty="0"/>
              <a:t> </a:t>
            </a:r>
            <a:r>
              <a:rPr lang="en-US" dirty="0" err="1"/>
              <a:t>séparées</a:t>
            </a:r>
            <a:r>
              <a:rPr lang="en-US" dirty="0"/>
              <a:t> </a:t>
            </a:r>
            <a:r>
              <a:rPr lang="en-US" dirty="0" err="1"/>
              <a:t>ou</a:t>
            </a:r>
            <a:r>
              <a:rPr lang="en-US" dirty="0"/>
              <a:t> </a:t>
            </a:r>
            <a:r>
              <a:rPr lang="en-US" dirty="0" err="1"/>
              <a:t>intégrées</a:t>
            </a:r>
            <a:r>
              <a:rPr lang="en-US" dirty="0"/>
              <a:t>, et (ii) </a:t>
            </a:r>
            <a:r>
              <a:rPr lang="en-US" dirty="0" err="1"/>
              <a:t>s'il</a:t>
            </a:r>
            <a:r>
              <a:rPr lang="en-US" dirty="0"/>
              <a:t> </a:t>
            </a:r>
            <a:r>
              <a:rPr lang="en-US" dirty="0" err="1"/>
              <a:t>existe</a:t>
            </a:r>
            <a:r>
              <a:rPr lang="en-US" dirty="0"/>
              <a:t> </a:t>
            </a:r>
            <a:r>
              <a:rPr lang="en-US" dirty="0" err="1"/>
              <a:t>une</a:t>
            </a:r>
            <a:r>
              <a:rPr lang="en-US" dirty="0"/>
              <a:t> </a:t>
            </a:r>
            <a:r>
              <a:rPr lang="en-US" dirty="0" err="1"/>
              <a:t>différence</a:t>
            </a:r>
            <a:r>
              <a:rPr lang="en-US" dirty="0"/>
              <a:t> entre les </a:t>
            </a:r>
            <a:r>
              <a:rPr lang="en-US" dirty="0" err="1"/>
              <a:t>responsabilités</a:t>
            </a:r>
            <a:r>
              <a:rPr lang="en-US" dirty="0"/>
              <a:t> de jure et </a:t>
            </a:r>
            <a:r>
              <a:rPr lang="en-US" dirty="0" err="1"/>
              <a:t>leur</a:t>
            </a:r>
            <a:r>
              <a:rPr lang="en-US" dirty="0"/>
              <a:t> mise </a:t>
            </a:r>
            <a:r>
              <a:rPr lang="en-US" dirty="0" err="1"/>
              <a:t>en</a:t>
            </a:r>
            <a:r>
              <a:rPr lang="en-US" dirty="0"/>
              <a:t> </a:t>
            </a:r>
            <a:r>
              <a:rPr lang="en-US" dirty="0" err="1"/>
              <a:t>œuvre</a:t>
            </a:r>
            <a:r>
              <a:rPr lang="en-US" dirty="0"/>
              <a:t> de facto.</a:t>
            </a:r>
          </a:p>
          <a:p>
            <a:endParaRPr lang="en-US" dirty="0"/>
          </a:p>
        </p:txBody>
      </p:sp>
      <p:sp>
        <p:nvSpPr>
          <p:cNvPr id="4" name="Slide Number Placeholder 3"/>
          <p:cNvSpPr>
            <a:spLocks noGrp="1"/>
          </p:cNvSpPr>
          <p:nvPr>
            <p:ph type="sldNum" sz="quarter" idx="5"/>
          </p:nvPr>
        </p:nvSpPr>
        <p:spPr/>
        <p:txBody>
          <a:bodyPr/>
          <a:lstStyle/>
          <a:p>
            <a:fld id="{02774F49-3EEB-4F62-B50D-7A8F85B3E28A}" type="slidenum">
              <a:rPr lang="en-GB" smtClean="0"/>
              <a:t>32</a:t>
            </a:fld>
            <a:endParaRPr lang="en-GB"/>
          </a:p>
        </p:txBody>
      </p:sp>
    </p:spTree>
    <p:extLst>
      <p:ext uri="{BB962C8B-B14F-4D97-AF65-F5344CB8AC3E}">
        <p14:creationId xmlns:p14="http://schemas.microsoft.com/office/powerpoint/2010/main" val="29712454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spcBef>
                <a:spcPts val="0"/>
              </a:spcBef>
              <a:spcAft>
                <a:spcPts val="600"/>
              </a:spcAft>
            </a:pPr>
            <a:r>
              <a:rPr lang="en-GB" sz="1800" b="0" i="0" u="none" strike="noStrike" dirty="0">
                <a:solidFill>
                  <a:srgbClr val="000000"/>
                </a:solidFill>
                <a:effectLst/>
                <a:latin typeface="Calibri" panose="020F0502020204030204" pitchFamily="34" charset="0"/>
              </a:rPr>
              <a:t>Notes pour les </a:t>
            </a:r>
            <a:r>
              <a:rPr lang="en-GB" sz="1800" b="0" i="0" u="none" strike="noStrike" dirty="0" err="1">
                <a:solidFill>
                  <a:srgbClr val="000000"/>
                </a:solidFill>
                <a:effectLst/>
                <a:latin typeface="Calibri" panose="020F0502020204030204" pitchFamily="34" charset="0"/>
              </a:rPr>
              <a:t>facilitateurs</a:t>
            </a:r>
            <a:r>
              <a:rPr lang="en-GB" sz="1800" b="0" i="0" u="none" strike="noStrike" dirty="0">
                <a:solidFill>
                  <a:srgbClr val="000000"/>
                </a:solidFill>
                <a:effectLst/>
                <a:latin typeface="Calibri" panose="020F0502020204030204" pitchFamily="34" charset="0"/>
              </a:rPr>
              <a:t>/</a:t>
            </a:r>
            <a:r>
              <a:rPr lang="en-GB" sz="1800" b="0" i="0" u="none" strike="noStrike" dirty="0" err="1">
                <a:solidFill>
                  <a:srgbClr val="000000"/>
                </a:solidFill>
                <a:effectLst/>
                <a:latin typeface="Calibri" panose="020F0502020204030204" pitchFamily="34" charset="0"/>
              </a:rPr>
              <a:t>formateurs</a:t>
            </a:r>
            <a:r>
              <a:rPr lang="en-GB" sz="1800" b="0" i="0" u="none" strike="noStrike" dirty="0">
                <a:solidFill>
                  <a:srgbClr val="000000"/>
                </a:solidFill>
                <a:effectLst/>
                <a:latin typeface="Calibri" panose="020F0502020204030204" pitchFamily="34" charset="0"/>
              </a:rPr>
              <a:t> :</a:t>
            </a:r>
          </a:p>
          <a:p>
            <a:pPr algn="just" rtl="0">
              <a:spcBef>
                <a:spcPts val="0"/>
              </a:spcBef>
              <a:spcAft>
                <a:spcPts val="600"/>
              </a:spcAft>
            </a:pPr>
            <a:endParaRPr lang="en-GB" sz="1800" b="0" i="0" u="none" strike="noStrike" dirty="0">
              <a:solidFill>
                <a:srgbClr val="000000"/>
              </a:solidFill>
              <a:effectLst/>
              <a:latin typeface="Calibri" panose="020F0502020204030204" pitchFamily="34" charset="0"/>
            </a:endParaRPr>
          </a:p>
          <a:p>
            <a:pPr marL="285750" indent="-285750" algn="just" rtl="0">
              <a:spcBef>
                <a:spcPts val="0"/>
              </a:spcBef>
              <a:spcAft>
                <a:spcPts val="600"/>
              </a:spcAft>
              <a:buFont typeface="Arial" panose="020B0604020202020204" pitchFamily="34" charset="0"/>
              <a:buChar char="•"/>
            </a:pPr>
            <a:r>
              <a:rPr lang="en-GB" sz="1800" b="0" i="0" u="none" strike="noStrike" dirty="0" err="1">
                <a:solidFill>
                  <a:srgbClr val="000000"/>
                </a:solidFill>
                <a:effectLst/>
                <a:latin typeface="Calibri" panose="020F0502020204030204" pitchFamily="34" charset="0"/>
              </a:rPr>
              <a:t>Cette</a:t>
            </a:r>
            <a:r>
              <a:rPr lang="en-GB" sz="1800" b="0" i="0" u="none" strike="noStrike" dirty="0">
                <a:solidFill>
                  <a:srgbClr val="000000"/>
                </a:solidFill>
                <a:effectLst/>
                <a:latin typeface="Calibri" panose="020F0502020204030204" pitchFamily="34" charset="0"/>
              </a:rPr>
              <a:t> diapositive </a:t>
            </a:r>
            <a:r>
              <a:rPr lang="en-GB" sz="1800" b="0" i="0" u="none" strike="noStrike" dirty="0" err="1">
                <a:solidFill>
                  <a:srgbClr val="000000"/>
                </a:solidFill>
                <a:effectLst/>
                <a:latin typeface="Calibri" panose="020F0502020204030204" pitchFamily="34" charset="0"/>
              </a:rPr>
              <a:t>fournit</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quelques</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recommandations</a:t>
            </a:r>
            <a:r>
              <a:rPr lang="en-GB" sz="1800" b="0" i="0" u="none" strike="noStrike" dirty="0">
                <a:solidFill>
                  <a:srgbClr val="000000"/>
                </a:solidFill>
                <a:effectLst/>
                <a:latin typeface="Calibri" panose="020F0502020204030204" pitchFamily="34" charset="0"/>
              </a:rPr>
              <a:t> sur la conception et la mise </a:t>
            </a:r>
            <a:r>
              <a:rPr lang="en-GB" sz="1800" b="0" i="0" u="none" strike="noStrike" dirty="0" err="1">
                <a:solidFill>
                  <a:srgbClr val="000000"/>
                </a:solidFill>
                <a:effectLst/>
                <a:latin typeface="Calibri" panose="020F0502020204030204" pitchFamily="34" charset="0"/>
              </a:rPr>
              <a:t>en</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œuvre</a:t>
            </a:r>
            <a:r>
              <a:rPr lang="en-GB" sz="1800" b="0" i="0" u="none" strike="noStrike" dirty="0">
                <a:solidFill>
                  <a:srgbClr val="000000"/>
                </a:solidFill>
                <a:effectLst/>
                <a:latin typeface="Calibri" panose="020F0502020204030204" pitchFamily="34" charset="0"/>
              </a:rPr>
              <a:t> des </a:t>
            </a:r>
            <a:r>
              <a:rPr lang="en-GB" sz="1800" b="0" i="0" u="none" strike="noStrike" dirty="0" err="1">
                <a:solidFill>
                  <a:srgbClr val="000000"/>
                </a:solidFill>
                <a:effectLst/>
                <a:latin typeface="Calibri" panose="020F0502020204030204" pitchFamily="34" charset="0"/>
              </a:rPr>
              <a:t>mandats</a:t>
            </a:r>
            <a:r>
              <a:rPr lang="en-GB" sz="1800" b="0" i="0" u="none" strike="noStrike" dirty="0">
                <a:solidFill>
                  <a:srgbClr val="000000"/>
                </a:solidFill>
                <a:effectLst/>
                <a:latin typeface="Calibri" panose="020F0502020204030204" pitchFamily="34" charset="0"/>
              </a:rPr>
              <a:t>, et </a:t>
            </a:r>
            <a:r>
              <a:rPr lang="en-GB" sz="1800" b="0" i="0" u="none" strike="noStrike" dirty="0" err="1">
                <a:solidFill>
                  <a:srgbClr val="000000"/>
                </a:solidFill>
                <a:effectLst/>
                <a:latin typeface="Calibri" panose="020F0502020204030204" pitchFamily="34" charset="0"/>
              </a:rPr>
              <a:t>offre</a:t>
            </a:r>
            <a:r>
              <a:rPr lang="en-GB" sz="1800" b="0" i="0" u="none" strike="noStrike" dirty="0">
                <a:solidFill>
                  <a:srgbClr val="000000"/>
                </a:solidFill>
                <a:effectLst/>
                <a:latin typeface="Calibri" panose="020F0502020204030204" pitchFamily="34" charset="0"/>
              </a:rPr>
              <a:t> de nouveau aux participants </a:t>
            </a:r>
            <a:r>
              <a:rPr lang="en-GB" sz="1800" b="0" i="0" u="none" strike="noStrike" dirty="0" err="1">
                <a:solidFill>
                  <a:srgbClr val="000000"/>
                </a:solidFill>
                <a:effectLst/>
                <a:latin typeface="Calibri" panose="020F0502020204030204" pitchFamily="34" charset="0"/>
              </a:rPr>
              <a:t>l'occasion</a:t>
            </a:r>
            <a:r>
              <a:rPr lang="en-GB" sz="1800" b="0" i="0" u="none" strike="noStrike" dirty="0">
                <a:solidFill>
                  <a:srgbClr val="000000"/>
                </a:solidFill>
                <a:effectLst/>
                <a:latin typeface="Calibri" panose="020F0502020204030204" pitchFamily="34" charset="0"/>
              </a:rPr>
              <a:t> de </a:t>
            </a:r>
            <a:r>
              <a:rPr lang="en-GB" sz="1800" b="0" i="0" u="none" strike="noStrike" dirty="0" err="1">
                <a:solidFill>
                  <a:srgbClr val="000000"/>
                </a:solidFill>
                <a:effectLst/>
                <a:latin typeface="Calibri" panose="020F0502020204030204" pitchFamily="34" charset="0"/>
              </a:rPr>
              <a:t>réfléchir</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à</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leur</a:t>
            </a:r>
            <a:r>
              <a:rPr lang="en-GB" sz="1800" b="0" i="0" u="none" strike="noStrike" dirty="0">
                <a:solidFill>
                  <a:srgbClr val="000000"/>
                </a:solidFill>
                <a:effectLst/>
                <a:latin typeface="Calibri" panose="020F0502020204030204" pitchFamily="34" charset="0"/>
              </a:rPr>
              <a:t> propre </a:t>
            </a:r>
            <a:r>
              <a:rPr lang="en-GB" sz="1800" b="0" i="0" u="none" strike="noStrike" dirty="0" err="1">
                <a:solidFill>
                  <a:srgbClr val="000000"/>
                </a:solidFill>
                <a:effectLst/>
                <a:latin typeface="Calibri" panose="020F0502020204030204" pitchFamily="34" charset="0"/>
              </a:rPr>
              <a:t>contexte</a:t>
            </a:r>
            <a:r>
              <a:rPr lang="en-GB" sz="1800" b="0" i="0" u="none" strike="noStrike" dirty="0">
                <a:solidFill>
                  <a:srgbClr val="000000"/>
                </a:solidFill>
                <a:effectLst/>
                <a:latin typeface="Calibri" panose="020F0502020204030204" pitchFamily="34" charset="0"/>
              </a:rPr>
              <a:t>.</a:t>
            </a:r>
            <a:endParaRPr lang="en-US" sz="1800" dirty="0"/>
          </a:p>
          <a:p>
            <a:endParaRPr lang="en-US" dirty="0"/>
          </a:p>
        </p:txBody>
      </p:sp>
      <p:sp>
        <p:nvSpPr>
          <p:cNvPr id="4" name="Slide Number Placeholder 3"/>
          <p:cNvSpPr>
            <a:spLocks noGrp="1"/>
          </p:cNvSpPr>
          <p:nvPr>
            <p:ph type="sldNum" sz="quarter" idx="5"/>
          </p:nvPr>
        </p:nvSpPr>
        <p:spPr/>
        <p:txBody>
          <a:bodyPr/>
          <a:lstStyle/>
          <a:p>
            <a:fld id="{A337ECB4-6E4B-5B47-8BB0-8C0B16797478}" type="slidenum">
              <a:rPr lang="en-US" smtClean="0"/>
              <a:t>33</a:t>
            </a:fld>
            <a:endParaRPr lang="en-US"/>
          </a:p>
        </p:txBody>
      </p:sp>
    </p:spTree>
    <p:extLst>
      <p:ext uri="{BB962C8B-B14F-4D97-AF65-F5344CB8AC3E}">
        <p14:creationId xmlns:p14="http://schemas.microsoft.com/office/powerpoint/2010/main" val="34402294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37ECB4-6E4B-5B47-8BB0-8C0B16797478}" type="slidenum">
              <a:rPr lang="en-US" smtClean="0"/>
              <a:t>36</a:t>
            </a:fld>
            <a:endParaRPr lang="en-US"/>
          </a:p>
        </p:txBody>
      </p:sp>
    </p:spTree>
    <p:extLst>
      <p:ext uri="{BB962C8B-B14F-4D97-AF65-F5344CB8AC3E}">
        <p14:creationId xmlns:p14="http://schemas.microsoft.com/office/powerpoint/2010/main" val="2706963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pour les </a:t>
            </a:r>
            <a:r>
              <a:rPr lang="en-US" dirty="0" err="1"/>
              <a:t>facilitateurs</a:t>
            </a:r>
            <a:r>
              <a:rPr lang="en-US" dirty="0"/>
              <a:t>/</a:t>
            </a:r>
            <a:r>
              <a:rPr lang="en-US" dirty="0" err="1"/>
              <a:t>formateurs</a:t>
            </a:r>
            <a:r>
              <a:rPr lang="en-US" dirty="0"/>
              <a:t> :</a:t>
            </a:r>
          </a:p>
          <a:p>
            <a:endParaRPr lang="en-US" dirty="0"/>
          </a:p>
          <a:p>
            <a:pPr marL="171450" indent="-171450">
              <a:buFont typeface="Arial" panose="020B0604020202020204" pitchFamily="34" charset="0"/>
              <a:buChar char="•"/>
            </a:pPr>
            <a:r>
              <a:rPr lang="en-US" dirty="0"/>
              <a:t>La </a:t>
            </a:r>
            <a:r>
              <a:rPr lang="en-US" dirty="0" err="1"/>
              <a:t>responsabilité</a:t>
            </a:r>
            <a:r>
              <a:rPr lang="en-US" dirty="0"/>
              <a:t> </a:t>
            </a:r>
            <a:r>
              <a:rPr lang="en-US" dirty="0" err="1"/>
              <a:t>est</a:t>
            </a:r>
            <a:r>
              <a:rPr lang="en-US" dirty="0"/>
              <a:t> un </a:t>
            </a:r>
            <a:r>
              <a:rPr lang="en-US" dirty="0" err="1"/>
              <a:t>terme</a:t>
            </a:r>
            <a:r>
              <a:rPr lang="en-US" dirty="0"/>
              <a:t> </a:t>
            </a:r>
            <a:r>
              <a:rPr lang="en-US" dirty="0" err="1"/>
              <a:t>souvent</a:t>
            </a:r>
            <a:r>
              <a:rPr lang="en-US" dirty="0"/>
              <a:t> </a:t>
            </a:r>
            <a:r>
              <a:rPr lang="en-US" dirty="0" err="1"/>
              <a:t>utilisé</a:t>
            </a:r>
            <a:r>
              <a:rPr lang="en-US" dirty="0"/>
              <a:t>, </a:t>
            </a:r>
            <a:r>
              <a:rPr lang="en-US" dirty="0" err="1"/>
              <a:t>mais</a:t>
            </a:r>
            <a:r>
              <a:rPr lang="en-US" dirty="0"/>
              <a:t> </a:t>
            </a:r>
            <a:r>
              <a:rPr lang="en-US" dirty="0" err="1"/>
              <a:t>aussi</a:t>
            </a:r>
            <a:r>
              <a:rPr lang="en-US" dirty="0"/>
              <a:t> </a:t>
            </a:r>
            <a:r>
              <a:rPr lang="en-US" dirty="0" err="1"/>
              <a:t>souvent</a:t>
            </a:r>
            <a:r>
              <a:rPr lang="en-US" dirty="0"/>
              <a:t> </a:t>
            </a:r>
            <a:r>
              <a:rPr lang="en-US" dirty="0" err="1"/>
              <a:t>interprété</a:t>
            </a:r>
            <a:r>
              <a:rPr lang="en-US" dirty="0"/>
              <a:t> de </a:t>
            </a:r>
            <a:r>
              <a:rPr lang="en-US" dirty="0" err="1"/>
              <a:t>différentes</a:t>
            </a:r>
            <a:r>
              <a:rPr lang="en-US" dirty="0"/>
              <a:t> manières.</a:t>
            </a:r>
          </a:p>
          <a:p>
            <a:pPr marL="171450" indent="-171450">
              <a:buFont typeface="Arial" panose="020B0604020202020204" pitchFamily="34" charset="0"/>
              <a:buChar char="•"/>
            </a:pPr>
            <a:r>
              <a:rPr lang="en-US" dirty="0" err="1"/>
              <a:t>Ainsi</a:t>
            </a:r>
            <a:r>
              <a:rPr lang="en-US" dirty="0"/>
              <a:t>, </a:t>
            </a:r>
            <a:r>
              <a:rPr lang="en-US" dirty="0" err="1"/>
              <a:t>cette</a:t>
            </a:r>
            <a:r>
              <a:rPr lang="en-US" dirty="0"/>
              <a:t> diapositive </a:t>
            </a:r>
            <a:r>
              <a:rPr lang="en-US" dirty="0" err="1"/>
              <a:t>offre</a:t>
            </a:r>
            <a:r>
              <a:rPr lang="en-US" dirty="0"/>
              <a:t> </a:t>
            </a:r>
            <a:r>
              <a:rPr lang="en-US" dirty="0" err="1"/>
              <a:t>l'occasion</a:t>
            </a:r>
            <a:r>
              <a:rPr lang="en-US" dirty="0"/>
              <a:t> de </a:t>
            </a:r>
            <a:r>
              <a:rPr lang="en-US" dirty="0" err="1"/>
              <a:t>convenir</a:t>
            </a:r>
            <a:r>
              <a:rPr lang="en-US" dirty="0"/>
              <a:t> </a:t>
            </a:r>
            <a:r>
              <a:rPr lang="en-US" dirty="0" err="1"/>
              <a:t>d'une</a:t>
            </a:r>
            <a:r>
              <a:rPr lang="en-US" dirty="0"/>
              <a:t> </a:t>
            </a:r>
            <a:r>
              <a:rPr lang="en-US" dirty="0" err="1"/>
              <a:t>définition</a:t>
            </a:r>
            <a:r>
              <a:rPr lang="en-US" dirty="0"/>
              <a:t> commune dans le but de </a:t>
            </a:r>
            <a:r>
              <a:rPr lang="en-US" dirty="0" err="1"/>
              <a:t>comprendre</a:t>
            </a:r>
            <a:r>
              <a:rPr lang="en-US" dirty="0"/>
              <a:t> la </a:t>
            </a:r>
            <a:r>
              <a:rPr lang="en-US" dirty="0" err="1"/>
              <a:t>responsabilité</a:t>
            </a:r>
            <a:r>
              <a:rPr lang="en-US" dirty="0"/>
              <a:t> dans le cadre du CWIS.</a:t>
            </a:r>
          </a:p>
          <a:p>
            <a:pPr marL="171450" indent="-171450">
              <a:buFont typeface="Arial" panose="020B0604020202020204" pitchFamily="34" charset="0"/>
              <a:buChar char="•"/>
            </a:pPr>
            <a:r>
              <a:rPr lang="en-US" dirty="0"/>
              <a:t>La </a:t>
            </a:r>
            <a:r>
              <a:rPr lang="en-US" dirty="0" err="1"/>
              <a:t>liste</a:t>
            </a:r>
            <a:r>
              <a:rPr lang="en-US" dirty="0"/>
              <a:t> des </a:t>
            </a:r>
            <a:r>
              <a:rPr lang="en-US" dirty="0" err="1"/>
              <a:t>mécanismes</a:t>
            </a:r>
            <a:r>
              <a:rPr lang="en-US" dirty="0"/>
              <a:t> de </a:t>
            </a:r>
            <a:r>
              <a:rPr lang="en-US" dirty="0" err="1"/>
              <a:t>responsabilité</a:t>
            </a:r>
            <a:r>
              <a:rPr lang="en-US" dirty="0"/>
              <a:t> </a:t>
            </a:r>
            <a:r>
              <a:rPr lang="en-US" dirty="0" err="1"/>
              <a:t>offre</a:t>
            </a:r>
            <a:r>
              <a:rPr lang="en-US" dirty="0"/>
              <a:t> de nouveau aux participants </a:t>
            </a:r>
            <a:r>
              <a:rPr lang="en-US" dirty="0" err="1"/>
              <a:t>l'occasion</a:t>
            </a:r>
            <a:r>
              <a:rPr lang="en-US" dirty="0"/>
              <a:t> de </a:t>
            </a:r>
            <a:r>
              <a:rPr lang="en-US" dirty="0" err="1"/>
              <a:t>réfléchir</a:t>
            </a:r>
            <a:r>
              <a:rPr lang="en-US" dirty="0"/>
              <a:t> </a:t>
            </a:r>
            <a:r>
              <a:rPr lang="en-US" dirty="0" err="1"/>
              <a:t>à</a:t>
            </a:r>
            <a:r>
              <a:rPr lang="en-US" dirty="0"/>
              <a:t> </a:t>
            </a:r>
            <a:r>
              <a:rPr lang="en-US" dirty="0" err="1"/>
              <a:t>ceux</a:t>
            </a:r>
            <a:r>
              <a:rPr lang="en-US" dirty="0"/>
              <a:t> qui </a:t>
            </a:r>
            <a:r>
              <a:rPr lang="en-US" dirty="0" err="1"/>
              <a:t>sont</a:t>
            </a:r>
            <a:r>
              <a:rPr lang="en-US" dirty="0"/>
              <a:t> </a:t>
            </a:r>
            <a:r>
              <a:rPr lang="en-US" dirty="0" err="1"/>
              <a:t>utilisés</a:t>
            </a:r>
            <a:r>
              <a:rPr lang="en-US" dirty="0"/>
              <a:t> dans </a:t>
            </a:r>
            <a:r>
              <a:rPr lang="en-US" dirty="0" err="1"/>
              <a:t>leur</a:t>
            </a:r>
            <a:r>
              <a:rPr lang="en-US" dirty="0"/>
              <a:t> </a:t>
            </a:r>
            <a:r>
              <a:rPr lang="en-US" dirty="0" err="1"/>
              <a:t>contexte</a:t>
            </a:r>
            <a:r>
              <a:rPr lang="en-US" dirty="0"/>
              <a:t>.</a:t>
            </a:r>
          </a:p>
          <a:p>
            <a:pPr marL="171450" indent="-171450">
              <a:buFont typeface="Arial" panose="020B0604020202020204" pitchFamily="34" charset="0"/>
              <a:buChar char="•"/>
            </a:pPr>
            <a:r>
              <a:rPr lang="en-US" dirty="0"/>
              <a:t>Pour </a:t>
            </a:r>
            <a:r>
              <a:rPr lang="en-US" dirty="0" err="1"/>
              <a:t>accroître</a:t>
            </a:r>
            <a:r>
              <a:rPr lang="en-US" dirty="0"/>
              <a:t> </a:t>
            </a:r>
            <a:r>
              <a:rPr lang="en-US" dirty="0" err="1"/>
              <a:t>l'engagement</a:t>
            </a:r>
            <a:r>
              <a:rPr lang="en-US" dirty="0"/>
              <a:t>, </a:t>
            </a:r>
            <a:r>
              <a:rPr lang="en-US" dirty="0" err="1"/>
              <a:t>l'utilisation</a:t>
            </a:r>
            <a:r>
              <a:rPr lang="en-US" dirty="0"/>
              <a:t> d'un sondage </a:t>
            </a:r>
            <a:r>
              <a:rPr lang="en-US" dirty="0" err="1"/>
              <a:t>en</a:t>
            </a:r>
            <a:r>
              <a:rPr lang="en-US" dirty="0"/>
              <a:t> </a:t>
            </a:r>
            <a:r>
              <a:rPr lang="en-US" dirty="0" err="1"/>
              <a:t>ligne</a:t>
            </a:r>
            <a:r>
              <a:rPr lang="en-US" dirty="0"/>
              <a:t> </a:t>
            </a:r>
            <a:r>
              <a:rPr lang="en-US" dirty="0" err="1"/>
              <a:t>pourrait</a:t>
            </a:r>
            <a:r>
              <a:rPr lang="en-US" dirty="0"/>
              <a:t> </a:t>
            </a:r>
            <a:r>
              <a:rPr lang="en-US" dirty="0" err="1"/>
              <a:t>fournir</a:t>
            </a:r>
            <a:r>
              <a:rPr lang="en-US" dirty="0"/>
              <a:t> un aperçu </a:t>
            </a:r>
            <a:r>
              <a:rPr lang="en-US" dirty="0" err="1"/>
              <a:t>rapide</a:t>
            </a:r>
            <a:r>
              <a:rPr lang="en-US" dirty="0"/>
              <a:t> des </a:t>
            </a:r>
            <a:r>
              <a:rPr lang="en-US" dirty="0" err="1"/>
              <a:t>mécanismes</a:t>
            </a:r>
            <a:r>
              <a:rPr lang="en-US" dirty="0"/>
              <a:t> de </a:t>
            </a:r>
            <a:r>
              <a:rPr lang="en-US" dirty="0" err="1"/>
              <a:t>responsabilité</a:t>
            </a:r>
            <a:r>
              <a:rPr lang="en-US" dirty="0"/>
              <a:t> </a:t>
            </a:r>
            <a:r>
              <a:rPr lang="en-US" dirty="0" err="1"/>
              <a:t>utilisés</a:t>
            </a:r>
            <a:r>
              <a:rPr lang="en-US" dirty="0"/>
              <a:t>.</a:t>
            </a:r>
          </a:p>
        </p:txBody>
      </p:sp>
      <p:sp>
        <p:nvSpPr>
          <p:cNvPr id="4" name="Slide Number Placeholder 3"/>
          <p:cNvSpPr>
            <a:spLocks noGrp="1"/>
          </p:cNvSpPr>
          <p:nvPr>
            <p:ph type="sldNum" sz="quarter" idx="5"/>
          </p:nvPr>
        </p:nvSpPr>
        <p:spPr/>
        <p:txBody>
          <a:bodyPr/>
          <a:lstStyle/>
          <a:p>
            <a:fld id="{A337ECB4-6E4B-5B47-8BB0-8C0B16797478}" type="slidenum">
              <a:rPr lang="en-US" smtClean="0"/>
              <a:t>37</a:t>
            </a:fld>
            <a:endParaRPr lang="en-US"/>
          </a:p>
        </p:txBody>
      </p:sp>
    </p:spTree>
    <p:extLst>
      <p:ext uri="{BB962C8B-B14F-4D97-AF65-F5344CB8AC3E}">
        <p14:creationId xmlns:p14="http://schemas.microsoft.com/office/powerpoint/2010/main" val="23206659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pour les </a:t>
            </a:r>
            <a:r>
              <a:rPr lang="en-US" dirty="0" err="1"/>
              <a:t>formateurs</a:t>
            </a:r>
            <a:r>
              <a:rPr lang="en-US" dirty="0"/>
              <a:t> :</a:t>
            </a:r>
          </a:p>
          <a:p>
            <a:endParaRPr lang="en-US" dirty="0"/>
          </a:p>
          <a:p>
            <a:pPr marL="171450" indent="-171450">
              <a:buFont typeface="Arial" panose="020B0604020202020204" pitchFamily="34" charset="0"/>
              <a:buChar char="•"/>
            </a:pPr>
            <a:r>
              <a:rPr lang="en-US" dirty="0"/>
              <a:t>La </a:t>
            </a:r>
            <a:r>
              <a:rPr lang="en-US" dirty="0" err="1"/>
              <a:t>liste</a:t>
            </a:r>
            <a:r>
              <a:rPr lang="en-US" dirty="0"/>
              <a:t> des </a:t>
            </a:r>
            <a:r>
              <a:rPr lang="en-US" dirty="0" err="1"/>
              <a:t>mécanismes</a:t>
            </a:r>
            <a:r>
              <a:rPr lang="en-US" dirty="0"/>
              <a:t> de </a:t>
            </a:r>
            <a:r>
              <a:rPr lang="en-US" dirty="0" err="1"/>
              <a:t>responsabilité</a:t>
            </a:r>
            <a:r>
              <a:rPr lang="en-US" dirty="0"/>
              <a:t> </a:t>
            </a:r>
            <a:r>
              <a:rPr lang="en-US" dirty="0" err="1"/>
              <a:t>offre</a:t>
            </a:r>
            <a:r>
              <a:rPr lang="en-US" dirty="0"/>
              <a:t> de nouveau aux participants </a:t>
            </a:r>
            <a:r>
              <a:rPr lang="en-US" dirty="0" err="1"/>
              <a:t>l'occasion</a:t>
            </a:r>
            <a:r>
              <a:rPr lang="en-US" dirty="0"/>
              <a:t> de </a:t>
            </a:r>
            <a:r>
              <a:rPr lang="en-US" dirty="0" err="1"/>
              <a:t>réfléchir</a:t>
            </a:r>
            <a:r>
              <a:rPr lang="en-US" dirty="0"/>
              <a:t> </a:t>
            </a:r>
            <a:r>
              <a:rPr lang="en-US" dirty="0" err="1"/>
              <a:t>à</a:t>
            </a:r>
            <a:r>
              <a:rPr lang="en-US" dirty="0"/>
              <a:t> </a:t>
            </a:r>
            <a:r>
              <a:rPr lang="en-US" dirty="0" err="1"/>
              <a:t>ceux</a:t>
            </a:r>
            <a:r>
              <a:rPr lang="en-US" dirty="0"/>
              <a:t> qui </a:t>
            </a:r>
            <a:r>
              <a:rPr lang="en-US" dirty="0" err="1"/>
              <a:t>sont</a:t>
            </a:r>
            <a:r>
              <a:rPr lang="en-US" dirty="0"/>
              <a:t> </a:t>
            </a:r>
            <a:r>
              <a:rPr lang="en-US" dirty="0" err="1"/>
              <a:t>utilisés</a:t>
            </a:r>
            <a:r>
              <a:rPr lang="en-US" dirty="0"/>
              <a:t> dans </a:t>
            </a:r>
            <a:r>
              <a:rPr lang="en-US" dirty="0" err="1"/>
              <a:t>leur</a:t>
            </a:r>
            <a:r>
              <a:rPr lang="en-US" dirty="0"/>
              <a:t> </a:t>
            </a:r>
            <a:r>
              <a:rPr lang="en-US" dirty="0" err="1"/>
              <a:t>contexte</a:t>
            </a:r>
            <a:r>
              <a:rPr lang="en-US" dirty="0"/>
              <a:t>.</a:t>
            </a:r>
          </a:p>
          <a:p>
            <a:pPr marL="171450" indent="-171450">
              <a:buFont typeface="Arial" panose="020B0604020202020204" pitchFamily="34" charset="0"/>
              <a:buChar char="•"/>
            </a:pPr>
            <a:r>
              <a:rPr lang="en-US" dirty="0"/>
              <a:t>Pour augmenter </a:t>
            </a:r>
            <a:r>
              <a:rPr lang="en-US" dirty="0" err="1"/>
              <a:t>l'engagement</a:t>
            </a:r>
            <a:r>
              <a:rPr lang="en-US" dirty="0"/>
              <a:t>, </a:t>
            </a:r>
            <a:r>
              <a:rPr lang="en-US" dirty="0" err="1"/>
              <a:t>l'utilisation</a:t>
            </a:r>
            <a:r>
              <a:rPr lang="en-US" dirty="0"/>
              <a:t> d'un sondage </a:t>
            </a:r>
            <a:r>
              <a:rPr lang="en-US" dirty="0" err="1"/>
              <a:t>en</a:t>
            </a:r>
            <a:r>
              <a:rPr lang="en-US" dirty="0"/>
              <a:t> </a:t>
            </a:r>
            <a:r>
              <a:rPr lang="en-US" dirty="0" err="1"/>
              <a:t>ligne</a:t>
            </a:r>
            <a:r>
              <a:rPr lang="en-US" dirty="0"/>
              <a:t> </a:t>
            </a:r>
            <a:r>
              <a:rPr lang="en-US" dirty="0" err="1"/>
              <a:t>pourrait</a:t>
            </a:r>
            <a:r>
              <a:rPr lang="en-US" dirty="0"/>
              <a:t> </a:t>
            </a:r>
            <a:r>
              <a:rPr lang="en-US" dirty="0" err="1"/>
              <a:t>fournir</a:t>
            </a:r>
            <a:r>
              <a:rPr lang="en-US" dirty="0"/>
              <a:t> un aperçu </a:t>
            </a:r>
            <a:r>
              <a:rPr lang="en-US" dirty="0" err="1"/>
              <a:t>rapide</a:t>
            </a:r>
            <a:r>
              <a:rPr lang="en-US" dirty="0"/>
              <a:t> des </a:t>
            </a:r>
            <a:r>
              <a:rPr lang="en-US" dirty="0" err="1"/>
              <a:t>mécanismes</a:t>
            </a:r>
            <a:r>
              <a:rPr lang="en-US" dirty="0"/>
              <a:t> de </a:t>
            </a:r>
            <a:r>
              <a:rPr lang="en-US" dirty="0" err="1"/>
              <a:t>responsabilité</a:t>
            </a:r>
            <a:r>
              <a:rPr lang="en-US" dirty="0"/>
              <a:t> </a:t>
            </a:r>
            <a:r>
              <a:rPr lang="en-US" dirty="0" err="1"/>
              <a:t>utilisés</a:t>
            </a:r>
            <a:r>
              <a:rPr lang="en-US" dirty="0"/>
              <a:t>.</a:t>
            </a:r>
          </a:p>
        </p:txBody>
      </p:sp>
      <p:sp>
        <p:nvSpPr>
          <p:cNvPr id="4" name="Slide Number Placeholder 3"/>
          <p:cNvSpPr>
            <a:spLocks noGrp="1"/>
          </p:cNvSpPr>
          <p:nvPr>
            <p:ph type="sldNum" sz="quarter" idx="5"/>
          </p:nvPr>
        </p:nvSpPr>
        <p:spPr/>
        <p:txBody>
          <a:bodyPr/>
          <a:lstStyle/>
          <a:p>
            <a:fld id="{A337ECB4-6E4B-5B47-8BB0-8C0B16797478}" type="slidenum">
              <a:rPr lang="en-US" smtClean="0"/>
              <a:t>38</a:t>
            </a:fld>
            <a:endParaRPr lang="en-US"/>
          </a:p>
        </p:txBody>
      </p:sp>
    </p:spTree>
    <p:extLst>
      <p:ext uri="{BB962C8B-B14F-4D97-AF65-F5344CB8AC3E}">
        <p14:creationId xmlns:p14="http://schemas.microsoft.com/office/powerpoint/2010/main" val="5279504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37ECB4-6E4B-5B47-8BB0-8C0B16797478}" type="slidenum">
              <a:rPr lang="en-US" smtClean="0"/>
              <a:t>50</a:t>
            </a:fld>
            <a:endParaRPr lang="en-US"/>
          </a:p>
        </p:txBody>
      </p:sp>
    </p:spTree>
    <p:extLst>
      <p:ext uri="{BB962C8B-B14F-4D97-AF65-F5344CB8AC3E}">
        <p14:creationId xmlns:p14="http://schemas.microsoft.com/office/powerpoint/2010/main" val="2774745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À</a:t>
            </a:r>
            <a:r>
              <a:rPr lang="en-US" dirty="0"/>
              <a:t> </a:t>
            </a:r>
            <a:r>
              <a:rPr lang="en-US" dirty="0" err="1"/>
              <a:t>compléter</a:t>
            </a:r>
            <a:r>
              <a:rPr lang="en-US" dirty="0"/>
              <a:t> par le </a:t>
            </a:r>
            <a:r>
              <a:rPr lang="en-US" dirty="0" err="1"/>
              <a:t>formateur</a:t>
            </a:r>
            <a:r>
              <a:rPr lang="en-US" dirty="0"/>
              <a:t>/</a:t>
            </a:r>
            <a:r>
              <a:rPr lang="en-US" dirty="0" err="1"/>
              <a:t>l'animateur</a:t>
            </a:r>
            <a:r>
              <a:rPr lang="en-US" dirty="0"/>
              <a:t>, </a:t>
            </a:r>
            <a:r>
              <a:rPr lang="en-US" dirty="0" err="1"/>
              <a:t>en</a:t>
            </a:r>
            <a:r>
              <a:rPr lang="en-US" dirty="0"/>
              <a:t> collaboration avec les </a:t>
            </a:r>
            <a:r>
              <a:rPr lang="en-US" dirty="0" err="1"/>
              <a:t>organisateurs</a:t>
            </a:r>
            <a:r>
              <a:rPr lang="en-US" dirty="0"/>
              <a:t> de la session et les participants </a:t>
            </a:r>
            <a:r>
              <a:rPr lang="en-US" dirty="0" err="1"/>
              <a:t>si</a:t>
            </a:r>
            <a:r>
              <a:rPr lang="en-US" dirty="0"/>
              <a:t> possible].</a:t>
            </a:r>
          </a:p>
          <a:p>
            <a:endParaRPr lang="en-US" dirty="0"/>
          </a:p>
          <a:p>
            <a:r>
              <a:rPr lang="en-US" dirty="0" err="1"/>
              <a:t>Consultez</a:t>
            </a:r>
            <a:r>
              <a:rPr lang="en-US" dirty="0"/>
              <a:t> la note </a:t>
            </a:r>
            <a:r>
              <a:rPr lang="en-US" dirty="0" err="1"/>
              <a:t>d'orientation</a:t>
            </a:r>
            <a:r>
              <a:rPr lang="en-US" dirty="0"/>
              <a:t> &lt;&lt;DÉVELOPPEMENT DE LA FORMATION PARTICIPATIVE SUR LES SYSTÈMES D'ASSAINISSEMENT INCLUSIF EN VILLE&gt;&gt; sur </a:t>
            </a:r>
            <a:r>
              <a:rPr lang="en-US" dirty="0" err="1"/>
              <a:t>cwiscities.com</a:t>
            </a:r>
            <a:r>
              <a:rPr lang="en-US" dirty="0"/>
              <a:t> pour </a:t>
            </a:r>
            <a:r>
              <a:rPr lang="en-US" dirty="0" err="1"/>
              <a:t>davantage</a:t>
            </a:r>
            <a:r>
              <a:rPr lang="en-US" dirty="0"/>
              <a:t> de conseils sur la </a:t>
            </a:r>
            <a:r>
              <a:rPr lang="en-US" dirty="0" err="1"/>
              <a:t>définition</a:t>
            </a:r>
            <a:r>
              <a:rPr lang="en-US" dirty="0"/>
              <a:t> des </a:t>
            </a:r>
            <a:r>
              <a:rPr lang="en-US" dirty="0" err="1"/>
              <a:t>objectifs</a:t>
            </a:r>
            <a:r>
              <a:rPr lang="en-US" dirty="0"/>
              <a:t> </a:t>
            </a:r>
            <a:r>
              <a:rPr lang="en-US" dirty="0" err="1"/>
              <a:t>d'apprentissage</a:t>
            </a:r>
            <a:r>
              <a:rPr lang="en-US" dirty="0"/>
              <a:t>.</a:t>
            </a:r>
          </a:p>
        </p:txBody>
      </p:sp>
      <p:sp>
        <p:nvSpPr>
          <p:cNvPr id="4" name="Slide Number Placeholder 3"/>
          <p:cNvSpPr>
            <a:spLocks noGrp="1"/>
          </p:cNvSpPr>
          <p:nvPr>
            <p:ph type="sldNum" sz="quarter" idx="5"/>
          </p:nvPr>
        </p:nvSpPr>
        <p:spPr/>
        <p:txBody>
          <a:bodyPr/>
          <a:lstStyle/>
          <a:p>
            <a:fld id="{A337ECB4-6E4B-5B47-8BB0-8C0B16797478}" type="slidenum">
              <a:rPr lang="en-US" smtClean="0"/>
              <a:t>4</a:t>
            </a:fld>
            <a:endParaRPr lang="en-US"/>
          </a:p>
        </p:txBody>
      </p:sp>
    </p:spTree>
    <p:extLst>
      <p:ext uri="{BB962C8B-B14F-4D97-AF65-F5344CB8AC3E}">
        <p14:creationId xmlns:p14="http://schemas.microsoft.com/office/powerpoint/2010/main" val="4402490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Notes pour les </a:t>
            </a:r>
            <a:r>
              <a:rPr lang="en-US" dirty="0" err="1"/>
              <a:t>facilitateurs</a:t>
            </a:r>
            <a:r>
              <a:rPr lang="en-US" dirty="0"/>
              <a:t>/</a:t>
            </a:r>
            <a:r>
              <a:rPr lang="en-US" dirty="0" err="1"/>
              <a:t>formateurs</a:t>
            </a:r>
            <a:r>
              <a:rPr lang="en-US" dirty="0"/>
              <a:t>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err="1"/>
              <a:t>Cette</a:t>
            </a:r>
            <a:r>
              <a:rPr lang="en-US" dirty="0"/>
              <a:t> diapositive vise </a:t>
            </a:r>
            <a:r>
              <a:rPr lang="en-US" dirty="0" err="1"/>
              <a:t>à</a:t>
            </a:r>
            <a:r>
              <a:rPr lang="en-US" dirty="0"/>
              <a:t> </a:t>
            </a:r>
            <a:r>
              <a:rPr lang="en-US" dirty="0" err="1"/>
              <a:t>rafraîchir</a:t>
            </a:r>
            <a:r>
              <a:rPr lang="en-US" dirty="0"/>
              <a:t> la </a:t>
            </a:r>
            <a:r>
              <a:rPr lang="en-US" dirty="0" err="1"/>
              <a:t>mémoire</a:t>
            </a:r>
            <a:r>
              <a:rPr lang="en-US" dirty="0"/>
              <a:t> des participants sur le cadre CWIS, </a:t>
            </a:r>
            <a:r>
              <a:rPr lang="en-US" dirty="0" err="1"/>
              <a:t>mais</a:t>
            </a:r>
            <a:r>
              <a:rPr lang="en-US" dirty="0"/>
              <a:t> </a:t>
            </a:r>
            <a:r>
              <a:rPr lang="en-US" dirty="0" err="1"/>
              <a:t>aussi</a:t>
            </a:r>
            <a:r>
              <a:rPr lang="en-US" dirty="0"/>
              <a:t> </a:t>
            </a:r>
            <a:r>
              <a:rPr lang="en-US" dirty="0" err="1"/>
              <a:t>à</a:t>
            </a:r>
            <a:r>
              <a:rPr lang="en-US" dirty="0"/>
              <a:t> </a:t>
            </a:r>
            <a:r>
              <a:rPr lang="en-US" dirty="0" err="1"/>
              <a:t>mettre</a:t>
            </a:r>
            <a:r>
              <a:rPr lang="en-US" dirty="0"/>
              <a:t> </a:t>
            </a:r>
            <a:r>
              <a:rPr lang="en-US" dirty="0" err="1"/>
              <a:t>en</a:t>
            </a:r>
            <a:r>
              <a:rPr lang="en-US" dirty="0"/>
              <a:t> </a:t>
            </a:r>
            <a:r>
              <a:rPr lang="en-US" dirty="0" err="1"/>
              <a:t>évidence</a:t>
            </a:r>
            <a:r>
              <a:rPr lang="en-US" dirty="0"/>
              <a:t> que </a:t>
            </a:r>
            <a:r>
              <a:rPr lang="en-US" dirty="0" err="1"/>
              <a:t>cette</a:t>
            </a:r>
            <a:r>
              <a:rPr lang="en-US" dirty="0"/>
              <a:t> session se </a:t>
            </a:r>
            <a:r>
              <a:rPr lang="en-US" dirty="0" err="1"/>
              <a:t>concentrera</a:t>
            </a:r>
            <a:r>
              <a:rPr lang="en-US" dirty="0"/>
              <a:t> sur </a:t>
            </a:r>
            <a:r>
              <a:rPr lang="en-US" dirty="0" err="1"/>
              <a:t>l'examen</a:t>
            </a:r>
            <a:r>
              <a:rPr lang="en-US" dirty="0"/>
              <a:t> plus </a:t>
            </a:r>
            <a:r>
              <a:rPr lang="en-US" dirty="0" err="1"/>
              <a:t>approfondi</a:t>
            </a:r>
            <a:r>
              <a:rPr lang="en-US" dirty="0"/>
              <a:t> de trois </a:t>
            </a:r>
            <a:r>
              <a:rPr lang="en-US" dirty="0" err="1"/>
              <a:t>fonctions</a:t>
            </a:r>
            <a:r>
              <a:rPr lang="en-US" dirty="0"/>
              <a:t> du </a:t>
            </a:r>
            <a:r>
              <a:rPr lang="en-US" dirty="0" err="1"/>
              <a:t>système</a:t>
            </a:r>
            <a:r>
              <a:rPr lang="en-US" dirty="0"/>
              <a:t>.</a:t>
            </a:r>
          </a:p>
          <a:p>
            <a:pPr marL="171450" indent="-171450">
              <a:buFont typeface="Arial" panose="020B0604020202020204" pitchFamily="34" charset="0"/>
              <a:buChar char="•"/>
            </a:pPr>
            <a:r>
              <a:rPr lang="en-US" dirty="0"/>
              <a:t>Ce </a:t>
            </a:r>
            <a:r>
              <a:rPr lang="en-US" dirty="0" err="1"/>
              <a:t>récapitulatif</a:t>
            </a:r>
            <a:r>
              <a:rPr lang="en-US" dirty="0"/>
              <a:t> </a:t>
            </a:r>
            <a:r>
              <a:rPr lang="en-US" dirty="0" err="1"/>
              <a:t>offre</a:t>
            </a:r>
            <a:r>
              <a:rPr lang="en-US" dirty="0"/>
              <a:t> </a:t>
            </a:r>
            <a:r>
              <a:rPr lang="en-US" dirty="0" err="1"/>
              <a:t>l'occasion</a:t>
            </a:r>
            <a:r>
              <a:rPr lang="en-US" dirty="0"/>
              <a:t> aux participants de poser des questions de clarification.</a:t>
            </a:r>
          </a:p>
        </p:txBody>
      </p:sp>
      <p:sp>
        <p:nvSpPr>
          <p:cNvPr id="4" name="Slide Number Placeholder 3"/>
          <p:cNvSpPr>
            <a:spLocks noGrp="1"/>
          </p:cNvSpPr>
          <p:nvPr>
            <p:ph type="sldNum" sz="quarter" idx="5"/>
          </p:nvPr>
        </p:nvSpPr>
        <p:spPr/>
        <p:txBody>
          <a:bodyPr/>
          <a:lstStyle/>
          <a:p>
            <a:fld id="{A337ECB4-6E4B-5B47-8BB0-8C0B16797478}" type="slidenum">
              <a:rPr lang="en-US" smtClean="0"/>
              <a:t>51</a:t>
            </a:fld>
            <a:endParaRPr lang="en-US"/>
          </a:p>
        </p:txBody>
      </p:sp>
    </p:spTree>
    <p:extLst>
      <p:ext uri="{BB962C8B-B14F-4D97-AF65-F5344CB8AC3E}">
        <p14:creationId xmlns:p14="http://schemas.microsoft.com/office/powerpoint/2010/main" val="6731548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Notes pour les </a:t>
            </a:r>
            <a:r>
              <a:rPr lang="en-US" dirty="0" err="1"/>
              <a:t>facilitateurs</a:t>
            </a:r>
            <a:r>
              <a:rPr lang="en-US" dirty="0"/>
              <a:t>/</a:t>
            </a:r>
            <a:r>
              <a:rPr lang="en-US" dirty="0" err="1"/>
              <a:t>formateurs</a:t>
            </a:r>
            <a:r>
              <a:rPr lang="en-US" dirty="0"/>
              <a:t>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GB" b="0" i="0" u="none" strike="noStrike" dirty="0" err="1">
                <a:solidFill>
                  <a:srgbClr val="374151"/>
                </a:solidFill>
                <a:effectLst/>
                <a:latin typeface="Söhne"/>
              </a:rPr>
              <a:t>Cette</a:t>
            </a:r>
            <a:r>
              <a:rPr lang="en-GB" b="0" i="0" u="none" strike="noStrike" dirty="0">
                <a:solidFill>
                  <a:srgbClr val="374151"/>
                </a:solidFill>
                <a:effectLst/>
                <a:latin typeface="Söhne"/>
              </a:rPr>
              <a:t> diapositive </a:t>
            </a:r>
            <a:r>
              <a:rPr lang="en-GB" b="0" i="0" u="none" strike="noStrike" dirty="0" err="1">
                <a:solidFill>
                  <a:srgbClr val="374151"/>
                </a:solidFill>
                <a:effectLst/>
                <a:latin typeface="Söhne"/>
              </a:rPr>
              <a:t>vise</a:t>
            </a:r>
            <a:r>
              <a:rPr lang="en-GB" b="0" i="0" u="none" strike="noStrike" dirty="0">
                <a:solidFill>
                  <a:srgbClr val="374151"/>
                </a:solidFill>
                <a:effectLst/>
                <a:latin typeface="Söhne"/>
              </a:rPr>
              <a:t> </a:t>
            </a:r>
            <a:r>
              <a:rPr lang="en-GB" b="0" i="0" u="none" strike="noStrike" dirty="0" err="1">
                <a:solidFill>
                  <a:srgbClr val="374151"/>
                </a:solidFill>
                <a:effectLst/>
                <a:latin typeface="Söhne"/>
              </a:rPr>
              <a:t>à</a:t>
            </a:r>
            <a:r>
              <a:rPr lang="en-GB" b="0" i="0" u="none" strike="noStrike" dirty="0">
                <a:solidFill>
                  <a:srgbClr val="374151"/>
                </a:solidFill>
                <a:effectLst/>
                <a:latin typeface="Söhne"/>
              </a:rPr>
              <a:t> </a:t>
            </a:r>
            <a:r>
              <a:rPr lang="en-GB" b="0" i="0" u="none" strike="noStrike" dirty="0" err="1">
                <a:solidFill>
                  <a:srgbClr val="374151"/>
                </a:solidFill>
                <a:effectLst/>
                <a:latin typeface="Söhne"/>
              </a:rPr>
              <a:t>rafraîchir</a:t>
            </a:r>
            <a:r>
              <a:rPr lang="en-GB" b="0" i="0" u="none" strike="noStrike" dirty="0">
                <a:solidFill>
                  <a:srgbClr val="374151"/>
                </a:solidFill>
                <a:effectLst/>
                <a:latin typeface="Söhne"/>
              </a:rPr>
              <a:t> la </a:t>
            </a:r>
            <a:r>
              <a:rPr lang="en-GB" b="0" i="0" u="none" strike="noStrike" dirty="0" err="1">
                <a:solidFill>
                  <a:srgbClr val="374151"/>
                </a:solidFill>
                <a:effectLst/>
                <a:latin typeface="Söhne"/>
              </a:rPr>
              <a:t>mémoire</a:t>
            </a:r>
            <a:r>
              <a:rPr lang="en-GB" b="0" i="0" u="none" strike="noStrike" dirty="0">
                <a:solidFill>
                  <a:srgbClr val="374151"/>
                </a:solidFill>
                <a:effectLst/>
                <a:latin typeface="Söhne"/>
              </a:rPr>
              <a:t> des participants sur le cadre CWIS, </a:t>
            </a:r>
            <a:r>
              <a:rPr lang="en-GB" b="0" i="0" u="none" strike="noStrike" dirty="0" err="1">
                <a:solidFill>
                  <a:srgbClr val="374151"/>
                </a:solidFill>
                <a:effectLst/>
                <a:latin typeface="Söhne"/>
              </a:rPr>
              <a:t>mais</a:t>
            </a:r>
            <a:r>
              <a:rPr lang="en-GB" b="0" i="0" u="none" strike="noStrike" dirty="0">
                <a:solidFill>
                  <a:srgbClr val="374151"/>
                </a:solidFill>
                <a:effectLst/>
                <a:latin typeface="Söhne"/>
              </a:rPr>
              <a:t> </a:t>
            </a:r>
            <a:r>
              <a:rPr lang="en-GB" b="0" i="0" u="none" strike="noStrike" dirty="0" err="1">
                <a:solidFill>
                  <a:srgbClr val="374151"/>
                </a:solidFill>
                <a:effectLst/>
                <a:latin typeface="Söhne"/>
              </a:rPr>
              <a:t>aussi</a:t>
            </a:r>
            <a:r>
              <a:rPr lang="en-GB" b="0" i="0" u="none" strike="noStrike" dirty="0">
                <a:solidFill>
                  <a:srgbClr val="374151"/>
                </a:solidFill>
                <a:effectLst/>
                <a:latin typeface="Söhne"/>
              </a:rPr>
              <a:t> </a:t>
            </a:r>
            <a:r>
              <a:rPr lang="en-GB" b="0" i="0" u="none" strike="noStrike" dirty="0" err="1">
                <a:solidFill>
                  <a:srgbClr val="374151"/>
                </a:solidFill>
                <a:effectLst/>
                <a:latin typeface="Söhne"/>
              </a:rPr>
              <a:t>à</a:t>
            </a:r>
            <a:r>
              <a:rPr lang="en-GB" b="0" i="0" u="none" strike="noStrike" dirty="0">
                <a:solidFill>
                  <a:srgbClr val="374151"/>
                </a:solidFill>
                <a:effectLst/>
                <a:latin typeface="Söhne"/>
              </a:rPr>
              <a:t> </a:t>
            </a:r>
            <a:r>
              <a:rPr lang="en-GB" b="0" i="0" u="none" strike="noStrike" dirty="0" err="1">
                <a:solidFill>
                  <a:srgbClr val="374151"/>
                </a:solidFill>
                <a:effectLst/>
                <a:latin typeface="Söhne"/>
              </a:rPr>
              <a:t>souligner</a:t>
            </a:r>
            <a:r>
              <a:rPr lang="en-GB" b="0" i="0" u="none" strike="noStrike" dirty="0">
                <a:solidFill>
                  <a:srgbClr val="374151"/>
                </a:solidFill>
                <a:effectLst/>
                <a:latin typeface="Söhne"/>
              </a:rPr>
              <a:t> que </a:t>
            </a:r>
            <a:r>
              <a:rPr lang="en-GB" b="0" i="0" u="none" strike="noStrike" dirty="0" err="1">
                <a:solidFill>
                  <a:srgbClr val="374151"/>
                </a:solidFill>
                <a:effectLst/>
                <a:latin typeface="Söhne"/>
              </a:rPr>
              <a:t>cette</a:t>
            </a:r>
            <a:r>
              <a:rPr lang="en-GB" b="0" i="0" u="none" strike="noStrike" dirty="0">
                <a:solidFill>
                  <a:srgbClr val="374151"/>
                </a:solidFill>
                <a:effectLst/>
                <a:latin typeface="Söhne"/>
              </a:rPr>
              <a:t> session se </a:t>
            </a:r>
            <a:r>
              <a:rPr lang="en-GB" b="0" i="0" u="none" strike="noStrike" dirty="0" err="1">
                <a:solidFill>
                  <a:srgbClr val="374151"/>
                </a:solidFill>
                <a:effectLst/>
                <a:latin typeface="Söhne"/>
              </a:rPr>
              <a:t>concentrera</a:t>
            </a:r>
            <a:r>
              <a:rPr lang="en-GB" b="0" i="0" u="none" strike="noStrike" dirty="0">
                <a:solidFill>
                  <a:srgbClr val="374151"/>
                </a:solidFill>
                <a:effectLst/>
                <a:latin typeface="Söhne"/>
              </a:rPr>
              <a:t> sur </a:t>
            </a:r>
            <a:r>
              <a:rPr lang="en-GB" b="0" i="0" u="none" strike="noStrike" dirty="0" err="1">
                <a:solidFill>
                  <a:srgbClr val="374151"/>
                </a:solidFill>
                <a:effectLst/>
                <a:latin typeface="Söhne"/>
              </a:rPr>
              <a:t>l'examen</a:t>
            </a:r>
            <a:r>
              <a:rPr lang="en-GB" b="0" i="0" u="none" strike="noStrike" dirty="0">
                <a:solidFill>
                  <a:srgbClr val="374151"/>
                </a:solidFill>
                <a:effectLst/>
                <a:latin typeface="Söhne"/>
              </a:rPr>
              <a:t> plus </a:t>
            </a:r>
            <a:r>
              <a:rPr lang="en-GB" b="0" i="0" u="none" strike="noStrike" dirty="0" err="1">
                <a:solidFill>
                  <a:srgbClr val="374151"/>
                </a:solidFill>
                <a:effectLst/>
                <a:latin typeface="Söhne"/>
              </a:rPr>
              <a:t>approfondi</a:t>
            </a:r>
            <a:r>
              <a:rPr lang="en-GB" b="0" i="0" u="none" strike="noStrike" dirty="0">
                <a:solidFill>
                  <a:srgbClr val="374151"/>
                </a:solidFill>
                <a:effectLst/>
                <a:latin typeface="Söhne"/>
              </a:rPr>
              <a:t> de la </a:t>
            </a:r>
            <a:r>
              <a:rPr lang="en-GB" b="0" i="0" u="none" strike="noStrike" dirty="0" err="1">
                <a:solidFill>
                  <a:srgbClr val="374151"/>
                </a:solidFill>
                <a:effectLst/>
                <a:latin typeface="Söhne"/>
              </a:rPr>
              <a:t>fonction</a:t>
            </a:r>
            <a:r>
              <a:rPr lang="en-GB" b="0" i="0" u="none" strike="noStrike" dirty="0">
                <a:solidFill>
                  <a:srgbClr val="374151"/>
                </a:solidFill>
                <a:effectLst/>
                <a:latin typeface="Söhne"/>
              </a:rPr>
              <a:t> de gestion des </a:t>
            </a:r>
            <a:r>
              <a:rPr lang="en-GB" b="0" i="0" u="none" strike="noStrike" dirty="0" err="1">
                <a:solidFill>
                  <a:srgbClr val="374151"/>
                </a:solidFill>
                <a:effectLst/>
                <a:latin typeface="Söhne"/>
              </a:rPr>
              <a:t>ressources</a:t>
            </a:r>
            <a:r>
              <a:rPr lang="en-GB" b="0" i="0" u="none" strike="noStrike" dirty="0">
                <a:solidFill>
                  <a:srgbClr val="374151"/>
                </a:solidFill>
                <a:effectLst/>
                <a:latin typeface="Söhne"/>
              </a:rPr>
              <a:t> et de planification du </a:t>
            </a:r>
            <a:r>
              <a:rPr lang="en-GB" b="0" i="0" u="none" strike="noStrike" dirty="0" err="1">
                <a:solidFill>
                  <a:srgbClr val="374151"/>
                </a:solidFill>
                <a:effectLst/>
                <a:latin typeface="Söhne"/>
              </a:rPr>
              <a:t>système</a:t>
            </a:r>
            <a:r>
              <a:rPr lang="en-GB" b="0" i="0" u="none" strike="noStrike" dirty="0">
                <a:solidFill>
                  <a:srgbClr val="374151"/>
                </a:solidFill>
                <a:effectLst/>
                <a:latin typeface="Söhne"/>
              </a:rPr>
              <a:t>. </a:t>
            </a:r>
          </a:p>
          <a:p>
            <a:pPr marL="171450" indent="-171450">
              <a:buFont typeface="Arial" panose="020B0604020202020204" pitchFamily="34" charset="0"/>
              <a:buChar char="•"/>
            </a:pPr>
            <a:r>
              <a:rPr lang="en-GB" b="0" i="0" u="none" strike="noStrike" dirty="0">
                <a:solidFill>
                  <a:srgbClr val="374151"/>
                </a:solidFill>
                <a:effectLst/>
                <a:latin typeface="Söhne"/>
              </a:rPr>
              <a:t>Ce </a:t>
            </a:r>
            <a:r>
              <a:rPr lang="en-GB" b="0" i="0" u="none" strike="noStrike" dirty="0" err="1">
                <a:solidFill>
                  <a:srgbClr val="374151"/>
                </a:solidFill>
                <a:effectLst/>
                <a:latin typeface="Söhne"/>
              </a:rPr>
              <a:t>récapitulatif</a:t>
            </a:r>
            <a:r>
              <a:rPr lang="en-GB" b="0" i="0" u="none" strike="noStrike" dirty="0">
                <a:solidFill>
                  <a:srgbClr val="374151"/>
                </a:solidFill>
                <a:effectLst/>
                <a:latin typeface="Söhne"/>
              </a:rPr>
              <a:t> </a:t>
            </a:r>
            <a:r>
              <a:rPr lang="en-GB" b="0" i="0" u="none" strike="noStrike" dirty="0" err="1">
                <a:solidFill>
                  <a:srgbClr val="374151"/>
                </a:solidFill>
                <a:effectLst/>
                <a:latin typeface="Söhne"/>
              </a:rPr>
              <a:t>offre</a:t>
            </a:r>
            <a:r>
              <a:rPr lang="en-GB" b="0" i="0" u="none" strike="noStrike" dirty="0">
                <a:solidFill>
                  <a:srgbClr val="374151"/>
                </a:solidFill>
                <a:effectLst/>
                <a:latin typeface="Söhne"/>
              </a:rPr>
              <a:t> </a:t>
            </a:r>
            <a:r>
              <a:rPr lang="en-GB" b="0" i="0" u="none" strike="noStrike" dirty="0" err="1">
                <a:solidFill>
                  <a:srgbClr val="374151"/>
                </a:solidFill>
                <a:effectLst/>
                <a:latin typeface="Söhne"/>
              </a:rPr>
              <a:t>l'opportunité</a:t>
            </a:r>
            <a:r>
              <a:rPr lang="en-GB" b="0" i="0" u="none" strike="noStrike" dirty="0">
                <a:solidFill>
                  <a:srgbClr val="374151"/>
                </a:solidFill>
                <a:effectLst/>
                <a:latin typeface="Söhne"/>
              </a:rPr>
              <a:t> aux participants de poser des questions pour plus de </a:t>
            </a:r>
            <a:r>
              <a:rPr lang="en-GB" b="0" i="0" u="none" strike="noStrike" dirty="0" err="1">
                <a:solidFill>
                  <a:srgbClr val="374151"/>
                </a:solidFill>
                <a:effectLst/>
                <a:latin typeface="Söhne"/>
              </a:rPr>
              <a:t>clarté</a:t>
            </a:r>
            <a:r>
              <a:rPr lang="en-GB" b="0" i="0" u="none" strike="noStrike" dirty="0">
                <a:solidFill>
                  <a:srgbClr val="374151"/>
                </a:solidFill>
                <a:effectLst/>
                <a:latin typeface="Söhne"/>
              </a:rPr>
              <a:t>.</a:t>
            </a:r>
            <a:endParaRPr lang="en-US" dirty="0"/>
          </a:p>
        </p:txBody>
      </p:sp>
      <p:sp>
        <p:nvSpPr>
          <p:cNvPr id="4" name="Slide Number Placeholder 3"/>
          <p:cNvSpPr>
            <a:spLocks noGrp="1"/>
          </p:cNvSpPr>
          <p:nvPr>
            <p:ph type="sldNum" sz="quarter" idx="5"/>
          </p:nvPr>
        </p:nvSpPr>
        <p:spPr/>
        <p:txBody>
          <a:bodyPr/>
          <a:lstStyle/>
          <a:p>
            <a:fld id="{A337ECB4-6E4B-5B47-8BB0-8C0B16797478}" type="slidenum">
              <a:rPr lang="en-US" smtClean="0"/>
              <a:t>52</a:t>
            </a:fld>
            <a:endParaRPr lang="en-US"/>
          </a:p>
        </p:txBody>
      </p:sp>
    </p:spTree>
    <p:extLst>
      <p:ext uri="{BB962C8B-B14F-4D97-AF65-F5344CB8AC3E}">
        <p14:creationId xmlns:p14="http://schemas.microsoft.com/office/powerpoint/2010/main" val="27680370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pour les </a:t>
            </a:r>
            <a:r>
              <a:rPr lang="en-US" dirty="0" err="1"/>
              <a:t>facilitateurs</a:t>
            </a:r>
            <a:r>
              <a:rPr lang="en-US" dirty="0"/>
              <a:t>/</a:t>
            </a:r>
            <a:r>
              <a:rPr lang="en-US" dirty="0" err="1"/>
              <a:t>formateurs</a:t>
            </a:r>
            <a:r>
              <a:rPr lang="en-US" dirty="0"/>
              <a:t> :</a:t>
            </a:r>
          </a:p>
          <a:p>
            <a:endParaRPr lang="en-US" dirty="0"/>
          </a:p>
          <a:p>
            <a:pPr marL="171450" indent="-171450">
              <a:buFont typeface="Arial" panose="020B0604020202020204" pitchFamily="34" charset="0"/>
              <a:buChar char="•"/>
            </a:pPr>
            <a:r>
              <a:rPr lang="en-US" dirty="0"/>
              <a:t>La section sur la planification et la gestion des </a:t>
            </a:r>
            <a:r>
              <a:rPr lang="en-US" dirty="0" err="1"/>
              <a:t>ressources</a:t>
            </a:r>
            <a:r>
              <a:rPr lang="en-US" dirty="0"/>
              <a:t> commence par </a:t>
            </a:r>
            <a:r>
              <a:rPr lang="en-US" dirty="0" err="1"/>
              <a:t>quelques</a:t>
            </a:r>
            <a:r>
              <a:rPr lang="en-US" dirty="0"/>
              <a:t> </a:t>
            </a:r>
            <a:r>
              <a:rPr lang="en-US" dirty="0" err="1"/>
              <a:t>principes</a:t>
            </a:r>
            <a:r>
              <a:rPr lang="en-US" dirty="0"/>
              <a:t> pour guider les cadres financiers.</a:t>
            </a:r>
          </a:p>
          <a:p>
            <a:pPr marL="171450" indent="-171450">
              <a:buFont typeface="Arial" panose="020B0604020202020204" pitchFamily="34" charset="0"/>
              <a:buChar char="•"/>
            </a:pPr>
            <a:r>
              <a:rPr lang="en-US" dirty="0"/>
              <a:t>Il </a:t>
            </a:r>
            <a:r>
              <a:rPr lang="en-US" dirty="0" err="1"/>
              <a:t>convient</a:t>
            </a:r>
            <a:r>
              <a:rPr lang="en-US" dirty="0"/>
              <a:t> de noter que le </a:t>
            </a:r>
            <a:r>
              <a:rPr lang="en-US" dirty="0" err="1"/>
              <a:t>financement</a:t>
            </a:r>
            <a:r>
              <a:rPr lang="en-US" dirty="0"/>
              <a:t> </a:t>
            </a:r>
            <a:r>
              <a:rPr lang="en-US" dirty="0" err="1"/>
              <a:t>est</a:t>
            </a:r>
            <a:r>
              <a:rPr lang="en-US" dirty="0"/>
              <a:t> un </a:t>
            </a:r>
            <a:r>
              <a:rPr lang="en-US" dirty="0" err="1"/>
              <a:t>domaine</a:t>
            </a:r>
            <a:r>
              <a:rPr lang="en-US" dirty="0"/>
              <a:t> technique que de </a:t>
            </a:r>
            <a:r>
              <a:rPr lang="en-US" dirty="0" err="1"/>
              <a:t>nombreux</a:t>
            </a:r>
            <a:r>
              <a:rPr lang="en-US" dirty="0"/>
              <a:t> </a:t>
            </a:r>
            <a:r>
              <a:rPr lang="en-US" dirty="0" err="1"/>
              <a:t>professionnels</a:t>
            </a:r>
            <a:r>
              <a:rPr lang="en-US" dirty="0"/>
              <a:t> de </a:t>
            </a:r>
            <a:r>
              <a:rPr lang="en-US" dirty="0" err="1"/>
              <a:t>l'eau</a:t>
            </a:r>
            <a:r>
              <a:rPr lang="en-US" dirty="0"/>
              <a:t> et de </a:t>
            </a:r>
            <a:r>
              <a:rPr lang="en-US" dirty="0" err="1"/>
              <a:t>l'assainissement</a:t>
            </a:r>
            <a:r>
              <a:rPr lang="en-US" dirty="0"/>
              <a:t> ne </a:t>
            </a:r>
            <a:r>
              <a:rPr lang="en-US" dirty="0" err="1"/>
              <a:t>connaissent</a:t>
            </a:r>
            <a:r>
              <a:rPr lang="en-US" dirty="0"/>
              <a:t> pas </a:t>
            </a:r>
            <a:r>
              <a:rPr lang="en-US" dirty="0" err="1"/>
              <a:t>en</a:t>
            </a:r>
            <a:r>
              <a:rPr lang="en-US" dirty="0"/>
              <a:t> </a:t>
            </a:r>
            <a:r>
              <a:rPr lang="en-US" dirty="0" err="1"/>
              <a:t>détail</a:t>
            </a:r>
            <a:r>
              <a:rPr lang="en-US" dirty="0"/>
              <a:t>. La capture de </a:t>
            </a:r>
            <a:r>
              <a:rPr lang="en-US" dirty="0" err="1"/>
              <a:t>ces</a:t>
            </a:r>
            <a:r>
              <a:rPr lang="en-US" dirty="0"/>
              <a:t> </a:t>
            </a:r>
            <a:r>
              <a:rPr lang="en-US" dirty="0" err="1"/>
              <a:t>principes</a:t>
            </a:r>
            <a:r>
              <a:rPr lang="en-US" dirty="0"/>
              <a:t> </a:t>
            </a:r>
            <a:r>
              <a:rPr lang="en-US" dirty="0" err="1"/>
              <a:t>est</a:t>
            </a:r>
            <a:r>
              <a:rPr lang="en-US" dirty="0"/>
              <a:t> un point de </a:t>
            </a:r>
            <a:r>
              <a:rPr lang="en-US" dirty="0" err="1"/>
              <a:t>départ</a:t>
            </a:r>
            <a:r>
              <a:rPr lang="en-US" dirty="0"/>
              <a:t> important pour que les participants </a:t>
            </a:r>
            <a:r>
              <a:rPr lang="en-US" dirty="0" err="1"/>
              <a:t>s'impliquent</a:t>
            </a:r>
            <a:r>
              <a:rPr lang="en-US" dirty="0"/>
              <a:t>.</a:t>
            </a:r>
          </a:p>
        </p:txBody>
      </p:sp>
      <p:sp>
        <p:nvSpPr>
          <p:cNvPr id="4" name="Slide Number Placeholder 3"/>
          <p:cNvSpPr>
            <a:spLocks noGrp="1"/>
          </p:cNvSpPr>
          <p:nvPr>
            <p:ph type="sldNum" sz="quarter" idx="5"/>
          </p:nvPr>
        </p:nvSpPr>
        <p:spPr/>
        <p:txBody>
          <a:bodyPr/>
          <a:lstStyle/>
          <a:p>
            <a:fld id="{A337ECB4-6E4B-5B47-8BB0-8C0B16797478}" type="slidenum">
              <a:rPr lang="en-US" smtClean="0"/>
              <a:t>53</a:t>
            </a:fld>
            <a:endParaRPr lang="en-US"/>
          </a:p>
        </p:txBody>
      </p:sp>
    </p:spTree>
    <p:extLst>
      <p:ext uri="{BB962C8B-B14F-4D97-AF65-F5344CB8AC3E}">
        <p14:creationId xmlns:p14="http://schemas.microsoft.com/office/powerpoint/2010/main" val="19116850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pour les </a:t>
            </a:r>
            <a:r>
              <a:rPr lang="en-US" dirty="0" err="1"/>
              <a:t>facilitateurs</a:t>
            </a:r>
            <a:r>
              <a:rPr lang="en-US" dirty="0"/>
              <a:t>/</a:t>
            </a:r>
            <a:r>
              <a:rPr lang="en-US" dirty="0" err="1"/>
              <a:t>formateurs</a:t>
            </a:r>
            <a:r>
              <a:rPr lang="en-US" dirty="0"/>
              <a:t> :</a:t>
            </a:r>
          </a:p>
          <a:p>
            <a:endParaRPr lang="en-US" dirty="0"/>
          </a:p>
          <a:p>
            <a:pPr marL="171450" indent="-171450">
              <a:buFont typeface="Arial" panose="020B0604020202020204" pitchFamily="34" charset="0"/>
              <a:buChar char="•"/>
            </a:pPr>
            <a:r>
              <a:rPr lang="en-US" dirty="0"/>
              <a:t>La section sur la planification et la gestion des </a:t>
            </a:r>
            <a:r>
              <a:rPr lang="en-US" dirty="0" err="1"/>
              <a:t>ressources</a:t>
            </a:r>
            <a:r>
              <a:rPr lang="en-US" dirty="0"/>
              <a:t> commence par </a:t>
            </a:r>
            <a:r>
              <a:rPr lang="en-US" dirty="0" err="1"/>
              <a:t>quelques</a:t>
            </a:r>
            <a:r>
              <a:rPr lang="en-US" dirty="0"/>
              <a:t> </a:t>
            </a:r>
            <a:r>
              <a:rPr lang="en-US" dirty="0" err="1"/>
              <a:t>principes</a:t>
            </a:r>
            <a:r>
              <a:rPr lang="en-US" dirty="0"/>
              <a:t> pour guider les cadres financiers.</a:t>
            </a:r>
          </a:p>
          <a:p>
            <a:pPr marL="171450" indent="-171450">
              <a:buFont typeface="Arial" panose="020B0604020202020204" pitchFamily="34" charset="0"/>
              <a:buChar char="•"/>
            </a:pPr>
            <a:r>
              <a:rPr lang="en-US" dirty="0"/>
              <a:t>Il </a:t>
            </a:r>
            <a:r>
              <a:rPr lang="en-US" dirty="0" err="1"/>
              <a:t>convient</a:t>
            </a:r>
            <a:r>
              <a:rPr lang="en-US" dirty="0"/>
              <a:t> de noter que le </a:t>
            </a:r>
            <a:r>
              <a:rPr lang="en-US" dirty="0" err="1"/>
              <a:t>financement</a:t>
            </a:r>
            <a:r>
              <a:rPr lang="en-US" dirty="0"/>
              <a:t> </a:t>
            </a:r>
            <a:r>
              <a:rPr lang="en-US" dirty="0" err="1"/>
              <a:t>est</a:t>
            </a:r>
            <a:r>
              <a:rPr lang="en-US" dirty="0"/>
              <a:t> un </a:t>
            </a:r>
            <a:r>
              <a:rPr lang="en-US" dirty="0" err="1"/>
              <a:t>domaine</a:t>
            </a:r>
            <a:r>
              <a:rPr lang="en-US" dirty="0"/>
              <a:t> technique que de </a:t>
            </a:r>
            <a:r>
              <a:rPr lang="en-US" dirty="0" err="1"/>
              <a:t>nombreux</a:t>
            </a:r>
            <a:r>
              <a:rPr lang="en-US" dirty="0"/>
              <a:t> </a:t>
            </a:r>
            <a:r>
              <a:rPr lang="en-US" dirty="0" err="1"/>
              <a:t>professionnels</a:t>
            </a:r>
            <a:r>
              <a:rPr lang="en-US" dirty="0"/>
              <a:t> de </a:t>
            </a:r>
            <a:r>
              <a:rPr lang="en-US" dirty="0" err="1"/>
              <a:t>l'eau</a:t>
            </a:r>
            <a:r>
              <a:rPr lang="en-US" dirty="0"/>
              <a:t> et de </a:t>
            </a:r>
            <a:r>
              <a:rPr lang="en-US" dirty="0" err="1"/>
              <a:t>l'assainissement</a:t>
            </a:r>
            <a:r>
              <a:rPr lang="en-US" dirty="0"/>
              <a:t> ne </a:t>
            </a:r>
            <a:r>
              <a:rPr lang="en-US" dirty="0" err="1"/>
              <a:t>connaissent</a:t>
            </a:r>
            <a:r>
              <a:rPr lang="en-US" dirty="0"/>
              <a:t> pas </a:t>
            </a:r>
            <a:r>
              <a:rPr lang="en-US" dirty="0" err="1"/>
              <a:t>en</a:t>
            </a:r>
            <a:r>
              <a:rPr lang="en-US" dirty="0"/>
              <a:t> </a:t>
            </a:r>
            <a:r>
              <a:rPr lang="en-US" dirty="0" err="1"/>
              <a:t>détail</a:t>
            </a:r>
            <a:r>
              <a:rPr lang="en-US" dirty="0"/>
              <a:t>. La capture de </a:t>
            </a:r>
            <a:r>
              <a:rPr lang="en-US" dirty="0" err="1"/>
              <a:t>ces</a:t>
            </a:r>
            <a:r>
              <a:rPr lang="en-US" dirty="0"/>
              <a:t> </a:t>
            </a:r>
            <a:r>
              <a:rPr lang="en-US" dirty="0" err="1"/>
              <a:t>principes</a:t>
            </a:r>
            <a:r>
              <a:rPr lang="en-US" dirty="0"/>
              <a:t> </a:t>
            </a:r>
            <a:r>
              <a:rPr lang="en-US" dirty="0" err="1"/>
              <a:t>est</a:t>
            </a:r>
            <a:r>
              <a:rPr lang="en-US" dirty="0"/>
              <a:t> un point de </a:t>
            </a:r>
            <a:r>
              <a:rPr lang="en-US" dirty="0" err="1"/>
              <a:t>départ</a:t>
            </a:r>
            <a:r>
              <a:rPr lang="en-US" dirty="0"/>
              <a:t> important pour que les participants </a:t>
            </a:r>
            <a:r>
              <a:rPr lang="en-US" dirty="0" err="1"/>
              <a:t>s'impliquent</a:t>
            </a:r>
            <a:r>
              <a:rPr lang="en-US" dirty="0"/>
              <a:t>.</a:t>
            </a:r>
          </a:p>
        </p:txBody>
      </p:sp>
      <p:sp>
        <p:nvSpPr>
          <p:cNvPr id="4" name="Slide Number Placeholder 3"/>
          <p:cNvSpPr>
            <a:spLocks noGrp="1"/>
          </p:cNvSpPr>
          <p:nvPr>
            <p:ph type="sldNum" sz="quarter" idx="5"/>
          </p:nvPr>
        </p:nvSpPr>
        <p:spPr/>
        <p:txBody>
          <a:bodyPr/>
          <a:lstStyle/>
          <a:p>
            <a:fld id="{A337ECB4-6E4B-5B47-8BB0-8C0B16797478}" type="slidenum">
              <a:rPr lang="en-US" smtClean="0"/>
              <a:t>54</a:t>
            </a:fld>
            <a:endParaRPr lang="en-US"/>
          </a:p>
        </p:txBody>
      </p:sp>
    </p:spTree>
    <p:extLst>
      <p:ext uri="{BB962C8B-B14F-4D97-AF65-F5344CB8AC3E}">
        <p14:creationId xmlns:p14="http://schemas.microsoft.com/office/powerpoint/2010/main" val="24869231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spcBef>
                <a:spcPts val="0"/>
              </a:spcBef>
              <a:spcAft>
                <a:spcPts val="600"/>
              </a:spcAft>
            </a:pPr>
            <a:r>
              <a:rPr lang="en-GB" sz="1800" b="0" i="0" u="none" strike="noStrike" dirty="0">
                <a:solidFill>
                  <a:srgbClr val="000000"/>
                </a:solidFill>
                <a:effectLst/>
                <a:latin typeface="Calibri" panose="020F0502020204030204" pitchFamily="34" charset="0"/>
              </a:rPr>
              <a:t>Notes pour les </a:t>
            </a:r>
            <a:r>
              <a:rPr lang="en-GB" sz="1800" b="0" i="0" u="none" strike="noStrike" dirty="0" err="1">
                <a:solidFill>
                  <a:srgbClr val="000000"/>
                </a:solidFill>
                <a:effectLst/>
                <a:latin typeface="Calibri" panose="020F0502020204030204" pitchFamily="34" charset="0"/>
              </a:rPr>
              <a:t>facilitateurs</a:t>
            </a:r>
            <a:r>
              <a:rPr lang="en-GB" sz="1800" b="0" i="0" u="none" strike="noStrike" dirty="0">
                <a:solidFill>
                  <a:srgbClr val="000000"/>
                </a:solidFill>
                <a:effectLst/>
                <a:latin typeface="Calibri" panose="020F0502020204030204" pitchFamily="34" charset="0"/>
              </a:rPr>
              <a:t>/</a:t>
            </a:r>
            <a:r>
              <a:rPr lang="en-GB" sz="1800" b="0" i="0" u="none" strike="noStrike" dirty="0" err="1">
                <a:solidFill>
                  <a:srgbClr val="000000"/>
                </a:solidFill>
                <a:effectLst/>
                <a:latin typeface="Calibri" panose="020F0502020204030204" pitchFamily="34" charset="0"/>
              </a:rPr>
              <a:t>formateurs</a:t>
            </a:r>
            <a:r>
              <a:rPr lang="en-GB" sz="1800" b="0" i="0" u="none" strike="noStrike" dirty="0">
                <a:solidFill>
                  <a:srgbClr val="000000"/>
                </a:solidFill>
                <a:effectLst/>
                <a:latin typeface="Calibri" panose="020F0502020204030204" pitchFamily="34" charset="0"/>
              </a:rPr>
              <a:t> :</a:t>
            </a:r>
          </a:p>
          <a:p>
            <a:pPr marL="285750" indent="-285750" algn="just" rtl="0">
              <a:spcBef>
                <a:spcPts val="0"/>
              </a:spcBef>
              <a:spcAft>
                <a:spcPts val="600"/>
              </a:spcAft>
              <a:buFont typeface="Arial" panose="020B0604020202020204" pitchFamily="34" charset="0"/>
              <a:buChar char="•"/>
            </a:pPr>
            <a:r>
              <a:rPr lang="en-GB" sz="1800" b="0" i="0" u="none" strike="noStrike" dirty="0">
                <a:solidFill>
                  <a:srgbClr val="000000"/>
                </a:solidFill>
                <a:effectLst/>
                <a:latin typeface="Calibri" panose="020F0502020204030204" pitchFamily="34" charset="0"/>
              </a:rPr>
              <a:t>Les participants </a:t>
            </a:r>
            <a:r>
              <a:rPr lang="en-GB" sz="1800" b="0" i="0" u="none" strike="noStrike" dirty="0" err="1">
                <a:solidFill>
                  <a:srgbClr val="000000"/>
                </a:solidFill>
                <a:effectLst/>
                <a:latin typeface="Calibri" panose="020F0502020204030204" pitchFamily="34" charset="0"/>
              </a:rPr>
              <a:t>devraient</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également</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être</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en</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mesure</a:t>
            </a:r>
            <a:r>
              <a:rPr lang="en-GB" sz="1800" b="0" i="0" u="none" strike="noStrike" dirty="0">
                <a:solidFill>
                  <a:srgbClr val="000000"/>
                </a:solidFill>
                <a:effectLst/>
                <a:latin typeface="Calibri" panose="020F0502020204030204" pitchFamily="34" charset="0"/>
              </a:rPr>
              <a:t> de </a:t>
            </a:r>
            <a:r>
              <a:rPr lang="en-GB" sz="1800" b="0" i="0" u="none" strike="noStrike" dirty="0" err="1">
                <a:solidFill>
                  <a:srgbClr val="000000"/>
                </a:solidFill>
                <a:effectLst/>
                <a:latin typeface="Calibri" panose="020F0502020204030204" pitchFamily="34" charset="0"/>
              </a:rPr>
              <a:t>reconnaître</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certains</a:t>
            </a:r>
            <a:r>
              <a:rPr lang="en-GB" sz="1800" b="0" i="0" u="none" strike="noStrike" dirty="0">
                <a:solidFill>
                  <a:srgbClr val="000000"/>
                </a:solidFill>
                <a:effectLst/>
                <a:latin typeface="Calibri" panose="020F0502020204030204" pitchFamily="34" charset="0"/>
              </a:rPr>
              <a:t> des </a:t>
            </a:r>
            <a:r>
              <a:rPr lang="en-GB" sz="1800" b="0" i="0" u="none" strike="noStrike" dirty="0" err="1">
                <a:solidFill>
                  <a:srgbClr val="000000"/>
                </a:solidFill>
                <a:effectLst/>
                <a:latin typeface="Calibri" panose="020F0502020204030204" pitchFamily="34" charset="0"/>
              </a:rPr>
              <a:t>composants</a:t>
            </a:r>
            <a:r>
              <a:rPr lang="en-GB" sz="1800" b="0" i="0" u="none" strike="noStrike" dirty="0">
                <a:solidFill>
                  <a:srgbClr val="000000"/>
                </a:solidFill>
                <a:effectLst/>
                <a:latin typeface="Calibri" panose="020F0502020204030204" pitchFamily="34" charset="0"/>
              </a:rPr>
              <a:t> d'un cadre financier, </a:t>
            </a:r>
            <a:r>
              <a:rPr lang="en-GB" sz="1800" b="0" i="0" u="none" strike="noStrike" dirty="0" err="1">
                <a:solidFill>
                  <a:srgbClr val="000000"/>
                </a:solidFill>
                <a:effectLst/>
                <a:latin typeface="Calibri" panose="020F0502020204030204" pitchFamily="34" charset="0"/>
              </a:rPr>
              <a:t>ce</a:t>
            </a:r>
            <a:r>
              <a:rPr lang="en-GB" sz="1800" b="0" i="0" u="none" strike="noStrike" dirty="0">
                <a:solidFill>
                  <a:srgbClr val="000000"/>
                </a:solidFill>
                <a:effectLst/>
                <a:latin typeface="Calibri" panose="020F0502020204030204" pitchFamily="34" charset="0"/>
              </a:rPr>
              <a:t> qui </a:t>
            </a:r>
            <a:r>
              <a:rPr lang="en-GB" sz="1800" b="0" i="0" u="none" strike="noStrike" dirty="0" err="1">
                <a:solidFill>
                  <a:srgbClr val="000000"/>
                </a:solidFill>
                <a:effectLst/>
                <a:latin typeface="Calibri" panose="020F0502020204030204" pitchFamily="34" charset="0"/>
              </a:rPr>
              <a:t>est</a:t>
            </a:r>
            <a:r>
              <a:rPr lang="en-GB" sz="1800" b="0" i="0" u="none" strike="noStrike" dirty="0">
                <a:solidFill>
                  <a:srgbClr val="000000"/>
                </a:solidFill>
                <a:effectLst/>
                <a:latin typeface="Calibri" panose="020F0502020204030204" pitchFamily="34" charset="0"/>
              </a:rPr>
              <a:t> un bon </a:t>
            </a:r>
            <a:r>
              <a:rPr lang="en-GB" sz="1800" b="0" i="0" u="none" strike="noStrike" dirty="0" err="1">
                <a:solidFill>
                  <a:srgbClr val="000000"/>
                </a:solidFill>
                <a:effectLst/>
                <a:latin typeface="Calibri" panose="020F0502020204030204" pitchFamily="34" charset="0"/>
              </a:rPr>
              <a:t>moyen</a:t>
            </a:r>
            <a:r>
              <a:rPr lang="en-GB" sz="1800" b="0" i="0" u="none" strike="noStrike" dirty="0">
                <a:solidFill>
                  <a:srgbClr val="000000"/>
                </a:solidFill>
                <a:effectLst/>
                <a:latin typeface="Calibri" panose="020F0502020204030204" pitchFamily="34" charset="0"/>
              </a:rPr>
              <a:t> de </a:t>
            </a:r>
            <a:r>
              <a:rPr lang="en-GB" sz="1800" b="0" i="0" u="none" strike="noStrike" dirty="0" err="1">
                <a:solidFill>
                  <a:srgbClr val="000000"/>
                </a:solidFill>
                <a:effectLst/>
                <a:latin typeface="Calibri" panose="020F0502020204030204" pitchFamily="34" charset="0"/>
              </a:rPr>
              <a:t>démystifier</a:t>
            </a:r>
            <a:r>
              <a:rPr lang="en-GB" sz="1800" b="0" i="0" u="none" strike="noStrike" dirty="0">
                <a:solidFill>
                  <a:srgbClr val="000000"/>
                </a:solidFill>
                <a:effectLst/>
                <a:latin typeface="Calibri" panose="020F0502020204030204" pitchFamily="34" charset="0"/>
              </a:rPr>
              <a:t> un </a:t>
            </a:r>
            <a:r>
              <a:rPr lang="en-GB" sz="1800" b="0" i="0" u="none" strike="noStrike" dirty="0" err="1">
                <a:solidFill>
                  <a:srgbClr val="000000"/>
                </a:solidFill>
                <a:effectLst/>
                <a:latin typeface="Calibri" panose="020F0502020204030204" pitchFamily="34" charset="0"/>
              </a:rPr>
              <a:t>langage</a:t>
            </a:r>
            <a:r>
              <a:rPr lang="en-GB" sz="1800" b="0" i="0" u="none" strike="noStrike" dirty="0">
                <a:solidFill>
                  <a:srgbClr val="000000"/>
                </a:solidFill>
                <a:effectLst/>
                <a:latin typeface="Calibri" panose="020F0502020204030204" pitchFamily="34" charset="0"/>
              </a:rPr>
              <a:t> qui </a:t>
            </a:r>
            <a:r>
              <a:rPr lang="en-GB" sz="1800" b="0" i="0" u="none" strike="noStrike" dirty="0" err="1">
                <a:solidFill>
                  <a:srgbClr val="000000"/>
                </a:solidFill>
                <a:effectLst/>
                <a:latin typeface="Calibri" panose="020F0502020204030204" pitchFamily="34" charset="0"/>
              </a:rPr>
              <a:t>pourrait</a:t>
            </a:r>
            <a:r>
              <a:rPr lang="en-GB" sz="1800" b="0" i="0" u="none" strike="noStrike" dirty="0">
                <a:solidFill>
                  <a:srgbClr val="000000"/>
                </a:solidFill>
                <a:effectLst/>
                <a:latin typeface="Calibri" panose="020F0502020204030204" pitchFamily="34" charset="0"/>
              </a:rPr>
              <a:t> ne pas </a:t>
            </a:r>
            <a:r>
              <a:rPr lang="en-GB" sz="1800" b="0" i="0" u="none" strike="noStrike" dirty="0" err="1">
                <a:solidFill>
                  <a:srgbClr val="000000"/>
                </a:solidFill>
                <a:effectLst/>
                <a:latin typeface="Calibri" panose="020F0502020204030204" pitchFamily="34" charset="0"/>
              </a:rPr>
              <a:t>être</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familier</a:t>
            </a:r>
            <a:r>
              <a:rPr lang="en-GB" sz="1800" b="0" i="0" u="none" strike="noStrike" dirty="0">
                <a:solidFill>
                  <a:srgbClr val="000000"/>
                </a:solidFill>
                <a:effectLst/>
                <a:latin typeface="Calibri" panose="020F0502020204030204" pitchFamily="34" charset="0"/>
              </a:rPr>
              <a:t> au </a:t>
            </a:r>
            <a:r>
              <a:rPr lang="en-GB" sz="1800" b="0" i="0" u="none" strike="noStrike" dirty="0" err="1">
                <a:solidFill>
                  <a:srgbClr val="000000"/>
                </a:solidFill>
                <a:effectLst/>
                <a:latin typeface="Calibri" panose="020F0502020204030204" pitchFamily="34" charset="0"/>
              </a:rPr>
              <a:t>groupe</a:t>
            </a:r>
            <a:r>
              <a:rPr lang="en-GB" sz="1800" b="0" i="0" u="none" strike="noStrike" dirty="0">
                <a:solidFill>
                  <a:srgbClr val="000000"/>
                </a:solidFill>
                <a:effectLst/>
                <a:latin typeface="Calibri" panose="020F0502020204030204" pitchFamily="34" charset="0"/>
              </a:rPr>
              <a:t>.</a:t>
            </a:r>
          </a:p>
          <a:p>
            <a:pPr marL="285750" indent="-285750" algn="just" rtl="0">
              <a:spcBef>
                <a:spcPts val="0"/>
              </a:spcBef>
              <a:spcAft>
                <a:spcPts val="600"/>
              </a:spcAft>
              <a:buFont typeface="Arial" panose="020B0604020202020204" pitchFamily="34" charset="0"/>
              <a:buChar char="•"/>
            </a:pPr>
            <a:r>
              <a:rPr lang="en-GB" sz="1800" b="0" i="0" u="none" strike="noStrike" dirty="0">
                <a:solidFill>
                  <a:srgbClr val="000000"/>
                </a:solidFill>
                <a:effectLst/>
                <a:latin typeface="Calibri" panose="020F0502020204030204" pitchFamily="34" charset="0"/>
              </a:rPr>
              <a:t>De la </a:t>
            </a:r>
            <a:r>
              <a:rPr lang="en-GB" sz="1800" b="0" i="0" u="none" strike="noStrike" dirty="0" err="1">
                <a:solidFill>
                  <a:srgbClr val="000000"/>
                </a:solidFill>
                <a:effectLst/>
                <a:latin typeface="Calibri" panose="020F0502020204030204" pitchFamily="34" charset="0"/>
              </a:rPr>
              <a:t>même</a:t>
            </a:r>
            <a:r>
              <a:rPr lang="en-GB" sz="1800" b="0" i="0" u="none" strike="noStrike" dirty="0">
                <a:solidFill>
                  <a:srgbClr val="000000"/>
                </a:solidFill>
                <a:effectLst/>
                <a:latin typeface="Calibri" panose="020F0502020204030204" pitchFamily="34" charset="0"/>
              </a:rPr>
              <a:t> manière, la manière </a:t>
            </a:r>
            <a:r>
              <a:rPr lang="en-GB" sz="1800" b="0" i="0" u="none" strike="noStrike" dirty="0" err="1">
                <a:solidFill>
                  <a:srgbClr val="000000"/>
                </a:solidFill>
                <a:effectLst/>
                <a:latin typeface="Calibri" panose="020F0502020204030204" pitchFamily="34" charset="0"/>
              </a:rPr>
              <a:t>dont</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ces</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différents</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composants</a:t>
            </a:r>
            <a:r>
              <a:rPr lang="en-GB" sz="1800" b="0" i="0" u="none" strike="noStrike" dirty="0">
                <a:solidFill>
                  <a:srgbClr val="000000"/>
                </a:solidFill>
                <a:effectLst/>
                <a:latin typeface="Calibri" panose="020F0502020204030204" pitchFamily="34" charset="0"/>
              </a:rPr>
              <a:t> d'un cadre financier </a:t>
            </a:r>
            <a:r>
              <a:rPr lang="en-GB" sz="1800" b="0" i="0" u="none" strike="noStrike" dirty="0" err="1">
                <a:solidFill>
                  <a:srgbClr val="000000"/>
                </a:solidFill>
                <a:effectLst/>
                <a:latin typeface="Calibri" panose="020F0502020204030204" pitchFamily="34" charset="0"/>
              </a:rPr>
              <a:t>peuvent</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soutenir</a:t>
            </a:r>
            <a:r>
              <a:rPr lang="en-GB" sz="1800" b="0" i="0" u="none" strike="noStrike" dirty="0">
                <a:solidFill>
                  <a:srgbClr val="000000"/>
                </a:solidFill>
                <a:effectLst/>
                <a:latin typeface="Calibri" panose="020F0502020204030204" pitchFamily="34" charset="0"/>
              </a:rPr>
              <a:t> la mise </a:t>
            </a:r>
            <a:r>
              <a:rPr lang="en-GB" sz="1800" b="0" i="0" u="none" strike="noStrike" dirty="0" err="1">
                <a:solidFill>
                  <a:srgbClr val="000000"/>
                </a:solidFill>
                <a:effectLst/>
                <a:latin typeface="Calibri" panose="020F0502020204030204" pitchFamily="34" charset="0"/>
              </a:rPr>
              <a:t>en</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œuvre</a:t>
            </a:r>
            <a:r>
              <a:rPr lang="en-GB" sz="1800" b="0" i="0" u="none" strike="noStrike" dirty="0">
                <a:solidFill>
                  <a:srgbClr val="000000"/>
                </a:solidFill>
                <a:effectLst/>
                <a:latin typeface="Calibri" panose="020F0502020204030204" pitchFamily="34" charset="0"/>
              </a:rPr>
              <a:t> du CWIS </a:t>
            </a:r>
            <a:r>
              <a:rPr lang="en-GB" sz="1800" b="0" i="0" u="none" strike="noStrike" dirty="0" err="1">
                <a:solidFill>
                  <a:srgbClr val="000000"/>
                </a:solidFill>
                <a:effectLst/>
                <a:latin typeface="Calibri" panose="020F0502020204030204" pitchFamily="34" charset="0"/>
              </a:rPr>
              <a:t>pourrait</a:t>
            </a:r>
            <a:r>
              <a:rPr lang="en-GB" sz="1800" b="0" i="0" u="none" strike="noStrike" dirty="0">
                <a:solidFill>
                  <a:srgbClr val="000000"/>
                </a:solidFill>
                <a:effectLst/>
                <a:latin typeface="Calibri" panose="020F0502020204030204" pitchFamily="34" charset="0"/>
              </a:rPr>
              <a:t> encore </a:t>
            </a:r>
            <a:r>
              <a:rPr lang="en-GB" sz="1800" b="0" i="0" u="none" strike="noStrike" dirty="0" err="1">
                <a:solidFill>
                  <a:srgbClr val="000000"/>
                </a:solidFill>
                <a:effectLst/>
                <a:latin typeface="Calibri" panose="020F0502020204030204" pitchFamily="34" charset="0"/>
              </a:rPr>
              <a:t>offrir</a:t>
            </a:r>
            <a:r>
              <a:rPr lang="en-GB" sz="1800" b="0" i="0" u="none" strike="noStrike" dirty="0">
                <a:solidFill>
                  <a:srgbClr val="000000"/>
                </a:solidFill>
                <a:effectLst/>
                <a:latin typeface="Calibri" panose="020F0502020204030204" pitchFamily="34" charset="0"/>
              </a:rPr>
              <a:t> aux participants </a:t>
            </a:r>
            <a:r>
              <a:rPr lang="en-GB" sz="1800" b="0" i="0" u="none" strike="noStrike" dirty="0" err="1">
                <a:solidFill>
                  <a:srgbClr val="000000"/>
                </a:solidFill>
                <a:effectLst/>
                <a:latin typeface="Calibri" panose="020F0502020204030204" pitchFamily="34" charset="0"/>
              </a:rPr>
              <a:t>l'occasion</a:t>
            </a:r>
            <a:r>
              <a:rPr lang="en-GB" sz="1800" b="0" i="0" u="none" strike="noStrike" dirty="0">
                <a:solidFill>
                  <a:srgbClr val="000000"/>
                </a:solidFill>
                <a:effectLst/>
                <a:latin typeface="Calibri" panose="020F0502020204030204" pitchFamily="34" charset="0"/>
              </a:rPr>
              <a:t> de </a:t>
            </a:r>
            <a:r>
              <a:rPr lang="en-GB" sz="1800" b="0" i="0" u="none" strike="noStrike" dirty="0" err="1">
                <a:solidFill>
                  <a:srgbClr val="000000"/>
                </a:solidFill>
                <a:effectLst/>
                <a:latin typeface="Calibri" panose="020F0502020204030204" pitchFamily="34" charset="0"/>
              </a:rPr>
              <a:t>réfléchir</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à</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ce</a:t>
            </a:r>
            <a:r>
              <a:rPr lang="en-GB" sz="1800" b="0" i="0" u="none" strike="noStrike" dirty="0">
                <a:solidFill>
                  <a:srgbClr val="000000"/>
                </a:solidFill>
                <a:effectLst/>
                <a:latin typeface="Calibri" panose="020F0502020204030204" pitchFamily="34" charset="0"/>
              </a:rPr>
              <a:t> qui </a:t>
            </a:r>
            <a:r>
              <a:rPr lang="en-GB" sz="1800" b="0" i="0" u="none" strike="noStrike" dirty="0" err="1">
                <a:solidFill>
                  <a:srgbClr val="000000"/>
                </a:solidFill>
                <a:effectLst/>
                <a:latin typeface="Calibri" panose="020F0502020204030204" pitchFamily="34" charset="0"/>
              </a:rPr>
              <a:t>est</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en</a:t>
            </a:r>
            <a:r>
              <a:rPr lang="en-GB" sz="1800" b="0" i="0" u="none" strike="noStrike" dirty="0">
                <a:solidFill>
                  <a:srgbClr val="000000"/>
                </a:solidFill>
                <a:effectLst/>
                <a:latin typeface="Calibri" panose="020F0502020204030204" pitchFamily="34" charset="0"/>
              </a:rPr>
              <a:t> place dans </a:t>
            </a:r>
            <a:r>
              <a:rPr lang="en-GB" sz="1800" b="0" i="0" u="none" strike="noStrike" dirty="0" err="1">
                <a:solidFill>
                  <a:srgbClr val="000000"/>
                </a:solidFill>
                <a:effectLst/>
                <a:latin typeface="Calibri" panose="020F0502020204030204" pitchFamily="34" charset="0"/>
              </a:rPr>
              <a:t>leur</a:t>
            </a:r>
            <a:r>
              <a:rPr lang="en-GB" sz="1800" b="0" i="0" u="none" strike="noStrike" dirty="0">
                <a:solidFill>
                  <a:srgbClr val="000000"/>
                </a:solidFill>
                <a:effectLst/>
                <a:latin typeface="Calibri" panose="020F0502020204030204" pitchFamily="34" charset="0"/>
              </a:rPr>
              <a:t> propre </a:t>
            </a:r>
            <a:r>
              <a:rPr lang="en-GB" sz="1800" b="0" i="0" u="none" strike="noStrike" dirty="0" err="1">
                <a:solidFill>
                  <a:srgbClr val="000000"/>
                </a:solidFill>
                <a:effectLst/>
                <a:latin typeface="Calibri" panose="020F0502020204030204" pitchFamily="34" charset="0"/>
              </a:rPr>
              <a:t>contexte</a:t>
            </a:r>
            <a:r>
              <a:rPr lang="en-GB" sz="1800" b="0" i="0" u="none" strike="noStrike" dirty="0">
                <a:solidFill>
                  <a:srgbClr val="000000"/>
                </a:solidFill>
                <a:effectLst/>
                <a:latin typeface="Calibri" panose="020F0502020204030204" pitchFamily="34" charset="0"/>
              </a:rPr>
              <a:t>.</a:t>
            </a:r>
            <a:endParaRPr lang="en-US" b="0" dirty="0"/>
          </a:p>
        </p:txBody>
      </p:sp>
      <p:sp>
        <p:nvSpPr>
          <p:cNvPr id="4" name="Slide Number Placeholder 3"/>
          <p:cNvSpPr>
            <a:spLocks noGrp="1"/>
          </p:cNvSpPr>
          <p:nvPr>
            <p:ph type="sldNum" sz="quarter" idx="5"/>
          </p:nvPr>
        </p:nvSpPr>
        <p:spPr/>
        <p:txBody>
          <a:bodyPr/>
          <a:lstStyle/>
          <a:p>
            <a:fld id="{A337ECB4-6E4B-5B47-8BB0-8C0B16797478}" type="slidenum">
              <a:rPr lang="en-US" smtClean="0"/>
              <a:t>55</a:t>
            </a:fld>
            <a:endParaRPr lang="en-US"/>
          </a:p>
        </p:txBody>
      </p:sp>
    </p:spTree>
    <p:extLst>
      <p:ext uri="{BB962C8B-B14F-4D97-AF65-F5344CB8AC3E}">
        <p14:creationId xmlns:p14="http://schemas.microsoft.com/office/powerpoint/2010/main" val="6835205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37ECB4-6E4B-5B47-8BB0-8C0B16797478}" type="slidenum">
              <a:rPr lang="en-US" smtClean="0"/>
              <a:t>56</a:t>
            </a:fld>
            <a:endParaRPr lang="en-US"/>
          </a:p>
        </p:txBody>
      </p:sp>
    </p:spTree>
    <p:extLst>
      <p:ext uri="{BB962C8B-B14F-4D97-AF65-F5344CB8AC3E}">
        <p14:creationId xmlns:p14="http://schemas.microsoft.com/office/powerpoint/2010/main" val="23746499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2774F49-3EEB-4F62-B50D-7A8F85B3E28A}" type="slidenum">
              <a:rPr lang="en-GB" smtClean="0"/>
              <a:t>65</a:t>
            </a:fld>
            <a:endParaRPr lang="en-GB"/>
          </a:p>
        </p:txBody>
      </p:sp>
    </p:spTree>
    <p:extLst>
      <p:ext uri="{BB962C8B-B14F-4D97-AF65-F5344CB8AC3E}">
        <p14:creationId xmlns:p14="http://schemas.microsoft.com/office/powerpoint/2010/main" val="21677066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2774F49-3EEB-4F62-B50D-7A8F85B3E28A}" type="slidenum">
              <a:rPr lang="en-GB" smtClean="0"/>
              <a:t>66</a:t>
            </a:fld>
            <a:endParaRPr lang="en-GB"/>
          </a:p>
        </p:txBody>
      </p:sp>
    </p:spTree>
    <p:extLst>
      <p:ext uri="{BB962C8B-B14F-4D97-AF65-F5344CB8AC3E}">
        <p14:creationId xmlns:p14="http://schemas.microsoft.com/office/powerpoint/2010/main" val="18169895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Notes pour les </a:t>
            </a:r>
            <a:r>
              <a:rPr lang="en-US" dirty="0" err="1"/>
              <a:t>facilitateurs</a:t>
            </a:r>
            <a:r>
              <a:rPr lang="en-US" dirty="0"/>
              <a:t>/</a:t>
            </a:r>
            <a:r>
              <a:rPr lang="en-US" dirty="0" err="1"/>
              <a:t>formateurs</a:t>
            </a:r>
            <a:r>
              <a:rPr lang="en-US" dirty="0"/>
              <a:t>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GB" b="0" i="0" u="none" strike="noStrike" dirty="0" err="1">
                <a:solidFill>
                  <a:srgbClr val="374151"/>
                </a:solidFill>
                <a:effectLst/>
                <a:latin typeface="Söhne"/>
              </a:rPr>
              <a:t>Cette</a:t>
            </a:r>
            <a:r>
              <a:rPr lang="en-GB" b="0" i="0" u="none" strike="noStrike" dirty="0">
                <a:solidFill>
                  <a:srgbClr val="374151"/>
                </a:solidFill>
                <a:effectLst/>
                <a:latin typeface="Söhne"/>
              </a:rPr>
              <a:t> diapositive </a:t>
            </a:r>
            <a:r>
              <a:rPr lang="en-GB" b="0" i="0" u="none" strike="noStrike" dirty="0" err="1">
                <a:solidFill>
                  <a:srgbClr val="374151"/>
                </a:solidFill>
                <a:effectLst/>
                <a:latin typeface="Söhne"/>
              </a:rPr>
              <a:t>vise</a:t>
            </a:r>
            <a:r>
              <a:rPr lang="en-GB" b="0" i="0" u="none" strike="noStrike" dirty="0">
                <a:solidFill>
                  <a:srgbClr val="374151"/>
                </a:solidFill>
                <a:effectLst/>
                <a:latin typeface="Söhne"/>
              </a:rPr>
              <a:t> </a:t>
            </a:r>
            <a:r>
              <a:rPr lang="en-GB" b="0" i="0" u="none" strike="noStrike" dirty="0" err="1">
                <a:solidFill>
                  <a:srgbClr val="374151"/>
                </a:solidFill>
                <a:effectLst/>
                <a:latin typeface="Söhne"/>
              </a:rPr>
              <a:t>à</a:t>
            </a:r>
            <a:r>
              <a:rPr lang="en-GB" b="0" i="0" u="none" strike="noStrike" dirty="0">
                <a:solidFill>
                  <a:srgbClr val="374151"/>
                </a:solidFill>
                <a:effectLst/>
                <a:latin typeface="Söhne"/>
              </a:rPr>
              <a:t> </a:t>
            </a:r>
            <a:r>
              <a:rPr lang="en-GB" b="0" i="0" u="none" strike="noStrike" dirty="0" err="1">
                <a:solidFill>
                  <a:srgbClr val="374151"/>
                </a:solidFill>
                <a:effectLst/>
                <a:latin typeface="Söhne"/>
              </a:rPr>
              <a:t>rafraîchir</a:t>
            </a:r>
            <a:r>
              <a:rPr lang="en-GB" b="0" i="0" u="none" strike="noStrike" dirty="0">
                <a:solidFill>
                  <a:srgbClr val="374151"/>
                </a:solidFill>
                <a:effectLst/>
                <a:latin typeface="Söhne"/>
              </a:rPr>
              <a:t> la </a:t>
            </a:r>
            <a:r>
              <a:rPr lang="en-GB" b="0" i="0" u="none" strike="noStrike" dirty="0" err="1">
                <a:solidFill>
                  <a:srgbClr val="374151"/>
                </a:solidFill>
                <a:effectLst/>
                <a:latin typeface="Söhne"/>
              </a:rPr>
              <a:t>mémoire</a:t>
            </a:r>
            <a:r>
              <a:rPr lang="en-GB" b="0" i="0" u="none" strike="noStrike" dirty="0">
                <a:solidFill>
                  <a:srgbClr val="374151"/>
                </a:solidFill>
                <a:effectLst/>
                <a:latin typeface="Söhne"/>
              </a:rPr>
              <a:t> des participants sur le cadre CWIS, </a:t>
            </a:r>
            <a:r>
              <a:rPr lang="en-GB" b="0" i="0" u="none" strike="noStrike" dirty="0" err="1">
                <a:solidFill>
                  <a:srgbClr val="374151"/>
                </a:solidFill>
                <a:effectLst/>
                <a:latin typeface="Söhne"/>
              </a:rPr>
              <a:t>mais</a:t>
            </a:r>
            <a:r>
              <a:rPr lang="en-GB" b="0" i="0" u="none" strike="noStrike" dirty="0">
                <a:solidFill>
                  <a:srgbClr val="374151"/>
                </a:solidFill>
                <a:effectLst/>
                <a:latin typeface="Söhne"/>
              </a:rPr>
              <a:t> </a:t>
            </a:r>
            <a:r>
              <a:rPr lang="en-GB" b="0" i="0" u="none" strike="noStrike" dirty="0" err="1">
                <a:solidFill>
                  <a:srgbClr val="374151"/>
                </a:solidFill>
                <a:effectLst/>
                <a:latin typeface="Söhne"/>
              </a:rPr>
              <a:t>aussi</a:t>
            </a:r>
            <a:r>
              <a:rPr lang="en-GB" b="0" i="0" u="none" strike="noStrike" dirty="0">
                <a:solidFill>
                  <a:srgbClr val="374151"/>
                </a:solidFill>
                <a:effectLst/>
                <a:latin typeface="Söhne"/>
              </a:rPr>
              <a:t> </a:t>
            </a:r>
            <a:r>
              <a:rPr lang="en-GB" b="0" i="0" u="none" strike="noStrike" dirty="0" err="1">
                <a:solidFill>
                  <a:srgbClr val="374151"/>
                </a:solidFill>
                <a:effectLst/>
                <a:latin typeface="Söhne"/>
              </a:rPr>
              <a:t>à</a:t>
            </a:r>
            <a:r>
              <a:rPr lang="en-GB" b="0" i="0" u="none" strike="noStrike" dirty="0">
                <a:solidFill>
                  <a:srgbClr val="374151"/>
                </a:solidFill>
                <a:effectLst/>
                <a:latin typeface="Söhne"/>
              </a:rPr>
              <a:t> </a:t>
            </a:r>
            <a:r>
              <a:rPr lang="en-GB" b="0" i="0" u="none" strike="noStrike" dirty="0" err="1">
                <a:solidFill>
                  <a:srgbClr val="374151"/>
                </a:solidFill>
                <a:effectLst/>
                <a:latin typeface="Söhne"/>
              </a:rPr>
              <a:t>souligner</a:t>
            </a:r>
            <a:r>
              <a:rPr lang="en-GB" b="0" i="0" u="none" strike="noStrike" dirty="0">
                <a:solidFill>
                  <a:srgbClr val="374151"/>
                </a:solidFill>
                <a:effectLst/>
                <a:latin typeface="Söhne"/>
              </a:rPr>
              <a:t> que </a:t>
            </a:r>
            <a:r>
              <a:rPr lang="en-GB" b="0" i="0" u="none" strike="noStrike" dirty="0" err="1">
                <a:solidFill>
                  <a:srgbClr val="374151"/>
                </a:solidFill>
                <a:effectLst/>
                <a:latin typeface="Söhne"/>
              </a:rPr>
              <a:t>cette</a:t>
            </a:r>
            <a:r>
              <a:rPr lang="en-GB" b="0" i="0" u="none" strike="noStrike" dirty="0">
                <a:solidFill>
                  <a:srgbClr val="374151"/>
                </a:solidFill>
                <a:effectLst/>
                <a:latin typeface="Söhne"/>
              </a:rPr>
              <a:t> session </a:t>
            </a:r>
            <a:r>
              <a:rPr lang="en-GB" b="0" i="0" u="none" strike="noStrike" dirty="0" err="1">
                <a:solidFill>
                  <a:srgbClr val="374151"/>
                </a:solidFill>
                <a:effectLst/>
                <a:latin typeface="Söhne"/>
              </a:rPr>
              <a:t>s'est</a:t>
            </a:r>
            <a:r>
              <a:rPr lang="en-GB" b="0" i="0" u="none" strike="noStrike" dirty="0">
                <a:solidFill>
                  <a:srgbClr val="374151"/>
                </a:solidFill>
                <a:effectLst/>
                <a:latin typeface="Söhne"/>
              </a:rPr>
              <a:t> </a:t>
            </a:r>
            <a:r>
              <a:rPr lang="en-GB" b="0" i="0" u="none" strike="noStrike" dirty="0" err="1">
                <a:solidFill>
                  <a:srgbClr val="374151"/>
                </a:solidFill>
                <a:effectLst/>
                <a:latin typeface="Söhne"/>
              </a:rPr>
              <a:t>concentrée</a:t>
            </a:r>
            <a:r>
              <a:rPr lang="en-GB" b="0" i="0" u="none" strike="noStrike" dirty="0">
                <a:solidFill>
                  <a:srgbClr val="374151"/>
                </a:solidFill>
                <a:effectLst/>
                <a:latin typeface="Söhne"/>
              </a:rPr>
              <a:t> sur la </a:t>
            </a:r>
            <a:r>
              <a:rPr lang="en-GB" b="0" i="0" u="none" strike="noStrike" dirty="0" err="1">
                <a:solidFill>
                  <a:srgbClr val="374151"/>
                </a:solidFill>
                <a:effectLst/>
                <a:latin typeface="Söhne"/>
              </a:rPr>
              <a:t>fonction</a:t>
            </a:r>
            <a:r>
              <a:rPr lang="en-GB" b="0" i="0" u="none" strike="noStrike" dirty="0">
                <a:solidFill>
                  <a:srgbClr val="374151"/>
                </a:solidFill>
                <a:effectLst/>
                <a:latin typeface="Söhne"/>
              </a:rPr>
              <a:t> de gestion des </a:t>
            </a:r>
            <a:r>
              <a:rPr lang="en-GB" b="0" i="0" u="none" strike="noStrike" dirty="0" err="1">
                <a:solidFill>
                  <a:srgbClr val="374151"/>
                </a:solidFill>
                <a:effectLst/>
                <a:latin typeface="Söhne"/>
              </a:rPr>
              <a:t>ressources</a:t>
            </a:r>
            <a:r>
              <a:rPr lang="en-GB" b="0" i="0" u="none" strike="noStrike" dirty="0">
                <a:solidFill>
                  <a:srgbClr val="374151"/>
                </a:solidFill>
                <a:effectLst/>
                <a:latin typeface="Söhne"/>
              </a:rPr>
              <a:t> et de planification du </a:t>
            </a:r>
            <a:r>
              <a:rPr lang="en-GB" b="0" i="0" u="none" strike="noStrike" dirty="0" err="1">
                <a:solidFill>
                  <a:srgbClr val="374151"/>
                </a:solidFill>
                <a:effectLst/>
                <a:latin typeface="Söhne"/>
              </a:rPr>
              <a:t>système</a:t>
            </a:r>
            <a:r>
              <a:rPr lang="en-GB" b="0" i="0" u="none" strike="noStrike" dirty="0">
                <a:solidFill>
                  <a:srgbClr val="374151"/>
                </a:solidFill>
                <a:effectLst/>
                <a:latin typeface="Söhne"/>
              </a:rPr>
              <a:t>. </a:t>
            </a:r>
          </a:p>
          <a:p>
            <a:pPr marL="171450" indent="-171450">
              <a:buFont typeface="Arial" panose="020B0604020202020204" pitchFamily="34" charset="0"/>
              <a:buChar char="•"/>
            </a:pPr>
            <a:r>
              <a:rPr lang="en-GB" b="0" i="0" u="none" strike="noStrike" dirty="0">
                <a:solidFill>
                  <a:srgbClr val="374151"/>
                </a:solidFill>
                <a:effectLst/>
                <a:latin typeface="Söhne"/>
              </a:rPr>
              <a:t>Ce </a:t>
            </a:r>
            <a:r>
              <a:rPr lang="en-GB" b="0" i="0" u="none" strike="noStrike" dirty="0" err="1">
                <a:solidFill>
                  <a:srgbClr val="374151"/>
                </a:solidFill>
                <a:effectLst/>
                <a:latin typeface="Söhne"/>
              </a:rPr>
              <a:t>récapitulatif</a:t>
            </a:r>
            <a:r>
              <a:rPr lang="en-GB" b="0" i="0" u="none" strike="noStrike" dirty="0">
                <a:solidFill>
                  <a:srgbClr val="374151"/>
                </a:solidFill>
                <a:effectLst/>
                <a:latin typeface="Söhne"/>
              </a:rPr>
              <a:t> </a:t>
            </a:r>
            <a:r>
              <a:rPr lang="en-GB" b="0" i="0" u="none" strike="noStrike" dirty="0" err="1">
                <a:solidFill>
                  <a:srgbClr val="374151"/>
                </a:solidFill>
                <a:effectLst/>
                <a:latin typeface="Söhne"/>
              </a:rPr>
              <a:t>offre</a:t>
            </a:r>
            <a:r>
              <a:rPr lang="en-GB" b="0" i="0" u="none" strike="noStrike" dirty="0">
                <a:solidFill>
                  <a:srgbClr val="374151"/>
                </a:solidFill>
                <a:effectLst/>
                <a:latin typeface="Söhne"/>
              </a:rPr>
              <a:t> </a:t>
            </a:r>
            <a:r>
              <a:rPr lang="en-GB" b="0" i="0" u="none" strike="noStrike" dirty="0" err="1">
                <a:solidFill>
                  <a:srgbClr val="374151"/>
                </a:solidFill>
                <a:effectLst/>
                <a:latin typeface="Söhne"/>
              </a:rPr>
              <a:t>l'opportunité</a:t>
            </a:r>
            <a:r>
              <a:rPr lang="en-GB" b="0" i="0" u="none" strike="noStrike" dirty="0">
                <a:solidFill>
                  <a:srgbClr val="374151"/>
                </a:solidFill>
                <a:effectLst/>
                <a:latin typeface="Söhne"/>
              </a:rPr>
              <a:t> aux participants de poser des questions pour plus de </a:t>
            </a:r>
            <a:r>
              <a:rPr lang="en-GB" b="0" i="0" u="none" strike="noStrike" dirty="0" err="1">
                <a:solidFill>
                  <a:srgbClr val="374151"/>
                </a:solidFill>
                <a:effectLst/>
                <a:latin typeface="Söhne"/>
              </a:rPr>
              <a:t>clarté</a:t>
            </a:r>
            <a:r>
              <a:rPr lang="en-GB" b="0" i="0" u="none" strike="noStrike" dirty="0">
                <a:solidFill>
                  <a:srgbClr val="374151"/>
                </a:solidFill>
                <a:effectLst/>
                <a:latin typeface="Söhne"/>
              </a:rPr>
              <a:t>.</a:t>
            </a:r>
            <a:endParaRPr lang="en-US" dirty="0"/>
          </a:p>
        </p:txBody>
      </p:sp>
      <p:sp>
        <p:nvSpPr>
          <p:cNvPr id="4" name="Slide Number Placeholder 3"/>
          <p:cNvSpPr>
            <a:spLocks noGrp="1"/>
          </p:cNvSpPr>
          <p:nvPr>
            <p:ph type="sldNum" sz="quarter" idx="5"/>
          </p:nvPr>
        </p:nvSpPr>
        <p:spPr/>
        <p:txBody>
          <a:bodyPr/>
          <a:lstStyle/>
          <a:p>
            <a:fld id="{A337ECB4-6E4B-5B47-8BB0-8C0B16797478}" type="slidenum">
              <a:rPr lang="en-US" smtClean="0"/>
              <a:t>71</a:t>
            </a:fld>
            <a:endParaRPr lang="en-US"/>
          </a:p>
        </p:txBody>
      </p:sp>
    </p:spTree>
    <p:extLst>
      <p:ext uri="{BB962C8B-B14F-4D97-AF65-F5344CB8AC3E}">
        <p14:creationId xmlns:p14="http://schemas.microsoft.com/office/powerpoint/2010/main" val="19694184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Notes pour les </a:t>
            </a:r>
            <a:r>
              <a:rPr lang="en-US" dirty="0" err="1"/>
              <a:t>facilitateurs</a:t>
            </a:r>
            <a:r>
              <a:rPr lang="en-US" dirty="0"/>
              <a:t>/</a:t>
            </a:r>
            <a:r>
              <a:rPr lang="en-US" dirty="0" err="1"/>
              <a:t>formateurs</a:t>
            </a:r>
            <a:r>
              <a:rPr lang="en-US" dirty="0"/>
              <a:t>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err="1"/>
              <a:t>Cette</a:t>
            </a:r>
            <a:r>
              <a:rPr lang="en-US" dirty="0"/>
              <a:t> diapositive vise </a:t>
            </a:r>
            <a:r>
              <a:rPr lang="en-US" dirty="0" err="1"/>
              <a:t>à</a:t>
            </a:r>
            <a:r>
              <a:rPr lang="en-US" dirty="0"/>
              <a:t> </a:t>
            </a:r>
            <a:r>
              <a:rPr lang="en-US" dirty="0" err="1"/>
              <a:t>rafraîchir</a:t>
            </a:r>
            <a:r>
              <a:rPr lang="en-US" dirty="0"/>
              <a:t> la </a:t>
            </a:r>
            <a:r>
              <a:rPr lang="en-US" dirty="0" err="1"/>
              <a:t>mémoire</a:t>
            </a:r>
            <a:r>
              <a:rPr lang="en-US" dirty="0"/>
              <a:t> des participants sur le cadre CWIS, </a:t>
            </a:r>
            <a:r>
              <a:rPr lang="en-US" dirty="0" err="1"/>
              <a:t>mais</a:t>
            </a:r>
            <a:r>
              <a:rPr lang="en-US" dirty="0"/>
              <a:t> </a:t>
            </a:r>
            <a:r>
              <a:rPr lang="en-US" dirty="0" err="1"/>
              <a:t>aussi</a:t>
            </a:r>
            <a:r>
              <a:rPr lang="en-US" dirty="0"/>
              <a:t> </a:t>
            </a:r>
            <a:r>
              <a:rPr lang="en-US" dirty="0" err="1"/>
              <a:t>à</a:t>
            </a:r>
            <a:r>
              <a:rPr lang="en-US" dirty="0"/>
              <a:t> </a:t>
            </a:r>
            <a:r>
              <a:rPr lang="en-US" dirty="0" err="1"/>
              <a:t>mettre</a:t>
            </a:r>
            <a:r>
              <a:rPr lang="en-US" dirty="0"/>
              <a:t> </a:t>
            </a:r>
            <a:r>
              <a:rPr lang="en-US" dirty="0" err="1"/>
              <a:t>en</a:t>
            </a:r>
            <a:r>
              <a:rPr lang="en-US" dirty="0"/>
              <a:t> </a:t>
            </a:r>
            <a:r>
              <a:rPr lang="en-US" dirty="0" err="1"/>
              <a:t>évidence</a:t>
            </a:r>
            <a:r>
              <a:rPr lang="en-US" dirty="0"/>
              <a:t> que </a:t>
            </a:r>
            <a:r>
              <a:rPr lang="en-US" dirty="0" err="1"/>
              <a:t>cette</a:t>
            </a:r>
            <a:r>
              <a:rPr lang="en-US" dirty="0"/>
              <a:t> session se </a:t>
            </a:r>
            <a:r>
              <a:rPr lang="en-US" dirty="0" err="1"/>
              <a:t>concentrera</a:t>
            </a:r>
            <a:r>
              <a:rPr lang="en-US" dirty="0"/>
              <a:t> sur </a:t>
            </a:r>
            <a:r>
              <a:rPr lang="en-US" dirty="0" err="1"/>
              <a:t>l'examen</a:t>
            </a:r>
            <a:r>
              <a:rPr lang="en-US" dirty="0"/>
              <a:t> plus </a:t>
            </a:r>
            <a:r>
              <a:rPr lang="en-US" dirty="0" err="1"/>
              <a:t>approfondi</a:t>
            </a:r>
            <a:r>
              <a:rPr lang="en-US" dirty="0"/>
              <a:t> de trois </a:t>
            </a:r>
            <a:r>
              <a:rPr lang="en-US" dirty="0" err="1"/>
              <a:t>fonctions</a:t>
            </a:r>
            <a:r>
              <a:rPr lang="en-US" dirty="0"/>
              <a:t> du </a:t>
            </a:r>
            <a:r>
              <a:rPr lang="en-US" dirty="0" err="1"/>
              <a:t>système</a:t>
            </a:r>
            <a:r>
              <a:rPr lang="en-US" dirty="0"/>
              <a:t>.</a:t>
            </a:r>
          </a:p>
          <a:p>
            <a:pPr marL="171450" indent="-171450">
              <a:buFont typeface="Arial" panose="020B0604020202020204" pitchFamily="34" charset="0"/>
              <a:buChar char="•"/>
            </a:pPr>
            <a:r>
              <a:rPr lang="en-US" dirty="0"/>
              <a:t>Ce </a:t>
            </a:r>
            <a:r>
              <a:rPr lang="en-US" dirty="0" err="1"/>
              <a:t>récapitulatif</a:t>
            </a:r>
            <a:r>
              <a:rPr lang="en-US" dirty="0"/>
              <a:t> </a:t>
            </a:r>
            <a:r>
              <a:rPr lang="en-US" dirty="0" err="1"/>
              <a:t>offre</a:t>
            </a:r>
            <a:r>
              <a:rPr lang="en-US" dirty="0"/>
              <a:t> </a:t>
            </a:r>
            <a:r>
              <a:rPr lang="en-US" dirty="0" err="1"/>
              <a:t>l'occasion</a:t>
            </a:r>
            <a:r>
              <a:rPr lang="en-US" dirty="0"/>
              <a:t> aux participants de poser des questions de clarification.</a:t>
            </a:r>
          </a:p>
        </p:txBody>
      </p:sp>
      <p:sp>
        <p:nvSpPr>
          <p:cNvPr id="4" name="Slide Number Placeholder 3"/>
          <p:cNvSpPr>
            <a:spLocks noGrp="1"/>
          </p:cNvSpPr>
          <p:nvPr>
            <p:ph type="sldNum" sz="quarter" idx="5"/>
          </p:nvPr>
        </p:nvSpPr>
        <p:spPr/>
        <p:txBody>
          <a:bodyPr/>
          <a:lstStyle/>
          <a:p>
            <a:fld id="{A337ECB4-6E4B-5B47-8BB0-8C0B16797478}" type="slidenum">
              <a:rPr lang="en-US" smtClean="0"/>
              <a:t>72</a:t>
            </a:fld>
            <a:endParaRPr lang="en-US"/>
          </a:p>
        </p:txBody>
      </p:sp>
    </p:spTree>
    <p:extLst>
      <p:ext uri="{BB962C8B-B14F-4D97-AF65-F5344CB8AC3E}">
        <p14:creationId xmlns:p14="http://schemas.microsoft.com/office/powerpoint/2010/main" val="3743027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pour les </a:t>
            </a:r>
            <a:r>
              <a:rPr lang="en-US" dirty="0" err="1"/>
              <a:t>facilitateurs</a:t>
            </a:r>
            <a:r>
              <a:rPr lang="en-US" dirty="0"/>
              <a:t>/</a:t>
            </a:r>
            <a:r>
              <a:rPr lang="en-US" dirty="0" err="1"/>
              <a:t>formateurs</a:t>
            </a:r>
            <a:r>
              <a:rPr lang="en-US" dirty="0"/>
              <a:t> :</a:t>
            </a:r>
          </a:p>
          <a:p>
            <a:endParaRPr lang="en-US" dirty="0"/>
          </a:p>
          <a:p>
            <a:r>
              <a:rPr lang="en-US" dirty="0" err="1"/>
              <a:t>Ces</a:t>
            </a:r>
            <a:r>
              <a:rPr lang="en-US" dirty="0"/>
              <a:t> diapositives </a:t>
            </a:r>
            <a:r>
              <a:rPr lang="en-US" dirty="0" err="1"/>
              <a:t>offrent</a:t>
            </a:r>
            <a:r>
              <a:rPr lang="en-US" dirty="0"/>
              <a:t> </a:t>
            </a:r>
            <a:r>
              <a:rPr lang="en-US" dirty="0" err="1"/>
              <a:t>une</a:t>
            </a:r>
            <a:r>
              <a:rPr lang="en-US" dirty="0"/>
              <a:t> </a:t>
            </a:r>
            <a:r>
              <a:rPr lang="en-US" dirty="0" err="1"/>
              <a:t>opportunité</a:t>
            </a:r>
            <a:r>
              <a:rPr lang="en-US" dirty="0"/>
              <a:t> </a:t>
            </a:r>
            <a:r>
              <a:rPr lang="en-US" dirty="0" err="1"/>
              <a:t>d'impliquer</a:t>
            </a:r>
            <a:r>
              <a:rPr lang="en-US" dirty="0"/>
              <a:t> les participants et </a:t>
            </a:r>
            <a:r>
              <a:rPr lang="en-US" dirty="0" err="1"/>
              <a:t>d'identifier</a:t>
            </a:r>
            <a:r>
              <a:rPr lang="en-US" dirty="0"/>
              <a:t> </a:t>
            </a:r>
            <a:r>
              <a:rPr lang="en-US" dirty="0" err="1"/>
              <a:t>leurs</a:t>
            </a:r>
            <a:r>
              <a:rPr lang="en-US" dirty="0"/>
              <a:t> perceptions et </a:t>
            </a:r>
            <a:r>
              <a:rPr lang="en-US" dirty="0" err="1"/>
              <a:t>leur</a:t>
            </a:r>
            <a:r>
              <a:rPr lang="en-US" dirty="0"/>
              <a:t> </a:t>
            </a:r>
            <a:r>
              <a:rPr lang="en-US" dirty="0" err="1"/>
              <a:t>compréhension</a:t>
            </a:r>
            <a:r>
              <a:rPr lang="en-US" dirty="0"/>
              <a:t> </a:t>
            </a:r>
            <a:r>
              <a:rPr lang="en-US" dirty="0" err="1"/>
              <a:t>actuelles</a:t>
            </a:r>
            <a:r>
              <a:rPr lang="en-US" dirty="0"/>
              <a:t> de CWIS.</a:t>
            </a:r>
          </a:p>
          <a:p>
            <a:endParaRPr lang="en-US" dirty="0"/>
          </a:p>
          <a:p>
            <a:r>
              <a:rPr lang="en-US" dirty="0"/>
              <a:t>Demander aux participants de </a:t>
            </a:r>
            <a:r>
              <a:rPr lang="en-US" dirty="0" err="1"/>
              <a:t>partager</a:t>
            </a:r>
            <a:r>
              <a:rPr lang="en-US" dirty="0"/>
              <a:t> </a:t>
            </a:r>
            <a:r>
              <a:rPr lang="en-US" dirty="0" err="1"/>
              <a:t>leurs</a:t>
            </a:r>
            <a:r>
              <a:rPr lang="en-US" dirty="0"/>
              <a:t> </a:t>
            </a:r>
            <a:r>
              <a:rPr lang="en-US" dirty="0" err="1"/>
              <a:t>réflexions</a:t>
            </a:r>
            <a:r>
              <a:rPr lang="en-US" dirty="0"/>
              <a:t> sur </a:t>
            </a:r>
            <a:r>
              <a:rPr lang="en-US" dirty="0" err="1"/>
              <a:t>ce</a:t>
            </a:r>
            <a:r>
              <a:rPr lang="en-US" dirty="0"/>
              <a:t> que CWIS "</a:t>
            </a:r>
            <a:r>
              <a:rPr lang="en-US" dirty="0" err="1"/>
              <a:t>est</a:t>
            </a:r>
            <a:r>
              <a:rPr lang="en-US" dirty="0"/>
              <a:t> et </a:t>
            </a:r>
            <a:r>
              <a:rPr lang="en-US" dirty="0" err="1"/>
              <a:t>n'est</a:t>
            </a:r>
            <a:r>
              <a:rPr lang="en-US" dirty="0"/>
              <a:t> pas" </a:t>
            </a:r>
            <a:r>
              <a:rPr lang="en-US" dirty="0" err="1"/>
              <a:t>avant</a:t>
            </a:r>
            <a:r>
              <a:rPr lang="en-US" dirty="0"/>
              <a:t> de </a:t>
            </a:r>
            <a:r>
              <a:rPr lang="en-US" dirty="0" err="1"/>
              <a:t>partager</a:t>
            </a:r>
            <a:r>
              <a:rPr lang="en-US" dirty="0"/>
              <a:t> le </a:t>
            </a:r>
            <a:r>
              <a:rPr lang="en-US" dirty="0" err="1"/>
              <a:t>contenu</a:t>
            </a:r>
            <a:r>
              <a:rPr lang="en-US" dirty="0"/>
              <a:t> de la diapositive </a:t>
            </a:r>
            <a:r>
              <a:rPr lang="en-US" dirty="0" err="1"/>
              <a:t>encouragera</a:t>
            </a:r>
            <a:r>
              <a:rPr lang="en-US" dirty="0"/>
              <a:t> </a:t>
            </a:r>
            <a:r>
              <a:rPr lang="en-US" dirty="0" err="1"/>
              <a:t>leur</a:t>
            </a:r>
            <a:r>
              <a:rPr lang="en-US" dirty="0"/>
              <a:t> engagement.</a:t>
            </a:r>
          </a:p>
          <a:p>
            <a:endParaRPr lang="en-US" dirty="0"/>
          </a:p>
          <a:p>
            <a:r>
              <a:rPr lang="en-US" dirty="0"/>
              <a:t>Remarque : </a:t>
            </a:r>
            <a:r>
              <a:rPr lang="en-US" dirty="0" err="1"/>
              <a:t>assurez-vous</a:t>
            </a:r>
            <a:r>
              <a:rPr lang="en-US" dirty="0"/>
              <a:t> de </a:t>
            </a:r>
            <a:r>
              <a:rPr lang="en-US" dirty="0" err="1"/>
              <a:t>préciser</a:t>
            </a:r>
            <a:r>
              <a:rPr lang="en-US" dirty="0"/>
              <a:t> </a:t>
            </a:r>
            <a:r>
              <a:rPr lang="en-US" dirty="0" err="1"/>
              <a:t>qu'il</a:t>
            </a:r>
            <a:r>
              <a:rPr lang="en-US" dirty="0"/>
              <a:t> ne </a:t>
            </a:r>
            <a:r>
              <a:rPr lang="en-US" dirty="0" err="1"/>
              <a:t>s'agit</a:t>
            </a:r>
            <a:r>
              <a:rPr lang="en-US" dirty="0"/>
              <a:t> pas d'un test et que les participants ne </a:t>
            </a:r>
            <a:r>
              <a:rPr lang="en-US" dirty="0" err="1"/>
              <a:t>doivent</a:t>
            </a:r>
            <a:r>
              <a:rPr lang="en-US" dirty="0"/>
              <a:t> pas se </a:t>
            </a:r>
            <a:r>
              <a:rPr lang="en-US" dirty="0" err="1"/>
              <a:t>sentir</a:t>
            </a:r>
            <a:r>
              <a:rPr lang="en-US" dirty="0"/>
              <a:t> </a:t>
            </a:r>
            <a:r>
              <a:rPr lang="en-US" dirty="0" err="1"/>
              <a:t>jugés</a:t>
            </a:r>
            <a:r>
              <a:rPr lang="en-US" dirty="0"/>
              <a:t> </a:t>
            </a:r>
            <a:r>
              <a:rPr lang="en-US" dirty="0" err="1"/>
              <a:t>en</a:t>
            </a:r>
            <a:r>
              <a:rPr lang="en-US" dirty="0"/>
              <a:t> </a:t>
            </a:r>
            <a:r>
              <a:rPr lang="en-US" dirty="0" err="1"/>
              <a:t>fonction</a:t>
            </a:r>
            <a:r>
              <a:rPr lang="en-US" dirty="0"/>
              <a:t> de </a:t>
            </a:r>
            <a:r>
              <a:rPr lang="en-US" dirty="0" err="1"/>
              <a:t>leur</a:t>
            </a:r>
            <a:r>
              <a:rPr lang="en-US" dirty="0"/>
              <a:t> </a:t>
            </a:r>
            <a:r>
              <a:rPr lang="en-US" dirty="0" err="1"/>
              <a:t>compréhension</a:t>
            </a:r>
            <a:r>
              <a:rPr lang="en-US" dirty="0"/>
              <a:t> </a:t>
            </a:r>
            <a:r>
              <a:rPr lang="en-US" dirty="0" err="1"/>
              <a:t>actuelle</a:t>
            </a:r>
            <a:r>
              <a:rPr lang="en-US" dirty="0"/>
              <a:t>.</a:t>
            </a:r>
          </a:p>
        </p:txBody>
      </p:sp>
      <p:sp>
        <p:nvSpPr>
          <p:cNvPr id="4" name="Slide Number Placeholder 3"/>
          <p:cNvSpPr>
            <a:spLocks noGrp="1"/>
          </p:cNvSpPr>
          <p:nvPr>
            <p:ph type="sldNum" sz="quarter" idx="5"/>
          </p:nvPr>
        </p:nvSpPr>
        <p:spPr/>
        <p:txBody>
          <a:bodyPr/>
          <a:lstStyle/>
          <a:p>
            <a:fld id="{A337ECB4-6E4B-5B47-8BB0-8C0B16797478}" type="slidenum">
              <a:rPr lang="en-US" smtClean="0"/>
              <a:t>6</a:t>
            </a:fld>
            <a:endParaRPr lang="en-US"/>
          </a:p>
        </p:txBody>
      </p:sp>
    </p:spTree>
    <p:extLst>
      <p:ext uri="{BB962C8B-B14F-4D97-AF65-F5344CB8AC3E}">
        <p14:creationId xmlns:p14="http://schemas.microsoft.com/office/powerpoint/2010/main" val="31247959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spcBef>
                <a:spcPts val="0"/>
              </a:spcBef>
              <a:spcAft>
                <a:spcPts val="600"/>
              </a:spcAft>
            </a:pPr>
            <a:r>
              <a:rPr lang="en-GB" sz="1800" b="0" i="0" u="none" strike="noStrike" dirty="0">
                <a:solidFill>
                  <a:srgbClr val="000000"/>
                </a:solidFill>
                <a:effectLst/>
                <a:latin typeface="Calibri" panose="020F0502020204030204" pitchFamily="34" charset="0"/>
              </a:rPr>
              <a:t>Notes pour les </a:t>
            </a:r>
            <a:r>
              <a:rPr lang="en-GB" sz="1800" b="0" i="0" u="none" strike="noStrike" dirty="0" err="1">
                <a:solidFill>
                  <a:srgbClr val="000000"/>
                </a:solidFill>
                <a:effectLst/>
                <a:latin typeface="Calibri" panose="020F0502020204030204" pitchFamily="34" charset="0"/>
              </a:rPr>
              <a:t>facilitateurs</a:t>
            </a:r>
            <a:r>
              <a:rPr lang="en-GB" sz="1800" b="0" i="0" u="none" strike="noStrike" dirty="0">
                <a:solidFill>
                  <a:srgbClr val="000000"/>
                </a:solidFill>
                <a:effectLst/>
                <a:latin typeface="Calibri" panose="020F0502020204030204" pitchFamily="34" charset="0"/>
              </a:rPr>
              <a:t>/</a:t>
            </a:r>
            <a:r>
              <a:rPr lang="en-GB" sz="1800" b="0" i="0" u="none" strike="noStrike" dirty="0" err="1">
                <a:solidFill>
                  <a:srgbClr val="000000"/>
                </a:solidFill>
                <a:effectLst/>
                <a:latin typeface="Calibri" panose="020F0502020204030204" pitchFamily="34" charset="0"/>
              </a:rPr>
              <a:t>formateurs</a:t>
            </a:r>
            <a:r>
              <a:rPr lang="en-GB" sz="1800" b="0" i="0" u="none" strike="noStrike" dirty="0">
                <a:solidFill>
                  <a:srgbClr val="000000"/>
                </a:solidFill>
                <a:effectLst/>
                <a:latin typeface="Calibri" panose="020F0502020204030204" pitchFamily="34" charset="0"/>
              </a:rPr>
              <a:t> :</a:t>
            </a:r>
          </a:p>
          <a:p>
            <a:pPr algn="just" rtl="0">
              <a:spcBef>
                <a:spcPts val="0"/>
              </a:spcBef>
              <a:spcAft>
                <a:spcPts val="600"/>
              </a:spcAft>
            </a:pPr>
            <a:endParaRPr lang="en-GB" sz="1800" b="0" i="0" u="none" strike="noStrike" dirty="0">
              <a:solidFill>
                <a:srgbClr val="000000"/>
              </a:solidFill>
              <a:effectLst/>
              <a:latin typeface="Calibri" panose="020F0502020204030204" pitchFamily="34" charset="0"/>
            </a:endParaRPr>
          </a:p>
          <a:p>
            <a:pPr marL="285750" indent="-285750" algn="just" rtl="0">
              <a:spcBef>
                <a:spcPts val="0"/>
              </a:spcBef>
              <a:spcAft>
                <a:spcPts val="600"/>
              </a:spcAft>
              <a:buFont typeface="Arial" panose="020B0604020202020204" pitchFamily="34" charset="0"/>
              <a:buChar char="•"/>
            </a:pPr>
            <a:r>
              <a:rPr lang="en-GB" sz="1800" b="0" i="0" u="none" strike="noStrike" dirty="0" err="1">
                <a:solidFill>
                  <a:srgbClr val="000000"/>
                </a:solidFill>
                <a:effectLst/>
                <a:latin typeface="Calibri" panose="020F0502020204030204" pitchFamily="34" charset="0"/>
              </a:rPr>
              <a:t>Ces</a:t>
            </a:r>
            <a:r>
              <a:rPr lang="en-GB" sz="1800" b="0" i="0" u="none" strike="noStrike" dirty="0">
                <a:solidFill>
                  <a:srgbClr val="000000"/>
                </a:solidFill>
                <a:effectLst/>
                <a:latin typeface="Calibri" panose="020F0502020204030204" pitchFamily="34" charset="0"/>
              </a:rPr>
              <a:t> diapositives </a:t>
            </a:r>
            <a:r>
              <a:rPr lang="en-GB" sz="1800" b="0" i="0" u="none" strike="noStrike" dirty="0" err="1">
                <a:solidFill>
                  <a:srgbClr val="000000"/>
                </a:solidFill>
                <a:effectLst/>
                <a:latin typeface="Calibri" panose="020F0502020204030204" pitchFamily="34" charset="0"/>
              </a:rPr>
              <a:t>examinent</a:t>
            </a:r>
            <a:r>
              <a:rPr lang="en-GB" sz="1800" b="0" i="0" u="none" strike="noStrike" dirty="0">
                <a:solidFill>
                  <a:srgbClr val="000000"/>
                </a:solidFill>
                <a:effectLst/>
                <a:latin typeface="Calibri" panose="020F0502020204030204" pitchFamily="34" charset="0"/>
              </a:rPr>
              <a:t> les points </a:t>
            </a:r>
            <a:r>
              <a:rPr lang="en-GB" sz="1800" b="0" i="0" u="none" strike="noStrike" dirty="0" err="1">
                <a:solidFill>
                  <a:srgbClr val="000000"/>
                </a:solidFill>
                <a:effectLst/>
                <a:latin typeface="Calibri" panose="020F0502020204030204" pitchFamily="34" charset="0"/>
              </a:rPr>
              <a:t>liés</a:t>
            </a:r>
            <a:r>
              <a:rPr lang="en-GB" sz="1800" b="0" i="0" u="none" strike="noStrike" dirty="0">
                <a:solidFill>
                  <a:srgbClr val="000000"/>
                </a:solidFill>
                <a:effectLst/>
                <a:latin typeface="Calibri" panose="020F0502020204030204" pitchFamily="34" charset="0"/>
              </a:rPr>
              <a:t> aux </a:t>
            </a:r>
            <a:r>
              <a:rPr lang="en-GB" sz="1800" b="0" i="0" u="none" strike="noStrike" dirty="0" err="1">
                <a:solidFill>
                  <a:srgbClr val="000000"/>
                </a:solidFill>
                <a:effectLst/>
                <a:latin typeface="Calibri" panose="020F0502020204030204" pitchFamily="34" charset="0"/>
              </a:rPr>
              <a:t>fonctions</a:t>
            </a:r>
            <a:r>
              <a:rPr lang="en-GB" sz="1800" b="0" i="0" u="none" strike="noStrike" dirty="0">
                <a:solidFill>
                  <a:srgbClr val="000000"/>
                </a:solidFill>
                <a:effectLst/>
                <a:latin typeface="Calibri" panose="020F0502020204030204" pitchFamily="34" charset="0"/>
              </a:rPr>
              <a:t> du </a:t>
            </a:r>
            <a:r>
              <a:rPr lang="en-GB" sz="1800" b="0" i="0" u="none" strike="noStrike" dirty="0" err="1">
                <a:solidFill>
                  <a:srgbClr val="000000"/>
                </a:solidFill>
                <a:effectLst/>
                <a:latin typeface="Calibri" panose="020F0502020204030204" pitchFamily="34" charset="0"/>
              </a:rPr>
              <a:t>système</a:t>
            </a:r>
            <a:r>
              <a:rPr lang="en-GB" sz="1800" b="0" i="0" u="none" strike="noStrike" dirty="0">
                <a:solidFill>
                  <a:srgbClr val="000000"/>
                </a:solidFill>
                <a:effectLst/>
                <a:latin typeface="Calibri" panose="020F0502020204030204" pitchFamily="34" charset="0"/>
              </a:rPr>
              <a:t> et </a:t>
            </a:r>
            <a:r>
              <a:rPr lang="en-GB" sz="1800" b="0" i="0" u="none" strike="noStrike" dirty="0" err="1">
                <a:solidFill>
                  <a:srgbClr val="000000"/>
                </a:solidFill>
                <a:effectLst/>
                <a:latin typeface="Calibri" panose="020F0502020204030204" pitchFamily="34" charset="0"/>
              </a:rPr>
              <a:t>renforcent</a:t>
            </a:r>
            <a:r>
              <a:rPr lang="en-GB" sz="1800" b="0" i="0" u="none" strike="noStrike" dirty="0">
                <a:solidFill>
                  <a:srgbClr val="000000"/>
                </a:solidFill>
                <a:effectLst/>
                <a:latin typeface="Calibri" panose="020F0502020204030204" pitchFamily="34" charset="0"/>
              </a:rPr>
              <a:t> les diapositives de </a:t>
            </a:r>
            <a:r>
              <a:rPr lang="en-GB" sz="1800" b="0" i="0" u="none" strike="noStrike" dirty="0" err="1">
                <a:solidFill>
                  <a:srgbClr val="000000"/>
                </a:solidFill>
                <a:effectLst/>
                <a:latin typeface="Calibri" panose="020F0502020204030204" pitchFamily="34" charset="0"/>
              </a:rPr>
              <a:t>cette</a:t>
            </a:r>
            <a:r>
              <a:rPr lang="en-GB" sz="1800" b="0" i="0" u="none" strike="noStrike" dirty="0">
                <a:solidFill>
                  <a:srgbClr val="000000"/>
                </a:solidFill>
                <a:effectLst/>
                <a:latin typeface="Calibri" panose="020F0502020204030204" pitchFamily="34" charset="0"/>
              </a:rPr>
              <a:t> section.</a:t>
            </a:r>
          </a:p>
          <a:p>
            <a:pPr marL="285750" indent="-285750" algn="just" rtl="0">
              <a:spcBef>
                <a:spcPts val="0"/>
              </a:spcBef>
              <a:spcAft>
                <a:spcPts val="600"/>
              </a:spcAft>
              <a:buFont typeface="Arial" panose="020B0604020202020204" pitchFamily="34" charset="0"/>
              <a:buChar char="•"/>
            </a:pPr>
            <a:r>
              <a:rPr lang="en-GB" sz="1800" b="0" i="0" u="none" strike="noStrike" dirty="0">
                <a:solidFill>
                  <a:srgbClr val="000000"/>
                </a:solidFill>
                <a:effectLst/>
                <a:latin typeface="Calibri" panose="020F0502020204030204" pitchFamily="34" charset="0"/>
              </a:rPr>
              <a:t>Si le temps le </a:t>
            </a:r>
            <a:r>
              <a:rPr lang="en-GB" sz="1800" b="0" i="0" u="none" strike="noStrike" dirty="0" err="1">
                <a:solidFill>
                  <a:srgbClr val="000000"/>
                </a:solidFill>
                <a:effectLst/>
                <a:latin typeface="Calibri" panose="020F0502020204030204" pitchFamily="34" charset="0"/>
              </a:rPr>
              <a:t>permet</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cela</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offre</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une</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autre</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opportunité</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d'inclure</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une</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autre</a:t>
            </a:r>
            <a:r>
              <a:rPr lang="en-GB" sz="1800" b="0" i="0" u="none" strike="noStrike" dirty="0">
                <a:solidFill>
                  <a:srgbClr val="000000"/>
                </a:solidFill>
                <a:effectLst/>
                <a:latin typeface="Calibri" panose="020F0502020204030204" pitchFamily="34" charset="0"/>
              </a:rPr>
              <a:t> étude de </a:t>
            </a:r>
            <a:r>
              <a:rPr lang="en-GB" sz="1800" b="0" i="0" u="none" strike="noStrike" dirty="0" err="1">
                <a:solidFill>
                  <a:srgbClr val="000000"/>
                </a:solidFill>
                <a:effectLst/>
                <a:latin typeface="Calibri" panose="020F0502020204030204" pitchFamily="34" charset="0"/>
              </a:rPr>
              <a:t>cas</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à</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ce</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stade</a:t>
            </a:r>
            <a:r>
              <a:rPr lang="en-GB" sz="1800" b="0" i="0" u="none" strike="noStrike" dirty="0">
                <a:solidFill>
                  <a:srgbClr val="000000"/>
                </a:solidFill>
                <a:effectLst/>
                <a:latin typeface="Calibri" panose="020F0502020204030204" pitchFamily="34" charset="0"/>
              </a:rPr>
              <a:t>.</a:t>
            </a:r>
            <a:endParaRPr lang="en-US" b="0" dirty="0"/>
          </a:p>
        </p:txBody>
      </p:sp>
      <p:sp>
        <p:nvSpPr>
          <p:cNvPr id="4" name="Slide Number Placeholder 3"/>
          <p:cNvSpPr>
            <a:spLocks noGrp="1"/>
          </p:cNvSpPr>
          <p:nvPr>
            <p:ph type="sldNum" sz="quarter" idx="5"/>
          </p:nvPr>
        </p:nvSpPr>
        <p:spPr/>
        <p:txBody>
          <a:bodyPr/>
          <a:lstStyle/>
          <a:p>
            <a:fld id="{A337ECB4-6E4B-5B47-8BB0-8C0B16797478}" type="slidenum">
              <a:rPr lang="en-US" smtClean="0"/>
              <a:t>73</a:t>
            </a:fld>
            <a:endParaRPr lang="en-US"/>
          </a:p>
        </p:txBody>
      </p:sp>
    </p:spTree>
    <p:extLst>
      <p:ext uri="{BB962C8B-B14F-4D97-AF65-F5344CB8AC3E}">
        <p14:creationId xmlns:p14="http://schemas.microsoft.com/office/powerpoint/2010/main" val="41499900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pour les </a:t>
            </a:r>
            <a:r>
              <a:rPr lang="en-US" dirty="0" err="1"/>
              <a:t>facilitateurs</a:t>
            </a:r>
            <a:r>
              <a:rPr lang="en-US" dirty="0"/>
              <a:t>/</a:t>
            </a:r>
            <a:r>
              <a:rPr lang="en-US" dirty="0" err="1"/>
              <a:t>formateurs</a:t>
            </a:r>
            <a:r>
              <a:rPr lang="en-US" dirty="0"/>
              <a:t> :</a:t>
            </a:r>
          </a:p>
          <a:p>
            <a:endParaRPr lang="en-US" dirty="0"/>
          </a:p>
          <a:p>
            <a:pPr marL="171450" indent="-171450">
              <a:buFont typeface="Arial" panose="020B0604020202020204" pitchFamily="34" charset="0"/>
              <a:buChar char="•"/>
            </a:pPr>
            <a:r>
              <a:rPr lang="en-US" dirty="0"/>
              <a:t>Les </a:t>
            </a:r>
            <a:r>
              <a:rPr lang="en-US" dirty="0" err="1"/>
              <a:t>dernières</a:t>
            </a:r>
            <a:r>
              <a:rPr lang="en-US" dirty="0"/>
              <a:t> diapositives </a:t>
            </a:r>
            <a:r>
              <a:rPr lang="en-US" dirty="0" err="1"/>
              <a:t>visent</a:t>
            </a:r>
            <a:r>
              <a:rPr lang="en-US" dirty="0"/>
              <a:t> </a:t>
            </a:r>
            <a:r>
              <a:rPr lang="en-US" dirty="0" err="1"/>
              <a:t>à</a:t>
            </a:r>
            <a:r>
              <a:rPr lang="en-US" dirty="0"/>
              <a:t> </a:t>
            </a:r>
            <a:r>
              <a:rPr lang="en-US" dirty="0" err="1"/>
              <a:t>renforcer</a:t>
            </a:r>
            <a:r>
              <a:rPr lang="en-US" dirty="0"/>
              <a:t> les </a:t>
            </a:r>
            <a:r>
              <a:rPr lang="en-US" dirty="0" err="1"/>
              <a:t>différences</a:t>
            </a:r>
            <a:r>
              <a:rPr lang="en-US" dirty="0"/>
              <a:t> entre les "</a:t>
            </a:r>
            <a:r>
              <a:rPr lang="en-US" dirty="0" err="1"/>
              <a:t>approches</a:t>
            </a:r>
            <a:r>
              <a:rPr lang="en-US" dirty="0"/>
              <a:t> </a:t>
            </a:r>
            <a:r>
              <a:rPr lang="en-US" dirty="0" err="1"/>
              <a:t>conventionnelles</a:t>
            </a:r>
            <a:r>
              <a:rPr lang="en-US" dirty="0"/>
              <a:t>" et le CWIS et </a:t>
            </a:r>
            <a:r>
              <a:rPr lang="en-US" dirty="0" err="1"/>
              <a:t>à</a:t>
            </a:r>
            <a:r>
              <a:rPr lang="en-US" dirty="0"/>
              <a:t> replacer la diapositive </a:t>
            </a:r>
            <a:r>
              <a:rPr lang="en-US" dirty="0" err="1"/>
              <a:t>initiale</a:t>
            </a:r>
            <a:r>
              <a:rPr lang="en-US" dirty="0"/>
              <a:t> dans le </a:t>
            </a:r>
            <a:r>
              <a:rPr lang="en-US" dirty="0" err="1"/>
              <a:t>contexte</a:t>
            </a:r>
            <a:r>
              <a:rPr lang="en-US" dirty="0"/>
              <a:t> des participants.</a:t>
            </a:r>
          </a:p>
          <a:p>
            <a:pPr marL="171450" indent="-171450">
              <a:buFont typeface="Arial" panose="020B0604020202020204" pitchFamily="34" charset="0"/>
              <a:buChar char="•"/>
            </a:pPr>
            <a:r>
              <a:rPr lang="en-US" dirty="0" err="1"/>
              <a:t>S'il</a:t>
            </a:r>
            <a:r>
              <a:rPr lang="en-US" dirty="0"/>
              <a:t> </a:t>
            </a:r>
            <a:r>
              <a:rPr lang="en-US" dirty="0" err="1"/>
              <a:t>est</a:t>
            </a:r>
            <a:r>
              <a:rPr lang="en-US" dirty="0"/>
              <a:t> </a:t>
            </a:r>
            <a:r>
              <a:rPr lang="en-US" dirty="0" err="1"/>
              <a:t>décidé</a:t>
            </a:r>
            <a:r>
              <a:rPr lang="en-US" dirty="0"/>
              <a:t> </a:t>
            </a:r>
            <a:r>
              <a:rPr lang="en-US" dirty="0" err="1"/>
              <a:t>d'inclure</a:t>
            </a:r>
            <a:r>
              <a:rPr lang="en-US" dirty="0"/>
              <a:t> </a:t>
            </a:r>
            <a:r>
              <a:rPr lang="en-US" dirty="0" err="1"/>
              <a:t>une</a:t>
            </a:r>
            <a:r>
              <a:rPr lang="en-US" dirty="0"/>
              <a:t> étude de </a:t>
            </a:r>
            <a:r>
              <a:rPr lang="en-US" dirty="0" err="1"/>
              <a:t>cas</a:t>
            </a:r>
            <a:r>
              <a:rPr lang="en-US" dirty="0"/>
              <a:t> (</a:t>
            </a:r>
            <a:r>
              <a:rPr lang="en-US" dirty="0" err="1"/>
              <a:t>ce</a:t>
            </a:r>
            <a:r>
              <a:rPr lang="en-US" dirty="0"/>
              <a:t> qui </a:t>
            </a:r>
            <a:r>
              <a:rPr lang="en-US" dirty="0" err="1"/>
              <a:t>est</a:t>
            </a:r>
            <a:r>
              <a:rPr lang="en-US" dirty="0"/>
              <a:t> </a:t>
            </a:r>
            <a:r>
              <a:rPr lang="en-US" dirty="0" err="1"/>
              <a:t>recommandé</a:t>
            </a:r>
            <a:r>
              <a:rPr lang="en-US" dirty="0"/>
              <a:t>), la diapositive </a:t>
            </a:r>
            <a:r>
              <a:rPr lang="en-US" dirty="0" err="1"/>
              <a:t>intitulée</a:t>
            </a:r>
            <a:r>
              <a:rPr lang="en-US" dirty="0"/>
              <a:t> "</a:t>
            </a:r>
            <a:r>
              <a:rPr lang="en-US" dirty="0" err="1"/>
              <a:t>À</a:t>
            </a:r>
            <a:r>
              <a:rPr lang="en-US" dirty="0"/>
              <a:t> quoi </a:t>
            </a:r>
            <a:r>
              <a:rPr lang="en-US" dirty="0" err="1"/>
              <a:t>cela</a:t>
            </a:r>
            <a:r>
              <a:rPr lang="en-US" dirty="0"/>
              <a:t> </a:t>
            </a:r>
            <a:r>
              <a:rPr lang="en-US" dirty="0" err="1"/>
              <a:t>ressemble</a:t>
            </a:r>
            <a:r>
              <a:rPr lang="en-US" dirty="0"/>
              <a:t>-t-il </a:t>
            </a:r>
            <a:r>
              <a:rPr lang="en-US" dirty="0" err="1"/>
              <a:t>en</a:t>
            </a:r>
            <a:r>
              <a:rPr lang="en-US" dirty="0"/>
              <a:t> pratique" </a:t>
            </a:r>
            <a:r>
              <a:rPr lang="en-US" dirty="0" err="1"/>
              <a:t>pourrait</a:t>
            </a:r>
            <a:r>
              <a:rPr lang="en-US" dirty="0"/>
              <a:t> </a:t>
            </a:r>
            <a:r>
              <a:rPr lang="en-US" dirty="0" err="1"/>
              <a:t>être</a:t>
            </a:r>
            <a:r>
              <a:rPr lang="en-US" dirty="0"/>
              <a:t> </a:t>
            </a:r>
            <a:r>
              <a:rPr lang="en-US" dirty="0" err="1"/>
              <a:t>retirée</a:t>
            </a:r>
            <a:r>
              <a:rPr lang="en-US" dirty="0"/>
              <a:t> et </a:t>
            </a:r>
            <a:r>
              <a:rPr lang="en-US" dirty="0" err="1"/>
              <a:t>utilisée</a:t>
            </a:r>
            <a:r>
              <a:rPr lang="en-US" dirty="0"/>
              <a:t> </a:t>
            </a:r>
            <a:r>
              <a:rPr lang="en-US" dirty="0" err="1"/>
              <a:t>comme</a:t>
            </a:r>
            <a:r>
              <a:rPr lang="en-US" dirty="0"/>
              <a:t> guide pour </a:t>
            </a:r>
            <a:r>
              <a:rPr lang="en-US" dirty="0" err="1"/>
              <a:t>développer</a:t>
            </a:r>
            <a:r>
              <a:rPr lang="en-US" dirty="0"/>
              <a:t> </a:t>
            </a:r>
            <a:r>
              <a:rPr lang="en-US" dirty="0" err="1"/>
              <a:t>une</a:t>
            </a:r>
            <a:r>
              <a:rPr lang="en-US" dirty="0"/>
              <a:t> étude de </a:t>
            </a:r>
            <a:r>
              <a:rPr lang="en-US" dirty="0" err="1"/>
              <a:t>cas</a:t>
            </a:r>
            <a:endParaRPr lang="en-US" dirty="0"/>
          </a:p>
        </p:txBody>
      </p:sp>
      <p:sp>
        <p:nvSpPr>
          <p:cNvPr id="4" name="Slide Number Placeholder 3"/>
          <p:cNvSpPr>
            <a:spLocks noGrp="1"/>
          </p:cNvSpPr>
          <p:nvPr>
            <p:ph type="sldNum" sz="quarter" idx="5"/>
          </p:nvPr>
        </p:nvSpPr>
        <p:spPr/>
        <p:txBody>
          <a:bodyPr/>
          <a:lstStyle/>
          <a:p>
            <a:fld id="{A337ECB4-6E4B-5B47-8BB0-8C0B16797478}" type="slidenum">
              <a:rPr lang="en-US" smtClean="0"/>
              <a:t>74</a:t>
            </a:fld>
            <a:endParaRPr lang="en-US"/>
          </a:p>
        </p:txBody>
      </p:sp>
    </p:spTree>
    <p:extLst>
      <p:ext uri="{BB962C8B-B14F-4D97-AF65-F5344CB8AC3E}">
        <p14:creationId xmlns:p14="http://schemas.microsoft.com/office/powerpoint/2010/main" val="8632559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37ECB4-6E4B-5B47-8BB0-8C0B16797478}" type="slidenum">
              <a:rPr lang="en-US" smtClean="0"/>
              <a:t>76</a:t>
            </a:fld>
            <a:endParaRPr lang="en-US"/>
          </a:p>
        </p:txBody>
      </p:sp>
    </p:spTree>
    <p:extLst>
      <p:ext uri="{BB962C8B-B14F-4D97-AF65-F5344CB8AC3E}">
        <p14:creationId xmlns:p14="http://schemas.microsoft.com/office/powerpoint/2010/main" val="41471336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De </a:t>
            </a:r>
            <a:r>
              <a:rPr lang="en-IN" dirty="0" err="1"/>
              <a:t>nombreux</a:t>
            </a:r>
            <a:r>
              <a:rPr lang="en-IN" dirty="0"/>
              <a:t> </a:t>
            </a:r>
            <a:r>
              <a:rPr lang="en-IN" dirty="0" err="1"/>
              <a:t>outils</a:t>
            </a:r>
            <a:r>
              <a:rPr lang="en-IN" dirty="0"/>
              <a:t> </a:t>
            </a:r>
            <a:r>
              <a:rPr lang="en-IN" dirty="0" err="1"/>
              <a:t>d'aide</a:t>
            </a:r>
            <a:r>
              <a:rPr lang="en-IN" dirty="0"/>
              <a:t> </a:t>
            </a:r>
            <a:r>
              <a:rPr lang="en-IN" dirty="0" err="1"/>
              <a:t>à</a:t>
            </a:r>
            <a:r>
              <a:rPr lang="en-IN" dirty="0"/>
              <a:t> la </a:t>
            </a:r>
            <a:r>
              <a:rPr lang="en-IN" dirty="0" err="1"/>
              <a:t>décision</a:t>
            </a:r>
            <a:r>
              <a:rPr lang="en-IN" dirty="0"/>
              <a:t> (DST) </a:t>
            </a:r>
            <a:r>
              <a:rPr lang="en-IN" dirty="0" err="1"/>
              <a:t>sont</a:t>
            </a:r>
            <a:r>
              <a:rPr lang="en-IN" dirty="0"/>
              <a:t> </a:t>
            </a:r>
            <a:r>
              <a:rPr lang="en-IN" dirty="0" err="1"/>
              <a:t>disponibles</a:t>
            </a:r>
            <a:r>
              <a:rPr lang="en-IN" dirty="0"/>
              <a:t> dans le </a:t>
            </a:r>
            <a:r>
              <a:rPr lang="en-IN" dirty="0" err="1"/>
              <a:t>domaine</a:t>
            </a:r>
            <a:r>
              <a:rPr lang="en-IN" dirty="0"/>
              <a:t> public, </a:t>
            </a:r>
            <a:r>
              <a:rPr lang="en-IN" dirty="0" err="1"/>
              <a:t>ce</a:t>
            </a:r>
            <a:r>
              <a:rPr lang="en-IN" dirty="0"/>
              <a:t> qui conduit </a:t>
            </a:r>
            <a:r>
              <a:rPr lang="en-IN" dirty="0" err="1"/>
              <a:t>souvent</a:t>
            </a:r>
            <a:r>
              <a:rPr lang="en-IN" dirty="0"/>
              <a:t> </a:t>
            </a:r>
            <a:r>
              <a:rPr lang="en-IN" dirty="0" err="1"/>
              <a:t>à</a:t>
            </a:r>
            <a:r>
              <a:rPr lang="en-IN" dirty="0"/>
              <a:t> la confusion </a:t>
            </a:r>
            <a:r>
              <a:rPr lang="en-IN" dirty="0" err="1"/>
              <a:t>parmi</a:t>
            </a:r>
            <a:r>
              <a:rPr lang="en-IN" dirty="0"/>
              <a:t> les </a:t>
            </a:r>
            <a:r>
              <a:rPr lang="en-IN" dirty="0" err="1"/>
              <a:t>décideurs</a:t>
            </a:r>
            <a:r>
              <a:rPr lang="en-IN" dirty="0"/>
              <a:t> sur le </a:t>
            </a:r>
            <a:r>
              <a:rPr lang="en-IN" dirty="0" err="1"/>
              <a:t>choix</a:t>
            </a:r>
            <a:r>
              <a:rPr lang="en-IN" dirty="0"/>
              <a:t> de </a:t>
            </a:r>
            <a:r>
              <a:rPr lang="en-IN" dirty="0" err="1"/>
              <a:t>l'outil</a:t>
            </a:r>
            <a:r>
              <a:rPr lang="en-IN" dirty="0"/>
              <a:t> </a:t>
            </a:r>
            <a:r>
              <a:rPr lang="en-IN" dirty="0" err="1"/>
              <a:t>à</a:t>
            </a:r>
            <a:r>
              <a:rPr lang="en-IN" dirty="0"/>
              <a:t> utiliser pour </a:t>
            </a:r>
            <a:r>
              <a:rPr lang="en-IN" dirty="0" err="1"/>
              <a:t>l'évaluation</a:t>
            </a:r>
            <a:r>
              <a:rPr lang="en-IN" dirty="0"/>
              <a:t>, la planification </a:t>
            </a:r>
            <a:r>
              <a:rPr lang="en-IN" dirty="0" err="1"/>
              <a:t>ou</a:t>
            </a:r>
            <a:r>
              <a:rPr lang="en-IN" dirty="0"/>
              <a:t> le </a:t>
            </a:r>
            <a:r>
              <a:rPr lang="en-IN" dirty="0" err="1"/>
              <a:t>suivi</a:t>
            </a:r>
            <a:r>
              <a:rPr lang="en-IN" dirty="0"/>
              <a:t>.</a:t>
            </a:r>
          </a:p>
          <a:p>
            <a:endParaRPr lang="en-IN" dirty="0"/>
          </a:p>
          <a:p>
            <a:r>
              <a:rPr lang="en-IN" dirty="0" err="1"/>
              <a:t>Cette</a:t>
            </a:r>
            <a:r>
              <a:rPr lang="en-IN" dirty="0"/>
              <a:t> diapositive </a:t>
            </a:r>
            <a:r>
              <a:rPr lang="en-IN" dirty="0" err="1"/>
              <a:t>donne</a:t>
            </a:r>
            <a:r>
              <a:rPr lang="en-IN" dirty="0"/>
              <a:t> un aperçu des </a:t>
            </a:r>
            <a:r>
              <a:rPr lang="en-IN" dirty="0" err="1"/>
              <a:t>outils</a:t>
            </a:r>
            <a:r>
              <a:rPr lang="en-IN" dirty="0"/>
              <a:t> </a:t>
            </a:r>
            <a:r>
              <a:rPr lang="en-IN" dirty="0" err="1"/>
              <a:t>disponibles</a:t>
            </a:r>
            <a:r>
              <a:rPr lang="en-IN" dirty="0"/>
              <a:t>, </a:t>
            </a:r>
            <a:r>
              <a:rPr lang="en-IN" dirty="0" err="1"/>
              <a:t>placés</a:t>
            </a:r>
            <a:r>
              <a:rPr lang="en-IN" dirty="0"/>
              <a:t> le long de la </a:t>
            </a:r>
            <a:r>
              <a:rPr lang="en-IN" dirty="0" err="1"/>
              <a:t>chaîne</a:t>
            </a:r>
            <a:r>
              <a:rPr lang="en-IN" dirty="0"/>
              <a:t> de services </a:t>
            </a:r>
            <a:r>
              <a:rPr lang="en-IN" dirty="0" err="1"/>
              <a:t>d'assainissement</a:t>
            </a:r>
            <a:r>
              <a:rPr lang="en-IN" dirty="0"/>
              <a:t>. </a:t>
            </a:r>
            <a:r>
              <a:rPr lang="en-IN" dirty="0" err="1"/>
              <a:t>Seuls</a:t>
            </a:r>
            <a:r>
              <a:rPr lang="en-IN" dirty="0"/>
              <a:t> les </a:t>
            </a:r>
            <a:r>
              <a:rPr lang="en-IN" dirty="0" err="1"/>
              <a:t>outils</a:t>
            </a:r>
            <a:r>
              <a:rPr lang="en-IN" dirty="0"/>
              <a:t> de gestion des </a:t>
            </a:r>
            <a:r>
              <a:rPr lang="en-IN" dirty="0" err="1"/>
              <a:t>eaux</a:t>
            </a:r>
            <a:r>
              <a:rPr lang="en-IN" dirty="0"/>
              <a:t> </a:t>
            </a:r>
            <a:r>
              <a:rPr lang="en-IN" dirty="0" err="1"/>
              <a:t>usées</a:t>
            </a:r>
            <a:r>
              <a:rPr lang="en-IN" dirty="0"/>
              <a:t> </a:t>
            </a:r>
            <a:r>
              <a:rPr lang="en-IN" dirty="0" err="1"/>
              <a:t>sont</a:t>
            </a:r>
            <a:r>
              <a:rPr lang="en-IN" dirty="0"/>
              <a:t> pris </a:t>
            </a:r>
            <a:r>
              <a:rPr lang="en-IN" dirty="0" err="1"/>
              <a:t>en</a:t>
            </a:r>
            <a:r>
              <a:rPr lang="en-IN" dirty="0"/>
              <a:t> </a:t>
            </a:r>
            <a:r>
              <a:rPr lang="en-IN" dirty="0" err="1"/>
              <a:t>compte</a:t>
            </a:r>
            <a:r>
              <a:rPr lang="en-IN" dirty="0"/>
              <a:t>, </a:t>
            </a:r>
            <a:r>
              <a:rPr lang="en-IN" dirty="0" err="1"/>
              <a:t>c'est</a:t>
            </a:r>
            <a:r>
              <a:rPr lang="en-IN" dirty="0"/>
              <a:t>-</a:t>
            </a:r>
            <a:r>
              <a:rPr lang="en-IN" dirty="0" err="1"/>
              <a:t>à</a:t>
            </a:r>
            <a:r>
              <a:rPr lang="en-IN" dirty="0"/>
              <a:t>-dire que </a:t>
            </a:r>
            <a:r>
              <a:rPr lang="en-IN" dirty="0" err="1"/>
              <a:t>ceux</a:t>
            </a:r>
            <a:r>
              <a:rPr lang="en-IN" dirty="0"/>
              <a:t> de la gestion des </a:t>
            </a:r>
            <a:r>
              <a:rPr lang="en-IN" dirty="0" err="1"/>
              <a:t>déchets</a:t>
            </a:r>
            <a:r>
              <a:rPr lang="en-IN" dirty="0"/>
              <a:t> </a:t>
            </a:r>
            <a:r>
              <a:rPr lang="en-IN" dirty="0" err="1"/>
              <a:t>solides</a:t>
            </a:r>
            <a:r>
              <a:rPr lang="en-IN" dirty="0"/>
              <a:t> </a:t>
            </a:r>
            <a:r>
              <a:rPr lang="en-IN" dirty="0" err="1"/>
              <a:t>ou</a:t>
            </a:r>
            <a:r>
              <a:rPr lang="en-IN" dirty="0"/>
              <a:t> de </a:t>
            </a:r>
            <a:r>
              <a:rPr lang="en-IN" dirty="0" err="1"/>
              <a:t>l'approvisionnement</a:t>
            </a:r>
            <a:r>
              <a:rPr lang="en-IN" dirty="0"/>
              <a:t> </a:t>
            </a:r>
            <a:r>
              <a:rPr lang="en-IN" dirty="0" err="1"/>
              <a:t>en</a:t>
            </a:r>
            <a:r>
              <a:rPr lang="en-IN" dirty="0"/>
              <a:t> </a:t>
            </a:r>
            <a:r>
              <a:rPr lang="en-IN" dirty="0" err="1"/>
              <a:t>eau</a:t>
            </a:r>
            <a:r>
              <a:rPr lang="en-IN" dirty="0"/>
              <a:t> </a:t>
            </a:r>
            <a:r>
              <a:rPr lang="en-IN" dirty="0" err="1"/>
              <a:t>sont</a:t>
            </a:r>
            <a:r>
              <a:rPr lang="en-IN" dirty="0"/>
              <a:t> </a:t>
            </a:r>
            <a:r>
              <a:rPr lang="en-IN" dirty="0" err="1"/>
              <a:t>exclus</a:t>
            </a:r>
            <a:r>
              <a:rPr lang="en-IN" dirty="0"/>
              <a:t>. Les </a:t>
            </a:r>
            <a:r>
              <a:rPr lang="en-IN" dirty="0" err="1"/>
              <a:t>outils</a:t>
            </a:r>
            <a:r>
              <a:rPr lang="en-IN" dirty="0"/>
              <a:t> sous </a:t>
            </a:r>
            <a:r>
              <a:rPr lang="en-IN" dirty="0" err="1"/>
              <a:t>forme</a:t>
            </a:r>
            <a:r>
              <a:rPr lang="en-IN" dirty="0"/>
              <a:t> d'« </a:t>
            </a:r>
            <a:r>
              <a:rPr lang="en-IN" dirty="0" err="1"/>
              <a:t>approche</a:t>
            </a:r>
            <a:r>
              <a:rPr lang="en-IN" dirty="0"/>
              <a:t> » ne </a:t>
            </a:r>
            <a:r>
              <a:rPr lang="en-IN" dirty="0" err="1"/>
              <a:t>sont</a:t>
            </a:r>
            <a:r>
              <a:rPr lang="en-IN" dirty="0"/>
              <a:t> pas </a:t>
            </a:r>
            <a:r>
              <a:rPr lang="en-IN" dirty="0" err="1"/>
              <a:t>inclus</a:t>
            </a:r>
            <a:r>
              <a:rPr lang="en-IN" dirty="0"/>
              <a:t>.</a:t>
            </a:r>
          </a:p>
          <a:p>
            <a:endParaRPr lang="en-IN" dirty="0"/>
          </a:p>
          <a:p>
            <a:r>
              <a:rPr lang="en-IN" dirty="0"/>
              <a:t>Un ensemble </a:t>
            </a:r>
            <a:r>
              <a:rPr lang="en-IN" dirty="0" err="1"/>
              <a:t>compilant</a:t>
            </a:r>
            <a:r>
              <a:rPr lang="en-IN" dirty="0"/>
              <a:t> </a:t>
            </a:r>
            <a:r>
              <a:rPr lang="en-IN" dirty="0" err="1"/>
              <a:t>tous</a:t>
            </a:r>
            <a:r>
              <a:rPr lang="en-IN" dirty="0"/>
              <a:t> les </a:t>
            </a:r>
            <a:r>
              <a:rPr lang="en-IN" dirty="0" err="1"/>
              <a:t>outils</a:t>
            </a:r>
            <a:r>
              <a:rPr lang="en-IN" dirty="0"/>
              <a:t> </a:t>
            </a:r>
            <a:r>
              <a:rPr lang="en-IN" dirty="0" err="1"/>
              <a:t>d'aide</a:t>
            </a:r>
            <a:r>
              <a:rPr lang="en-IN" dirty="0"/>
              <a:t> </a:t>
            </a:r>
            <a:r>
              <a:rPr lang="en-IN" dirty="0" err="1"/>
              <a:t>à</a:t>
            </a:r>
            <a:r>
              <a:rPr lang="en-IN" dirty="0"/>
              <a:t> la </a:t>
            </a:r>
            <a:r>
              <a:rPr lang="en-IN" dirty="0" err="1"/>
              <a:t>décision</a:t>
            </a:r>
            <a:r>
              <a:rPr lang="en-IN" dirty="0"/>
              <a:t> </a:t>
            </a:r>
            <a:r>
              <a:rPr lang="en-IN" dirty="0" err="1"/>
              <a:t>disponibles</a:t>
            </a:r>
            <a:r>
              <a:rPr lang="en-IN" dirty="0"/>
              <a:t> dans le </a:t>
            </a:r>
            <a:r>
              <a:rPr lang="en-IN" dirty="0" err="1"/>
              <a:t>domaine</a:t>
            </a:r>
            <a:r>
              <a:rPr lang="en-IN" dirty="0"/>
              <a:t> public pour </a:t>
            </a:r>
            <a:r>
              <a:rPr lang="en-IN" dirty="0" err="1"/>
              <a:t>l'évaluation</a:t>
            </a:r>
            <a:r>
              <a:rPr lang="en-IN" dirty="0"/>
              <a:t> et la planification de </a:t>
            </a:r>
            <a:r>
              <a:rPr lang="en-IN" dirty="0" err="1"/>
              <a:t>l'assainissement</a:t>
            </a:r>
            <a:r>
              <a:rPr lang="en-IN" dirty="0"/>
              <a:t> </a:t>
            </a:r>
            <a:r>
              <a:rPr lang="en-IN" dirty="0" err="1"/>
              <a:t>géré</a:t>
            </a:r>
            <a:r>
              <a:rPr lang="en-IN" dirty="0"/>
              <a:t> de manière </a:t>
            </a:r>
            <a:r>
              <a:rPr lang="en-IN" dirty="0" err="1"/>
              <a:t>sûre</a:t>
            </a:r>
            <a:r>
              <a:rPr lang="en-IN" dirty="0"/>
              <a:t> </a:t>
            </a:r>
            <a:r>
              <a:rPr lang="en-IN" dirty="0" err="1"/>
              <a:t>est</a:t>
            </a:r>
            <a:r>
              <a:rPr lang="en-IN" dirty="0"/>
              <a:t> disponible </a:t>
            </a:r>
            <a:r>
              <a:rPr lang="en-IN" dirty="0" err="1"/>
              <a:t>ici</a:t>
            </a:r>
            <a:r>
              <a:rPr lang="en-IN" dirty="0"/>
              <a:t> : https://</a:t>
            </a:r>
            <a:r>
              <a:rPr lang="en-IN" dirty="0" err="1"/>
              <a:t>www.cwiscities.com</a:t>
            </a:r>
            <a:r>
              <a:rPr lang="en-IN" dirty="0"/>
              <a:t>/Home/</a:t>
            </a:r>
            <a:r>
              <a:rPr lang="en-IN" dirty="0" err="1"/>
              <a:t>LearningTools</a:t>
            </a:r>
            <a:r>
              <a:rPr lang="en-IN" dirty="0"/>
              <a:t> </a:t>
            </a:r>
          </a:p>
          <a:p>
            <a:endParaRPr lang="en-IN" dirty="0"/>
          </a:p>
          <a:p>
            <a:r>
              <a:rPr lang="en-IN" dirty="0" err="1"/>
              <a:t>Cet</a:t>
            </a:r>
            <a:r>
              <a:rPr lang="en-IN" dirty="0"/>
              <a:t> ensemble </a:t>
            </a:r>
            <a:r>
              <a:rPr lang="en-IN" dirty="0" err="1"/>
              <a:t>donne</a:t>
            </a:r>
            <a:r>
              <a:rPr lang="en-IN" dirty="0"/>
              <a:t> un aperçu des </a:t>
            </a:r>
            <a:r>
              <a:rPr lang="en-IN" dirty="0" err="1"/>
              <a:t>outils</a:t>
            </a:r>
            <a:r>
              <a:rPr lang="en-IN" dirty="0"/>
              <a:t>, avec des </a:t>
            </a:r>
            <a:r>
              <a:rPr lang="en-IN" dirty="0" err="1"/>
              <a:t>informations</a:t>
            </a:r>
            <a:r>
              <a:rPr lang="en-IN" dirty="0"/>
              <a:t> </a:t>
            </a:r>
            <a:r>
              <a:rPr lang="en-IN" dirty="0" err="1"/>
              <a:t>clés</a:t>
            </a:r>
            <a:r>
              <a:rPr lang="en-IN" dirty="0"/>
              <a:t> pour </a:t>
            </a:r>
            <a:r>
              <a:rPr lang="en-IN" dirty="0" err="1"/>
              <a:t>chacun</a:t>
            </a:r>
            <a:r>
              <a:rPr lang="en-IN" dirty="0"/>
              <a:t> </a:t>
            </a:r>
            <a:r>
              <a:rPr lang="en-IN" dirty="0" err="1"/>
              <a:t>d'entre</a:t>
            </a:r>
            <a:r>
              <a:rPr lang="en-IN" dirty="0"/>
              <a:t> </a:t>
            </a:r>
            <a:r>
              <a:rPr lang="en-IN" dirty="0" err="1"/>
              <a:t>eux</a:t>
            </a:r>
            <a:r>
              <a:rPr lang="en-IN" dirty="0"/>
              <a:t> </a:t>
            </a:r>
            <a:r>
              <a:rPr lang="en-IN" dirty="0" err="1"/>
              <a:t>afin</a:t>
            </a:r>
            <a:r>
              <a:rPr lang="en-IN" dirty="0"/>
              <a:t> </a:t>
            </a:r>
            <a:r>
              <a:rPr lang="en-IN" dirty="0" err="1"/>
              <a:t>d'aider</a:t>
            </a:r>
            <a:r>
              <a:rPr lang="en-IN" dirty="0"/>
              <a:t> les </a:t>
            </a:r>
            <a:r>
              <a:rPr lang="en-IN" dirty="0" err="1"/>
              <a:t>lecteurs</a:t>
            </a:r>
            <a:r>
              <a:rPr lang="en-IN" dirty="0"/>
              <a:t> </a:t>
            </a:r>
            <a:r>
              <a:rPr lang="en-IN" dirty="0" err="1"/>
              <a:t>à</a:t>
            </a:r>
            <a:r>
              <a:rPr lang="en-IN" dirty="0"/>
              <a:t> </a:t>
            </a:r>
            <a:r>
              <a:rPr lang="en-IN" dirty="0" err="1"/>
              <a:t>choisir</a:t>
            </a:r>
            <a:r>
              <a:rPr lang="en-IN" dirty="0"/>
              <a:t> les </a:t>
            </a:r>
            <a:r>
              <a:rPr lang="en-IN" dirty="0" err="1"/>
              <a:t>outils</a:t>
            </a:r>
            <a:r>
              <a:rPr lang="en-IN" dirty="0"/>
              <a:t> </a:t>
            </a:r>
            <a:r>
              <a:rPr lang="en-IN" dirty="0" err="1"/>
              <a:t>pertinents</a:t>
            </a:r>
            <a:r>
              <a:rPr lang="en-IN" dirty="0"/>
              <a:t>, et il </a:t>
            </a:r>
            <a:r>
              <a:rPr lang="en-IN" dirty="0" err="1"/>
              <a:t>inclut</a:t>
            </a:r>
            <a:r>
              <a:rPr lang="en-IN" dirty="0"/>
              <a:t> des liens </a:t>
            </a:r>
            <a:r>
              <a:rPr lang="en-IN" dirty="0" err="1"/>
              <a:t>vers</a:t>
            </a:r>
            <a:r>
              <a:rPr lang="en-IN" dirty="0"/>
              <a:t> les </a:t>
            </a:r>
            <a:r>
              <a:rPr lang="en-IN" dirty="0" err="1"/>
              <a:t>outils</a:t>
            </a:r>
            <a:r>
              <a:rPr lang="en-IN" dirty="0"/>
              <a:t> </a:t>
            </a:r>
            <a:r>
              <a:rPr lang="en-IN" dirty="0" err="1"/>
              <a:t>ainsi</a:t>
            </a:r>
            <a:r>
              <a:rPr lang="en-IN" dirty="0"/>
              <a:t> que des documents de lecture/</a:t>
            </a:r>
            <a:r>
              <a:rPr lang="en-IN" dirty="0" err="1"/>
              <a:t>cas</a:t>
            </a:r>
            <a:r>
              <a:rPr lang="en-IN" dirty="0"/>
              <a:t> </a:t>
            </a:r>
            <a:r>
              <a:rPr lang="en-IN" dirty="0" err="1"/>
              <a:t>d'étude</a:t>
            </a:r>
            <a:r>
              <a:rPr lang="en-IN" dirty="0"/>
              <a:t> </a:t>
            </a:r>
            <a:r>
              <a:rPr lang="en-IN" dirty="0" err="1"/>
              <a:t>complémentaires</a:t>
            </a:r>
            <a:r>
              <a:rPr lang="en-IN" dirty="0"/>
              <a:t>.</a:t>
            </a:r>
          </a:p>
        </p:txBody>
      </p:sp>
      <p:sp>
        <p:nvSpPr>
          <p:cNvPr id="4" name="Slide Number Placeholder 3"/>
          <p:cNvSpPr>
            <a:spLocks noGrp="1"/>
          </p:cNvSpPr>
          <p:nvPr>
            <p:ph type="sldNum" sz="quarter" idx="5"/>
          </p:nvPr>
        </p:nvSpPr>
        <p:spPr/>
        <p:txBody>
          <a:bodyPr/>
          <a:lstStyle/>
          <a:p>
            <a:fld id="{3C7E0EF2-00EF-4892-81C7-A298D7F631FB}" type="slidenum">
              <a:rPr lang="en-IN" smtClean="0"/>
              <a:t>77</a:t>
            </a:fld>
            <a:endParaRPr lang="en-IN"/>
          </a:p>
        </p:txBody>
      </p:sp>
    </p:spTree>
    <p:extLst>
      <p:ext uri="{BB962C8B-B14F-4D97-AF65-F5344CB8AC3E}">
        <p14:creationId xmlns:p14="http://schemas.microsoft.com/office/powerpoint/2010/main" val="1954361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37ECB4-6E4B-5B47-8BB0-8C0B16797478}" type="slidenum">
              <a:rPr lang="en-US" smtClean="0"/>
              <a:t>7</a:t>
            </a:fld>
            <a:endParaRPr lang="en-US"/>
          </a:p>
        </p:txBody>
      </p:sp>
    </p:spTree>
    <p:extLst>
      <p:ext uri="{BB962C8B-B14F-4D97-AF65-F5344CB8AC3E}">
        <p14:creationId xmlns:p14="http://schemas.microsoft.com/office/powerpoint/2010/main" val="1846098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for facilitators/trainers:</a:t>
            </a:r>
          </a:p>
          <a:p>
            <a:endParaRPr lang="en-US" dirty="0"/>
          </a:p>
          <a:p>
            <a:pPr marL="171450" indent="-171450">
              <a:buFont typeface="Arial" panose="020B0604020202020204" pitchFamily="34" charset="0"/>
              <a:buChar char="•"/>
            </a:pPr>
            <a:r>
              <a:rPr lang="en-US" dirty="0"/>
              <a:t>The public service nature of the CWIS approach is a critical element that differentiates it from traditional urban sanitation approaches.</a:t>
            </a:r>
          </a:p>
          <a:p>
            <a:pPr marL="171450" indent="-171450">
              <a:buFont typeface="Arial" panose="020B0604020202020204" pitchFamily="34" charset="0"/>
              <a:buChar char="•"/>
            </a:pPr>
            <a:r>
              <a:rPr lang="en-US" dirty="0"/>
              <a:t>These slides set out some of the key components of the public service nature of the CWIS approach and is important in changing the mindset of many professionals who have experience in urban sanitation. </a:t>
            </a:r>
          </a:p>
          <a:p>
            <a:pPr marL="171450" indent="-171450">
              <a:buFont typeface="Arial" panose="020B0604020202020204" pitchFamily="34" charset="0"/>
              <a:buChar char="•"/>
            </a:pPr>
            <a:r>
              <a:rPr lang="en-US" dirty="0"/>
              <a:t>This concept is reinforced through the deck, but also in the final summary slide</a:t>
            </a:r>
          </a:p>
          <a:p>
            <a:endParaRPr lang="en-US" dirty="0"/>
          </a:p>
        </p:txBody>
      </p:sp>
      <p:sp>
        <p:nvSpPr>
          <p:cNvPr id="4" name="Slide Number Placeholder 3"/>
          <p:cNvSpPr>
            <a:spLocks noGrp="1"/>
          </p:cNvSpPr>
          <p:nvPr>
            <p:ph type="sldNum" sz="quarter" idx="5"/>
          </p:nvPr>
        </p:nvSpPr>
        <p:spPr/>
        <p:txBody>
          <a:bodyPr/>
          <a:lstStyle/>
          <a:p>
            <a:fld id="{A337ECB4-6E4B-5B47-8BB0-8C0B16797478}" type="slidenum">
              <a:rPr lang="en-US" smtClean="0"/>
              <a:t>8</a:t>
            </a:fld>
            <a:endParaRPr lang="en-US"/>
          </a:p>
        </p:txBody>
      </p:sp>
    </p:spTree>
    <p:extLst>
      <p:ext uri="{BB962C8B-B14F-4D97-AF65-F5344CB8AC3E}">
        <p14:creationId xmlns:p14="http://schemas.microsoft.com/office/powerpoint/2010/main" val="2779984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pour les </a:t>
            </a:r>
            <a:r>
              <a:rPr lang="en-US" dirty="0" err="1"/>
              <a:t>facilitateurs</a:t>
            </a:r>
            <a:r>
              <a:rPr lang="en-US" dirty="0"/>
              <a:t>/</a:t>
            </a:r>
            <a:r>
              <a:rPr lang="en-US" dirty="0" err="1"/>
              <a:t>formateurs</a:t>
            </a:r>
            <a:r>
              <a:rPr lang="en-US" dirty="0"/>
              <a:t> :</a:t>
            </a:r>
          </a:p>
          <a:p>
            <a:endParaRPr lang="en-US" dirty="0"/>
          </a:p>
          <a:p>
            <a:pPr marL="171450" indent="-171450">
              <a:buFont typeface="Arial" panose="020B0604020202020204" pitchFamily="34" charset="0"/>
              <a:buChar char="•"/>
            </a:pPr>
            <a:r>
              <a:rPr lang="en-US" dirty="0"/>
              <a:t>La nature de service public de </a:t>
            </a:r>
            <a:r>
              <a:rPr lang="en-US" dirty="0" err="1"/>
              <a:t>l'approche</a:t>
            </a:r>
            <a:r>
              <a:rPr lang="en-US" dirty="0"/>
              <a:t> CWIS </a:t>
            </a:r>
            <a:r>
              <a:rPr lang="en-US" dirty="0" err="1"/>
              <a:t>est</a:t>
            </a:r>
            <a:r>
              <a:rPr lang="en-US" dirty="0"/>
              <a:t> un </a:t>
            </a:r>
            <a:r>
              <a:rPr lang="en-US" dirty="0" err="1"/>
              <a:t>élément</a:t>
            </a:r>
            <a:r>
              <a:rPr lang="en-US" dirty="0"/>
              <a:t> critique qui la distingue des </a:t>
            </a:r>
            <a:r>
              <a:rPr lang="en-US" dirty="0" err="1"/>
              <a:t>approches</a:t>
            </a:r>
            <a:r>
              <a:rPr lang="en-US" dirty="0"/>
              <a:t> </a:t>
            </a:r>
            <a:r>
              <a:rPr lang="en-US" dirty="0" err="1"/>
              <a:t>traditionnelles</a:t>
            </a:r>
            <a:r>
              <a:rPr lang="en-US" dirty="0"/>
              <a:t> </a:t>
            </a:r>
            <a:r>
              <a:rPr lang="en-US" dirty="0" err="1"/>
              <a:t>d'assainissement</a:t>
            </a:r>
            <a:r>
              <a:rPr lang="en-US" dirty="0"/>
              <a:t> </a:t>
            </a:r>
            <a:r>
              <a:rPr lang="en-US" dirty="0" err="1"/>
              <a:t>urbain</a:t>
            </a:r>
            <a:r>
              <a:rPr lang="en-US" dirty="0"/>
              <a:t>.</a:t>
            </a:r>
          </a:p>
          <a:p>
            <a:pPr marL="171450" indent="-171450">
              <a:buFont typeface="Arial" panose="020B0604020202020204" pitchFamily="34" charset="0"/>
              <a:buChar char="•"/>
            </a:pPr>
            <a:r>
              <a:rPr lang="en-US" dirty="0" err="1"/>
              <a:t>Ces</a:t>
            </a:r>
            <a:r>
              <a:rPr lang="en-US" dirty="0"/>
              <a:t> diapositives </a:t>
            </a:r>
            <a:r>
              <a:rPr lang="en-US" dirty="0" err="1"/>
              <a:t>présentent</a:t>
            </a:r>
            <a:r>
              <a:rPr lang="en-US" dirty="0"/>
              <a:t> </a:t>
            </a:r>
            <a:r>
              <a:rPr lang="en-US" dirty="0" err="1"/>
              <a:t>certains</a:t>
            </a:r>
            <a:r>
              <a:rPr lang="en-US" dirty="0"/>
              <a:t> des </a:t>
            </a:r>
            <a:r>
              <a:rPr lang="en-US" dirty="0" err="1"/>
              <a:t>éléments</a:t>
            </a:r>
            <a:r>
              <a:rPr lang="en-US" dirty="0"/>
              <a:t> </a:t>
            </a:r>
            <a:r>
              <a:rPr lang="en-US" dirty="0" err="1"/>
              <a:t>clés</a:t>
            </a:r>
            <a:r>
              <a:rPr lang="en-US" dirty="0"/>
              <a:t> de la nature de service public de </a:t>
            </a:r>
            <a:r>
              <a:rPr lang="en-US" dirty="0" err="1"/>
              <a:t>l'approche</a:t>
            </a:r>
            <a:r>
              <a:rPr lang="en-US" dirty="0"/>
              <a:t> CWIS, </a:t>
            </a:r>
            <a:r>
              <a:rPr lang="en-US" dirty="0" err="1"/>
              <a:t>ce</a:t>
            </a:r>
            <a:r>
              <a:rPr lang="en-US" dirty="0"/>
              <a:t> qui </a:t>
            </a:r>
            <a:r>
              <a:rPr lang="en-US" dirty="0" err="1"/>
              <a:t>est</a:t>
            </a:r>
            <a:r>
              <a:rPr lang="en-US" dirty="0"/>
              <a:t> important pour changer la </a:t>
            </a:r>
            <a:r>
              <a:rPr lang="en-US" dirty="0" err="1"/>
              <a:t>mentalité</a:t>
            </a:r>
            <a:r>
              <a:rPr lang="en-US" dirty="0"/>
              <a:t> de </a:t>
            </a:r>
            <a:r>
              <a:rPr lang="en-US" dirty="0" err="1"/>
              <a:t>nombreux</a:t>
            </a:r>
            <a:r>
              <a:rPr lang="en-US" dirty="0"/>
              <a:t> </a:t>
            </a:r>
            <a:r>
              <a:rPr lang="en-US" dirty="0" err="1"/>
              <a:t>professionnels</a:t>
            </a:r>
            <a:r>
              <a:rPr lang="en-US" dirty="0"/>
              <a:t> </a:t>
            </a:r>
            <a:r>
              <a:rPr lang="en-US" dirty="0" err="1"/>
              <a:t>ayant</a:t>
            </a:r>
            <a:r>
              <a:rPr lang="en-US" dirty="0"/>
              <a:t> de </a:t>
            </a:r>
            <a:r>
              <a:rPr lang="en-US" dirty="0" err="1"/>
              <a:t>l'expérience</a:t>
            </a:r>
            <a:r>
              <a:rPr lang="en-US" dirty="0"/>
              <a:t> dans </a:t>
            </a:r>
            <a:r>
              <a:rPr lang="en-US" dirty="0" err="1"/>
              <a:t>l'assainissement</a:t>
            </a:r>
            <a:r>
              <a:rPr lang="en-US" dirty="0"/>
              <a:t> </a:t>
            </a:r>
            <a:r>
              <a:rPr lang="en-US" err="1"/>
              <a:t>urbain</a:t>
            </a:r>
            <a:r>
              <a:rPr lang="en-US"/>
              <a:t>.</a:t>
            </a:r>
          </a:p>
          <a:p>
            <a:r>
              <a:rPr lang="en-US"/>
              <a:t>Ce concept est renforcé tout au long de la présentation, mais aussi dans la diapositive de résumé final.</a:t>
            </a:r>
            <a:endParaRPr lang="en-US" dirty="0"/>
          </a:p>
        </p:txBody>
      </p:sp>
      <p:sp>
        <p:nvSpPr>
          <p:cNvPr id="4" name="Slide Number Placeholder 3"/>
          <p:cNvSpPr>
            <a:spLocks noGrp="1"/>
          </p:cNvSpPr>
          <p:nvPr>
            <p:ph type="sldNum" sz="quarter" idx="5"/>
          </p:nvPr>
        </p:nvSpPr>
        <p:spPr/>
        <p:txBody>
          <a:bodyPr/>
          <a:lstStyle/>
          <a:p>
            <a:fld id="{A337ECB4-6E4B-5B47-8BB0-8C0B16797478}" type="slidenum">
              <a:rPr lang="en-US" smtClean="0"/>
              <a:t>9</a:t>
            </a:fld>
            <a:endParaRPr lang="en-US"/>
          </a:p>
        </p:txBody>
      </p:sp>
    </p:spTree>
    <p:extLst>
      <p:ext uri="{BB962C8B-B14F-4D97-AF65-F5344CB8AC3E}">
        <p14:creationId xmlns:p14="http://schemas.microsoft.com/office/powerpoint/2010/main" val="2109888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37ECB4-6E4B-5B47-8BB0-8C0B16797478}" type="slidenum">
              <a:rPr lang="en-US" smtClean="0"/>
              <a:t>10</a:t>
            </a:fld>
            <a:endParaRPr lang="en-US"/>
          </a:p>
        </p:txBody>
      </p:sp>
    </p:spTree>
    <p:extLst>
      <p:ext uri="{BB962C8B-B14F-4D97-AF65-F5344CB8AC3E}">
        <p14:creationId xmlns:p14="http://schemas.microsoft.com/office/powerpoint/2010/main" val="2481208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pour les </a:t>
            </a:r>
            <a:r>
              <a:rPr lang="en-US" dirty="0" err="1"/>
              <a:t>facilitateurs</a:t>
            </a:r>
            <a:r>
              <a:rPr lang="en-US" dirty="0"/>
              <a:t>/</a:t>
            </a:r>
            <a:r>
              <a:rPr lang="en-US" dirty="0" err="1"/>
              <a:t>formateurs</a:t>
            </a:r>
            <a:r>
              <a:rPr lang="en-US" dirty="0"/>
              <a:t> :</a:t>
            </a:r>
          </a:p>
          <a:p>
            <a:endParaRPr lang="en-US" dirty="0"/>
          </a:p>
          <a:p>
            <a:r>
              <a:rPr lang="en-US" dirty="0"/>
              <a:t>Les </a:t>
            </a:r>
            <a:r>
              <a:rPr lang="en-US" dirty="0" err="1"/>
              <a:t>principes</a:t>
            </a:r>
            <a:r>
              <a:rPr lang="en-US" dirty="0"/>
              <a:t> du CWIS </a:t>
            </a:r>
            <a:r>
              <a:rPr lang="en-US" dirty="0" err="1"/>
              <a:t>aideront</a:t>
            </a:r>
            <a:r>
              <a:rPr lang="en-US" dirty="0"/>
              <a:t> </a:t>
            </a:r>
            <a:r>
              <a:rPr lang="en-US" dirty="0" err="1"/>
              <a:t>à</a:t>
            </a:r>
            <a:r>
              <a:rPr lang="en-US" dirty="0"/>
              <a:t> </a:t>
            </a:r>
            <a:r>
              <a:rPr lang="en-US" dirty="0" err="1"/>
              <a:t>renforcer</a:t>
            </a:r>
            <a:r>
              <a:rPr lang="en-US" dirty="0"/>
              <a:t> </a:t>
            </a:r>
            <a:r>
              <a:rPr lang="en-US" dirty="0" err="1"/>
              <a:t>ce</a:t>
            </a:r>
            <a:r>
              <a:rPr lang="en-US" dirty="0"/>
              <a:t> que le CWIS </a:t>
            </a:r>
            <a:r>
              <a:rPr lang="en-US" dirty="0" err="1"/>
              <a:t>est</a:t>
            </a:r>
            <a:r>
              <a:rPr lang="en-US" dirty="0"/>
              <a:t> (et </a:t>
            </a:r>
            <a:r>
              <a:rPr lang="en-US" dirty="0" err="1"/>
              <a:t>n'est</a:t>
            </a:r>
            <a:r>
              <a:rPr lang="en-US" dirty="0"/>
              <a:t> pas).</a:t>
            </a:r>
          </a:p>
          <a:p>
            <a:endParaRPr lang="en-US" dirty="0"/>
          </a:p>
          <a:p>
            <a:r>
              <a:rPr lang="en-US" dirty="0"/>
              <a:t>Les questions </a:t>
            </a:r>
            <a:r>
              <a:rPr lang="en-US" dirty="0" err="1"/>
              <a:t>soulevées</a:t>
            </a:r>
            <a:r>
              <a:rPr lang="en-US" dirty="0"/>
              <a:t> </a:t>
            </a:r>
            <a:r>
              <a:rPr lang="en-US" dirty="0" err="1"/>
              <a:t>ici</a:t>
            </a:r>
            <a:r>
              <a:rPr lang="en-US" dirty="0"/>
              <a:t> </a:t>
            </a:r>
            <a:r>
              <a:rPr lang="en-US" dirty="0" err="1"/>
              <a:t>seront</a:t>
            </a:r>
            <a:r>
              <a:rPr lang="en-US" dirty="0"/>
              <a:t> </a:t>
            </a:r>
            <a:r>
              <a:rPr lang="en-US" dirty="0" err="1"/>
              <a:t>mentionnées</a:t>
            </a:r>
            <a:r>
              <a:rPr lang="en-US" dirty="0"/>
              <a:t> </a:t>
            </a:r>
            <a:r>
              <a:rPr lang="en-US" dirty="0" err="1"/>
              <a:t>à</a:t>
            </a:r>
            <a:r>
              <a:rPr lang="en-US" dirty="0"/>
              <a:t> nouveau au fur et </a:t>
            </a:r>
            <a:r>
              <a:rPr lang="en-US" dirty="0" err="1"/>
              <a:t>à</a:t>
            </a:r>
            <a:r>
              <a:rPr lang="en-US" dirty="0"/>
              <a:t> </a:t>
            </a:r>
            <a:r>
              <a:rPr lang="en-US" dirty="0" err="1"/>
              <a:t>mesure</a:t>
            </a:r>
            <a:r>
              <a:rPr lang="en-US" dirty="0"/>
              <a:t> de </a:t>
            </a:r>
            <a:r>
              <a:rPr lang="en-US" dirty="0" err="1"/>
              <a:t>l'orientation</a:t>
            </a:r>
            <a:r>
              <a:rPr lang="en-US" dirty="0"/>
              <a:t>.</a:t>
            </a:r>
          </a:p>
          <a:p>
            <a:endParaRPr lang="en-US" dirty="0"/>
          </a:p>
          <a:p>
            <a:r>
              <a:rPr lang="en-US" dirty="0"/>
              <a:t>Il </a:t>
            </a:r>
            <a:r>
              <a:rPr lang="en-US" dirty="0" err="1"/>
              <a:t>pourrait</a:t>
            </a:r>
            <a:r>
              <a:rPr lang="en-US" dirty="0"/>
              <a:t> </a:t>
            </a:r>
            <a:r>
              <a:rPr lang="en-US" dirty="0" err="1"/>
              <a:t>être</a:t>
            </a:r>
            <a:r>
              <a:rPr lang="en-US" dirty="0"/>
              <a:t> utile de prendre </a:t>
            </a:r>
            <a:r>
              <a:rPr lang="en-US" dirty="0" err="1"/>
              <a:t>une</a:t>
            </a:r>
            <a:r>
              <a:rPr lang="en-US" dirty="0"/>
              <a:t> minute pour </a:t>
            </a:r>
            <a:r>
              <a:rPr lang="en-US" dirty="0" err="1"/>
              <a:t>discuter</a:t>
            </a:r>
            <a:r>
              <a:rPr lang="en-US" dirty="0"/>
              <a:t> de </a:t>
            </a:r>
            <a:r>
              <a:rPr lang="en-US" dirty="0" err="1"/>
              <a:t>l'importance</a:t>
            </a:r>
            <a:r>
              <a:rPr lang="en-US" dirty="0"/>
              <a:t> de la </a:t>
            </a:r>
            <a:r>
              <a:rPr lang="en-US" dirty="0" err="1"/>
              <a:t>volonté</a:t>
            </a:r>
            <a:r>
              <a:rPr lang="en-US" dirty="0"/>
              <a:t> politique, car </a:t>
            </a:r>
            <a:r>
              <a:rPr lang="en-US" dirty="0" err="1"/>
              <a:t>ce</a:t>
            </a:r>
            <a:r>
              <a:rPr lang="en-US" dirty="0"/>
              <a:t> concept </a:t>
            </a:r>
            <a:r>
              <a:rPr lang="en-US" dirty="0" err="1"/>
              <a:t>n'est</a:t>
            </a:r>
            <a:r>
              <a:rPr lang="en-US" dirty="0"/>
              <a:t> pas </a:t>
            </a:r>
            <a:r>
              <a:rPr lang="en-US" dirty="0" err="1"/>
              <a:t>abordé</a:t>
            </a:r>
            <a:r>
              <a:rPr lang="en-US" dirty="0"/>
              <a:t> </a:t>
            </a:r>
            <a:r>
              <a:rPr lang="en-US" dirty="0" err="1"/>
              <a:t>en</a:t>
            </a:r>
            <a:r>
              <a:rPr lang="en-US" dirty="0"/>
              <a:t> </a:t>
            </a:r>
            <a:r>
              <a:rPr lang="en-US" dirty="0" err="1"/>
              <a:t>détail</a:t>
            </a:r>
            <a:r>
              <a:rPr lang="en-US" dirty="0"/>
              <a:t> </a:t>
            </a:r>
            <a:r>
              <a:rPr lang="en-US" dirty="0" err="1"/>
              <a:t>lors</a:t>
            </a:r>
            <a:r>
              <a:rPr lang="en-US" dirty="0"/>
              <a:t> de </a:t>
            </a:r>
            <a:r>
              <a:rPr lang="en-US" dirty="0" err="1"/>
              <a:t>cette</a:t>
            </a:r>
            <a:r>
              <a:rPr lang="en-US" dirty="0"/>
              <a:t> orientation </a:t>
            </a:r>
            <a:r>
              <a:rPr lang="en-US" dirty="0" err="1"/>
              <a:t>initiale</a:t>
            </a:r>
            <a:r>
              <a:rPr lang="en-US" dirty="0"/>
              <a:t>.</a:t>
            </a:r>
          </a:p>
        </p:txBody>
      </p:sp>
      <p:sp>
        <p:nvSpPr>
          <p:cNvPr id="4" name="Slide Number Placeholder 3"/>
          <p:cNvSpPr>
            <a:spLocks noGrp="1"/>
          </p:cNvSpPr>
          <p:nvPr>
            <p:ph type="sldNum" sz="quarter" idx="5"/>
          </p:nvPr>
        </p:nvSpPr>
        <p:spPr/>
        <p:txBody>
          <a:bodyPr/>
          <a:lstStyle/>
          <a:p>
            <a:fld id="{A337ECB4-6E4B-5B47-8BB0-8C0B16797478}" type="slidenum">
              <a:rPr lang="en-US" smtClean="0"/>
              <a:t>13</a:t>
            </a:fld>
            <a:endParaRPr lang="en-US"/>
          </a:p>
        </p:txBody>
      </p:sp>
    </p:spTree>
    <p:extLst>
      <p:ext uri="{BB962C8B-B14F-4D97-AF65-F5344CB8AC3E}">
        <p14:creationId xmlns:p14="http://schemas.microsoft.com/office/powerpoint/2010/main" val="1811189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side pag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28088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7224" y="499533"/>
            <a:ext cx="10772775" cy="1658198"/>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76656" y="2011680"/>
            <a:ext cx="10753725" cy="376618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5800" y="6412447"/>
            <a:ext cx="4114800" cy="228600"/>
          </a:xfrm>
          <a:prstGeom prst="rect">
            <a:avLst/>
          </a:prstGeom>
        </p:spPr>
        <p:txBody>
          <a:bodyPr/>
          <a:lstStyle/>
          <a:p>
            <a:fld id="{E38F2189-29AB-4B93-AAFF-306508F7D465}" type="datetimeFigureOut">
              <a:rPr lang="en-GB" smtClean="0"/>
              <a:t>19/12/2023</a:t>
            </a:fld>
            <a:endParaRPr lang="en-GB"/>
          </a:p>
        </p:txBody>
      </p:sp>
      <p:sp>
        <p:nvSpPr>
          <p:cNvPr id="5" name="Footer Placeholder 4"/>
          <p:cNvSpPr>
            <a:spLocks noGrp="1"/>
          </p:cNvSpPr>
          <p:nvPr>
            <p:ph type="ftr" sz="quarter" idx="11"/>
          </p:nvPr>
        </p:nvSpPr>
        <p:spPr>
          <a:xfrm>
            <a:off x="685800" y="6554697"/>
            <a:ext cx="5029200" cy="228600"/>
          </a:xfrm>
          <a:prstGeom prst="rect">
            <a:avLst/>
          </a:prstGeom>
        </p:spPr>
        <p:txBody>
          <a:bodyPr/>
          <a:lstStyle/>
          <a:p>
            <a:endParaRPr lang="en-GB"/>
          </a:p>
        </p:txBody>
      </p:sp>
      <p:sp>
        <p:nvSpPr>
          <p:cNvPr id="6" name="Slide Number Placeholder 5"/>
          <p:cNvSpPr>
            <a:spLocks noGrp="1"/>
          </p:cNvSpPr>
          <p:nvPr>
            <p:ph type="sldNum" sz="quarter" idx="12"/>
          </p:nvPr>
        </p:nvSpPr>
        <p:spPr>
          <a:xfrm>
            <a:off x="8763926" y="5876412"/>
            <a:ext cx="2926080" cy="1397039"/>
          </a:xfrm>
          <a:prstGeom prst="rect">
            <a:avLst/>
          </a:prstGeom>
        </p:spPr>
        <p:txBody>
          <a:bodyPr/>
          <a:lstStyle/>
          <a:p>
            <a:fld id="{6515B2AC-B7CC-4D1E-ADEB-D57D54B28AD3}" type="slidenum">
              <a:rPr lang="en-GB" smtClean="0"/>
              <a:t>‹#›</a:t>
            </a:fld>
            <a:endParaRPr lang="en-GB"/>
          </a:p>
        </p:txBody>
      </p:sp>
    </p:spTree>
    <p:extLst>
      <p:ext uri="{BB962C8B-B14F-4D97-AF65-F5344CB8AC3E}">
        <p14:creationId xmlns:p14="http://schemas.microsoft.com/office/powerpoint/2010/main" val="3882994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5800" y="6412447"/>
            <a:ext cx="4114800" cy="228600"/>
          </a:xfrm>
          <a:prstGeom prst="rect">
            <a:avLst/>
          </a:prstGeom>
        </p:spPr>
        <p:txBody>
          <a:bodyPr/>
          <a:lstStyle/>
          <a:p>
            <a:fld id="{E38F2189-29AB-4B93-AAFF-306508F7D465}" type="datetimeFigureOut">
              <a:rPr lang="en-GB" smtClean="0"/>
              <a:t>19/12/2023</a:t>
            </a:fld>
            <a:endParaRPr lang="en-GB"/>
          </a:p>
        </p:txBody>
      </p:sp>
      <p:sp>
        <p:nvSpPr>
          <p:cNvPr id="5" name="Footer Placeholder 4"/>
          <p:cNvSpPr>
            <a:spLocks noGrp="1"/>
          </p:cNvSpPr>
          <p:nvPr>
            <p:ph type="ftr" sz="quarter" idx="11"/>
          </p:nvPr>
        </p:nvSpPr>
        <p:spPr>
          <a:xfrm>
            <a:off x="685800" y="6554697"/>
            <a:ext cx="5029200" cy="228600"/>
          </a:xfrm>
          <a:prstGeom prst="rect">
            <a:avLst/>
          </a:prstGeom>
        </p:spPr>
        <p:txBody>
          <a:bodyPr/>
          <a:lstStyle/>
          <a:p>
            <a:endParaRPr lang="en-GB"/>
          </a:p>
        </p:txBody>
      </p:sp>
      <p:sp>
        <p:nvSpPr>
          <p:cNvPr id="6" name="Slide Number Placeholder 5"/>
          <p:cNvSpPr>
            <a:spLocks noGrp="1"/>
          </p:cNvSpPr>
          <p:nvPr>
            <p:ph type="sldNum" sz="quarter" idx="12"/>
          </p:nvPr>
        </p:nvSpPr>
        <p:spPr>
          <a:xfrm>
            <a:off x="8763926" y="5876412"/>
            <a:ext cx="2926080" cy="1397039"/>
          </a:xfrm>
          <a:prstGeom prst="rect">
            <a:avLst/>
          </a:prstGeom>
        </p:spPr>
        <p:txBody>
          <a:bodyPr/>
          <a:lstStyle/>
          <a:p>
            <a:fld id="{6515B2AC-B7CC-4D1E-ADEB-D57D54B28AD3}" type="slidenum">
              <a:rPr lang="en-GB" smtClean="0"/>
              <a:t>‹#›</a:t>
            </a:fld>
            <a:endParaRPr lang="en-GB"/>
          </a:p>
        </p:txBody>
      </p:sp>
    </p:spTree>
    <p:extLst>
      <p:ext uri="{BB962C8B-B14F-4D97-AF65-F5344CB8AC3E}">
        <p14:creationId xmlns:p14="http://schemas.microsoft.com/office/powerpoint/2010/main" val="366865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764D7-3CF9-66C0-0F6A-61997657C39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49AB180-DD9D-04CD-360D-605CCBD27A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1DF3DDC-E6FD-E478-F845-97A2D25DD87F}"/>
              </a:ext>
            </a:extLst>
          </p:cNvPr>
          <p:cNvSpPr>
            <a:spLocks noGrp="1"/>
          </p:cNvSpPr>
          <p:nvPr>
            <p:ph type="dt" sz="half" idx="10"/>
          </p:nvPr>
        </p:nvSpPr>
        <p:spPr/>
        <p:txBody>
          <a:bodyPr/>
          <a:lstStyle/>
          <a:p>
            <a:fld id="{3B9927FC-08D2-4FCF-AA15-A463628E9D62}" type="datetimeFigureOut">
              <a:rPr lang="en-IN" smtClean="0"/>
              <a:t>19-12-2023</a:t>
            </a:fld>
            <a:endParaRPr lang="en-IN"/>
          </a:p>
        </p:txBody>
      </p:sp>
      <p:sp>
        <p:nvSpPr>
          <p:cNvPr id="5" name="Footer Placeholder 4">
            <a:extLst>
              <a:ext uri="{FF2B5EF4-FFF2-40B4-BE49-F238E27FC236}">
                <a16:creationId xmlns:a16="http://schemas.microsoft.com/office/drawing/2014/main" id="{6A095B0E-2FFD-256C-21BE-DF4721FA55E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0BEA240-9BE7-55EB-ED4A-5F09870EA114}"/>
              </a:ext>
            </a:extLst>
          </p:cNvPr>
          <p:cNvSpPr>
            <a:spLocks noGrp="1"/>
          </p:cNvSpPr>
          <p:nvPr>
            <p:ph type="sldNum" sz="quarter" idx="12"/>
          </p:nvPr>
        </p:nvSpPr>
        <p:spPr/>
        <p:txBody>
          <a:bodyPr/>
          <a:lstStyle/>
          <a:p>
            <a:fld id="{7AE8DB7F-AE8E-4B83-8730-C450D5C5774F}" type="slidenum">
              <a:rPr lang="en-IN" smtClean="0"/>
              <a:t>‹#›</a:t>
            </a:fld>
            <a:endParaRPr lang="en-IN"/>
          </a:p>
        </p:txBody>
      </p:sp>
    </p:spTree>
    <p:extLst>
      <p:ext uri="{BB962C8B-B14F-4D97-AF65-F5344CB8AC3E}">
        <p14:creationId xmlns:p14="http://schemas.microsoft.com/office/powerpoint/2010/main" val="4213248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ide page new footer">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49131AD7-375E-9957-BC72-E8639198E4D3}"/>
              </a:ext>
            </a:extLst>
          </p:cNvPr>
          <p:cNvSpPr>
            <a:spLocks noGrp="1"/>
          </p:cNvSpPr>
          <p:nvPr>
            <p:ph type="sldNum" sz="quarter" idx="12"/>
          </p:nvPr>
        </p:nvSpPr>
        <p:spPr>
          <a:xfrm>
            <a:off x="8763926" y="6488059"/>
            <a:ext cx="3047074" cy="342900"/>
          </a:xfrm>
          <a:prstGeom prst="rect">
            <a:avLst/>
          </a:prstGeom>
        </p:spPr>
        <p:txBody>
          <a:bodyPr lIns="0" tIns="0" rIns="0" bIns="0" anchor="t" anchorCtr="0"/>
          <a:lstStyle>
            <a:lvl1pPr algn="r">
              <a:defRPr sz="1200">
                <a:solidFill>
                  <a:schemeClr val="bg1">
                    <a:lumMod val="50000"/>
                  </a:schemeClr>
                </a:solidFill>
              </a:defRPr>
            </a:lvl1pPr>
          </a:lstStyle>
          <a:p>
            <a:fld id="{6515B2AC-B7CC-4D1E-ADEB-D57D54B28AD3}" type="slidenum">
              <a:rPr lang="en-GB" smtClean="0"/>
              <a:pPr/>
              <a:t>‹#›</a:t>
            </a:fld>
            <a:endParaRPr lang="en-GB" dirty="0"/>
          </a:p>
        </p:txBody>
      </p:sp>
      <p:sp>
        <p:nvSpPr>
          <p:cNvPr id="3" name="Slide Number Placeholder 5">
            <a:extLst>
              <a:ext uri="{FF2B5EF4-FFF2-40B4-BE49-F238E27FC236}">
                <a16:creationId xmlns:a16="http://schemas.microsoft.com/office/drawing/2014/main" id="{CAA7AC54-90B2-B36D-1937-E3080BC15CC7}"/>
              </a:ext>
            </a:extLst>
          </p:cNvPr>
          <p:cNvSpPr txBox="1">
            <a:spLocks/>
          </p:cNvSpPr>
          <p:nvPr userDrawn="1"/>
        </p:nvSpPr>
        <p:spPr>
          <a:xfrm>
            <a:off x="723900" y="6488059"/>
            <a:ext cx="6787945" cy="342900"/>
          </a:xfrm>
          <a:prstGeom prst="rect">
            <a:avLst/>
          </a:prstGeom>
        </p:spPr>
        <p:txBody>
          <a:bodyPr lIns="0" tIns="0" rIns="0" bIns="0" anchor="t" anchorCtr="0"/>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solidFill>
                  <a:schemeClr val="bg1">
                    <a:lumMod val="50000"/>
                  </a:schemeClr>
                </a:solidFill>
              </a:rPr>
              <a:t>Citywide Inclusive Sanitation as a Public Service</a:t>
            </a:r>
            <a:endParaRPr lang="en-GB" dirty="0">
              <a:solidFill>
                <a:schemeClr val="bg1">
                  <a:lumMod val="50000"/>
                </a:schemeClr>
              </a:solidFill>
            </a:endParaRPr>
          </a:p>
        </p:txBody>
      </p:sp>
    </p:spTree>
    <p:extLst>
      <p:ext uri="{BB962C8B-B14F-4D97-AF65-F5344CB8AC3E}">
        <p14:creationId xmlns:p14="http://schemas.microsoft.com/office/powerpoint/2010/main" val="3902487219"/>
      </p:ext>
    </p:extLst>
  </p:cSld>
  <p:clrMapOvr>
    <a:masterClrMapping/>
  </p:clrMapOvr>
  <p:extLst>
    <p:ext uri="{DCECCB84-F9BA-43D5-87BE-67443E8EF086}">
      <p15:sldGuideLst xmlns:p15="http://schemas.microsoft.com/office/powerpoint/2012/main">
        <p15:guide id="1" orient="horz" pos="456" userDrawn="1">
          <p15:clr>
            <a:srgbClr val="FBAE40"/>
          </p15:clr>
        </p15:guide>
        <p15:guide id="2" pos="3840" userDrawn="1">
          <p15:clr>
            <a:srgbClr val="FBAE40"/>
          </p15:clr>
        </p15:guide>
        <p15:guide id="3" pos="216" userDrawn="1">
          <p15:clr>
            <a:srgbClr val="FBAE40"/>
          </p15:clr>
        </p15:guide>
        <p15:guide id="4" pos="456" userDrawn="1">
          <p15:clr>
            <a:srgbClr val="FBAE40"/>
          </p15:clr>
        </p15:guide>
        <p15:guide id="5" pos="672" userDrawn="1">
          <p15:clr>
            <a:srgbClr val="FBAE40"/>
          </p15:clr>
        </p15:guide>
        <p15:guide id="6" pos="7440" userDrawn="1">
          <p15:clr>
            <a:srgbClr val="FBAE40"/>
          </p15:clr>
        </p15:guide>
        <p15:guide id="7" orient="horz" pos="672" userDrawn="1">
          <p15:clr>
            <a:srgbClr val="FBAE40"/>
          </p15:clr>
        </p15:guide>
        <p15:guide id="8" orient="horz" pos="240" userDrawn="1">
          <p15:clr>
            <a:srgbClr val="FBAE40"/>
          </p15:clr>
        </p15:guide>
        <p15:guide id="9" orient="horz" pos="2260" userDrawn="1">
          <p15:clr>
            <a:srgbClr val="FBAE40"/>
          </p15:clr>
        </p15:guide>
        <p15:guide id="10" pos="7224" userDrawn="1">
          <p15:clr>
            <a:srgbClr val="FBAE40"/>
          </p15:clr>
        </p15:guide>
        <p15:guide id="11" orient="horz" pos="4080" userDrawn="1">
          <p15:clr>
            <a:srgbClr val="FBAE40"/>
          </p15:clr>
        </p15:guide>
        <p15:guide id="12" orient="horz" pos="386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85800" y="6554697"/>
            <a:ext cx="5029200" cy="228600"/>
          </a:xfrm>
          <a:prstGeom prst="rect">
            <a:avLst/>
          </a:prstGeom>
        </p:spPr>
        <p:txBody>
          <a:bodyPr/>
          <a:lstStyle/>
          <a:p>
            <a:endParaRPr lang="en-GB"/>
          </a:p>
        </p:txBody>
      </p:sp>
      <p:sp>
        <p:nvSpPr>
          <p:cNvPr id="6" name="Slide Number Placeholder 5"/>
          <p:cNvSpPr>
            <a:spLocks noGrp="1"/>
          </p:cNvSpPr>
          <p:nvPr>
            <p:ph type="sldNum" sz="quarter" idx="12"/>
          </p:nvPr>
        </p:nvSpPr>
        <p:spPr>
          <a:xfrm>
            <a:off x="8763926" y="5876412"/>
            <a:ext cx="2926080" cy="1397039"/>
          </a:xfrm>
          <a:prstGeom prst="rect">
            <a:avLst/>
          </a:prstGeom>
        </p:spPr>
        <p:txBody>
          <a:bodyPr/>
          <a:lstStyle/>
          <a:p>
            <a:fld id="{6515B2AC-B7CC-4D1E-ADEB-D57D54B28AD3}" type="slidenum">
              <a:rPr lang="en-GB" smtClean="0"/>
              <a:t>‹#›</a:t>
            </a:fld>
            <a:endParaRPr lang="en-GB"/>
          </a:p>
        </p:txBody>
      </p:sp>
    </p:spTree>
    <p:extLst>
      <p:ext uri="{BB962C8B-B14F-4D97-AF65-F5344CB8AC3E}">
        <p14:creationId xmlns:p14="http://schemas.microsoft.com/office/powerpoint/2010/main" val="33078088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7224" y="499533"/>
            <a:ext cx="10772775" cy="1658198"/>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85800" y="6412447"/>
            <a:ext cx="4114800" cy="228600"/>
          </a:xfrm>
          <a:prstGeom prst="rect">
            <a:avLst/>
          </a:prstGeom>
        </p:spPr>
        <p:txBody>
          <a:bodyPr/>
          <a:lstStyle/>
          <a:p>
            <a:fld id="{E38F2189-29AB-4B93-AAFF-306508F7D465}" type="datetimeFigureOut">
              <a:rPr lang="en-GB" smtClean="0"/>
              <a:t>19/12/2023</a:t>
            </a:fld>
            <a:endParaRPr lang="en-GB"/>
          </a:p>
        </p:txBody>
      </p:sp>
      <p:sp>
        <p:nvSpPr>
          <p:cNvPr id="6" name="Footer Placeholder 5"/>
          <p:cNvSpPr>
            <a:spLocks noGrp="1"/>
          </p:cNvSpPr>
          <p:nvPr>
            <p:ph type="ftr" sz="quarter" idx="11"/>
          </p:nvPr>
        </p:nvSpPr>
        <p:spPr>
          <a:xfrm>
            <a:off x="685800" y="6554697"/>
            <a:ext cx="5029200" cy="228600"/>
          </a:xfrm>
          <a:prstGeom prst="rect">
            <a:avLst/>
          </a:prstGeom>
        </p:spPr>
        <p:txBody>
          <a:bodyPr/>
          <a:lstStyle/>
          <a:p>
            <a:endParaRPr lang="en-GB"/>
          </a:p>
        </p:txBody>
      </p:sp>
      <p:sp>
        <p:nvSpPr>
          <p:cNvPr id="7" name="Slide Number Placeholder 6"/>
          <p:cNvSpPr>
            <a:spLocks noGrp="1"/>
          </p:cNvSpPr>
          <p:nvPr>
            <p:ph type="sldNum" sz="quarter" idx="12"/>
          </p:nvPr>
        </p:nvSpPr>
        <p:spPr>
          <a:xfrm>
            <a:off x="8763926" y="5876412"/>
            <a:ext cx="2926080" cy="1397039"/>
          </a:xfrm>
          <a:prstGeom prst="rect">
            <a:avLst/>
          </a:prstGeom>
        </p:spPr>
        <p:txBody>
          <a:bodyPr/>
          <a:lstStyle/>
          <a:p>
            <a:fld id="{6515B2AC-B7CC-4D1E-ADEB-D57D54B28AD3}" type="slidenum">
              <a:rPr lang="en-GB" smtClean="0"/>
              <a:t>‹#›</a:t>
            </a:fld>
            <a:endParaRPr lang="en-GB"/>
          </a:p>
        </p:txBody>
      </p:sp>
    </p:spTree>
    <p:extLst>
      <p:ext uri="{BB962C8B-B14F-4D97-AF65-F5344CB8AC3E}">
        <p14:creationId xmlns:p14="http://schemas.microsoft.com/office/powerpoint/2010/main" val="1533138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657224" y="499533"/>
            <a:ext cx="10772775" cy="1658198"/>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a:prstGeom prst="rect">
            <a:avLst/>
          </a:prstGeo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a:prstGeom prst="rect">
            <a:avLst/>
          </a:prstGeo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85800" y="6412447"/>
            <a:ext cx="4114800" cy="228600"/>
          </a:xfrm>
          <a:prstGeom prst="rect">
            <a:avLst/>
          </a:prstGeom>
        </p:spPr>
        <p:txBody>
          <a:bodyPr/>
          <a:lstStyle/>
          <a:p>
            <a:fld id="{E38F2189-29AB-4B93-AAFF-306508F7D465}" type="datetimeFigureOut">
              <a:rPr lang="en-GB" smtClean="0"/>
              <a:t>19/12/2023</a:t>
            </a:fld>
            <a:endParaRPr lang="en-GB"/>
          </a:p>
        </p:txBody>
      </p:sp>
      <p:sp>
        <p:nvSpPr>
          <p:cNvPr id="8" name="Footer Placeholder 7"/>
          <p:cNvSpPr>
            <a:spLocks noGrp="1"/>
          </p:cNvSpPr>
          <p:nvPr>
            <p:ph type="ftr" sz="quarter" idx="11"/>
          </p:nvPr>
        </p:nvSpPr>
        <p:spPr>
          <a:xfrm>
            <a:off x="685800" y="6554697"/>
            <a:ext cx="5029200" cy="228600"/>
          </a:xfrm>
          <a:prstGeom prst="rect">
            <a:avLst/>
          </a:prstGeom>
        </p:spPr>
        <p:txBody>
          <a:bodyPr/>
          <a:lstStyle/>
          <a:p>
            <a:endParaRPr lang="en-GB"/>
          </a:p>
        </p:txBody>
      </p:sp>
      <p:sp>
        <p:nvSpPr>
          <p:cNvPr id="9" name="Slide Number Placeholder 8"/>
          <p:cNvSpPr>
            <a:spLocks noGrp="1"/>
          </p:cNvSpPr>
          <p:nvPr>
            <p:ph type="sldNum" sz="quarter" idx="12"/>
          </p:nvPr>
        </p:nvSpPr>
        <p:spPr>
          <a:xfrm>
            <a:off x="8763926" y="5876412"/>
            <a:ext cx="2926080" cy="1397039"/>
          </a:xfrm>
          <a:prstGeom prst="rect">
            <a:avLst/>
          </a:prstGeom>
        </p:spPr>
        <p:txBody>
          <a:bodyPr/>
          <a:lstStyle/>
          <a:p>
            <a:fld id="{6515B2AC-B7CC-4D1E-ADEB-D57D54B28AD3}" type="slidenum">
              <a:rPr lang="en-GB" smtClean="0"/>
              <a:t>‹#›</a:t>
            </a:fld>
            <a:endParaRPr lang="en-GB"/>
          </a:p>
        </p:txBody>
      </p:sp>
    </p:spTree>
    <p:extLst>
      <p:ext uri="{BB962C8B-B14F-4D97-AF65-F5344CB8AC3E}">
        <p14:creationId xmlns:p14="http://schemas.microsoft.com/office/powerpoint/2010/main" val="4218677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a:xfrm>
            <a:off x="657224" y="499533"/>
            <a:ext cx="10772775" cy="1658198"/>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85800" y="6412447"/>
            <a:ext cx="4114800" cy="228600"/>
          </a:xfrm>
          <a:prstGeom prst="rect">
            <a:avLst/>
          </a:prstGeom>
        </p:spPr>
        <p:txBody>
          <a:bodyPr/>
          <a:lstStyle/>
          <a:p>
            <a:fld id="{E38F2189-29AB-4B93-AAFF-306508F7D465}" type="datetimeFigureOut">
              <a:rPr lang="en-GB" smtClean="0"/>
              <a:t>19/12/2023</a:t>
            </a:fld>
            <a:endParaRPr lang="en-GB"/>
          </a:p>
        </p:txBody>
      </p:sp>
      <p:sp>
        <p:nvSpPr>
          <p:cNvPr id="4" name="Footer Placeholder 3"/>
          <p:cNvSpPr>
            <a:spLocks noGrp="1"/>
          </p:cNvSpPr>
          <p:nvPr>
            <p:ph type="ftr" sz="quarter" idx="11"/>
          </p:nvPr>
        </p:nvSpPr>
        <p:spPr>
          <a:xfrm>
            <a:off x="685800" y="6554697"/>
            <a:ext cx="5029200" cy="228600"/>
          </a:xfrm>
          <a:prstGeom prst="rect">
            <a:avLst/>
          </a:prstGeom>
        </p:spPr>
        <p:txBody>
          <a:bodyPr/>
          <a:lstStyle/>
          <a:p>
            <a:endParaRPr lang="en-GB"/>
          </a:p>
        </p:txBody>
      </p:sp>
      <p:sp>
        <p:nvSpPr>
          <p:cNvPr id="5" name="Slide Number Placeholder 4"/>
          <p:cNvSpPr>
            <a:spLocks noGrp="1"/>
          </p:cNvSpPr>
          <p:nvPr>
            <p:ph type="sldNum" sz="quarter" idx="12"/>
          </p:nvPr>
        </p:nvSpPr>
        <p:spPr>
          <a:xfrm>
            <a:off x="8763926" y="5876412"/>
            <a:ext cx="2926080" cy="1397039"/>
          </a:xfrm>
          <a:prstGeom prst="rect">
            <a:avLst/>
          </a:prstGeom>
        </p:spPr>
        <p:txBody>
          <a:bodyPr/>
          <a:lstStyle/>
          <a:p>
            <a:fld id="{6515B2AC-B7CC-4D1E-ADEB-D57D54B28AD3}" type="slidenum">
              <a:rPr lang="en-GB" smtClean="0"/>
              <a:t>‹#›</a:t>
            </a:fld>
            <a:endParaRPr lang="en-GB"/>
          </a:p>
        </p:txBody>
      </p:sp>
    </p:spTree>
    <p:extLst>
      <p:ext uri="{BB962C8B-B14F-4D97-AF65-F5344CB8AC3E}">
        <p14:creationId xmlns:p14="http://schemas.microsoft.com/office/powerpoint/2010/main" val="1496521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412447"/>
            <a:ext cx="4114800" cy="228600"/>
          </a:xfrm>
          <a:prstGeom prst="rect">
            <a:avLst/>
          </a:prstGeom>
        </p:spPr>
        <p:txBody>
          <a:bodyPr/>
          <a:lstStyle/>
          <a:p>
            <a:fld id="{E38F2189-29AB-4B93-AAFF-306508F7D465}" type="datetimeFigureOut">
              <a:rPr lang="en-GB" smtClean="0"/>
              <a:t>19/12/2023</a:t>
            </a:fld>
            <a:endParaRPr lang="en-GB"/>
          </a:p>
        </p:txBody>
      </p:sp>
      <p:sp>
        <p:nvSpPr>
          <p:cNvPr id="3" name="Footer Placeholder 2"/>
          <p:cNvSpPr>
            <a:spLocks noGrp="1"/>
          </p:cNvSpPr>
          <p:nvPr>
            <p:ph type="ftr" sz="quarter" idx="11"/>
          </p:nvPr>
        </p:nvSpPr>
        <p:spPr>
          <a:xfrm>
            <a:off x="685800" y="6554697"/>
            <a:ext cx="5029200" cy="228600"/>
          </a:xfrm>
          <a:prstGeom prst="rect">
            <a:avLst/>
          </a:prstGeom>
        </p:spPr>
        <p:txBody>
          <a:bodyPr/>
          <a:lstStyle/>
          <a:p>
            <a:endParaRPr lang="en-GB"/>
          </a:p>
        </p:txBody>
      </p:sp>
      <p:sp>
        <p:nvSpPr>
          <p:cNvPr id="4" name="Slide Number Placeholder 3"/>
          <p:cNvSpPr>
            <a:spLocks noGrp="1"/>
          </p:cNvSpPr>
          <p:nvPr>
            <p:ph type="sldNum" sz="quarter" idx="12"/>
          </p:nvPr>
        </p:nvSpPr>
        <p:spPr>
          <a:xfrm>
            <a:off x="8763926" y="5876412"/>
            <a:ext cx="2926080" cy="1397039"/>
          </a:xfrm>
          <a:prstGeom prst="rect">
            <a:avLst/>
          </a:prstGeom>
        </p:spPr>
        <p:txBody>
          <a:bodyPr/>
          <a:lstStyle/>
          <a:p>
            <a:fld id="{6515B2AC-B7CC-4D1E-ADEB-D57D54B28AD3}" type="slidenum">
              <a:rPr lang="en-GB" smtClean="0"/>
              <a:t>‹#›</a:t>
            </a:fld>
            <a:endParaRPr lang="en-GB"/>
          </a:p>
        </p:txBody>
      </p:sp>
    </p:spTree>
    <p:extLst>
      <p:ext uri="{BB962C8B-B14F-4D97-AF65-F5344CB8AC3E}">
        <p14:creationId xmlns:p14="http://schemas.microsoft.com/office/powerpoint/2010/main" val="133257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a:prstGeom prst="rect">
            <a:avLst/>
          </a:prstGeo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a:prstGeom prst="rect">
            <a:avLst/>
          </a:prstGeo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a:xfrm>
            <a:off x="685800" y="6412447"/>
            <a:ext cx="4114800" cy="228600"/>
          </a:xfrm>
          <a:prstGeom prst="rect">
            <a:avLst/>
          </a:prstGeom>
        </p:spPr>
        <p:txBody>
          <a:bodyPr/>
          <a:lstStyle/>
          <a:p>
            <a:fld id="{E38F2189-29AB-4B93-AAFF-306508F7D465}" type="datetimeFigureOut">
              <a:rPr lang="en-GB" smtClean="0"/>
              <a:t>19/12/2023</a:t>
            </a:fld>
            <a:endParaRPr lang="en-GB"/>
          </a:p>
        </p:txBody>
      </p:sp>
      <p:sp>
        <p:nvSpPr>
          <p:cNvPr id="6" name="Footer Placeholder 5"/>
          <p:cNvSpPr>
            <a:spLocks noGrp="1"/>
          </p:cNvSpPr>
          <p:nvPr>
            <p:ph type="ftr" sz="quarter" idx="11"/>
          </p:nvPr>
        </p:nvSpPr>
        <p:spPr>
          <a:xfrm>
            <a:off x="685800" y="6554697"/>
            <a:ext cx="5029200" cy="228600"/>
          </a:xfrm>
          <a:prstGeom prst="rect">
            <a:avLst/>
          </a:prstGeom>
        </p:spPr>
        <p:txBody>
          <a:bodyPr/>
          <a:lstStyle/>
          <a:p>
            <a:endParaRPr lang="en-GB"/>
          </a:p>
        </p:txBody>
      </p:sp>
      <p:sp>
        <p:nvSpPr>
          <p:cNvPr id="7" name="Slide Number Placeholder 6"/>
          <p:cNvSpPr>
            <a:spLocks noGrp="1"/>
          </p:cNvSpPr>
          <p:nvPr>
            <p:ph type="sldNum" sz="quarter" idx="12"/>
          </p:nvPr>
        </p:nvSpPr>
        <p:spPr>
          <a:xfrm>
            <a:off x="8763926" y="5876412"/>
            <a:ext cx="2926080" cy="1397039"/>
          </a:xfrm>
          <a:prstGeom prst="rect">
            <a:avLst/>
          </a:prstGeom>
        </p:spPr>
        <p:txBody>
          <a:bodyPr/>
          <a:lstStyle>
            <a:lvl1pPr>
              <a:defRPr>
                <a:solidFill>
                  <a:srgbClr val="FFFFFF">
                    <a:alpha val="20000"/>
                  </a:srgbClr>
                </a:solidFill>
              </a:defRPr>
            </a:lvl1pPr>
          </a:lstStyle>
          <a:p>
            <a:fld id="{6515B2AC-B7CC-4D1E-ADEB-D57D54B28AD3}" type="slidenum">
              <a:rPr lang="en-GB" smtClean="0"/>
              <a:t>‹#›</a:t>
            </a:fld>
            <a:endParaRPr lang="en-GB"/>
          </a:p>
        </p:txBody>
      </p:sp>
    </p:spTree>
    <p:extLst>
      <p:ext uri="{BB962C8B-B14F-4D97-AF65-F5344CB8AC3E}">
        <p14:creationId xmlns:p14="http://schemas.microsoft.com/office/powerpoint/2010/main" val="1051116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a:prstGeom prst="rect">
            <a:avLst/>
          </a:prstGeo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prstGeom prst="rect">
            <a:avLst/>
          </a:prstGeo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a:prstGeom prst="rect">
            <a:avLst/>
          </a:prstGeo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a:xfrm>
            <a:off x="685800" y="6412447"/>
            <a:ext cx="4114800" cy="228600"/>
          </a:xfrm>
          <a:prstGeom prst="rect">
            <a:avLst/>
          </a:prstGeom>
        </p:spPr>
        <p:txBody>
          <a:bodyPr/>
          <a:lstStyle>
            <a:lvl1pPr>
              <a:defRPr>
                <a:solidFill>
                  <a:srgbClr val="FFFFFF">
                    <a:alpha val="80000"/>
                  </a:srgbClr>
                </a:solidFill>
              </a:defRPr>
            </a:lvl1pPr>
          </a:lstStyle>
          <a:p>
            <a:fld id="{E38F2189-29AB-4B93-AAFF-306508F7D465}" type="datetimeFigureOut">
              <a:rPr lang="en-GB" smtClean="0"/>
              <a:t>19/12/2023</a:t>
            </a:fld>
            <a:endParaRPr lang="en-GB"/>
          </a:p>
        </p:txBody>
      </p:sp>
      <p:sp>
        <p:nvSpPr>
          <p:cNvPr id="13" name="Footer Placeholder 12"/>
          <p:cNvSpPr>
            <a:spLocks noGrp="1"/>
          </p:cNvSpPr>
          <p:nvPr>
            <p:ph type="ftr" sz="quarter" idx="11"/>
          </p:nvPr>
        </p:nvSpPr>
        <p:spPr>
          <a:xfrm>
            <a:off x="685800" y="6554697"/>
            <a:ext cx="5029200" cy="228600"/>
          </a:xfrm>
          <a:prstGeom prst="rect">
            <a:avLst/>
          </a:prstGeom>
        </p:spPr>
        <p:txBody>
          <a:bodyPr/>
          <a:lstStyle>
            <a:lvl1pPr>
              <a:defRPr>
                <a:solidFill>
                  <a:srgbClr val="FFFFFF">
                    <a:alpha val="80000"/>
                  </a:srgbClr>
                </a:solidFill>
              </a:defRPr>
            </a:lvl1pPr>
          </a:lstStyle>
          <a:p>
            <a:endParaRPr lang="en-GB"/>
          </a:p>
        </p:txBody>
      </p:sp>
      <p:sp>
        <p:nvSpPr>
          <p:cNvPr id="14" name="Slide Number Placeholder 13"/>
          <p:cNvSpPr>
            <a:spLocks noGrp="1"/>
          </p:cNvSpPr>
          <p:nvPr>
            <p:ph type="sldNum" sz="quarter" idx="12"/>
          </p:nvPr>
        </p:nvSpPr>
        <p:spPr>
          <a:xfrm>
            <a:off x="8763926" y="5876412"/>
            <a:ext cx="2926080" cy="1397039"/>
          </a:xfrm>
          <a:prstGeom prst="rect">
            <a:avLst/>
          </a:prstGeom>
        </p:spPr>
        <p:txBody>
          <a:bodyPr/>
          <a:lstStyle>
            <a:lvl1pPr>
              <a:defRPr>
                <a:solidFill>
                  <a:srgbClr val="FFFFFF">
                    <a:alpha val="25000"/>
                  </a:srgbClr>
                </a:solidFill>
              </a:defRPr>
            </a:lvl1pPr>
          </a:lstStyle>
          <a:p>
            <a:fld id="{6515B2AC-B7CC-4D1E-ADEB-D57D54B28AD3}" type="slidenum">
              <a:rPr lang="en-GB" smtClean="0"/>
              <a:t>‹#›</a:t>
            </a:fld>
            <a:endParaRPr lang="en-GB"/>
          </a:p>
        </p:txBody>
      </p:sp>
    </p:spTree>
    <p:extLst>
      <p:ext uri="{BB962C8B-B14F-4D97-AF65-F5344CB8AC3E}">
        <p14:creationId xmlns:p14="http://schemas.microsoft.com/office/powerpoint/2010/main" val="24967851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0439294"/>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1E437638-E86C-41B1-BC86-6F186CB35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7" y="0"/>
            <a:ext cx="12202287" cy="6858000"/>
          </a:xfrm>
          <a:prstGeom prst="rect">
            <a:avLst/>
          </a:prstGeom>
          <a:solidFill>
            <a:srgbClr val="8A28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24E470-F901-2ED1-3969-314849996083}"/>
              </a:ext>
            </a:extLst>
          </p:cNvPr>
          <p:cNvSpPr>
            <a:spLocks noGrp="1"/>
          </p:cNvSpPr>
          <p:nvPr>
            <p:ph type="ctrTitle" idx="4294967295"/>
          </p:nvPr>
        </p:nvSpPr>
        <p:spPr>
          <a:xfrm>
            <a:off x="5087738" y="1140856"/>
            <a:ext cx="6298065" cy="3352800"/>
          </a:xfrm>
          <a:prstGeom prst="rect">
            <a:avLst/>
          </a:prstGeom>
        </p:spPr>
        <p:txBody>
          <a:bodyPr lIns="0" tIns="0" rIns="0" bIns="0" anchor="b" anchorCtr="0">
            <a:normAutofit/>
          </a:bodyPr>
          <a:lstStyle/>
          <a:p>
            <a:r>
              <a:rPr lang="en-GB" sz="7200" dirty="0">
                <a:solidFill>
                  <a:schemeClr val="tx1"/>
                </a:solidFill>
              </a:rPr>
              <a:t>CWIS’ session </a:t>
            </a:r>
            <a:r>
              <a:rPr lang="en-GB" sz="7200" dirty="0" err="1">
                <a:solidFill>
                  <a:schemeClr val="tx1"/>
                </a:solidFill>
              </a:rPr>
              <a:t>d’orientation</a:t>
            </a:r>
            <a:br>
              <a:rPr lang="en-GB" sz="7200" dirty="0">
                <a:solidFill>
                  <a:schemeClr val="tx1"/>
                </a:solidFill>
              </a:rPr>
            </a:br>
            <a:r>
              <a:rPr lang="en-GB" sz="3600" i="1" dirty="0" err="1">
                <a:solidFill>
                  <a:schemeClr val="tx1"/>
                </a:solidFill>
              </a:rPr>
              <a:t>Édition</a:t>
            </a:r>
            <a:r>
              <a:rPr lang="en-GB" sz="3600" i="1" dirty="0">
                <a:solidFill>
                  <a:schemeClr val="tx1"/>
                </a:solidFill>
              </a:rPr>
              <a:t> </a:t>
            </a:r>
            <a:r>
              <a:rPr lang="en-GB" sz="3600" i="1" dirty="0" err="1">
                <a:solidFill>
                  <a:schemeClr val="tx1"/>
                </a:solidFill>
              </a:rPr>
              <a:t>étendue</a:t>
            </a:r>
            <a:endParaRPr lang="en-GB" sz="7200" i="1" dirty="0">
              <a:solidFill>
                <a:schemeClr val="tx1"/>
              </a:solidFill>
            </a:endParaRPr>
          </a:p>
        </p:txBody>
      </p:sp>
      <p:pic>
        <p:nvPicPr>
          <p:cNvPr id="7" name="Picture 6" descr="A picture containing magenta, colorfulness, purple, screenshot&#10;&#10;Description automatically generated">
            <a:extLst>
              <a:ext uri="{FF2B5EF4-FFF2-40B4-BE49-F238E27FC236}">
                <a16:creationId xmlns:a16="http://schemas.microsoft.com/office/drawing/2014/main" id="{70393FEC-B2EC-7A89-D7D3-42905E61CAA1}"/>
              </a:ext>
            </a:extLst>
          </p:cNvPr>
          <p:cNvPicPr>
            <a:picLocks noChangeAspect="1"/>
          </p:cNvPicPr>
          <p:nvPr/>
        </p:nvPicPr>
        <p:blipFill rotWithShape="1">
          <a:blip r:embed="rId3">
            <a:extLst>
              <a:ext uri="{28A0092B-C50C-407E-A947-70E740481C1C}">
                <a14:useLocalDpi xmlns:a14="http://schemas.microsoft.com/office/drawing/2010/main" val="0"/>
              </a:ext>
            </a:extLst>
          </a:blip>
          <a:srcRect l="55840"/>
          <a:stretch/>
        </p:blipFill>
        <p:spPr>
          <a:xfrm>
            <a:off x="-10288" y="10"/>
            <a:ext cx="4628007" cy="6864408"/>
          </a:xfrm>
          <a:prstGeom prst="rect">
            <a:avLst/>
          </a:prstGeom>
        </p:spPr>
      </p:pic>
      <p:pic>
        <p:nvPicPr>
          <p:cNvPr id="9" name="Graphic 8">
            <a:extLst>
              <a:ext uri="{FF2B5EF4-FFF2-40B4-BE49-F238E27FC236}">
                <a16:creationId xmlns:a16="http://schemas.microsoft.com/office/drawing/2014/main" id="{6A8EE286-A10C-488E-D273-2516B7E6AE1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7196" y="614422"/>
            <a:ext cx="1502749" cy="739815"/>
          </a:xfrm>
          <a:prstGeom prst="rect">
            <a:avLst/>
          </a:prstGeom>
        </p:spPr>
      </p:pic>
    </p:spTree>
    <p:extLst>
      <p:ext uri="{BB962C8B-B14F-4D97-AF65-F5344CB8AC3E}">
        <p14:creationId xmlns:p14="http://schemas.microsoft.com/office/powerpoint/2010/main" val="204220191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F2EE21-790C-5862-5707-151EF835B2DF}"/>
              </a:ext>
            </a:extLst>
          </p:cNvPr>
          <p:cNvSpPr txBox="1"/>
          <p:nvPr/>
        </p:nvSpPr>
        <p:spPr>
          <a:xfrm>
            <a:off x="823220" y="952587"/>
            <a:ext cx="2025747" cy="400110"/>
          </a:xfrm>
          <a:prstGeom prst="rect">
            <a:avLst/>
          </a:prstGeom>
          <a:noFill/>
        </p:spPr>
        <p:txBody>
          <a:bodyPr wrap="none" rtlCol="0">
            <a:spAutoFit/>
          </a:bodyPr>
          <a:lstStyle/>
          <a:p>
            <a:r>
              <a:rPr lang="en-US" sz="2000" b="1" dirty="0" err="1"/>
              <a:t>Cela</a:t>
            </a:r>
            <a:r>
              <a:rPr lang="en-US" sz="2000" b="1" dirty="0"/>
              <a:t> </a:t>
            </a:r>
            <a:r>
              <a:rPr lang="en-US" sz="2000" b="1" dirty="0" err="1"/>
              <a:t>signifie</a:t>
            </a:r>
            <a:r>
              <a:rPr lang="en-US" sz="2000" b="1" dirty="0"/>
              <a:t>-t-il…</a:t>
            </a:r>
          </a:p>
        </p:txBody>
      </p:sp>
      <p:sp>
        <p:nvSpPr>
          <p:cNvPr id="3" name="TextBox 2">
            <a:extLst>
              <a:ext uri="{FF2B5EF4-FFF2-40B4-BE49-F238E27FC236}">
                <a16:creationId xmlns:a16="http://schemas.microsoft.com/office/drawing/2014/main" id="{632357CC-C036-7806-15AE-6E443C396573}"/>
              </a:ext>
            </a:extLst>
          </p:cNvPr>
          <p:cNvSpPr txBox="1"/>
          <p:nvPr/>
        </p:nvSpPr>
        <p:spPr>
          <a:xfrm>
            <a:off x="3386138" y="1450813"/>
            <a:ext cx="8369599" cy="707886"/>
          </a:xfrm>
          <a:prstGeom prst="rect">
            <a:avLst/>
          </a:prstGeom>
          <a:noFill/>
        </p:spPr>
        <p:txBody>
          <a:bodyPr wrap="square" rtlCol="0">
            <a:spAutoFit/>
          </a:bodyPr>
          <a:lstStyle/>
          <a:p>
            <a:r>
              <a:rPr lang="en-US" sz="2000" dirty="0"/>
              <a:t>…</a:t>
            </a:r>
            <a:r>
              <a:rPr lang="en-US" sz="2000" dirty="0" err="1"/>
              <a:t>reposer</a:t>
            </a:r>
            <a:r>
              <a:rPr lang="en-US" sz="2000" dirty="0"/>
              <a:t> sur les subventions </a:t>
            </a:r>
            <a:r>
              <a:rPr lang="en-US" sz="2000" dirty="0" err="1"/>
              <a:t>en</a:t>
            </a:r>
            <a:r>
              <a:rPr lang="en-US" sz="2000" dirty="0"/>
              <a:t> tant que </a:t>
            </a:r>
            <a:r>
              <a:rPr lang="en-US" sz="2000" dirty="0" err="1"/>
              <a:t>mécanisme</a:t>
            </a:r>
            <a:r>
              <a:rPr lang="en-US" sz="2000" dirty="0"/>
              <a:t> </a:t>
            </a:r>
            <a:r>
              <a:rPr lang="en-US" sz="2000" dirty="0" err="1"/>
              <a:t>à</a:t>
            </a:r>
            <a:r>
              <a:rPr lang="en-US" sz="2000" dirty="0"/>
              <a:t> long </a:t>
            </a:r>
            <a:r>
              <a:rPr lang="en-US" sz="2000" dirty="0" err="1"/>
              <a:t>terme</a:t>
            </a:r>
            <a:r>
              <a:rPr lang="en-US" sz="2000" dirty="0"/>
              <a:t> pour </a:t>
            </a:r>
            <a:r>
              <a:rPr lang="en-US" sz="2000" dirty="0" err="1"/>
              <a:t>améliorer</a:t>
            </a:r>
            <a:r>
              <a:rPr lang="en-US" sz="2000" dirty="0"/>
              <a:t> la prestation de services ?</a:t>
            </a:r>
          </a:p>
        </p:txBody>
      </p:sp>
      <p:sp>
        <p:nvSpPr>
          <p:cNvPr id="4" name="TextBox 3">
            <a:extLst>
              <a:ext uri="{FF2B5EF4-FFF2-40B4-BE49-F238E27FC236}">
                <a16:creationId xmlns:a16="http://schemas.microsoft.com/office/drawing/2014/main" id="{6E43BADC-65AF-924A-1271-1FACDADE7C94}"/>
              </a:ext>
            </a:extLst>
          </p:cNvPr>
          <p:cNvSpPr txBox="1"/>
          <p:nvPr/>
        </p:nvSpPr>
        <p:spPr>
          <a:xfrm>
            <a:off x="1711972" y="2949314"/>
            <a:ext cx="8062335" cy="400110"/>
          </a:xfrm>
          <a:prstGeom prst="rect">
            <a:avLst/>
          </a:prstGeom>
          <a:noFill/>
        </p:spPr>
        <p:txBody>
          <a:bodyPr wrap="none" rtlCol="0">
            <a:spAutoFit/>
          </a:bodyPr>
          <a:lstStyle/>
          <a:p>
            <a:r>
              <a:rPr lang="en-US" sz="2000" dirty="0"/>
              <a:t>…se </a:t>
            </a:r>
            <a:r>
              <a:rPr lang="en-US" sz="2000" dirty="0" err="1"/>
              <a:t>concentrer</a:t>
            </a:r>
            <a:r>
              <a:rPr lang="en-US" sz="2000" dirty="0"/>
              <a:t> </a:t>
            </a:r>
            <a:r>
              <a:rPr lang="en-US" sz="2000" dirty="0" err="1"/>
              <a:t>uniquement</a:t>
            </a:r>
            <a:r>
              <a:rPr lang="en-US" sz="2000" dirty="0"/>
              <a:t> sur la </a:t>
            </a:r>
            <a:r>
              <a:rPr lang="en-US" sz="2000" dirty="0" err="1"/>
              <a:t>réalisation</a:t>
            </a:r>
            <a:r>
              <a:rPr lang="en-US" sz="2000" dirty="0"/>
              <a:t>/supervision de </a:t>
            </a:r>
            <a:r>
              <a:rPr lang="en-US" sz="2000" dirty="0" err="1"/>
              <a:t>projets</a:t>
            </a:r>
            <a:r>
              <a:rPr lang="en-US" sz="2000" dirty="0"/>
              <a:t> 'CWIS' ?</a:t>
            </a:r>
          </a:p>
        </p:txBody>
      </p:sp>
      <p:sp>
        <p:nvSpPr>
          <p:cNvPr id="6" name="TextBox 5">
            <a:extLst>
              <a:ext uri="{FF2B5EF4-FFF2-40B4-BE49-F238E27FC236}">
                <a16:creationId xmlns:a16="http://schemas.microsoft.com/office/drawing/2014/main" id="{BB56C826-5497-FE59-7B06-E78B5482BAFC}"/>
              </a:ext>
            </a:extLst>
          </p:cNvPr>
          <p:cNvSpPr txBox="1"/>
          <p:nvPr/>
        </p:nvSpPr>
        <p:spPr>
          <a:xfrm>
            <a:off x="5769917" y="4018098"/>
            <a:ext cx="5012013" cy="400110"/>
          </a:xfrm>
          <a:prstGeom prst="rect">
            <a:avLst/>
          </a:prstGeom>
          <a:noFill/>
        </p:spPr>
        <p:txBody>
          <a:bodyPr wrap="none" rtlCol="0">
            <a:spAutoFit/>
          </a:bodyPr>
          <a:lstStyle/>
          <a:p>
            <a:r>
              <a:rPr lang="en-US" sz="2000" dirty="0"/>
              <a:t>…</a:t>
            </a:r>
            <a:r>
              <a:rPr lang="en-US" sz="2000" dirty="0" err="1"/>
              <a:t>décharger</a:t>
            </a:r>
            <a:r>
              <a:rPr lang="en-US" sz="2000" dirty="0"/>
              <a:t> la </a:t>
            </a:r>
            <a:r>
              <a:rPr lang="en-US" sz="2000" dirty="0" err="1"/>
              <a:t>responsabilité</a:t>
            </a:r>
            <a:r>
              <a:rPr lang="en-US" sz="2000" dirty="0"/>
              <a:t> au </a:t>
            </a:r>
            <a:r>
              <a:rPr lang="en-US" sz="2000" dirty="0" err="1"/>
              <a:t>secteur</a:t>
            </a:r>
            <a:r>
              <a:rPr lang="en-US" sz="2000" dirty="0"/>
              <a:t> </a:t>
            </a:r>
            <a:r>
              <a:rPr lang="en-US" sz="2000" dirty="0" err="1"/>
              <a:t>privé</a:t>
            </a:r>
            <a:r>
              <a:rPr lang="en-US" sz="2000" dirty="0"/>
              <a:t> ?</a:t>
            </a:r>
          </a:p>
        </p:txBody>
      </p:sp>
      <p:sp>
        <p:nvSpPr>
          <p:cNvPr id="7" name="TextBox 6">
            <a:extLst>
              <a:ext uri="{FF2B5EF4-FFF2-40B4-BE49-F238E27FC236}">
                <a16:creationId xmlns:a16="http://schemas.microsoft.com/office/drawing/2014/main" id="{B658EFB2-DABB-266E-CF65-6B8CAC6905F7}"/>
              </a:ext>
            </a:extLst>
          </p:cNvPr>
          <p:cNvSpPr txBox="1"/>
          <p:nvPr/>
        </p:nvSpPr>
        <p:spPr>
          <a:xfrm>
            <a:off x="841067" y="5286937"/>
            <a:ext cx="9779344" cy="400110"/>
          </a:xfrm>
          <a:prstGeom prst="rect">
            <a:avLst/>
          </a:prstGeom>
          <a:noFill/>
        </p:spPr>
        <p:txBody>
          <a:bodyPr wrap="none" rtlCol="0">
            <a:spAutoFit/>
          </a:bodyPr>
          <a:lstStyle/>
          <a:p>
            <a:r>
              <a:rPr lang="en-US" sz="2000" dirty="0"/>
              <a:t>…</a:t>
            </a:r>
            <a:r>
              <a:rPr lang="en-US" sz="2000" dirty="0" err="1"/>
              <a:t>déchirer</a:t>
            </a:r>
            <a:r>
              <a:rPr lang="en-US" sz="2000" dirty="0"/>
              <a:t> les plans </a:t>
            </a:r>
            <a:r>
              <a:rPr lang="en-US" sz="2000" dirty="0" err="1"/>
              <a:t>directeurs</a:t>
            </a:r>
            <a:r>
              <a:rPr lang="en-US" sz="2000" dirty="0"/>
              <a:t>, les politiques et les régimes </a:t>
            </a:r>
            <a:r>
              <a:rPr lang="en-US" sz="2000" dirty="0" err="1"/>
              <a:t>tarifaires</a:t>
            </a:r>
            <a:r>
              <a:rPr lang="en-US" sz="2000" dirty="0"/>
              <a:t> et </a:t>
            </a:r>
            <a:r>
              <a:rPr lang="en-US" sz="2000" dirty="0" err="1"/>
              <a:t>recommencer</a:t>
            </a:r>
            <a:r>
              <a:rPr lang="en-US" sz="2000" dirty="0"/>
              <a:t> </a:t>
            </a:r>
            <a:r>
              <a:rPr lang="en-US" sz="2000" dirty="0" err="1"/>
              <a:t>à</a:t>
            </a:r>
            <a:r>
              <a:rPr lang="en-US" sz="2000" dirty="0"/>
              <a:t> </a:t>
            </a:r>
            <a:r>
              <a:rPr lang="en-US" sz="2000" dirty="0" err="1"/>
              <a:t>zéro</a:t>
            </a:r>
            <a:r>
              <a:rPr lang="en-US" sz="2000" dirty="0"/>
              <a:t> ?</a:t>
            </a:r>
          </a:p>
        </p:txBody>
      </p:sp>
    </p:spTree>
    <p:extLst>
      <p:ext uri="{BB962C8B-B14F-4D97-AF65-F5344CB8AC3E}">
        <p14:creationId xmlns:p14="http://schemas.microsoft.com/office/powerpoint/2010/main" val="153801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dissolv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dissolv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7E28E-2D74-1CA0-F86A-C0AA6AD25A00}"/>
              </a:ext>
            </a:extLst>
          </p:cNvPr>
          <p:cNvSpPr txBox="1">
            <a:spLocks/>
          </p:cNvSpPr>
          <p:nvPr/>
        </p:nvSpPr>
        <p:spPr>
          <a:xfrm>
            <a:off x="3077001" y="3105150"/>
            <a:ext cx="6037998" cy="647700"/>
          </a:xfrm>
          <a:prstGeom prst="rect">
            <a:avLst/>
          </a:prstGeom>
        </p:spPr>
        <p:txBody>
          <a:bodyPr lIns="0" tIns="0" rIns="0">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lgn="ctr"/>
            <a:r>
              <a:rPr lang="en-GB" sz="4000" b="1" dirty="0" err="1">
                <a:solidFill>
                  <a:schemeClr val="tx2"/>
                </a:solidFill>
                <a:latin typeface="Calibri" panose="020F0502020204030204" pitchFamily="34" charset="0"/>
              </a:rPr>
              <a:t>Qu'est-ce</a:t>
            </a:r>
            <a:r>
              <a:rPr lang="en-GB" sz="4000" b="1" dirty="0">
                <a:solidFill>
                  <a:schemeClr val="tx2"/>
                </a:solidFill>
                <a:latin typeface="Calibri" panose="020F0502020204030204" pitchFamily="34" charset="0"/>
              </a:rPr>
              <a:t> qui </a:t>
            </a:r>
            <a:r>
              <a:rPr lang="en-GB" sz="4000" b="1" u="sng" dirty="0" err="1">
                <a:solidFill>
                  <a:schemeClr val="tx2"/>
                </a:solidFill>
                <a:latin typeface="Calibri" panose="020F0502020204030204" pitchFamily="34" charset="0"/>
              </a:rPr>
              <a:t>n'est</a:t>
            </a:r>
            <a:r>
              <a:rPr lang="en-GB" sz="4000" b="1" u="sng" dirty="0">
                <a:solidFill>
                  <a:schemeClr val="tx2"/>
                </a:solidFill>
                <a:latin typeface="Calibri" panose="020F0502020204030204" pitchFamily="34" charset="0"/>
              </a:rPr>
              <a:t> pas </a:t>
            </a:r>
            <a:r>
              <a:rPr lang="en-GB" sz="4000" b="1" dirty="0">
                <a:solidFill>
                  <a:schemeClr val="tx2"/>
                </a:solidFill>
                <a:latin typeface="Calibri" panose="020F0502020204030204" pitchFamily="34" charset="0"/>
              </a:rPr>
              <a:t>CWIS ?</a:t>
            </a:r>
          </a:p>
          <a:p>
            <a:pPr algn="ctr"/>
            <a:endParaRPr lang="en-GB" sz="4000" b="1" dirty="0">
              <a:solidFill>
                <a:schemeClr val="tx2"/>
              </a:solidFill>
              <a:latin typeface="Calibri" panose="020F0502020204030204" pitchFamily="34" charset="0"/>
            </a:endParaRPr>
          </a:p>
        </p:txBody>
      </p:sp>
    </p:spTree>
    <p:extLst>
      <p:ext uri="{BB962C8B-B14F-4D97-AF65-F5344CB8AC3E}">
        <p14:creationId xmlns:p14="http://schemas.microsoft.com/office/powerpoint/2010/main" val="1670784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26;p4">
            <a:extLst>
              <a:ext uri="{FF2B5EF4-FFF2-40B4-BE49-F238E27FC236}">
                <a16:creationId xmlns:a16="http://schemas.microsoft.com/office/drawing/2014/main" id="{EE411DA0-7B3C-4309-2CF0-87ED51A8DB8C}"/>
              </a:ext>
            </a:extLst>
          </p:cNvPr>
          <p:cNvSpPr txBox="1">
            <a:spLocks/>
          </p:cNvSpPr>
          <p:nvPr/>
        </p:nvSpPr>
        <p:spPr>
          <a:xfrm>
            <a:off x="723900" y="1616856"/>
            <a:ext cx="2872739" cy="3180358"/>
          </a:xfrm>
          <a:prstGeom prst="rect">
            <a:avLst/>
          </a:prstGeom>
          <a:noFill/>
          <a:ln>
            <a:noFill/>
          </a:ln>
        </p:spPr>
        <p:txBody>
          <a:bodyPr spcFirstLastPara="1" wrap="square" lIns="0" tIns="0" rIns="0" bIns="0" anchor="t" anchorCtr="0">
            <a:sp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800"/>
              </a:lnSpc>
              <a:spcBef>
                <a:spcPts val="0"/>
              </a:spcBef>
              <a:spcAft>
                <a:spcPts val="1200"/>
              </a:spcAft>
              <a:buClr>
                <a:srgbClr val="000000"/>
              </a:buClr>
              <a:buSzPts val="2400"/>
              <a:buNone/>
            </a:pPr>
            <a:r>
              <a:rPr lang="en-US" b="1" dirty="0">
                <a:solidFill>
                  <a:schemeClr val="bg2">
                    <a:lumMod val="60000"/>
                    <a:lumOff val="40000"/>
                  </a:schemeClr>
                </a:solidFill>
                <a:latin typeface="Lato"/>
                <a:ea typeface="Lato"/>
                <a:cs typeface="Lato"/>
                <a:sym typeface="Lato"/>
              </a:rPr>
              <a:t>Gestion des </a:t>
            </a:r>
            <a:r>
              <a:rPr lang="en-US" b="1" dirty="0" err="1">
                <a:solidFill>
                  <a:schemeClr val="bg2">
                    <a:lumMod val="60000"/>
                    <a:lumOff val="40000"/>
                  </a:schemeClr>
                </a:solidFill>
                <a:latin typeface="Lato"/>
                <a:ea typeface="Lato"/>
                <a:cs typeface="Lato"/>
                <a:sym typeface="Lato"/>
              </a:rPr>
              <a:t>Boues</a:t>
            </a:r>
            <a:r>
              <a:rPr lang="en-US" b="1" dirty="0">
                <a:solidFill>
                  <a:schemeClr val="bg2">
                    <a:lumMod val="60000"/>
                    <a:lumOff val="40000"/>
                  </a:schemeClr>
                </a:solidFill>
                <a:latin typeface="Lato"/>
                <a:ea typeface="Lato"/>
                <a:cs typeface="Lato"/>
                <a:sym typeface="Lato"/>
              </a:rPr>
              <a:t> </a:t>
            </a:r>
            <a:r>
              <a:rPr lang="en-US" b="1" dirty="0" err="1">
                <a:solidFill>
                  <a:schemeClr val="bg2">
                    <a:lumMod val="60000"/>
                    <a:lumOff val="40000"/>
                  </a:schemeClr>
                </a:solidFill>
                <a:latin typeface="Lato"/>
                <a:ea typeface="Lato"/>
                <a:cs typeface="Lato"/>
                <a:sym typeface="Lato"/>
              </a:rPr>
              <a:t>Fécales</a:t>
            </a:r>
            <a:r>
              <a:rPr lang="en-US" b="1" dirty="0">
                <a:solidFill>
                  <a:schemeClr val="bg2">
                    <a:lumMod val="60000"/>
                    <a:lumOff val="40000"/>
                  </a:schemeClr>
                </a:solidFill>
                <a:latin typeface="Lato"/>
                <a:ea typeface="Lato"/>
                <a:cs typeface="Lato"/>
                <a:sym typeface="Lato"/>
              </a:rPr>
              <a:t> (GDM/FSM)</a:t>
            </a:r>
          </a:p>
          <a:p>
            <a:pPr marL="0" indent="0">
              <a:lnSpc>
                <a:spcPts val="2800"/>
              </a:lnSpc>
              <a:spcBef>
                <a:spcPts val="0"/>
              </a:spcBef>
              <a:spcAft>
                <a:spcPts val="1200"/>
              </a:spcAft>
              <a:buClr>
                <a:srgbClr val="000000"/>
              </a:buClr>
              <a:buSzPts val="2400"/>
              <a:buNone/>
            </a:pPr>
            <a:r>
              <a:rPr lang="en-US" sz="1800" dirty="0">
                <a:solidFill>
                  <a:srgbClr val="000000"/>
                </a:solidFill>
                <a:latin typeface="Lato"/>
                <a:ea typeface="Lato"/>
                <a:cs typeface="Lato"/>
                <a:sym typeface="Lato"/>
              </a:rPr>
              <a:t>Le CWIS </a:t>
            </a:r>
            <a:r>
              <a:rPr lang="en-US" sz="1800" dirty="0" err="1">
                <a:solidFill>
                  <a:srgbClr val="000000"/>
                </a:solidFill>
                <a:latin typeface="Lato"/>
                <a:ea typeface="Lato"/>
                <a:cs typeface="Lato"/>
                <a:sym typeface="Lato"/>
              </a:rPr>
              <a:t>est</a:t>
            </a:r>
            <a:r>
              <a:rPr lang="en-US" sz="1800" dirty="0">
                <a:solidFill>
                  <a:srgbClr val="000000"/>
                </a:solidFill>
                <a:latin typeface="Lato"/>
                <a:ea typeface="Lato"/>
                <a:cs typeface="Lato"/>
                <a:sym typeface="Lato"/>
              </a:rPr>
              <a:t> </a:t>
            </a:r>
            <a:r>
              <a:rPr lang="en-US" sz="1800" dirty="0" err="1">
                <a:solidFill>
                  <a:srgbClr val="000000"/>
                </a:solidFill>
                <a:latin typeface="Lato"/>
                <a:ea typeface="Lato"/>
                <a:cs typeface="Lato"/>
                <a:sym typeface="Lato"/>
              </a:rPr>
              <a:t>une</a:t>
            </a:r>
            <a:r>
              <a:rPr lang="en-US" sz="1800" dirty="0">
                <a:solidFill>
                  <a:srgbClr val="000000"/>
                </a:solidFill>
                <a:latin typeface="Lato"/>
                <a:ea typeface="Lato"/>
                <a:cs typeface="Lato"/>
                <a:sym typeface="Lato"/>
              </a:rPr>
              <a:t> </a:t>
            </a:r>
            <a:r>
              <a:rPr lang="en-US" sz="1800" dirty="0" err="1">
                <a:solidFill>
                  <a:srgbClr val="000000"/>
                </a:solidFill>
                <a:latin typeface="Lato"/>
                <a:ea typeface="Lato"/>
                <a:cs typeface="Lato"/>
                <a:sym typeface="Lato"/>
              </a:rPr>
              <a:t>approche</a:t>
            </a:r>
            <a:r>
              <a:rPr lang="en-US" sz="1800" dirty="0">
                <a:solidFill>
                  <a:srgbClr val="000000"/>
                </a:solidFill>
                <a:latin typeface="Lato"/>
                <a:ea typeface="Lato"/>
                <a:cs typeface="Lato"/>
                <a:sym typeface="Lato"/>
              </a:rPr>
              <a:t> plus large de la planification de </a:t>
            </a:r>
            <a:r>
              <a:rPr lang="en-US" sz="1800" dirty="0" err="1">
                <a:solidFill>
                  <a:srgbClr val="000000"/>
                </a:solidFill>
                <a:latin typeface="Lato"/>
                <a:ea typeface="Lato"/>
                <a:cs typeface="Lato"/>
                <a:sym typeface="Lato"/>
              </a:rPr>
              <a:t>l'assainissement</a:t>
            </a:r>
            <a:r>
              <a:rPr lang="en-US" sz="1800" dirty="0">
                <a:solidFill>
                  <a:srgbClr val="000000"/>
                </a:solidFill>
                <a:latin typeface="Lato"/>
                <a:ea typeface="Lato"/>
                <a:cs typeface="Lato"/>
                <a:sym typeface="Lato"/>
              </a:rPr>
              <a:t> </a:t>
            </a:r>
            <a:r>
              <a:rPr lang="en-US" sz="1800" dirty="0" err="1">
                <a:solidFill>
                  <a:srgbClr val="000000"/>
                </a:solidFill>
                <a:latin typeface="Lato"/>
                <a:ea typeface="Lato"/>
                <a:cs typeface="Lato"/>
                <a:sym typeface="Lato"/>
              </a:rPr>
              <a:t>urbain</a:t>
            </a:r>
            <a:r>
              <a:rPr lang="en-US" sz="1800" dirty="0">
                <a:solidFill>
                  <a:srgbClr val="000000"/>
                </a:solidFill>
                <a:latin typeface="Lato"/>
                <a:ea typeface="Lato"/>
                <a:cs typeface="Lato"/>
                <a:sym typeface="Lato"/>
              </a:rPr>
              <a:t> et de la prestation de services, </a:t>
            </a:r>
            <a:r>
              <a:rPr lang="en-US" sz="1800" b="1" dirty="0" err="1">
                <a:solidFill>
                  <a:srgbClr val="000000"/>
                </a:solidFill>
                <a:latin typeface="Lato"/>
                <a:ea typeface="Lato"/>
                <a:cs typeface="Lato"/>
                <a:sym typeface="Lato"/>
              </a:rPr>
              <a:t>allant</a:t>
            </a:r>
            <a:r>
              <a:rPr lang="en-US" sz="1800" b="1" dirty="0">
                <a:solidFill>
                  <a:srgbClr val="000000"/>
                </a:solidFill>
                <a:latin typeface="Lato"/>
                <a:ea typeface="Lato"/>
                <a:cs typeface="Lato"/>
                <a:sym typeface="Lato"/>
              </a:rPr>
              <a:t> au-</a:t>
            </a:r>
            <a:r>
              <a:rPr lang="en-US" sz="1800" b="1" dirty="0" err="1">
                <a:solidFill>
                  <a:srgbClr val="000000"/>
                </a:solidFill>
                <a:latin typeface="Lato"/>
                <a:ea typeface="Lato"/>
                <a:cs typeface="Lato"/>
                <a:sym typeface="Lato"/>
              </a:rPr>
              <a:t>delà</a:t>
            </a:r>
            <a:r>
              <a:rPr lang="en-US" sz="1800" b="1" dirty="0">
                <a:solidFill>
                  <a:srgbClr val="000000"/>
                </a:solidFill>
                <a:latin typeface="Lato"/>
                <a:ea typeface="Lato"/>
                <a:cs typeface="Lato"/>
                <a:sym typeface="Lato"/>
              </a:rPr>
              <a:t> </a:t>
            </a:r>
            <a:r>
              <a:rPr lang="en-US" sz="1800" dirty="0">
                <a:solidFill>
                  <a:srgbClr val="000000"/>
                </a:solidFill>
                <a:latin typeface="Lato"/>
                <a:ea typeface="Lato"/>
                <a:cs typeface="Lato"/>
                <a:sym typeface="Lato"/>
              </a:rPr>
              <a:t>de la Gestion des </a:t>
            </a:r>
            <a:r>
              <a:rPr lang="en-US" sz="1800" dirty="0" err="1">
                <a:solidFill>
                  <a:srgbClr val="000000"/>
                </a:solidFill>
                <a:latin typeface="Lato"/>
                <a:ea typeface="Lato"/>
                <a:cs typeface="Lato"/>
                <a:sym typeface="Lato"/>
              </a:rPr>
              <a:t>Boues</a:t>
            </a:r>
            <a:r>
              <a:rPr lang="en-US" sz="1800" dirty="0">
                <a:solidFill>
                  <a:srgbClr val="000000"/>
                </a:solidFill>
                <a:latin typeface="Lato"/>
                <a:ea typeface="Lato"/>
                <a:cs typeface="Lato"/>
                <a:sym typeface="Lato"/>
              </a:rPr>
              <a:t> </a:t>
            </a:r>
            <a:r>
              <a:rPr lang="en-US" sz="1800" dirty="0" err="1">
                <a:solidFill>
                  <a:srgbClr val="000000"/>
                </a:solidFill>
                <a:latin typeface="Lato"/>
                <a:ea typeface="Lato"/>
                <a:cs typeface="Lato"/>
                <a:sym typeface="Lato"/>
              </a:rPr>
              <a:t>Fécales</a:t>
            </a:r>
            <a:r>
              <a:rPr lang="en-US" sz="1800" dirty="0">
                <a:solidFill>
                  <a:srgbClr val="000000"/>
                </a:solidFill>
                <a:latin typeface="Lato"/>
                <a:ea typeface="Lato"/>
                <a:cs typeface="Lato"/>
                <a:sym typeface="Lato"/>
              </a:rPr>
              <a:t> (FSM)</a:t>
            </a:r>
            <a:endParaRPr lang="en-US" dirty="0"/>
          </a:p>
        </p:txBody>
      </p:sp>
      <p:sp>
        <p:nvSpPr>
          <p:cNvPr id="8" name="Google Shape;126;p4">
            <a:extLst>
              <a:ext uri="{FF2B5EF4-FFF2-40B4-BE49-F238E27FC236}">
                <a16:creationId xmlns:a16="http://schemas.microsoft.com/office/drawing/2014/main" id="{07C80F44-786E-C014-0046-917C27834886}"/>
              </a:ext>
            </a:extLst>
          </p:cNvPr>
          <p:cNvSpPr txBox="1">
            <a:spLocks/>
          </p:cNvSpPr>
          <p:nvPr/>
        </p:nvSpPr>
        <p:spPr>
          <a:xfrm>
            <a:off x="4254129" y="1616856"/>
            <a:ext cx="3213471" cy="2462213"/>
          </a:xfrm>
          <a:prstGeom prst="rect">
            <a:avLst/>
          </a:prstGeom>
          <a:noFill/>
          <a:ln>
            <a:noFill/>
          </a:ln>
        </p:spPr>
        <p:txBody>
          <a:bodyPr spcFirstLastPara="1" wrap="square" lIns="0" tIns="0" rIns="0" bIns="0" anchor="t" anchorCtr="0">
            <a:sp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800"/>
              </a:lnSpc>
              <a:spcBef>
                <a:spcPts val="0"/>
              </a:spcBef>
              <a:spcAft>
                <a:spcPts val="1200"/>
              </a:spcAft>
              <a:buClr>
                <a:srgbClr val="000000"/>
              </a:buClr>
              <a:buSzPts val="2400"/>
              <a:buNone/>
            </a:pPr>
            <a:r>
              <a:rPr lang="en-US" b="1" dirty="0" err="1">
                <a:solidFill>
                  <a:schemeClr val="bg2">
                    <a:lumMod val="60000"/>
                    <a:lumOff val="40000"/>
                  </a:schemeClr>
                </a:solidFill>
                <a:latin typeface="Lato"/>
                <a:ea typeface="Lato"/>
                <a:cs typeface="Lato"/>
                <a:sym typeface="Lato"/>
              </a:rPr>
              <a:t>Basé</a:t>
            </a:r>
            <a:r>
              <a:rPr lang="en-US" b="1" dirty="0">
                <a:solidFill>
                  <a:schemeClr val="bg2">
                    <a:lumMod val="60000"/>
                    <a:lumOff val="40000"/>
                  </a:schemeClr>
                </a:solidFill>
                <a:latin typeface="Lato"/>
                <a:ea typeface="Lato"/>
                <a:cs typeface="Lato"/>
                <a:sym typeface="Lato"/>
              </a:rPr>
              <a:t> sur </a:t>
            </a:r>
            <a:r>
              <a:rPr lang="en-US" b="1" dirty="0" err="1">
                <a:solidFill>
                  <a:schemeClr val="bg2">
                    <a:lumMod val="60000"/>
                    <a:lumOff val="40000"/>
                  </a:schemeClr>
                </a:solidFill>
                <a:latin typeface="Lato"/>
                <a:ea typeface="Lato"/>
                <a:cs typeface="Lato"/>
                <a:sym typeface="Lato"/>
              </a:rPr>
              <a:t>une</a:t>
            </a:r>
            <a:r>
              <a:rPr lang="en-US" b="1" dirty="0">
                <a:solidFill>
                  <a:schemeClr val="bg2">
                    <a:lumMod val="60000"/>
                    <a:lumOff val="40000"/>
                  </a:schemeClr>
                </a:solidFill>
                <a:latin typeface="Lato"/>
                <a:ea typeface="Lato"/>
                <a:cs typeface="Lato"/>
                <a:sym typeface="Lato"/>
              </a:rPr>
              <a:t> </a:t>
            </a:r>
            <a:r>
              <a:rPr lang="en-US" b="1" dirty="0" err="1">
                <a:solidFill>
                  <a:schemeClr val="bg2">
                    <a:lumMod val="60000"/>
                    <a:lumOff val="40000"/>
                  </a:schemeClr>
                </a:solidFill>
                <a:latin typeface="Lato"/>
                <a:ea typeface="Lato"/>
                <a:cs typeface="Lato"/>
                <a:sym typeface="Lato"/>
              </a:rPr>
              <a:t>seule</a:t>
            </a:r>
            <a:r>
              <a:rPr lang="en-US" b="1" dirty="0">
                <a:solidFill>
                  <a:schemeClr val="bg2">
                    <a:lumMod val="60000"/>
                    <a:lumOff val="40000"/>
                  </a:schemeClr>
                </a:solidFill>
                <a:latin typeface="Lato"/>
                <a:ea typeface="Lato"/>
                <a:cs typeface="Lato"/>
                <a:sym typeface="Lato"/>
              </a:rPr>
              <a:t> </a:t>
            </a:r>
            <a:r>
              <a:rPr lang="en-US" b="1" dirty="0" err="1">
                <a:solidFill>
                  <a:schemeClr val="bg2">
                    <a:lumMod val="60000"/>
                    <a:lumOff val="40000"/>
                  </a:schemeClr>
                </a:solidFill>
                <a:latin typeface="Lato"/>
                <a:ea typeface="Lato"/>
                <a:cs typeface="Lato"/>
                <a:sym typeface="Lato"/>
              </a:rPr>
              <a:t>technologie</a:t>
            </a:r>
            <a:r>
              <a:rPr lang="en-US" b="1" dirty="0">
                <a:solidFill>
                  <a:schemeClr val="bg2">
                    <a:lumMod val="60000"/>
                    <a:lumOff val="40000"/>
                  </a:schemeClr>
                </a:solidFill>
                <a:latin typeface="Lato"/>
                <a:ea typeface="Lato"/>
                <a:cs typeface="Lato"/>
                <a:sym typeface="Lato"/>
              </a:rPr>
              <a:t> / </a:t>
            </a:r>
            <a:r>
              <a:rPr lang="en-US" b="1" dirty="0" err="1">
                <a:solidFill>
                  <a:schemeClr val="bg2">
                    <a:lumMod val="60000"/>
                    <a:lumOff val="40000"/>
                  </a:schemeClr>
                </a:solidFill>
                <a:latin typeface="Lato"/>
                <a:ea typeface="Lato"/>
                <a:cs typeface="Lato"/>
                <a:sym typeface="Lato"/>
              </a:rPr>
              <a:t>modèle</a:t>
            </a:r>
            <a:endParaRPr lang="en-US" b="1" dirty="0">
              <a:solidFill>
                <a:schemeClr val="bg2">
                  <a:lumMod val="60000"/>
                  <a:lumOff val="40000"/>
                </a:schemeClr>
              </a:solidFill>
              <a:latin typeface="Lato"/>
              <a:ea typeface="Lato"/>
              <a:cs typeface="Lato"/>
              <a:sym typeface="Lato"/>
            </a:endParaRPr>
          </a:p>
          <a:p>
            <a:pPr marL="0" indent="0">
              <a:lnSpc>
                <a:spcPts val="2800"/>
              </a:lnSpc>
              <a:spcBef>
                <a:spcPts val="0"/>
              </a:spcBef>
              <a:spcAft>
                <a:spcPts val="1200"/>
              </a:spcAft>
              <a:buClr>
                <a:srgbClr val="000000"/>
              </a:buClr>
              <a:buSzPts val="2400"/>
              <a:buNone/>
            </a:pPr>
            <a:r>
              <a:rPr lang="en-US" sz="1800" dirty="0">
                <a:solidFill>
                  <a:srgbClr val="000000"/>
                </a:solidFill>
                <a:latin typeface="Lato"/>
                <a:ea typeface="Lato"/>
                <a:cs typeface="Lato"/>
                <a:sym typeface="Lato"/>
              </a:rPr>
              <a:t>Le CWIS </a:t>
            </a:r>
            <a:r>
              <a:rPr lang="en-US" sz="1800" dirty="0" err="1">
                <a:solidFill>
                  <a:srgbClr val="000000"/>
                </a:solidFill>
                <a:latin typeface="Lato"/>
                <a:ea typeface="Lato"/>
                <a:cs typeface="Lato"/>
                <a:sym typeface="Lato"/>
              </a:rPr>
              <a:t>utilise</a:t>
            </a:r>
            <a:r>
              <a:rPr lang="en-US" sz="1800" dirty="0">
                <a:solidFill>
                  <a:srgbClr val="000000"/>
                </a:solidFill>
                <a:latin typeface="Lato"/>
                <a:ea typeface="Lato"/>
                <a:cs typeface="Lato"/>
                <a:sym typeface="Lato"/>
              </a:rPr>
              <a:t> </a:t>
            </a:r>
            <a:r>
              <a:rPr lang="en-US" sz="1800" dirty="0" err="1">
                <a:solidFill>
                  <a:srgbClr val="000000"/>
                </a:solidFill>
                <a:latin typeface="Lato"/>
                <a:ea typeface="Lato"/>
                <a:cs typeface="Lato"/>
                <a:sym typeface="Lato"/>
              </a:rPr>
              <a:t>une</a:t>
            </a:r>
            <a:r>
              <a:rPr lang="en-US" sz="1800" dirty="0">
                <a:solidFill>
                  <a:srgbClr val="000000"/>
                </a:solidFill>
                <a:latin typeface="Lato"/>
                <a:ea typeface="Lato"/>
                <a:cs typeface="Lato"/>
                <a:sym typeface="Lato"/>
              </a:rPr>
              <a:t> </a:t>
            </a:r>
            <a:r>
              <a:rPr lang="en-US" sz="1800" dirty="0" err="1">
                <a:solidFill>
                  <a:srgbClr val="000000"/>
                </a:solidFill>
                <a:latin typeface="Lato"/>
                <a:ea typeface="Lato"/>
                <a:cs typeface="Lato"/>
                <a:sym typeface="Lato"/>
              </a:rPr>
              <a:t>gamme</a:t>
            </a:r>
            <a:r>
              <a:rPr lang="en-US" sz="1800" dirty="0">
                <a:solidFill>
                  <a:srgbClr val="000000"/>
                </a:solidFill>
                <a:latin typeface="Lato"/>
                <a:ea typeface="Lato"/>
                <a:cs typeface="Lato"/>
                <a:sym typeface="Lato"/>
              </a:rPr>
              <a:t> de technologies et de </a:t>
            </a:r>
            <a:r>
              <a:rPr lang="en-US" sz="1800" dirty="0" err="1">
                <a:solidFill>
                  <a:srgbClr val="000000"/>
                </a:solidFill>
                <a:latin typeface="Lato"/>
                <a:ea typeface="Lato"/>
                <a:cs typeface="Lato"/>
                <a:sym typeface="Lato"/>
              </a:rPr>
              <a:t>modèles</a:t>
            </a:r>
            <a:r>
              <a:rPr lang="en-US" sz="1800" dirty="0">
                <a:solidFill>
                  <a:srgbClr val="000000"/>
                </a:solidFill>
                <a:latin typeface="Lato"/>
                <a:ea typeface="Lato"/>
                <a:cs typeface="Lato"/>
                <a:sym typeface="Lato"/>
              </a:rPr>
              <a:t> </a:t>
            </a:r>
            <a:r>
              <a:rPr lang="en-US" sz="1800" dirty="0" err="1">
                <a:solidFill>
                  <a:srgbClr val="000000"/>
                </a:solidFill>
                <a:latin typeface="Lato"/>
                <a:ea typeface="Lato"/>
                <a:cs typeface="Lato"/>
                <a:sym typeface="Lato"/>
              </a:rPr>
              <a:t>appropriés</a:t>
            </a:r>
            <a:r>
              <a:rPr lang="en-US" sz="1800" dirty="0">
                <a:solidFill>
                  <a:srgbClr val="000000"/>
                </a:solidFill>
                <a:latin typeface="Lato"/>
                <a:ea typeface="Lato"/>
                <a:cs typeface="Lato"/>
                <a:sym typeface="Lato"/>
              </a:rPr>
              <a:t> pour </a:t>
            </a:r>
            <a:r>
              <a:rPr lang="en-US" sz="1800" dirty="0" err="1">
                <a:solidFill>
                  <a:srgbClr val="000000"/>
                </a:solidFill>
                <a:latin typeface="Lato"/>
                <a:ea typeface="Lato"/>
                <a:cs typeface="Lato"/>
                <a:sym typeface="Lato"/>
              </a:rPr>
              <a:t>fournir</a:t>
            </a:r>
            <a:r>
              <a:rPr lang="en-US" sz="1800" dirty="0">
                <a:solidFill>
                  <a:srgbClr val="000000"/>
                </a:solidFill>
                <a:latin typeface="Lato"/>
                <a:ea typeface="Lato"/>
                <a:cs typeface="Lato"/>
                <a:sym typeface="Lato"/>
              </a:rPr>
              <a:t> des services </a:t>
            </a:r>
            <a:r>
              <a:rPr lang="en-US" sz="1800" dirty="0" err="1">
                <a:solidFill>
                  <a:srgbClr val="000000"/>
                </a:solidFill>
                <a:latin typeface="Lato"/>
                <a:ea typeface="Lato"/>
                <a:cs typeface="Lato"/>
                <a:sym typeface="Lato"/>
              </a:rPr>
              <a:t>à</a:t>
            </a:r>
            <a:r>
              <a:rPr lang="en-US" sz="1800" dirty="0">
                <a:solidFill>
                  <a:srgbClr val="000000"/>
                </a:solidFill>
                <a:latin typeface="Lato"/>
                <a:ea typeface="Lato"/>
                <a:cs typeface="Lato"/>
                <a:sym typeface="Lato"/>
              </a:rPr>
              <a:t> tout le monde</a:t>
            </a:r>
            <a:endParaRPr lang="en-US" dirty="0"/>
          </a:p>
        </p:txBody>
      </p:sp>
      <p:sp>
        <p:nvSpPr>
          <p:cNvPr id="12" name="Google Shape;126;p4">
            <a:extLst>
              <a:ext uri="{FF2B5EF4-FFF2-40B4-BE49-F238E27FC236}">
                <a16:creationId xmlns:a16="http://schemas.microsoft.com/office/drawing/2014/main" id="{FFD0955C-2B0A-7BFB-ABF1-80FF47BAEF25}"/>
              </a:ext>
            </a:extLst>
          </p:cNvPr>
          <p:cNvSpPr txBox="1">
            <a:spLocks/>
          </p:cNvSpPr>
          <p:nvPr/>
        </p:nvSpPr>
        <p:spPr>
          <a:xfrm>
            <a:off x="7937872" y="1616856"/>
            <a:ext cx="3451488" cy="4206280"/>
          </a:xfrm>
          <a:prstGeom prst="rect">
            <a:avLst/>
          </a:prstGeom>
          <a:noFill/>
          <a:ln>
            <a:noFill/>
          </a:ln>
        </p:spPr>
        <p:txBody>
          <a:bodyPr spcFirstLastPara="1" wrap="square" lIns="0" tIns="0" rIns="0" bIns="0" anchor="t" anchorCtr="0">
            <a:sp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800"/>
              </a:lnSpc>
              <a:spcBef>
                <a:spcPts val="0"/>
              </a:spcBef>
              <a:spcAft>
                <a:spcPts val="1200"/>
              </a:spcAft>
              <a:buClr>
                <a:srgbClr val="000000"/>
              </a:buClr>
              <a:buSzPts val="2400"/>
              <a:buNone/>
            </a:pPr>
            <a:r>
              <a:rPr lang="en-US" b="1" dirty="0">
                <a:solidFill>
                  <a:schemeClr val="bg2">
                    <a:lumMod val="60000"/>
                    <a:lumOff val="40000"/>
                  </a:schemeClr>
                </a:solidFill>
                <a:latin typeface="Lato"/>
                <a:ea typeface="Lato"/>
                <a:cs typeface="Lato"/>
                <a:sym typeface="Lato"/>
              </a:rPr>
              <a:t>Prestation de services dans les zones </a:t>
            </a:r>
            <a:r>
              <a:rPr lang="en-US" b="1" dirty="0" err="1">
                <a:solidFill>
                  <a:schemeClr val="bg2">
                    <a:lumMod val="60000"/>
                    <a:lumOff val="40000"/>
                  </a:schemeClr>
                </a:solidFill>
                <a:latin typeface="Lato"/>
                <a:ea typeface="Lato"/>
                <a:cs typeface="Lato"/>
                <a:sym typeface="Lato"/>
              </a:rPr>
              <a:t>urbaines</a:t>
            </a:r>
            <a:r>
              <a:rPr lang="en-US" b="1" dirty="0">
                <a:solidFill>
                  <a:schemeClr val="bg2">
                    <a:lumMod val="60000"/>
                    <a:lumOff val="40000"/>
                  </a:schemeClr>
                </a:solidFill>
                <a:latin typeface="Lato"/>
                <a:ea typeface="Lato"/>
                <a:cs typeface="Lato"/>
                <a:sym typeface="Lato"/>
              </a:rPr>
              <a:t> </a:t>
            </a:r>
            <a:r>
              <a:rPr lang="en-US" b="1" dirty="0" err="1">
                <a:solidFill>
                  <a:schemeClr val="bg2">
                    <a:lumMod val="60000"/>
                    <a:lumOff val="40000"/>
                  </a:schemeClr>
                </a:solidFill>
                <a:latin typeface="Lato"/>
                <a:ea typeface="Lato"/>
                <a:cs typeface="Lato"/>
                <a:sym typeface="Lato"/>
              </a:rPr>
              <a:t>à</a:t>
            </a:r>
            <a:r>
              <a:rPr lang="en-US" b="1" dirty="0">
                <a:solidFill>
                  <a:schemeClr val="bg2">
                    <a:lumMod val="60000"/>
                    <a:lumOff val="40000"/>
                  </a:schemeClr>
                </a:solidFill>
                <a:latin typeface="Lato"/>
                <a:ea typeface="Lato"/>
                <a:cs typeface="Lato"/>
                <a:sym typeface="Lato"/>
              </a:rPr>
              <a:t> </a:t>
            </a:r>
            <a:r>
              <a:rPr lang="en-US" b="1" dirty="0" err="1">
                <a:solidFill>
                  <a:schemeClr val="bg2">
                    <a:lumMod val="60000"/>
                    <a:lumOff val="40000"/>
                  </a:schemeClr>
                </a:solidFill>
                <a:latin typeface="Lato"/>
                <a:ea typeface="Lato"/>
                <a:cs typeface="Lato"/>
                <a:sym typeface="Lato"/>
              </a:rPr>
              <a:t>faibles</a:t>
            </a:r>
            <a:r>
              <a:rPr lang="en-US" b="1" dirty="0">
                <a:solidFill>
                  <a:schemeClr val="bg2">
                    <a:lumMod val="60000"/>
                    <a:lumOff val="40000"/>
                  </a:schemeClr>
                </a:solidFill>
                <a:latin typeface="Lato"/>
                <a:ea typeface="Lato"/>
                <a:cs typeface="Lato"/>
                <a:sym typeface="Lato"/>
              </a:rPr>
              <a:t> </a:t>
            </a:r>
            <a:r>
              <a:rPr lang="en-US" b="1" dirty="0" err="1">
                <a:solidFill>
                  <a:schemeClr val="bg2">
                    <a:lumMod val="60000"/>
                    <a:lumOff val="40000"/>
                  </a:schemeClr>
                </a:solidFill>
                <a:latin typeface="Lato"/>
                <a:ea typeface="Lato"/>
                <a:cs typeface="Lato"/>
                <a:sym typeface="Lato"/>
              </a:rPr>
              <a:t>revenus</a:t>
            </a:r>
            <a:r>
              <a:rPr lang="en-US" b="1" dirty="0">
                <a:solidFill>
                  <a:schemeClr val="bg2">
                    <a:lumMod val="60000"/>
                    <a:lumOff val="40000"/>
                  </a:schemeClr>
                </a:solidFill>
                <a:latin typeface="Lato"/>
                <a:ea typeface="Lato"/>
                <a:cs typeface="Lato"/>
                <a:sym typeface="Lato"/>
              </a:rPr>
              <a:t> /</a:t>
            </a:r>
            <a:r>
              <a:rPr lang="en-US" b="1" dirty="0" err="1">
                <a:solidFill>
                  <a:schemeClr val="bg2">
                    <a:lumMod val="60000"/>
                    <a:lumOff val="40000"/>
                  </a:schemeClr>
                </a:solidFill>
                <a:latin typeface="Lato"/>
                <a:ea typeface="Lato"/>
                <a:cs typeface="Lato"/>
                <a:sym typeface="Lato"/>
              </a:rPr>
              <a:t>périurbaines</a:t>
            </a:r>
            <a:r>
              <a:rPr lang="en-US" b="1" dirty="0">
                <a:solidFill>
                  <a:schemeClr val="bg2">
                    <a:lumMod val="60000"/>
                    <a:lumOff val="40000"/>
                  </a:schemeClr>
                </a:solidFill>
                <a:latin typeface="Lato"/>
                <a:ea typeface="Lato"/>
                <a:cs typeface="Lato"/>
                <a:sym typeface="Lato"/>
              </a:rPr>
              <a:t>/ </a:t>
            </a:r>
            <a:r>
              <a:rPr lang="en-US" b="1" dirty="0" err="1">
                <a:solidFill>
                  <a:schemeClr val="bg2">
                    <a:lumMod val="60000"/>
                    <a:lumOff val="40000"/>
                  </a:schemeClr>
                </a:solidFill>
                <a:latin typeface="Lato"/>
                <a:ea typeface="Lato"/>
                <a:cs typeface="Lato"/>
                <a:sym typeface="Lato"/>
              </a:rPr>
              <a:t>informelles</a:t>
            </a:r>
            <a:endParaRPr lang="en-US" b="1" dirty="0">
              <a:solidFill>
                <a:schemeClr val="bg2">
                  <a:lumMod val="60000"/>
                  <a:lumOff val="40000"/>
                </a:schemeClr>
              </a:solidFill>
              <a:latin typeface="Lato"/>
              <a:ea typeface="Lato"/>
              <a:cs typeface="Lato"/>
              <a:sym typeface="Lato"/>
            </a:endParaRPr>
          </a:p>
          <a:p>
            <a:pPr marL="0" indent="0">
              <a:lnSpc>
                <a:spcPts val="2800"/>
              </a:lnSpc>
              <a:spcBef>
                <a:spcPts val="0"/>
              </a:spcBef>
              <a:spcAft>
                <a:spcPts val="1200"/>
              </a:spcAft>
              <a:buClr>
                <a:srgbClr val="000000"/>
              </a:buClr>
              <a:buSzPts val="2400"/>
              <a:buNone/>
            </a:pPr>
            <a:r>
              <a:rPr lang="en-US" sz="1800" dirty="0">
                <a:solidFill>
                  <a:srgbClr val="000000"/>
                </a:solidFill>
                <a:latin typeface="Lato"/>
                <a:ea typeface="Lato"/>
                <a:cs typeface="Lato"/>
                <a:sym typeface="Lato"/>
              </a:rPr>
              <a:t>Le CWIS </a:t>
            </a:r>
            <a:r>
              <a:rPr lang="en-US" sz="1800" dirty="0" err="1">
                <a:solidFill>
                  <a:srgbClr val="000000"/>
                </a:solidFill>
                <a:latin typeface="Lato"/>
                <a:ea typeface="Lato"/>
                <a:cs typeface="Lato"/>
                <a:sym typeface="Lato"/>
              </a:rPr>
              <a:t>garantit</a:t>
            </a:r>
            <a:r>
              <a:rPr lang="en-US" sz="1800" dirty="0">
                <a:solidFill>
                  <a:srgbClr val="000000"/>
                </a:solidFill>
                <a:latin typeface="Lato"/>
                <a:ea typeface="Lato"/>
                <a:cs typeface="Lato"/>
                <a:sym typeface="Lato"/>
              </a:rPr>
              <a:t> </a:t>
            </a:r>
            <a:r>
              <a:rPr lang="en-US" sz="1800" dirty="0" err="1">
                <a:solidFill>
                  <a:srgbClr val="000000"/>
                </a:solidFill>
                <a:latin typeface="Lato"/>
                <a:ea typeface="Lato"/>
                <a:cs typeface="Lato"/>
                <a:sym typeface="Lato"/>
              </a:rPr>
              <a:t>à</a:t>
            </a:r>
            <a:r>
              <a:rPr lang="en-US" sz="1800" dirty="0">
                <a:solidFill>
                  <a:srgbClr val="000000"/>
                </a:solidFill>
                <a:latin typeface="Lato"/>
                <a:ea typeface="Lato"/>
                <a:cs typeface="Lato"/>
                <a:sym typeface="Lato"/>
              </a:rPr>
              <a:t> tout le monde dans </a:t>
            </a:r>
            <a:r>
              <a:rPr lang="en-US" sz="1800" dirty="0" err="1">
                <a:solidFill>
                  <a:srgbClr val="000000"/>
                </a:solidFill>
                <a:latin typeface="Lato"/>
                <a:ea typeface="Lato"/>
                <a:cs typeface="Lato"/>
                <a:sym typeface="Lato"/>
              </a:rPr>
              <a:t>une</a:t>
            </a:r>
            <a:r>
              <a:rPr lang="en-US" sz="1800" dirty="0">
                <a:solidFill>
                  <a:srgbClr val="000000"/>
                </a:solidFill>
                <a:latin typeface="Lato"/>
                <a:ea typeface="Lato"/>
                <a:cs typeface="Lato"/>
                <a:sym typeface="Lato"/>
              </a:rPr>
              <a:t> </a:t>
            </a:r>
            <a:r>
              <a:rPr lang="en-US" sz="1800" dirty="0" err="1">
                <a:solidFill>
                  <a:srgbClr val="000000"/>
                </a:solidFill>
                <a:latin typeface="Lato"/>
                <a:ea typeface="Lato"/>
                <a:cs typeface="Lato"/>
                <a:sym typeface="Lato"/>
              </a:rPr>
              <a:t>ville</a:t>
            </a:r>
            <a:r>
              <a:rPr lang="en-US" sz="1800" dirty="0">
                <a:solidFill>
                  <a:srgbClr val="000000"/>
                </a:solidFill>
                <a:latin typeface="Lato"/>
                <a:ea typeface="Lato"/>
                <a:cs typeface="Lato"/>
                <a:sym typeface="Lato"/>
              </a:rPr>
              <a:t> un </a:t>
            </a:r>
            <a:r>
              <a:rPr lang="en-US" sz="1800" dirty="0" err="1">
                <a:solidFill>
                  <a:srgbClr val="000000"/>
                </a:solidFill>
                <a:latin typeface="Lato"/>
                <a:ea typeface="Lato"/>
                <a:cs typeface="Lato"/>
                <a:sym typeface="Lato"/>
              </a:rPr>
              <a:t>assainissement</a:t>
            </a:r>
            <a:r>
              <a:rPr lang="en-US" sz="1800" dirty="0">
                <a:solidFill>
                  <a:srgbClr val="000000"/>
                </a:solidFill>
                <a:latin typeface="Lato"/>
                <a:ea typeface="Lato"/>
                <a:cs typeface="Lato"/>
                <a:sym typeface="Lato"/>
              </a:rPr>
              <a:t> </a:t>
            </a:r>
            <a:r>
              <a:rPr lang="en-US" sz="1800" dirty="0" err="1">
                <a:solidFill>
                  <a:srgbClr val="000000"/>
                </a:solidFill>
                <a:latin typeface="Lato"/>
                <a:ea typeface="Lato"/>
                <a:cs typeface="Lato"/>
                <a:sym typeface="Lato"/>
              </a:rPr>
              <a:t>géré</a:t>
            </a:r>
            <a:r>
              <a:rPr lang="en-US" sz="1800" dirty="0">
                <a:solidFill>
                  <a:srgbClr val="000000"/>
                </a:solidFill>
                <a:latin typeface="Lato"/>
                <a:ea typeface="Lato"/>
                <a:cs typeface="Lato"/>
                <a:sym typeface="Lato"/>
              </a:rPr>
              <a:t> de manière </a:t>
            </a:r>
            <a:r>
              <a:rPr lang="en-US" sz="1800" dirty="0" err="1">
                <a:solidFill>
                  <a:srgbClr val="000000"/>
                </a:solidFill>
                <a:latin typeface="Lato"/>
                <a:ea typeface="Lato"/>
                <a:cs typeface="Lato"/>
                <a:sym typeface="Lato"/>
              </a:rPr>
              <a:t>sûre</a:t>
            </a:r>
            <a:r>
              <a:rPr lang="en-US" sz="1800" dirty="0">
                <a:solidFill>
                  <a:srgbClr val="000000"/>
                </a:solidFill>
                <a:latin typeface="Lato"/>
                <a:ea typeface="Lato"/>
                <a:cs typeface="Lato"/>
                <a:sym typeface="Lato"/>
              </a:rPr>
              <a:t>, y </a:t>
            </a:r>
            <a:r>
              <a:rPr lang="en-US" sz="1800" dirty="0" err="1">
                <a:solidFill>
                  <a:srgbClr val="000000"/>
                </a:solidFill>
                <a:latin typeface="Lato"/>
                <a:ea typeface="Lato"/>
                <a:cs typeface="Lato"/>
                <a:sym typeface="Lato"/>
              </a:rPr>
              <a:t>compris</a:t>
            </a:r>
            <a:r>
              <a:rPr lang="en-US" sz="1800" dirty="0">
                <a:solidFill>
                  <a:srgbClr val="000000"/>
                </a:solidFill>
                <a:latin typeface="Lato"/>
                <a:ea typeface="Lato"/>
                <a:cs typeface="Lato"/>
                <a:sym typeface="Lato"/>
              </a:rPr>
              <a:t> - </a:t>
            </a:r>
            <a:r>
              <a:rPr lang="en-US" sz="1800" dirty="0" err="1">
                <a:solidFill>
                  <a:srgbClr val="000000"/>
                </a:solidFill>
                <a:latin typeface="Lato"/>
                <a:ea typeface="Lato"/>
                <a:cs typeface="Lato"/>
                <a:sym typeface="Lato"/>
              </a:rPr>
              <a:t>mais</a:t>
            </a:r>
            <a:r>
              <a:rPr lang="en-US" sz="1800" dirty="0">
                <a:solidFill>
                  <a:srgbClr val="000000"/>
                </a:solidFill>
                <a:latin typeface="Lato"/>
                <a:ea typeface="Lato"/>
                <a:cs typeface="Lato"/>
                <a:sym typeface="Lato"/>
              </a:rPr>
              <a:t> pas </a:t>
            </a:r>
            <a:r>
              <a:rPr lang="en-US" sz="1800" dirty="0" err="1">
                <a:solidFill>
                  <a:srgbClr val="000000"/>
                </a:solidFill>
                <a:latin typeface="Lato"/>
                <a:ea typeface="Lato"/>
                <a:cs typeface="Lato"/>
                <a:sym typeface="Lato"/>
              </a:rPr>
              <a:t>exclusivement</a:t>
            </a:r>
            <a:r>
              <a:rPr lang="en-US" sz="1800" dirty="0">
                <a:solidFill>
                  <a:srgbClr val="000000"/>
                </a:solidFill>
                <a:latin typeface="Lato"/>
                <a:ea typeface="Lato"/>
                <a:cs typeface="Lato"/>
                <a:sym typeface="Lato"/>
              </a:rPr>
              <a:t> - </a:t>
            </a:r>
            <a:r>
              <a:rPr lang="en-US" sz="1800" dirty="0" err="1">
                <a:solidFill>
                  <a:srgbClr val="000000"/>
                </a:solidFill>
                <a:latin typeface="Lato"/>
                <a:ea typeface="Lato"/>
                <a:cs typeface="Lato"/>
                <a:sym typeface="Lato"/>
              </a:rPr>
              <a:t>ceux</a:t>
            </a:r>
            <a:r>
              <a:rPr lang="en-US" sz="1800" dirty="0">
                <a:solidFill>
                  <a:srgbClr val="000000"/>
                </a:solidFill>
                <a:latin typeface="Lato"/>
                <a:ea typeface="Lato"/>
                <a:cs typeface="Lato"/>
                <a:sym typeface="Lato"/>
              </a:rPr>
              <a:t> qui </a:t>
            </a:r>
            <a:r>
              <a:rPr lang="en-US" sz="1800" dirty="0" err="1">
                <a:solidFill>
                  <a:srgbClr val="000000"/>
                </a:solidFill>
                <a:latin typeface="Lato"/>
                <a:ea typeface="Lato"/>
                <a:cs typeface="Lato"/>
                <a:sym typeface="Lato"/>
              </a:rPr>
              <a:t>vivent</a:t>
            </a:r>
            <a:r>
              <a:rPr lang="en-US" sz="1800" dirty="0">
                <a:solidFill>
                  <a:srgbClr val="000000"/>
                </a:solidFill>
                <a:latin typeface="Lato"/>
                <a:ea typeface="Lato"/>
                <a:cs typeface="Lato"/>
                <a:sym typeface="Lato"/>
              </a:rPr>
              <a:t> dans </a:t>
            </a:r>
            <a:r>
              <a:rPr lang="en-US" sz="1800" dirty="0" err="1">
                <a:solidFill>
                  <a:srgbClr val="000000"/>
                </a:solidFill>
                <a:latin typeface="Lato"/>
                <a:ea typeface="Lato"/>
                <a:cs typeface="Lato"/>
                <a:sym typeface="Lato"/>
              </a:rPr>
              <a:t>ces</a:t>
            </a:r>
            <a:r>
              <a:rPr lang="en-US" sz="1800" dirty="0">
                <a:solidFill>
                  <a:srgbClr val="000000"/>
                </a:solidFill>
                <a:latin typeface="Lato"/>
                <a:ea typeface="Lato"/>
                <a:cs typeface="Lato"/>
                <a:sym typeface="Lato"/>
              </a:rPr>
              <a:t> zones</a:t>
            </a:r>
          </a:p>
          <a:p>
            <a:pPr marL="0" lvl="1" indent="0">
              <a:lnSpc>
                <a:spcPts val="2600"/>
              </a:lnSpc>
              <a:spcBef>
                <a:spcPts val="0"/>
              </a:spcBef>
              <a:buClr>
                <a:srgbClr val="000000"/>
              </a:buClr>
              <a:buSzPts val="1800"/>
              <a:buNone/>
            </a:pPr>
            <a:endParaRPr lang="en-US" dirty="0"/>
          </a:p>
        </p:txBody>
      </p:sp>
    </p:spTree>
    <p:extLst>
      <p:ext uri="{BB962C8B-B14F-4D97-AF65-F5344CB8AC3E}">
        <p14:creationId xmlns:p14="http://schemas.microsoft.com/office/powerpoint/2010/main" val="68276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9" presetClass="exit" presetSubtype="0" fill="hold" grpId="1" nodeType="clickEffect">
                                  <p:stCondLst>
                                    <p:cond delay="0"/>
                                  </p:stCondLst>
                                  <p:childTnLst>
                                    <p:animEffect transition="out" filter="dissolve">
                                      <p:cBhvr>
                                        <p:cTn id="20" dur="500"/>
                                        <p:tgtEl>
                                          <p:spTgt spid="4">
                                            <p:txEl>
                                              <p:pRg st="0" end="0"/>
                                            </p:txEl>
                                          </p:spTgt>
                                        </p:tgtEl>
                                      </p:cBhvr>
                                    </p:animEffect>
                                    <p:set>
                                      <p:cBhvr>
                                        <p:cTn id="21" dur="1" fill="hold">
                                          <p:stCondLst>
                                            <p:cond delay="499"/>
                                          </p:stCondLst>
                                        </p:cTn>
                                        <p:tgtEl>
                                          <p:spTgt spid="4">
                                            <p:txEl>
                                              <p:pRg st="0" end="0"/>
                                            </p:txEl>
                                          </p:spTgt>
                                        </p:tgtEl>
                                        <p:attrNameLst>
                                          <p:attrName>style.visibility</p:attrName>
                                        </p:attrNameLst>
                                      </p:cBhvr>
                                      <p:to>
                                        <p:strVal val="hidden"/>
                                      </p:to>
                                    </p:set>
                                  </p:childTnLst>
                                </p:cTn>
                              </p:par>
                              <p:par>
                                <p:cTn id="22" presetID="9" presetClass="exit" presetSubtype="0" fill="hold" grpId="0" nodeType="withEffect">
                                  <p:stCondLst>
                                    <p:cond delay="0"/>
                                  </p:stCondLst>
                                  <p:childTnLst>
                                    <p:animEffect transition="out" filter="dissolve">
                                      <p:cBhvr>
                                        <p:cTn id="23" dur="500"/>
                                        <p:tgtEl>
                                          <p:spTgt spid="8">
                                            <p:txEl>
                                              <p:pRg st="0" end="0"/>
                                            </p:txEl>
                                          </p:spTgt>
                                        </p:tgtEl>
                                      </p:cBhvr>
                                    </p:animEffect>
                                    <p:set>
                                      <p:cBhvr>
                                        <p:cTn id="24" dur="1" fill="hold">
                                          <p:stCondLst>
                                            <p:cond delay="499"/>
                                          </p:stCondLst>
                                        </p:cTn>
                                        <p:tgtEl>
                                          <p:spTgt spid="8">
                                            <p:txEl>
                                              <p:pRg st="0" end="0"/>
                                            </p:txEl>
                                          </p:spTgt>
                                        </p:tgtEl>
                                        <p:attrNameLst>
                                          <p:attrName>style.visibility</p:attrName>
                                        </p:attrNameLst>
                                      </p:cBhvr>
                                      <p:to>
                                        <p:strVal val="hidden"/>
                                      </p:to>
                                    </p:set>
                                  </p:childTnLst>
                                </p:cTn>
                              </p:par>
                              <p:par>
                                <p:cTn id="25" presetID="9" presetClass="exit" presetSubtype="0" fill="hold" grpId="0" nodeType="withEffect">
                                  <p:stCondLst>
                                    <p:cond delay="0"/>
                                  </p:stCondLst>
                                  <p:childTnLst>
                                    <p:animEffect transition="out" filter="dissolve">
                                      <p:cBhvr>
                                        <p:cTn id="26" dur="500"/>
                                        <p:tgtEl>
                                          <p:spTgt spid="12">
                                            <p:txEl>
                                              <p:pRg st="0" end="0"/>
                                            </p:txEl>
                                          </p:spTgt>
                                        </p:tgtEl>
                                      </p:cBhvr>
                                    </p:animEffect>
                                    <p:set>
                                      <p:cBhvr>
                                        <p:cTn id="27" dur="1" fill="hold">
                                          <p:stCondLst>
                                            <p:cond delay="499"/>
                                          </p:stCondLst>
                                        </p:cTn>
                                        <p:tgtEl>
                                          <p:spTgt spid="12">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build="allAtOnce"/>
      <p:bldP spid="8" grpId="0" build="allAtOnce"/>
      <p:bldP spid="12"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AA310-D346-37D4-D0D7-9DA4E0B9EBA6}"/>
              </a:ext>
            </a:extLst>
          </p:cNvPr>
          <p:cNvSpPr txBox="1">
            <a:spLocks/>
          </p:cNvSpPr>
          <p:nvPr/>
        </p:nvSpPr>
        <p:spPr>
          <a:xfrm>
            <a:off x="4325055" y="3169746"/>
            <a:ext cx="5142271" cy="518508"/>
          </a:xfrm>
          <a:prstGeom prst="rect">
            <a:avLst/>
          </a:prstGeom>
        </p:spPr>
        <p:txBody>
          <a:bodyPr vert="horz" lIns="0" tIns="0" rIns="0" bIns="0" rtlCol="0" anchor="t" anchorCtr="0">
            <a:normAutofit lnSpcReduction="10000"/>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sz="4000" b="1" dirty="0" err="1">
                <a:solidFill>
                  <a:schemeClr val="tx2"/>
                </a:solidFill>
                <a:latin typeface="Calibri" panose="020F0502020204030204" pitchFamily="34" charset="0"/>
              </a:rPr>
              <a:t>Principes</a:t>
            </a:r>
            <a:r>
              <a:rPr lang="en-US" sz="4000" b="1" dirty="0">
                <a:solidFill>
                  <a:schemeClr val="tx2"/>
                </a:solidFill>
                <a:latin typeface="Calibri" panose="020F0502020204030204" pitchFamily="34" charset="0"/>
              </a:rPr>
              <a:t> du CWIS</a:t>
            </a:r>
          </a:p>
        </p:txBody>
      </p:sp>
    </p:spTree>
    <p:extLst>
      <p:ext uri="{BB962C8B-B14F-4D97-AF65-F5344CB8AC3E}">
        <p14:creationId xmlns:p14="http://schemas.microsoft.com/office/powerpoint/2010/main" val="301070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326678-68EF-3EC8-F565-CFFCF2596EFB}"/>
              </a:ext>
            </a:extLst>
          </p:cNvPr>
          <p:cNvSpPr>
            <a:spLocks noGrp="1"/>
          </p:cNvSpPr>
          <p:nvPr>
            <p:ph idx="4294967295"/>
          </p:nvPr>
        </p:nvSpPr>
        <p:spPr>
          <a:xfrm>
            <a:off x="1292578" y="1599831"/>
            <a:ext cx="4693919" cy="1829169"/>
          </a:xfrm>
          <a:prstGeom prst="rect">
            <a:avLst/>
          </a:prstGeom>
        </p:spPr>
        <p:txBody>
          <a:bodyPr vert="horz" lIns="0" tIns="0" rIns="0" bIns="0" rtlCol="0">
            <a:noAutofit/>
          </a:bodyPr>
          <a:lstStyle/>
          <a:p>
            <a:pPr marL="0" indent="0">
              <a:lnSpc>
                <a:spcPts val="2400"/>
              </a:lnSpc>
              <a:spcBef>
                <a:spcPts val="0"/>
              </a:spcBef>
              <a:spcAft>
                <a:spcPts val="600"/>
              </a:spcAft>
              <a:buNone/>
            </a:pPr>
            <a:r>
              <a:rPr lang="en-US" sz="2000" b="1" dirty="0">
                <a:solidFill>
                  <a:schemeClr val="tx2"/>
                </a:solidFill>
                <a:latin typeface="Calibri" panose="020F0502020204030204" pitchFamily="34" charset="0"/>
                <a:cs typeface="Calibri" panose="020F0502020204030204" pitchFamily="34" charset="0"/>
              </a:rPr>
              <a:t>Tout le monde</a:t>
            </a:r>
            <a:r>
              <a:rPr lang="en-US" sz="1800" b="1" dirty="0">
                <a:solidFill>
                  <a:schemeClr val="tx2"/>
                </a:solidFill>
                <a:effectLst/>
                <a:latin typeface="Calibri" panose="020F0502020204030204" pitchFamily="34" charset="0"/>
                <a:cs typeface="Calibri" panose="020F0502020204030204" pitchFamily="34" charset="0"/>
              </a:rPr>
              <a:t> </a:t>
            </a:r>
          </a:p>
          <a:p>
            <a:pPr marL="0" indent="0">
              <a:lnSpc>
                <a:spcPts val="2400"/>
              </a:lnSpc>
              <a:spcBef>
                <a:spcPts val="0"/>
              </a:spcBef>
              <a:spcAft>
                <a:spcPts val="1800"/>
              </a:spcAft>
              <a:buNone/>
            </a:pPr>
            <a:r>
              <a:rPr lang="en-US" sz="1800" dirty="0">
                <a:solidFill>
                  <a:srgbClr val="000000"/>
                </a:solidFill>
                <a:latin typeface="Calibri Light" panose="020F0302020204030204" pitchFamily="34" charset="0"/>
                <a:ea typeface="Lato Light"/>
                <a:cs typeface="Calibri Light" panose="020F0302020204030204" pitchFamily="34" charset="0"/>
                <a:sym typeface="Lato Light"/>
              </a:rPr>
              <a:t>Tout le monde dans </a:t>
            </a:r>
            <a:r>
              <a:rPr lang="en-US" sz="1800" dirty="0" err="1">
                <a:solidFill>
                  <a:srgbClr val="000000"/>
                </a:solidFill>
                <a:latin typeface="Calibri Light" panose="020F0302020204030204" pitchFamily="34" charset="0"/>
                <a:ea typeface="Lato Light"/>
                <a:cs typeface="Calibri Light" panose="020F0302020204030204" pitchFamily="34" charset="0"/>
                <a:sym typeface="Lato Light"/>
              </a:rPr>
              <a:t>une</a:t>
            </a:r>
            <a:r>
              <a:rPr lang="en-US" sz="1800" dirty="0">
                <a:solidFill>
                  <a:srgbClr val="000000"/>
                </a:solidFill>
                <a:latin typeface="Calibri Light" panose="020F0302020204030204" pitchFamily="34" charset="0"/>
                <a:ea typeface="Lato Light"/>
                <a:cs typeface="Calibri Light" panose="020F0302020204030204" pitchFamily="34" charset="0"/>
                <a:sym typeface="Lato Light"/>
              </a:rPr>
              <a:t> zone </a:t>
            </a:r>
            <a:r>
              <a:rPr lang="en-US" sz="1800" dirty="0" err="1">
                <a:solidFill>
                  <a:srgbClr val="000000"/>
                </a:solidFill>
                <a:latin typeface="Calibri Light" panose="020F0302020204030204" pitchFamily="34" charset="0"/>
                <a:ea typeface="Lato Light"/>
                <a:cs typeface="Calibri Light" panose="020F0302020204030204" pitchFamily="34" charset="0"/>
                <a:sym typeface="Lato Light"/>
              </a:rPr>
              <a:t>urbaine</a:t>
            </a:r>
            <a:r>
              <a:rPr lang="en-US" sz="1800" dirty="0">
                <a:solidFill>
                  <a:srgbClr val="000000"/>
                </a:solidFill>
                <a:latin typeface="Calibri Light" panose="020F0302020204030204" pitchFamily="34" charset="0"/>
                <a:ea typeface="Lato Light"/>
                <a:cs typeface="Calibri Light" panose="020F0302020204030204" pitchFamily="34" charset="0"/>
                <a:sym typeface="Lato Light"/>
              </a:rPr>
              <a:t> - y </a:t>
            </a:r>
            <a:r>
              <a:rPr lang="en-US" sz="1800" dirty="0" err="1">
                <a:solidFill>
                  <a:srgbClr val="000000"/>
                </a:solidFill>
                <a:latin typeface="Calibri Light" panose="020F0302020204030204" pitchFamily="34" charset="0"/>
                <a:ea typeface="Lato Light"/>
                <a:cs typeface="Calibri Light" panose="020F0302020204030204" pitchFamily="34" charset="0"/>
                <a:sym typeface="Lato Light"/>
              </a:rPr>
              <a:t>compris</a:t>
            </a:r>
            <a:r>
              <a:rPr lang="en-US" sz="1800" dirty="0">
                <a:solidFill>
                  <a:srgbClr val="000000"/>
                </a:solidFill>
                <a:latin typeface="Calibri Light" panose="020F0302020204030204" pitchFamily="34" charset="0"/>
                <a:ea typeface="Lato Light"/>
                <a:cs typeface="Calibri Light" panose="020F0302020204030204" pitchFamily="34" charset="0"/>
                <a:sym typeface="Lato Light"/>
              </a:rPr>
              <a:t> les </a:t>
            </a:r>
            <a:r>
              <a:rPr lang="en-US" sz="1800" dirty="0" err="1">
                <a:solidFill>
                  <a:srgbClr val="000000"/>
                </a:solidFill>
                <a:latin typeface="Calibri Light" panose="020F0302020204030204" pitchFamily="34" charset="0"/>
                <a:ea typeface="Lato Light"/>
                <a:cs typeface="Calibri Light" panose="020F0302020204030204" pitchFamily="34" charset="0"/>
                <a:sym typeface="Lato Light"/>
              </a:rPr>
              <a:t>communautés</a:t>
            </a:r>
            <a:r>
              <a:rPr lang="en-US" sz="1800"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sz="1800" dirty="0" err="1">
                <a:solidFill>
                  <a:srgbClr val="000000"/>
                </a:solidFill>
                <a:latin typeface="Calibri Light" panose="020F0302020204030204" pitchFamily="34" charset="0"/>
                <a:ea typeface="Lato Light"/>
                <a:cs typeface="Calibri Light" panose="020F0302020204030204" pitchFamily="34" charset="0"/>
                <a:sym typeface="Lato Light"/>
              </a:rPr>
              <a:t>marginalisées</a:t>
            </a:r>
            <a:r>
              <a:rPr lang="en-US" sz="1800" dirty="0">
                <a:solidFill>
                  <a:srgbClr val="000000"/>
                </a:solidFill>
                <a:latin typeface="Calibri Light" panose="020F0302020204030204" pitchFamily="34" charset="0"/>
                <a:ea typeface="Lato Light"/>
                <a:cs typeface="Calibri Light" panose="020F0302020204030204" pitchFamily="34" charset="0"/>
                <a:sym typeface="Lato Light"/>
              </a:rPr>
              <a:t> pour des raisons de genre, </a:t>
            </a:r>
            <a:r>
              <a:rPr lang="en-US" sz="1800" dirty="0" err="1">
                <a:solidFill>
                  <a:srgbClr val="000000"/>
                </a:solidFill>
                <a:latin typeface="Calibri Light" panose="020F0302020204030204" pitchFamily="34" charset="0"/>
                <a:ea typeface="Lato Light"/>
                <a:cs typeface="Calibri Light" panose="020F0302020204030204" pitchFamily="34" charset="0"/>
                <a:sym typeface="Lato Light"/>
              </a:rPr>
              <a:t>sociales</a:t>
            </a:r>
            <a:r>
              <a:rPr lang="en-US" sz="1800" dirty="0">
                <a:solidFill>
                  <a:srgbClr val="000000"/>
                </a:solidFill>
                <a:latin typeface="Calibri Light" panose="020F0302020204030204" pitchFamily="34" charset="0"/>
                <a:ea typeface="Lato Light"/>
                <a:cs typeface="Calibri Light" panose="020F0302020204030204" pitchFamily="34" charset="0"/>
                <a:sym typeface="Lato Light"/>
              </a:rPr>
              <a:t> et </a:t>
            </a:r>
            <a:r>
              <a:rPr lang="en-US" sz="1800" dirty="0" err="1">
                <a:solidFill>
                  <a:srgbClr val="000000"/>
                </a:solidFill>
                <a:latin typeface="Calibri Light" panose="020F0302020204030204" pitchFamily="34" charset="0"/>
                <a:ea typeface="Lato Light"/>
                <a:cs typeface="Calibri Light" panose="020F0302020204030204" pitchFamily="34" charset="0"/>
                <a:sym typeface="Lato Light"/>
              </a:rPr>
              <a:t>économiques</a:t>
            </a:r>
            <a:r>
              <a:rPr lang="en-US" sz="1800" dirty="0">
                <a:solidFill>
                  <a:srgbClr val="000000"/>
                </a:solidFill>
                <a:latin typeface="Calibri Light" panose="020F0302020204030204" pitchFamily="34" charset="0"/>
                <a:ea typeface="Lato Light"/>
                <a:cs typeface="Calibri Light" panose="020F0302020204030204" pitchFamily="34" charset="0"/>
                <a:sym typeface="Lato Light"/>
              </a:rPr>
              <a:t> - </a:t>
            </a:r>
            <a:r>
              <a:rPr lang="en-US" sz="1800" dirty="0" err="1">
                <a:solidFill>
                  <a:srgbClr val="000000"/>
                </a:solidFill>
                <a:latin typeface="Calibri Light" panose="020F0302020204030204" pitchFamily="34" charset="0"/>
                <a:ea typeface="Lato Light"/>
                <a:cs typeface="Calibri Light" panose="020F0302020204030204" pitchFamily="34" charset="0"/>
                <a:sym typeface="Lato Light"/>
              </a:rPr>
              <a:t>bénéficie</a:t>
            </a:r>
            <a:r>
              <a:rPr lang="en-US" sz="1800" dirty="0">
                <a:solidFill>
                  <a:srgbClr val="000000"/>
                </a:solidFill>
                <a:latin typeface="Calibri Light" panose="020F0302020204030204" pitchFamily="34" charset="0"/>
                <a:ea typeface="Lato Light"/>
                <a:cs typeface="Calibri Light" panose="020F0302020204030204" pitchFamily="34" charset="0"/>
                <a:sym typeface="Lato Light"/>
              </a:rPr>
              <a:t> de services </a:t>
            </a:r>
            <a:r>
              <a:rPr lang="en-US" sz="1800" dirty="0" err="1">
                <a:solidFill>
                  <a:srgbClr val="000000"/>
                </a:solidFill>
                <a:latin typeface="Calibri Light" panose="020F0302020204030204" pitchFamily="34" charset="0"/>
                <a:ea typeface="Lato Light"/>
                <a:cs typeface="Calibri Light" panose="020F0302020204030204" pitchFamily="34" charset="0"/>
                <a:sym typeface="Lato Light"/>
              </a:rPr>
              <a:t>d'assainissement</a:t>
            </a:r>
            <a:r>
              <a:rPr lang="en-US" sz="1800"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sz="1800" dirty="0" err="1">
                <a:solidFill>
                  <a:srgbClr val="000000"/>
                </a:solidFill>
                <a:latin typeface="Calibri Light" panose="020F0302020204030204" pitchFamily="34" charset="0"/>
                <a:ea typeface="Lato Light"/>
                <a:cs typeface="Calibri Light" panose="020F0302020204030204" pitchFamily="34" charset="0"/>
                <a:sym typeface="Lato Light"/>
              </a:rPr>
              <a:t>équitables</a:t>
            </a:r>
            <a:r>
              <a:rPr lang="en-US" sz="1800"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sz="1800" dirty="0" err="1">
                <a:solidFill>
                  <a:srgbClr val="000000"/>
                </a:solidFill>
                <a:latin typeface="Calibri Light" panose="020F0302020204030204" pitchFamily="34" charset="0"/>
                <a:ea typeface="Lato Light"/>
                <a:cs typeface="Calibri Light" panose="020F0302020204030204" pitchFamily="34" charset="0"/>
                <a:sym typeface="Lato Light"/>
              </a:rPr>
              <a:t>abordables</a:t>
            </a:r>
            <a:r>
              <a:rPr lang="en-US" sz="1800" dirty="0">
                <a:solidFill>
                  <a:srgbClr val="000000"/>
                </a:solidFill>
                <a:latin typeface="Calibri Light" panose="020F0302020204030204" pitchFamily="34" charset="0"/>
                <a:ea typeface="Lato Light"/>
                <a:cs typeface="Calibri Light" panose="020F0302020204030204" pitchFamily="34" charset="0"/>
                <a:sym typeface="Lato Light"/>
              </a:rPr>
              <a:t> et </a:t>
            </a:r>
            <a:r>
              <a:rPr lang="en-US" sz="1800" dirty="0" err="1">
                <a:solidFill>
                  <a:srgbClr val="000000"/>
                </a:solidFill>
                <a:latin typeface="Calibri Light" panose="020F0302020204030204" pitchFamily="34" charset="0"/>
                <a:ea typeface="Lato Light"/>
                <a:cs typeface="Calibri Light" panose="020F0302020204030204" pitchFamily="34" charset="0"/>
                <a:sym typeface="Lato Light"/>
              </a:rPr>
              <a:t>sûrs</a:t>
            </a:r>
            <a:r>
              <a:rPr lang="en-US" sz="1800" dirty="0">
                <a:solidFill>
                  <a:srgbClr val="000000"/>
                </a:solidFill>
                <a:latin typeface="Calibri Light" panose="020F0302020204030204" pitchFamily="34" charset="0"/>
                <a:ea typeface="Lato Light"/>
                <a:cs typeface="Calibri Light" panose="020F0302020204030204" pitchFamily="34" charset="0"/>
                <a:sym typeface="Lato Light"/>
              </a:rPr>
              <a:t>.</a:t>
            </a:r>
            <a:endParaRPr lang="en-US" sz="1800" dirty="0">
              <a:effectLst/>
            </a:endParaRP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5" name="Content Placeholder 2">
            <a:extLst>
              <a:ext uri="{FF2B5EF4-FFF2-40B4-BE49-F238E27FC236}">
                <a16:creationId xmlns:a16="http://schemas.microsoft.com/office/drawing/2014/main" id="{F452E017-9B98-21EA-F107-75EBAFE518BA}"/>
              </a:ext>
            </a:extLst>
          </p:cNvPr>
          <p:cNvSpPr txBox="1">
            <a:spLocks/>
          </p:cNvSpPr>
          <p:nvPr/>
        </p:nvSpPr>
        <p:spPr>
          <a:xfrm>
            <a:off x="6551607" y="1599831"/>
            <a:ext cx="4436659" cy="1383241"/>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400"/>
              </a:lnSpc>
              <a:spcBef>
                <a:spcPts val="0"/>
              </a:spcBef>
              <a:buNone/>
            </a:pPr>
            <a:r>
              <a:rPr lang="en-US" sz="2000" b="1" dirty="0" err="1">
                <a:solidFill>
                  <a:schemeClr val="tx2"/>
                </a:solidFill>
                <a:latin typeface="Calibri" panose="020F0502020204030204" pitchFamily="34" charset="0"/>
                <a:cs typeface="Calibri" panose="020F0502020204030204" pitchFamily="34" charset="0"/>
              </a:rPr>
              <a:t>Assainissement</a:t>
            </a:r>
            <a:r>
              <a:rPr lang="en-US" sz="2000" b="1" dirty="0">
                <a:solidFill>
                  <a:schemeClr val="tx2"/>
                </a:solidFill>
                <a:latin typeface="Calibri" panose="020F0502020204030204" pitchFamily="34" charset="0"/>
                <a:cs typeface="Calibri" panose="020F0502020204030204" pitchFamily="34" charset="0"/>
              </a:rPr>
              <a:t> </a:t>
            </a:r>
            <a:r>
              <a:rPr lang="en-US" sz="2000" b="1" dirty="0" err="1">
                <a:solidFill>
                  <a:schemeClr val="tx2"/>
                </a:solidFill>
                <a:latin typeface="Calibri" panose="020F0502020204030204" pitchFamily="34" charset="0"/>
                <a:cs typeface="Calibri" panose="020F0502020204030204" pitchFamily="34" charset="0"/>
              </a:rPr>
              <a:t>géré</a:t>
            </a:r>
            <a:r>
              <a:rPr lang="en-US" sz="2000" b="1" dirty="0">
                <a:solidFill>
                  <a:schemeClr val="tx2"/>
                </a:solidFill>
                <a:latin typeface="Calibri" panose="020F0502020204030204" pitchFamily="34" charset="0"/>
                <a:cs typeface="Calibri" panose="020F0502020204030204" pitchFamily="34" charset="0"/>
              </a:rPr>
              <a:t> de manière </a:t>
            </a:r>
            <a:r>
              <a:rPr lang="en-US" sz="2000" b="1" dirty="0" err="1">
                <a:solidFill>
                  <a:schemeClr val="tx2"/>
                </a:solidFill>
                <a:latin typeface="Calibri" panose="020F0502020204030204" pitchFamily="34" charset="0"/>
                <a:cs typeface="Calibri" panose="020F0502020204030204" pitchFamily="34" charset="0"/>
              </a:rPr>
              <a:t>sûre</a:t>
            </a:r>
            <a:endParaRPr lang="en-US" sz="2000" b="1" dirty="0">
              <a:solidFill>
                <a:schemeClr val="tx2"/>
              </a:solidFill>
              <a:latin typeface="Calibri" panose="020F0502020204030204" pitchFamily="34" charset="0"/>
              <a:cs typeface="Calibri" panose="020F0502020204030204" pitchFamily="34" charset="0"/>
            </a:endParaRPr>
          </a:p>
          <a:p>
            <a:pPr marL="0" indent="0">
              <a:lnSpc>
                <a:spcPts val="2400"/>
              </a:lnSpc>
              <a:spcBef>
                <a:spcPts val="0"/>
              </a:spcBef>
              <a:buNone/>
            </a:pPr>
            <a:r>
              <a:rPr lang="en-US" sz="1800" dirty="0"/>
              <a:t>Les </a:t>
            </a:r>
            <a:r>
              <a:rPr lang="en-US" sz="1800" dirty="0" err="1"/>
              <a:t>déchets</a:t>
            </a:r>
            <a:r>
              <a:rPr lang="en-US" sz="1800" dirty="0"/>
              <a:t> </a:t>
            </a:r>
            <a:r>
              <a:rPr lang="en-US" sz="1800" dirty="0" err="1"/>
              <a:t>humains</a:t>
            </a:r>
            <a:r>
              <a:rPr lang="en-US" sz="1800" dirty="0"/>
              <a:t> </a:t>
            </a:r>
            <a:r>
              <a:rPr lang="en-US" sz="1800" dirty="0" err="1"/>
              <a:t>sont</a:t>
            </a:r>
            <a:r>
              <a:rPr lang="en-US" sz="1800" dirty="0"/>
              <a:t> </a:t>
            </a:r>
            <a:r>
              <a:rPr lang="en-US" sz="1800" dirty="0" err="1"/>
              <a:t>gérés</a:t>
            </a:r>
            <a:r>
              <a:rPr lang="en-US" sz="1800" dirty="0"/>
              <a:t> de manière </a:t>
            </a:r>
            <a:r>
              <a:rPr lang="en-US" sz="1800" dirty="0" err="1"/>
              <a:t>sûre</a:t>
            </a:r>
            <a:r>
              <a:rPr lang="en-US" sz="1800" dirty="0"/>
              <a:t> le long de </a:t>
            </a:r>
            <a:r>
              <a:rPr lang="en-US" sz="1800" dirty="0" err="1"/>
              <a:t>toute</a:t>
            </a:r>
            <a:r>
              <a:rPr lang="en-US" sz="1800" dirty="0"/>
              <a:t> la </a:t>
            </a:r>
            <a:r>
              <a:rPr lang="en-US" sz="1800" dirty="0" err="1"/>
              <a:t>chaîne</a:t>
            </a:r>
            <a:r>
              <a:rPr lang="en-US" sz="1800" dirty="0"/>
              <a:t> de services </a:t>
            </a:r>
            <a:r>
              <a:rPr lang="en-US" sz="1800" dirty="0" err="1"/>
              <a:t>d'assainissement</a:t>
            </a:r>
            <a:r>
              <a:rPr lang="en-US" sz="1800" dirty="0"/>
              <a:t>, </a:t>
            </a:r>
            <a:r>
              <a:rPr lang="en-US" sz="1800" dirty="0" err="1"/>
              <a:t>depuis</a:t>
            </a:r>
            <a:r>
              <a:rPr lang="en-US" sz="1800" dirty="0"/>
              <a:t> la </a:t>
            </a:r>
            <a:r>
              <a:rPr lang="en-US" sz="1800" dirty="0" err="1"/>
              <a:t>collecte</a:t>
            </a:r>
            <a:r>
              <a:rPr lang="en-US" sz="1800" dirty="0"/>
              <a:t> </a:t>
            </a:r>
            <a:r>
              <a:rPr lang="en-US" sz="1800" dirty="0" err="1"/>
              <a:t>jusqu'à</a:t>
            </a:r>
            <a:r>
              <a:rPr lang="en-US" sz="1800" dirty="0"/>
              <a:t> la </a:t>
            </a:r>
            <a:r>
              <a:rPr lang="en-US" sz="1800" dirty="0" err="1"/>
              <a:t>réutilisation</a:t>
            </a:r>
            <a:r>
              <a:rPr lang="en-US" sz="1800" dirty="0"/>
              <a:t> et </a:t>
            </a:r>
            <a:r>
              <a:rPr lang="en-US" sz="1800" dirty="0" err="1"/>
              <a:t>l'élimination</a:t>
            </a:r>
            <a:r>
              <a:rPr lang="en-US" sz="1800" dirty="0"/>
              <a:t>.</a:t>
            </a:r>
          </a:p>
        </p:txBody>
      </p:sp>
      <p:sp>
        <p:nvSpPr>
          <p:cNvPr id="6" name="Content Placeholder 2">
            <a:extLst>
              <a:ext uri="{FF2B5EF4-FFF2-40B4-BE49-F238E27FC236}">
                <a16:creationId xmlns:a16="http://schemas.microsoft.com/office/drawing/2014/main" id="{6522F573-B55F-A070-886E-669A292B13BA}"/>
              </a:ext>
            </a:extLst>
          </p:cNvPr>
          <p:cNvSpPr txBox="1">
            <a:spLocks/>
          </p:cNvSpPr>
          <p:nvPr/>
        </p:nvSpPr>
        <p:spPr>
          <a:xfrm>
            <a:off x="6551607" y="3573793"/>
            <a:ext cx="4436659" cy="1383241"/>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400"/>
              </a:lnSpc>
              <a:spcBef>
                <a:spcPts val="0"/>
              </a:spcBef>
              <a:buNone/>
            </a:pPr>
            <a:endParaRPr lang="en-US" sz="2000" b="1" dirty="0">
              <a:solidFill>
                <a:schemeClr val="tx2"/>
              </a:solidFill>
              <a:latin typeface="Calibri" panose="020F0502020204030204" pitchFamily="34" charset="0"/>
              <a:cs typeface="Calibri" panose="020F0502020204030204" pitchFamily="34" charset="0"/>
            </a:endParaRPr>
          </a:p>
          <a:p>
            <a:pPr marL="0" indent="0">
              <a:lnSpc>
                <a:spcPts val="2400"/>
              </a:lnSpc>
              <a:spcBef>
                <a:spcPts val="0"/>
              </a:spcBef>
              <a:buNone/>
            </a:pPr>
            <a:r>
              <a:rPr lang="en-US" sz="2000" b="1" dirty="0" err="1">
                <a:solidFill>
                  <a:schemeClr val="tx2"/>
                </a:solidFill>
                <a:latin typeface="Calibri" panose="020F0502020204030204" pitchFamily="34" charset="0"/>
                <a:cs typeface="Calibri" panose="020F0502020204030204" pitchFamily="34" charset="0"/>
              </a:rPr>
              <a:t>Suivi</a:t>
            </a:r>
            <a:r>
              <a:rPr lang="en-US" sz="2000" b="1" dirty="0">
                <a:solidFill>
                  <a:schemeClr val="tx2"/>
                </a:solidFill>
                <a:latin typeface="Calibri" panose="020F0502020204030204" pitchFamily="34" charset="0"/>
                <a:cs typeface="Calibri" panose="020F0502020204030204" pitchFamily="34" charset="0"/>
              </a:rPr>
              <a:t> et </a:t>
            </a:r>
            <a:r>
              <a:rPr lang="en-US" sz="2000" b="1" dirty="0" err="1">
                <a:solidFill>
                  <a:schemeClr val="tx2"/>
                </a:solidFill>
                <a:latin typeface="Calibri" panose="020F0502020204030204" pitchFamily="34" charset="0"/>
                <a:cs typeface="Calibri" panose="020F0502020204030204" pitchFamily="34" charset="0"/>
              </a:rPr>
              <a:t>responsabilité</a:t>
            </a:r>
            <a:endParaRPr lang="en-US" sz="2000" b="1" dirty="0">
              <a:solidFill>
                <a:schemeClr val="tx2"/>
              </a:solidFill>
              <a:latin typeface="Calibri" panose="020F0502020204030204" pitchFamily="34" charset="0"/>
              <a:cs typeface="Calibri" panose="020F0502020204030204" pitchFamily="34" charset="0"/>
            </a:endParaRPr>
          </a:p>
          <a:p>
            <a:pPr marL="0" indent="0">
              <a:lnSpc>
                <a:spcPts val="2400"/>
              </a:lnSpc>
              <a:spcBef>
                <a:spcPts val="0"/>
              </a:spcBef>
              <a:buNone/>
            </a:pPr>
            <a:r>
              <a:rPr lang="en-US" sz="1800" dirty="0">
                <a:solidFill>
                  <a:srgbClr val="000000"/>
                </a:solidFill>
                <a:latin typeface="Calibri Light" panose="020F0302020204030204" pitchFamily="34" charset="0"/>
                <a:ea typeface="Lato Light"/>
                <a:cs typeface="Calibri Light" panose="020F0302020204030204" pitchFamily="34" charset="0"/>
                <a:sym typeface="Lato Light"/>
              </a:rPr>
              <a:t>Les </a:t>
            </a:r>
            <a:r>
              <a:rPr lang="en-US" sz="1800" dirty="0" err="1">
                <a:solidFill>
                  <a:srgbClr val="000000"/>
                </a:solidFill>
                <a:latin typeface="Calibri Light" panose="020F0302020204030204" pitchFamily="34" charset="0"/>
                <a:ea typeface="Lato Light"/>
                <a:cs typeface="Calibri Light" panose="020F0302020204030204" pitchFamily="34" charset="0"/>
                <a:sym typeface="Lato Light"/>
              </a:rPr>
              <a:t>autorités</a:t>
            </a:r>
            <a:r>
              <a:rPr lang="en-US" sz="1800"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sz="1800" dirty="0" err="1">
                <a:solidFill>
                  <a:srgbClr val="000000"/>
                </a:solidFill>
                <a:latin typeface="Calibri Light" panose="020F0302020204030204" pitchFamily="34" charset="0"/>
                <a:ea typeface="Lato Light"/>
                <a:cs typeface="Calibri Light" panose="020F0302020204030204" pitchFamily="34" charset="0"/>
                <a:sym typeface="Lato Light"/>
              </a:rPr>
              <a:t>opèrent</a:t>
            </a:r>
            <a:r>
              <a:rPr lang="en-US" sz="1800" dirty="0">
                <a:solidFill>
                  <a:srgbClr val="000000"/>
                </a:solidFill>
                <a:latin typeface="Calibri Light" panose="020F0302020204030204" pitchFamily="34" charset="0"/>
                <a:ea typeface="Lato Light"/>
                <a:cs typeface="Calibri Light" panose="020F0302020204030204" pitchFamily="34" charset="0"/>
                <a:sym typeface="Lato Light"/>
              </a:rPr>
              <a:t> avec un </a:t>
            </a:r>
            <a:r>
              <a:rPr lang="en-US" sz="1800" dirty="0" err="1">
                <a:solidFill>
                  <a:srgbClr val="000000"/>
                </a:solidFill>
                <a:latin typeface="Calibri Light" panose="020F0302020204030204" pitchFamily="34" charset="0"/>
                <a:ea typeface="Lato Light"/>
                <a:cs typeface="Calibri Light" panose="020F0302020204030204" pitchFamily="34" charset="0"/>
                <a:sym typeface="Lato Light"/>
              </a:rPr>
              <a:t>mandat</a:t>
            </a:r>
            <a:r>
              <a:rPr lang="en-US" sz="1800"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sz="1800" dirty="0" err="1">
                <a:solidFill>
                  <a:srgbClr val="000000"/>
                </a:solidFill>
                <a:latin typeface="Calibri Light" panose="020F0302020204030204" pitchFamily="34" charset="0"/>
                <a:ea typeface="Lato Light"/>
                <a:cs typeface="Calibri Light" panose="020F0302020204030204" pitchFamily="34" charset="0"/>
                <a:sym typeface="Lato Light"/>
              </a:rPr>
              <a:t>clair</a:t>
            </a:r>
            <a:r>
              <a:rPr lang="en-US" sz="1800" dirty="0">
                <a:solidFill>
                  <a:srgbClr val="000000"/>
                </a:solidFill>
                <a:latin typeface="Calibri Light" panose="020F0302020204030204" pitchFamily="34" charset="0"/>
                <a:ea typeface="Lato Light"/>
                <a:cs typeface="Calibri Light" panose="020F0302020204030204" pitchFamily="34" charset="0"/>
                <a:sym typeface="Lato Light"/>
              </a:rPr>
              <a:t> et </a:t>
            </a:r>
            <a:r>
              <a:rPr lang="en-US" sz="1800" dirty="0" err="1">
                <a:solidFill>
                  <a:srgbClr val="000000"/>
                </a:solidFill>
                <a:latin typeface="Calibri Light" panose="020F0302020204030204" pitchFamily="34" charset="0"/>
                <a:ea typeface="Lato Light"/>
                <a:cs typeface="Calibri Light" panose="020F0302020204030204" pitchFamily="34" charset="0"/>
                <a:sym typeface="Lato Light"/>
              </a:rPr>
              <a:t>inclusif</a:t>
            </a:r>
            <a:r>
              <a:rPr lang="en-US" sz="1800" dirty="0">
                <a:solidFill>
                  <a:srgbClr val="000000"/>
                </a:solidFill>
                <a:latin typeface="Calibri Light" panose="020F0302020204030204" pitchFamily="34" charset="0"/>
                <a:ea typeface="Lato Light"/>
                <a:cs typeface="Calibri Light" panose="020F0302020204030204" pitchFamily="34" charset="0"/>
                <a:sym typeface="Lato Light"/>
              </a:rPr>
              <a:t>, des </a:t>
            </a:r>
            <a:r>
              <a:rPr lang="en-US" sz="1800" dirty="0" err="1">
                <a:solidFill>
                  <a:srgbClr val="000000"/>
                </a:solidFill>
                <a:latin typeface="Calibri Light" panose="020F0302020204030204" pitchFamily="34" charset="0"/>
                <a:ea typeface="Lato Light"/>
                <a:cs typeface="Calibri Light" panose="020F0302020204030204" pitchFamily="34" charset="0"/>
                <a:sym typeface="Lato Light"/>
              </a:rPr>
              <a:t>objectifs</a:t>
            </a:r>
            <a:r>
              <a:rPr lang="en-US" sz="1800" dirty="0">
                <a:solidFill>
                  <a:srgbClr val="000000"/>
                </a:solidFill>
                <a:latin typeface="Calibri Light" panose="020F0302020204030204" pitchFamily="34" charset="0"/>
                <a:ea typeface="Lato Light"/>
                <a:cs typeface="Calibri Light" panose="020F0302020204030204" pitchFamily="34" charset="0"/>
                <a:sym typeface="Lato Light"/>
              </a:rPr>
              <a:t> de performance, des exigences de </a:t>
            </a:r>
            <a:r>
              <a:rPr lang="en-US" sz="1800" dirty="0" err="1">
                <a:solidFill>
                  <a:srgbClr val="000000"/>
                </a:solidFill>
                <a:latin typeface="Calibri Light" panose="020F0302020204030204" pitchFamily="34" charset="0"/>
                <a:ea typeface="Lato Light"/>
                <a:cs typeface="Calibri Light" panose="020F0302020204030204" pitchFamily="34" charset="0"/>
                <a:sym typeface="Lato Light"/>
              </a:rPr>
              <a:t>suivi</a:t>
            </a:r>
            <a:r>
              <a:rPr lang="en-US" sz="1800" dirty="0">
                <a:solidFill>
                  <a:srgbClr val="000000"/>
                </a:solidFill>
                <a:latin typeface="Calibri Light" panose="020F0302020204030204" pitchFamily="34" charset="0"/>
                <a:ea typeface="Lato Light"/>
                <a:cs typeface="Calibri Light" panose="020F0302020204030204" pitchFamily="34" charset="0"/>
                <a:sym typeface="Lato Light"/>
              </a:rPr>
              <a:t>, des </a:t>
            </a:r>
            <a:r>
              <a:rPr lang="en-US" sz="1800" dirty="0" err="1">
                <a:solidFill>
                  <a:srgbClr val="000000"/>
                </a:solidFill>
                <a:latin typeface="Calibri Light" panose="020F0302020204030204" pitchFamily="34" charset="0"/>
                <a:ea typeface="Lato Light"/>
                <a:cs typeface="Calibri Light" panose="020F0302020204030204" pitchFamily="34" charset="0"/>
                <a:sym typeface="Lato Light"/>
              </a:rPr>
              <a:t>ressources</a:t>
            </a:r>
            <a:r>
              <a:rPr lang="en-US" sz="1800"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sz="1800" dirty="0" err="1">
                <a:solidFill>
                  <a:srgbClr val="000000"/>
                </a:solidFill>
                <a:latin typeface="Calibri Light" panose="020F0302020204030204" pitchFamily="34" charset="0"/>
                <a:ea typeface="Lato Light"/>
                <a:cs typeface="Calibri Light" panose="020F0302020204030204" pitchFamily="34" charset="0"/>
                <a:sym typeface="Lato Light"/>
              </a:rPr>
              <a:t>humaines</a:t>
            </a:r>
            <a:r>
              <a:rPr lang="en-US" sz="1800" dirty="0">
                <a:solidFill>
                  <a:srgbClr val="000000"/>
                </a:solidFill>
                <a:latin typeface="Calibri Light" panose="020F0302020204030204" pitchFamily="34" charset="0"/>
                <a:ea typeface="Lato Light"/>
                <a:cs typeface="Calibri Light" panose="020F0302020204030204" pitchFamily="34" charset="0"/>
                <a:sym typeface="Lato Light"/>
              </a:rPr>
              <a:t> et </a:t>
            </a:r>
            <a:r>
              <a:rPr lang="en-US" sz="1800" dirty="0" err="1">
                <a:solidFill>
                  <a:srgbClr val="000000"/>
                </a:solidFill>
                <a:latin typeface="Calibri Light" panose="020F0302020204030204" pitchFamily="34" charset="0"/>
                <a:ea typeface="Lato Light"/>
                <a:cs typeface="Calibri Light" panose="020F0302020204030204" pitchFamily="34" charset="0"/>
                <a:sym typeface="Lato Light"/>
              </a:rPr>
              <a:t>financières</a:t>
            </a:r>
            <a:r>
              <a:rPr lang="en-US" sz="1800" dirty="0">
                <a:solidFill>
                  <a:srgbClr val="000000"/>
                </a:solidFill>
                <a:latin typeface="Calibri Light" panose="020F0302020204030204" pitchFamily="34" charset="0"/>
                <a:ea typeface="Lato Light"/>
                <a:cs typeface="Calibri Light" panose="020F0302020204030204" pitchFamily="34" charset="0"/>
                <a:sym typeface="Lato Light"/>
              </a:rPr>
              <a:t>, et au sein de structures de </a:t>
            </a:r>
            <a:r>
              <a:rPr lang="en-US" sz="1800" dirty="0" err="1">
                <a:solidFill>
                  <a:srgbClr val="000000"/>
                </a:solidFill>
                <a:latin typeface="Calibri Light" panose="020F0302020204030204" pitchFamily="34" charset="0"/>
                <a:ea typeface="Lato Light"/>
                <a:cs typeface="Calibri Light" panose="020F0302020204030204" pitchFamily="34" charset="0"/>
                <a:sym typeface="Lato Light"/>
              </a:rPr>
              <a:t>responsabilité</a:t>
            </a:r>
            <a:r>
              <a:rPr lang="en-US" sz="1800" dirty="0">
                <a:solidFill>
                  <a:srgbClr val="000000"/>
                </a:solidFill>
                <a:latin typeface="Calibri Light" panose="020F0302020204030204" pitchFamily="34" charset="0"/>
                <a:ea typeface="Lato Light"/>
                <a:cs typeface="Calibri Light" panose="020F0302020204030204" pitchFamily="34" charset="0"/>
                <a:sym typeface="Lato Light"/>
              </a:rPr>
              <a:t>.</a:t>
            </a:r>
            <a:endParaRPr lang="en-US" sz="1800" dirty="0"/>
          </a:p>
        </p:txBody>
      </p:sp>
      <p:sp>
        <p:nvSpPr>
          <p:cNvPr id="8" name="TextBox 7">
            <a:extLst>
              <a:ext uri="{FF2B5EF4-FFF2-40B4-BE49-F238E27FC236}">
                <a16:creationId xmlns:a16="http://schemas.microsoft.com/office/drawing/2014/main" id="{2AAE6B00-E4EC-3734-A364-1F9AE46D5819}"/>
              </a:ext>
            </a:extLst>
          </p:cNvPr>
          <p:cNvSpPr txBox="1"/>
          <p:nvPr/>
        </p:nvSpPr>
        <p:spPr>
          <a:xfrm>
            <a:off x="1180486" y="3794666"/>
            <a:ext cx="4693919" cy="1692130"/>
          </a:xfrm>
          <a:prstGeom prst="rect">
            <a:avLst/>
          </a:prstGeom>
          <a:noFill/>
        </p:spPr>
        <p:txBody>
          <a:bodyPr wrap="square">
            <a:spAutoFit/>
          </a:bodyPr>
          <a:lstStyle/>
          <a:p>
            <a:pPr>
              <a:lnSpc>
                <a:spcPts val="2400"/>
              </a:lnSpc>
              <a:spcAft>
                <a:spcPts val="600"/>
              </a:spcAft>
            </a:pPr>
            <a:r>
              <a:rPr lang="en-US" sz="2000" b="1" dirty="0" err="1">
                <a:solidFill>
                  <a:schemeClr val="tx2"/>
                </a:solidFill>
                <a:latin typeface="Calibri" panose="020F0502020204030204" pitchFamily="34" charset="0"/>
                <a:cs typeface="Calibri" panose="020F0502020204030204" pitchFamily="34" charset="0"/>
              </a:rPr>
              <a:t>Équité</a:t>
            </a:r>
            <a:r>
              <a:rPr lang="en-US" sz="1800" dirty="0">
                <a:effectLst/>
              </a:rPr>
              <a:t> </a:t>
            </a:r>
          </a:p>
          <a:p>
            <a:pPr>
              <a:lnSpc>
                <a:spcPts val="2400"/>
              </a:lnSpc>
              <a:spcAft>
                <a:spcPts val="1200"/>
              </a:spcAft>
            </a:pPr>
            <a:r>
              <a:rPr lang="en-US" dirty="0" err="1"/>
              <a:t>Ceux</a:t>
            </a:r>
            <a:r>
              <a:rPr lang="en-US" dirty="0"/>
              <a:t> qui </a:t>
            </a:r>
            <a:r>
              <a:rPr lang="en-US" dirty="0" err="1"/>
              <a:t>sont</a:t>
            </a:r>
            <a:r>
              <a:rPr lang="en-US" dirty="0"/>
              <a:t> </a:t>
            </a:r>
            <a:r>
              <a:rPr lang="en-US" dirty="0" err="1"/>
              <a:t>marginalisés</a:t>
            </a:r>
            <a:r>
              <a:rPr lang="en-US" dirty="0"/>
              <a:t>, les femmes et les filles, </a:t>
            </a:r>
            <a:r>
              <a:rPr lang="en-US" dirty="0" err="1"/>
              <a:t>ainsi</a:t>
            </a:r>
            <a:r>
              <a:rPr lang="en-US" dirty="0"/>
              <a:t> que </a:t>
            </a:r>
            <a:r>
              <a:rPr lang="en-US" dirty="0" err="1"/>
              <a:t>ceux</a:t>
            </a:r>
            <a:r>
              <a:rPr lang="en-US" dirty="0"/>
              <a:t> qui </a:t>
            </a:r>
            <a:r>
              <a:rPr lang="en-US" dirty="0" err="1"/>
              <a:t>n'ont</a:t>
            </a:r>
            <a:r>
              <a:rPr lang="en-US" dirty="0"/>
              <a:t> pas de </a:t>
            </a:r>
            <a:r>
              <a:rPr lang="en-US" dirty="0" err="1"/>
              <a:t>titre</a:t>
            </a:r>
            <a:r>
              <a:rPr lang="en-US" dirty="0"/>
              <a:t> </a:t>
            </a:r>
            <a:r>
              <a:rPr lang="en-US" dirty="0" err="1"/>
              <a:t>foncier</a:t>
            </a:r>
            <a:r>
              <a:rPr lang="en-US" dirty="0"/>
              <a:t> </a:t>
            </a:r>
            <a:r>
              <a:rPr lang="en-US" dirty="0" err="1"/>
              <a:t>formel</a:t>
            </a:r>
            <a:r>
              <a:rPr lang="en-US" dirty="0"/>
              <a:t> </a:t>
            </a:r>
            <a:r>
              <a:rPr lang="en-US" dirty="0" err="1"/>
              <a:t>ou</a:t>
            </a:r>
            <a:r>
              <a:rPr lang="en-US" dirty="0"/>
              <a:t> </a:t>
            </a:r>
            <a:r>
              <a:rPr lang="en-US" dirty="0" err="1"/>
              <a:t>d'accès</a:t>
            </a:r>
            <a:r>
              <a:rPr lang="en-US" dirty="0"/>
              <a:t> aux </a:t>
            </a:r>
            <a:r>
              <a:rPr lang="en-US" dirty="0" err="1"/>
              <a:t>égouts</a:t>
            </a:r>
            <a:r>
              <a:rPr lang="en-US" dirty="0"/>
              <a:t>, </a:t>
            </a:r>
            <a:r>
              <a:rPr lang="en-US" dirty="0" err="1"/>
              <a:t>sont</a:t>
            </a:r>
            <a:r>
              <a:rPr lang="en-US" dirty="0"/>
              <a:t> </a:t>
            </a:r>
            <a:r>
              <a:rPr lang="en-US" dirty="0" err="1"/>
              <a:t>impliqués</a:t>
            </a:r>
            <a:r>
              <a:rPr lang="en-US" dirty="0"/>
              <a:t> dans les </a:t>
            </a:r>
            <a:r>
              <a:rPr lang="en-US" dirty="0" err="1"/>
              <a:t>décisions</a:t>
            </a:r>
            <a:r>
              <a:rPr lang="en-US" dirty="0"/>
              <a:t> </a:t>
            </a:r>
            <a:r>
              <a:rPr lang="en-US" dirty="0" err="1"/>
              <a:t>concernant</a:t>
            </a:r>
            <a:r>
              <a:rPr lang="en-US" dirty="0"/>
              <a:t> </a:t>
            </a:r>
            <a:r>
              <a:rPr lang="en-US" dirty="0" err="1"/>
              <a:t>leurs</a:t>
            </a:r>
            <a:r>
              <a:rPr lang="en-US" dirty="0"/>
              <a:t> services.</a:t>
            </a:r>
            <a:endParaRPr lang="en-US" sz="1800" dirty="0">
              <a:effectLst/>
            </a:endParaRPr>
          </a:p>
        </p:txBody>
      </p:sp>
    </p:spTree>
    <p:extLst>
      <p:ext uri="{BB962C8B-B14F-4D97-AF65-F5344CB8AC3E}">
        <p14:creationId xmlns:p14="http://schemas.microsoft.com/office/powerpoint/2010/main" val="44079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6"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34;p5">
            <a:extLst>
              <a:ext uri="{FF2B5EF4-FFF2-40B4-BE49-F238E27FC236}">
                <a16:creationId xmlns:a16="http://schemas.microsoft.com/office/drawing/2014/main" id="{C382F3F5-BC5A-4BA4-3F7B-7D39E7F47E79}"/>
              </a:ext>
            </a:extLst>
          </p:cNvPr>
          <p:cNvSpPr/>
          <p:nvPr/>
        </p:nvSpPr>
        <p:spPr>
          <a:xfrm>
            <a:off x="1363351" y="1047398"/>
            <a:ext cx="4556760" cy="1917955"/>
          </a:xfrm>
          <a:prstGeom prst="rect">
            <a:avLst/>
          </a:prstGeom>
          <a:noFill/>
          <a:ln>
            <a:noFill/>
          </a:ln>
        </p:spPr>
        <p:txBody>
          <a:bodyPr spcFirstLastPara="1" wrap="square" lIns="45700" tIns="22850" rIns="45700" bIns="22850" anchor="t" anchorCtr="0">
            <a:noAutofit/>
          </a:bodyPr>
          <a:lstStyle/>
          <a:p>
            <a:pPr>
              <a:lnSpc>
                <a:spcPts val="2400"/>
              </a:lnSpc>
              <a:spcAft>
                <a:spcPts val="600"/>
              </a:spcAft>
            </a:pPr>
            <a:r>
              <a:rPr lang="en-US" sz="2000" b="1" dirty="0" err="1">
                <a:solidFill>
                  <a:schemeClr val="tx2"/>
                </a:solidFill>
                <a:latin typeface="Calibri" panose="020F0502020204030204" pitchFamily="34" charset="0"/>
                <a:cs typeface="Calibri" panose="020F0502020204030204" pitchFamily="34" charset="0"/>
                <a:sym typeface="Lato"/>
              </a:rPr>
              <a:t>Gamme</a:t>
            </a:r>
            <a:r>
              <a:rPr lang="en-US" sz="2000" b="1" dirty="0">
                <a:solidFill>
                  <a:schemeClr val="tx2"/>
                </a:solidFill>
                <a:latin typeface="Calibri" panose="020F0502020204030204" pitchFamily="34" charset="0"/>
                <a:cs typeface="Calibri" panose="020F0502020204030204" pitchFamily="34" charset="0"/>
                <a:sym typeface="Lato"/>
              </a:rPr>
              <a:t> </a:t>
            </a:r>
            <a:r>
              <a:rPr lang="en-US" sz="2000" b="1" dirty="0" err="1">
                <a:solidFill>
                  <a:schemeClr val="tx2"/>
                </a:solidFill>
                <a:latin typeface="Calibri" panose="020F0502020204030204" pitchFamily="34" charset="0"/>
                <a:cs typeface="Calibri" panose="020F0502020204030204" pitchFamily="34" charset="0"/>
                <a:sym typeface="Lato"/>
              </a:rPr>
              <a:t>d'approches</a:t>
            </a:r>
            <a:r>
              <a:rPr lang="en-US" sz="2000" b="1" dirty="0">
                <a:solidFill>
                  <a:schemeClr val="tx2"/>
                </a:solidFill>
                <a:latin typeface="Calibri" panose="020F0502020204030204" pitchFamily="34" charset="0"/>
                <a:cs typeface="Calibri" panose="020F0502020204030204" pitchFamily="34" charset="0"/>
                <a:sym typeface="Lato"/>
              </a:rPr>
              <a:t> </a:t>
            </a:r>
            <a:r>
              <a:rPr lang="en-US" sz="2000" b="1" dirty="0" err="1">
                <a:solidFill>
                  <a:schemeClr val="tx2"/>
                </a:solidFill>
                <a:latin typeface="Calibri" panose="020F0502020204030204" pitchFamily="34" charset="0"/>
                <a:cs typeface="Calibri" panose="020F0502020204030204" pitchFamily="34" charset="0"/>
                <a:sym typeface="Lato"/>
              </a:rPr>
              <a:t>commerciales</a:t>
            </a:r>
            <a:r>
              <a:rPr lang="en-US" sz="2000" b="1" dirty="0">
                <a:solidFill>
                  <a:schemeClr val="tx2"/>
                </a:solidFill>
                <a:latin typeface="Calibri" panose="020F0502020204030204" pitchFamily="34" charset="0"/>
                <a:cs typeface="Calibri" panose="020F0502020204030204" pitchFamily="34" charset="0"/>
                <a:sym typeface="Lato"/>
              </a:rPr>
              <a:t>, de </a:t>
            </a:r>
            <a:r>
              <a:rPr lang="en-US" sz="2000" b="1" dirty="0" err="1">
                <a:solidFill>
                  <a:schemeClr val="tx2"/>
                </a:solidFill>
                <a:latin typeface="Calibri" panose="020F0502020204030204" pitchFamily="34" charset="0"/>
                <a:cs typeface="Calibri" panose="020F0502020204030204" pitchFamily="34" charset="0"/>
                <a:sym typeface="Lato"/>
              </a:rPr>
              <a:t>financement</a:t>
            </a:r>
            <a:r>
              <a:rPr lang="en-US" sz="2000" b="1" dirty="0">
                <a:solidFill>
                  <a:schemeClr val="tx2"/>
                </a:solidFill>
                <a:latin typeface="Calibri" panose="020F0502020204030204" pitchFamily="34" charset="0"/>
                <a:cs typeface="Calibri" panose="020F0502020204030204" pitchFamily="34" charset="0"/>
                <a:sym typeface="Lato"/>
              </a:rPr>
              <a:t> et de matériel</a:t>
            </a:r>
          </a:p>
          <a:p>
            <a:pPr>
              <a:lnSpc>
                <a:spcPts val="2400"/>
              </a:lnSpc>
              <a:spcAft>
                <a:spcPts val="600"/>
              </a:spcAft>
            </a:pPr>
            <a:r>
              <a:rPr lang="en-US" dirty="0">
                <a:solidFill>
                  <a:srgbClr val="000000"/>
                </a:solidFill>
                <a:latin typeface="Calibri Light" panose="020F0302020204030204" pitchFamily="34" charset="0"/>
                <a:ea typeface="Lato Light"/>
                <a:cs typeface="Calibri Light" panose="020F0302020204030204" pitchFamily="34" charset="0"/>
                <a:sym typeface="Lato Light"/>
              </a:rPr>
              <a:t>Les services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d'assainissement</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sont</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fournis</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grâce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à</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une</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variété</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de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modèles</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d'entreprise</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de sources de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financement</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et de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mécanismes</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financiers. Des solutions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d'assainissement</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raccordées</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au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réseau</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et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autonomes</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coexistent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en</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fonction</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du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contexte</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et du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potentiel</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de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valorisation</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des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ressources</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a:t>
            </a:r>
          </a:p>
        </p:txBody>
      </p:sp>
      <p:sp>
        <p:nvSpPr>
          <p:cNvPr id="7" name="Google Shape;135;p5">
            <a:extLst>
              <a:ext uri="{FF2B5EF4-FFF2-40B4-BE49-F238E27FC236}">
                <a16:creationId xmlns:a16="http://schemas.microsoft.com/office/drawing/2014/main" id="{937D126C-D7FD-227A-B057-594183451F2D}"/>
              </a:ext>
            </a:extLst>
          </p:cNvPr>
          <p:cNvSpPr/>
          <p:nvPr/>
        </p:nvSpPr>
        <p:spPr>
          <a:xfrm>
            <a:off x="6096000" y="1144441"/>
            <a:ext cx="2245200" cy="384750"/>
          </a:xfrm>
          <a:prstGeom prst="rect">
            <a:avLst/>
          </a:prstGeom>
          <a:noFill/>
          <a:ln>
            <a:noFill/>
          </a:ln>
        </p:spPr>
        <p:txBody>
          <a:bodyPr spcFirstLastPara="1" wrap="square" lIns="45700" tIns="22850" rIns="45700" bIns="22850" anchor="t" anchorCtr="0">
            <a:noAutofit/>
          </a:bodyPr>
          <a:lstStyle/>
          <a:p>
            <a:endParaRPr sz="2200" b="1" dirty="0">
              <a:solidFill>
                <a:schemeClr val="tx2"/>
              </a:solidFill>
              <a:latin typeface="Calibri" panose="020F0502020204030204" pitchFamily="34" charset="0"/>
              <a:cs typeface="Calibri" panose="020F0502020204030204" pitchFamily="34" charset="0"/>
              <a:sym typeface="Lato"/>
            </a:endParaRPr>
          </a:p>
        </p:txBody>
      </p:sp>
      <p:sp>
        <p:nvSpPr>
          <p:cNvPr id="8" name="Google Shape;136;p5">
            <a:extLst>
              <a:ext uri="{FF2B5EF4-FFF2-40B4-BE49-F238E27FC236}">
                <a16:creationId xmlns:a16="http://schemas.microsoft.com/office/drawing/2014/main" id="{E28F46EB-735F-84EB-D24D-B0B9B411E5C8}"/>
              </a:ext>
            </a:extLst>
          </p:cNvPr>
          <p:cNvSpPr/>
          <p:nvPr/>
        </p:nvSpPr>
        <p:spPr>
          <a:xfrm>
            <a:off x="6553054" y="1051661"/>
            <a:ext cx="4428744" cy="2415033"/>
          </a:xfrm>
          <a:prstGeom prst="rect">
            <a:avLst/>
          </a:prstGeom>
          <a:noFill/>
          <a:ln>
            <a:noFill/>
          </a:ln>
        </p:spPr>
        <p:txBody>
          <a:bodyPr spcFirstLastPara="1" wrap="square" lIns="45700" tIns="22850" rIns="45700" bIns="22850" anchor="t" anchorCtr="0">
            <a:noAutofit/>
          </a:bodyPr>
          <a:lstStyle/>
          <a:p>
            <a:pPr>
              <a:spcAft>
                <a:spcPts val="600"/>
              </a:spcAft>
            </a:pPr>
            <a:r>
              <a:rPr lang="en-GB" sz="2000" b="1" dirty="0" err="1">
                <a:solidFill>
                  <a:schemeClr val="tx2"/>
                </a:solidFill>
                <a:latin typeface="Calibri" panose="020F0502020204030204" pitchFamily="34" charset="0"/>
                <a:cs typeface="Calibri" panose="020F0502020204030204" pitchFamily="34" charset="0"/>
                <a:sym typeface="Lato"/>
              </a:rPr>
              <a:t>Volonté</a:t>
            </a:r>
            <a:r>
              <a:rPr lang="en-GB" sz="2000" b="1" dirty="0">
                <a:solidFill>
                  <a:schemeClr val="tx2"/>
                </a:solidFill>
                <a:latin typeface="Calibri" panose="020F0502020204030204" pitchFamily="34" charset="0"/>
                <a:cs typeface="Calibri" panose="020F0502020204030204" pitchFamily="34" charset="0"/>
                <a:sym typeface="Lato"/>
              </a:rPr>
              <a:t> politique</a:t>
            </a:r>
          </a:p>
          <a:p>
            <a:pPr>
              <a:spcAft>
                <a:spcPts val="600"/>
              </a:spcAft>
            </a:pPr>
            <a:r>
              <a:rPr lang="en-US" dirty="0">
                <a:solidFill>
                  <a:srgbClr val="000000"/>
                </a:solidFill>
                <a:latin typeface="Calibri Light" panose="020F0302020204030204" pitchFamily="34" charset="0"/>
                <a:ea typeface="Lato Light"/>
                <a:cs typeface="Calibri Light" panose="020F0302020204030204" pitchFamily="34" charset="0"/>
                <a:sym typeface="Lato Light"/>
              </a:rPr>
              <a:t>Les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décideurs</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de haut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niveau</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au sein des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ministères</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principaux</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des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entreprises</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d'eau</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et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d'assainissement</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ainsi</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que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d'autres</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organisations</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apportent</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leur</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soutien</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à</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la planification et aux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processus</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du CWIS.</a:t>
            </a:r>
          </a:p>
        </p:txBody>
      </p:sp>
      <p:sp>
        <p:nvSpPr>
          <p:cNvPr id="10" name="Google Shape;141;p5">
            <a:extLst>
              <a:ext uri="{FF2B5EF4-FFF2-40B4-BE49-F238E27FC236}">
                <a16:creationId xmlns:a16="http://schemas.microsoft.com/office/drawing/2014/main" id="{9F2EDDE8-40D8-7453-0F1F-3ED7FE058860}"/>
              </a:ext>
            </a:extLst>
          </p:cNvPr>
          <p:cNvSpPr/>
          <p:nvPr/>
        </p:nvSpPr>
        <p:spPr>
          <a:xfrm>
            <a:off x="6553054" y="3429000"/>
            <a:ext cx="4653741" cy="1789333"/>
          </a:xfrm>
          <a:prstGeom prst="rect">
            <a:avLst/>
          </a:prstGeom>
          <a:noFill/>
          <a:ln>
            <a:noFill/>
          </a:ln>
        </p:spPr>
        <p:txBody>
          <a:bodyPr spcFirstLastPara="1" wrap="square" lIns="45700" tIns="22850" rIns="45700" bIns="22850" anchor="t" anchorCtr="0">
            <a:noAutofit/>
          </a:bodyPr>
          <a:lstStyle/>
          <a:p>
            <a:pPr>
              <a:lnSpc>
                <a:spcPts val="2400"/>
              </a:lnSpc>
              <a:spcAft>
                <a:spcPts val="600"/>
              </a:spcAft>
            </a:pPr>
            <a:r>
              <a:rPr lang="en-GB" sz="2000" b="1" dirty="0">
                <a:solidFill>
                  <a:schemeClr val="tx2"/>
                </a:solidFill>
                <a:latin typeface="Calibri" panose="020F0502020204030204" pitchFamily="34" charset="0"/>
                <a:cs typeface="Calibri" panose="020F0502020204030204" pitchFamily="34" charset="0"/>
                <a:sym typeface="Lato"/>
              </a:rPr>
              <a:t>Planification </a:t>
            </a:r>
            <a:r>
              <a:rPr lang="en-GB" sz="2000" b="1" dirty="0" err="1">
                <a:solidFill>
                  <a:schemeClr val="tx2"/>
                </a:solidFill>
                <a:latin typeface="Calibri" panose="020F0502020204030204" pitchFamily="34" charset="0"/>
                <a:cs typeface="Calibri" panose="020F0502020204030204" pitchFamily="34" charset="0"/>
                <a:sym typeface="Lato"/>
              </a:rPr>
              <a:t>stratégique</a:t>
            </a:r>
            <a:r>
              <a:rPr lang="en-GB" sz="2000" b="1" dirty="0">
                <a:solidFill>
                  <a:schemeClr val="tx2"/>
                </a:solidFill>
                <a:latin typeface="Calibri" panose="020F0502020204030204" pitchFamily="34" charset="0"/>
                <a:cs typeface="Calibri" panose="020F0502020204030204" pitchFamily="34" charset="0"/>
                <a:sym typeface="Lato"/>
              </a:rPr>
              <a:t> et </a:t>
            </a:r>
            <a:r>
              <a:rPr lang="en-GB" sz="2000" b="1" dirty="0" err="1">
                <a:solidFill>
                  <a:schemeClr val="tx2"/>
                </a:solidFill>
                <a:latin typeface="Calibri" panose="020F0502020204030204" pitchFamily="34" charset="0"/>
                <a:cs typeface="Calibri" panose="020F0502020204030204" pitchFamily="34" charset="0"/>
                <a:sym typeface="Lato"/>
              </a:rPr>
              <a:t>globale</a:t>
            </a:r>
            <a:endParaRPr lang="en-GB" sz="2000" b="1" dirty="0">
              <a:solidFill>
                <a:schemeClr val="tx2"/>
              </a:solidFill>
              <a:latin typeface="Calibri" panose="020F0502020204030204" pitchFamily="34" charset="0"/>
              <a:cs typeface="Calibri" panose="020F0502020204030204" pitchFamily="34" charset="0"/>
              <a:sym typeface="Lato"/>
            </a:endParaRPr>
          </a:p>
          <a:p>
            <a:pPr>
              <a:lnSpc>
                <a:spcPts val="2400"/>
              </a:lnSpc>
              <a:spcAft>
                <a:spcPts val="600"/>
              </a:spcAft>
            </a:pPr>
            <a:r>
              <a:rPr lang="en-US" dirty="0">
                <a:solidFill>
                  <a:srgbClr val="000000"/>
                </a:solidFill>
                <a:latin typeface="Calibri Light" panose="020F0302020204030204" pitchFamily="34" charset="0"/>
                <a:ea typeface="Lato Light"/>
                <a:cs typeface="Calibri Light" panose="020F0302020204030204" pitchFamily="34" charset="0"/>
                <a:sym typeface="Lato Light"/>
              </a:rPr>
              <a:t>La planification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est</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inclusive et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holistique</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avec la participation de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toutes</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les parties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prenantes</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y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compris</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les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utilisateurs</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et les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acteurs</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politiques, et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elle</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intègre</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une</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vision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à</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court et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à</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long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terme</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ainsi</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qu'une</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perspective progressive qui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est</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synergique</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avec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d'autres</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objectifs</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de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développement</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urbain</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a:t>
            </a:r>
          </a:p>
        </p:txBody>
      </p:sp>
      <p:sp>
        <p:nvSpPr>
          <p:cNvPr id="12" name="Google Shape;143;p5">
            <a:extLst>
              <a:ext uri="{FF2B5EF4-FFF2-40B4-BE49-F238E27FC236}">
                <a16:creationId xmlns:a16="http://schemas.microsoft.com/office/drawing/2014/main" id="{91E93494-3626-A4D2-8F0F-8759B1038785}"/>
              </a:ext>
            </a:extLst>
          </p:cNvPr>
          <p:cNvSpPr/>
          <p:nvPr/>
        </p:nvSpPr>
        <p:spPr>
          <a:xfrm>
            <a:off x="657322" y="5420821"/>
            <a:ext cx="1341714" cy="1341714"/>
          </a:xfrm>
          <a:prstGeom prst="rect">
            <a:avLst/>
          </a:prstGeom>
          <a:noFill/>
          <a:ln>
            <a:noFill/>
          </a:ln>
        </p:spPr>
        <p:txBody>
          <a:bodyPr/>
          <a:lstStyle/>
          <a:p>
            <a:endParaRPr lang="en-GB"/>
          </a:p>
        </p:txBody>
      </p:sp>
    </p:spTree>
    <p:extLst>
      <p:ext uri="{BB962C8B-B14F-4D97-AF65-F5344CB8AC3E}">
        <p14:creationId xmlns:p14="http://schemas.microsoft.com/office/powerpoint/2010/main" val="3109583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900" y="368053"/>
            <a:ext cx="5142271" cy="518508"/>
          </a:xfrm>
          <a:prstGeom prst="rect">
            <a:avLst/>
          </a:prstGeom>
        </p:spPr>
        <p:txBody>
          <a:bodyPr vert="horz" lIns="0" tIns="0" rIns="0" bIns="0" rtlCol="0" anchor="t" anchorCtr="0">
            <a:normAutofit/>
          </a:bodyPr>
          <a:lstStyle/>
          <a:p>
            <a:r>
              <a:rPr lang="en-US" sz="3200" b="1" dirty="0">
                <a:solidFill>
                  <a:schemeClr val="tx2"/>
                </a:solidFill>
                <a:latin typeface="Calibri" panose="020F0502020204030204" pitchFamily="34" charset="0"/>
              </a:rPr>
              <a:t>CWIS Cadre</a:t>
            </a:r>
          </a:p>
        </p:txBody>
      </p:sp>
      <p:sp>
        <p:nvSpPr>
          <p:cNvPr id="7" name="Google Shape;135;p5">
            <a:extLst>
              <a:ext uri="{FF2B5EF4-FFF2-40B4-BE49-F238E27FC236}">
                <a16:creationId xmlns:a16="http://schemas.microsoft.com/office/drawing/2014/main" id="{937D126C-D7FD-227A-B057-594183451F2D}"/>
              </a:ext>
            </a:extLst>
          </p:cNvPr>
          <p:cNvSpPr/>
          <p:nvPr/>
        </p:nvSpPr>
        <p:spPr>
          <a:xfrm>
            <a:off x="6096000" y="1144441"/>
            <a:ext cx="2245200" cy="384750"/>
          </a:xfrm>
          <a:prstGeom prst="rect">
            <a:avLst/>
          </a:prstGeom>
          <a:noFill/>
          <a:ln>
            <a:noFill/>
          </a:ln>
        </p:spPr>
        <p:txBody>
          <a:bodyPr spcFirstLastPara="1" wrap="square" lIns="45700" tIns="22850" rIns="45700" bIns="22850" anchor="t" anchorCtr="0">
            <a:noAutofit/>
          </a:bodyPr>
          <a:lstStyle/>
          <a:p>
            <a:endParaRPr sz="2200" b="1" dirty="0">
              <a:solidFill>
                <a:schemeClr val="tx2"/>
              </a:solidFill>
              <a:latin typeface="Calibri" panose="020F0502020204030204" pitchFamily="34" charset="0"/>
              <a:cs typeface="Calibri" panose="020F0502020204030204" pitchFamily="34" charset="0"/>
              <a:sym typeface="Lato"/>
            </a:endParaRPr>
          </a:p>
        </p:txBody>
      </p:sp>
      <p:sp>
        <p:nvSpPr>
          <p:cNvPr id="12" name="Google Shape;143;p5">
            <a:extLst>
              <a:ext uri="{FF2B5EF4-FFF2-40B4-BE49-F238E27FC236}">
                <a16:creationId xmlns:a16="http://schemas.microsoft.com/office/drawing/2014/main" id="{91E93494-3626-A4D2-8F0F-8759B1038785}"/>
              </a:ext>
            </a:extLst>
          </p:cNvPr>
          <p:cNvSpPr/>
          <p:nvPr/>
        </p:nvSpPr>
        <p:spPr>
          <a:xfrm>
            <a:off x="657322" y="5420821"/>
            <a:ext cx="1341714" cy="1341714"/>
          </a:xfrm>
          <a:prstGeom prst="rect">
            <a:avLst/>
          </a:prstGeom>
          <a:noFill/>
          <a:ln>
            <a:noFill/>
          </a:ln>
        </p:spPr>
        <p:txBody>
          <a:bodyPr/>
          <a:lstStyle/>
          <a:p>
            <a:endParaRPr lang="en-GB"/>
          </a:p>
        </p:txBody>
      </p:sp>
      <p:sp>
        <p:nvSpPr>
          <p:cNvPr id="3" name="Google Shape;168;p7">
            <a:extLst>
              <a:ext uri="{FF2B5EF4-FFF2-40B4-BE49-F238E27FC236}">
                <a16:creationId xmlns:a16="http://schemas.microsoft.com/office/drawing/2014/main" id="{A08383FA-AA4C-82E3-2B9B-37176F252736}"/>
              </a:ext>
            </a:extLst>
          </p:cNvPr>
          <p:cNvSpPr/>
          <p:nvPr/>
        </p:nvSpPr>
        <p:spPr>
          <a:xfrm>
            <a:off x="1923856" y="1144441"/>
            <a:ext cx="2828925" cy="2108867"/>
          </a:xfrm>
          <a:prstGeom prst="rect">
            <a:avLst/>
          </a:prstGeom>
          <a:solidFill>
            <a:schemeClr val="tx2"/>
          </a:solidFill>
          <a:ln>
            <a:noFill/>
          </a:ln>
        </p:spPr>
        <p:txBody>
          <a:bodyPr spcFirstLastPara="1" wrap="square" lIns="91425" tIns="45700" rIns="91425" bIns="45700" anchor="t" anchorCtr="0">
            <a:noAutofit/>
          </a:bodyPr>
          <a:lstStyle/>
          <a:p>
            <a:pPr lvl="0">
              <a:lnSpc>
                <a:spcPts val="2200"/>
              </a:lnSpc>
              <a:spcAft>
                <a:spcPts val="600"/>
              </a:spcAft>
            </a:pPr>
            <a:r>
              <a:rPr lang="en-GB" b="1" dirty="0">
                <a:solidFill>
                  <a:schemeClr val="lt1"/>
                </a:solidFill>
                <a:latin typeface="Calibri"/>
                <a:ea typeface="Calibri"/>
                <a:cs typeface="Calibri"/>
                <a:sym typeface="Calibri"/>
              </a:rPr>
              <a:t>ÉQUITÉ</a:t>
            </a:r>
            <a:r>
              <a:rPr lang="en-GB" sz="1800" dirty="0">
                <a:solidFill>
                  <a:schemeClr val="lt1"/>
                </a:solidFill>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lvl="0">
              <a:lnSpc>
                <a:spcPts val="2200"/>
              </a:lnSpc>
            </a:pPr>
            <a:r>
              <a:rPr lang="en-GB" sz="1600" dirty="0">
                <a:solidFill>
                  <a:schemeClr val="lt1"/>
                </a:solidFill>
                <a:latin typeface="Calibri"/>
                <a:ea typeface="Calibri"/>
                <a:cs typeface="Calibri"/>
                <a:sym typeface="Calibri"/>
              </a:rPr>
              <a:t>La « justice » dans la distribution et la </a:t>
            </a:r>
            <a:r>
              <a:rPr lang="en-GB" sz="1600" dirty="0" err="1">
                <a:solidFill>
                  <a:schemeClr val="lt1"/>
                </a:solidFill>
                <a:latin typeface="Calibri"/>
                <a:ea typeface="Calibri"/>
                <a:cs typeface="Calibri"/>
                <a:sym typeface="Calibri"/>
              </a:rPr>
              <a:t>priorisation</a:t>
            </a:r>
            <a:r>
              <a:rPr lang="en-GB" sz="1600" dirty="0">
                <a:solidFill>
                  <a:schemeClr val="lt1"/>
                </a:solidFill>
                <a:latin typeface="Calibri"/>
                <a:ea typeface="Calibri"/>
                <a:cs typeface="Calibri"/>
                <a:sym typeface="Calibri"/>
              </a:rPr>
              <a:t> de la </a:t>
            </a:r>
            <a:r>
              <a:rPr lang="en-GB" sz="1600" dirty="0" err="1">
                <a:solidFill>
                  <a:schemeClr val="lt1"/>
                </a:solidFill>
                <a:latin typeface="Calibri"/>
                <a:ea typeface="Calibri"/>
                <a:cs typeface="Calibri"/>
                <a:sym typeface="Calibri"/>
              </a:rPr>
              <a:t>qualité</a:t>
            </a:r>
            <a:r>
              <a:rPr lang="en-GB" sz="1600" dirty="0">
                <a:solidFill>
                  <a:schemeClr val="lt1"/>
                </a:solidFill>
                <a:latin typeface="Calibri"/>
                <a:ea typeface="Calibri"/>
                <a:cs typeface="Calibri"/>
                <a:sym typeface="Calibri"/>
              </a:rPr>
              <a:t> des services, des prix des services, et des </a:t>
            </a:r>
            <a:r>
              <a:rPr lang="en-GB" sz="1600" dirty="0" err="1">
                <a:solidFill>
                  <a:schemeClr val="lt1"/>
                </a:solidFill>
                <a:latin typeface="Calibri"/>
                <a:ea typeface="Calibri"/>
                <a:cs typeface="Calibri"/>
                <a:sym typeface="Calibri"/>
              </a:rPr>
              <a:t>financements</a:t>
            </a:r>
            <a:r>
              <a:rPr lang="en-GB" sz="1600" dirty="0">
                <a:solidFill>
                  <a:schemeClr val="lt1"/>
                </a:solidFill>
                <a:latin typeface="Calibri"/>
                <a:ea typeface="Calibri"/>
                <a:cs typeface="Calibri"/>
                <a:sym typeface="Calibri"/>
              </a:rPr>
              <a:t> </a:t>
            </a:r>
            <a:r>
              <a:rPr lang="en-GB" dirty="0">
                <a:solidFill>
                  <a:schemeClr val="lt1"/>
                </a:solidFill>
                <a:latin typeface="Calibri"/>
                <a:ea typeface="Calibri"/>
                <a:cs typeface="Calibri"/>
                <a:sym typeface="Calibri"/>
              </a:rPr>
              <a:t>publics/subventions.</a:t>
            </a:r>
            <a:endParaRPr dirty="0">
              <a:latin typeface="Calibri" panose="020F0502020204030204" pitchFamily="34" charset="0"/>
              <a:cs typeface="Calibri" panose="020F0502020204030204" pitchFamily="34" charset="0"/>
            </a:endParaRPr>
          </a:p>
        </p:txBody>
      </p:sp>
      <p:sp>
        <p:nvSpPr>
          <p:cNvPr id="14" name="Google Shape;174;p7">
            <a:extLst>
              <a:ext uri="{FF2B5EF4-FFF2-40B4-BE49-F238E27FC236}">
                <a16:creationId xmlns:a16="http://schemas.microsoft.com/office/drawing/2014/main" id="{2A41E0A1-186C-4925-0975-2B75616DFBE2}"/>
              </a:ext>
            </a:extLst>
          </p:cNvPr>
          <p:cNvSpPr txBox="1"/>
          <p:nvPr/>
        </p:nvSpPr>
        <p:spPr>
          <a:xfrm rot="-5400000">
            <a:off x="606111" y="2012657"/>
            <a:ext cx="1778434" cy="857056"/>
          </a:xfrm>
          <a:prstGeom prst="rect">
            <a:avLst/>
          </a:prstGeom>
          <a:noFill/>
          <a:ln>
            <a:noFill/>
          </a:ln>
        </p:spPr>
        <p:txBody>
          <a:bodyPr spcFirstLastPara="1" wrap="square" lIns="0" tIns="0" rIns="0" bIns="0" anchor="ctr" anchorCtr="0">
            <a:noAutofit/>
          </a:bodyPr>
          <a:lstStyle/>
          <a:p>
            <a:pPr marL="0" marR="0" lvl="0" indent="0" algn="ctr" rtl="0">
              <a:lnSpc>
                <a:spcPts val="2300"/>
              </a:lnSpc>
              <a:spcBef>
                <a:spcPts val="0"/>
              </a:spcBef>
              <a:spcAft>
                <a:spcPts val="0"/>
              </a:spcAft>
              <a:buNone/>
            </a:pPr>
            <a:r>
              <a:rPr lang="en-GB" sz="2400" b="1" dirty="0" err="1">
                <a:solidFill>
                  <a:schemeClr val="tx2"/>
                </a:solidFill>
                <a:latin typeface="Calibri" panose="020F0502020204030204" pitchFamily="34" charset="0"/>
                <a:cs typeface="Calibri" panose="020F0502020204030204" pitchFamily="34" charset="0"/>
                <a:sym typeface="Arial"/>
              </a:rPr>
              <a:t>Résultats</a:t>
            </a:r>
            <a:r>
              <a:rPr lang="en-GB" sz="2400" b="1" dirty="0">
                <a:solidFill>
                  <a:schemeClr val="tx2"/>
                </a:solidFill>
                <a:latin typeface="Calibri" panose="020F0502020204030204" pitchFamily="34" charset="0"/>
                <a:cs typeface="Calibri" panose="020F0502020204030204" pitchFamily="34" charset="0"/>
                <a:sym typeface="Arial"/>
              </a:rPr>
              <a:t> de service</a:t>
            </a:r>
            <a:endParaRPr dirty="0">
              <a:solidFill>
                <a:schemeClr val="tx2"/>
              </a:solidFill>
              <a:latin typeface="Calibri" panose="020F0502020204030204" pitchFamily="34" charset="0"/>
              <a:cs typeface="Calibri" panose="020F0502020204030204" pitchFamily="34" charset="0"/>
            </a:endParaRPr>
          </a:p>
        </p:txBody>
      </p:sp>
      <p:sp>
        <p:nvSpPr>
          <p:cNvPr id="17" name="Google Shape;177;p7">
            <a:extLst>
              <a:ext uri="{FF2B5EF4-FFF2-40B4-BE49-F238E27FC236}">
                <a16:creationId xmlns:a16="http://schemas.microsoft.com/office/drawing/2014/main" id="{CA4FD178-6359-D9B7-2C20-10B885080241}"/>
              </a:ext>
            </a:extLst>
          </p:cNvPr>
          <p:cNvSpPr/>
          <p:nvPr/>
        </p:nvSpPr>
        <p:spPr>
          <a:xfrm>
            <a:off x="2899424" y="3253308"/>
            <a:ext cx="800100" cy="838200"/>
          </a:xfrm>
          <a:prstGeom prst="rect">
            <a:avLst/>
          </a:prstGeom>
          <a:noFill/>
          <a:ln>
            <a:noFill/>
          </a:ln>
        </p:spPr>
        <p:txBody>
          <a:bodyPr/>
          <a:lstStyle/>
          <a:p>
            <a:endParaRPr lang="en-GB"/>
          </a:p>
        </p:txBody>
      </p:sp>
      <p:sp>
        <p:nvSpPr>
          <p:cNvPr id="19" name="Google Shape;179;p7">
            <a:extLst>
              <a:ext uri="{FF2B5EF4-FFF2-40B4-BE49-F238E27FC236}">
                <a16:creationId xmlns:a16="http://schemas.microsoft.com/office/drawing/2014/main" id="{7647E25E-D667-58E0-D035-4D51B81BD2F1}"/>
              </a:ext>
            </a:extLst>
          </p:cNvPr>
          <p:cNvSpPr/>
          <p:nvPr/>
        </p:nvSpPr>
        <p:spPr>
          <a:xfrm>
            <a:off x="8892526" y="3271433"/>
            <a:ext cx="800100" cy="838200"/>
          </a:xfrm>
          <a:prstGeom prst="rect">
            <a:avLst/>
          </a:prstGeom>
          <a:noFill/>
          <a:ln>
            <a:noFill/>
          </a:ln>
        </p:spPr>
        <p:txBody>
          <a:bodyPr/>
          <a:lstStyle/>
          <a:p>
            <a:endParaRPr lang="en-GB"/>
          </a:p>
        </p:txBody>
      </p:sp>
      <p:sp>
        <p:nvSpPr>
          <p:cNvPr id="20" name="Google Shape;168;p7">
            <a:extLst>
              <a:ext uri="{FF2B5EF4-FFF2-40B4-BE49-F238E27FC236}">
                <a16:creationId xmlns:a16="http://schemas.microsoft.com/office/drawing/2014/main" id="{A814953C-09C8-72DB-F9CC-A72CEF118B18}"/>
              </a:ext>
            </a:extLst>
          </p:cNvPr>
          <p:cNvSpPr/>
          <p:nvPr/>
        </p:nvSpPr>
        <p:spPr>
          <a:xfrm>
            <a:off x="4923539" y="1144441"/>
            <a:ext cx="2828925" cy="2108867"/>
          </a:xfrm>
          <a:prstGeom prst="rect">
            <a:avLst/>
          </a:prstGeom>
          <a:solidFill>
            <a:schemeClr val="tx2"/>
          </a:solidFill>
          <a:ln>
            <a:noFill/>
          </a:ln>
        </p:spPr>
        <p:txBody>
          <a:bodyPr spcFirstLastPara="1" wrap="square" lIns="91425" tIns="45700" rIns="91425" bIns="45700" anchor="t" anchorCtr="0">
            <a:noAutofit/>
          </a:bodyPr>
          <a:lstStyle/>
          <a:p>
            <a:pPr lvl="0">
              <a:lnSpc>
                <a:spcPts val="2200"/>
              </a:lnSpc>
              <a:spcAft>
                <a:spcPts val="600"/>
              </a:spcAft>
            </a:pPr>
            <a:r>
              <a:rPr lang="en-GB" b="1" dirty="0">
                <a:solidFill>
                  <a:schemeClr val="lt1"/>
                </a:solidFill>
                <a:latin typeface="Calibri"/>
                <a:ea typeface="Calibri"/>
                <a:cs typeface="Calibri"/>
                <a:sym typeface="Calibri"/>
              </a:rPr>
              <a:t>SÉCURITÉ</a:t>
            </a:r>
            <a:r>
              <a:rPr lang="en-GB" sz="1800" dirty="0">
                <a:solidFill>
                  <a:schemeClr val="lt1"/>
                </a:solidFill>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lvl="0">
              <a:lnSpc>
                <a:spcPts val="2200"/>
              </a:lnSpc>
            </a:pPr>
            <a:r>
              <a:rPr lang="en-US" dirty="0">
                <a:solidFill>
                  <a:schemeClr val="lt1"/>
                </a:solidFill>
                <a:latin typeface="Calibri"/>
                <a:ea typeface="Calibri"/>
                <a:cs typeface="Calibri"/>
                <a:sym typeface="Calibri"/>
              </a:rPr>
              <a:t>Les clients, les </a:t>
            </a:r>
            <a:r>
              <a:rPr lang="en-US" dirty="0" err="1">
                <a:solidFill>
                  <a:schemeClr val="lt1"/>
                </a:solidFill>
                <a:latin typeface="Calibri"/>
                <a:ea typeface="Calibri"/>
                <a:cs typeface="Calibri"/>
                <a:sym typeface="Calibri"/>
              </a:rPr>
              <a:t>travailleurs</a:t>
            </a:r>
            <a:r>
              <a:rPr lang="en-US" dirty="0">
                <a:solidFill>
                  <a:schemeClr val="lt1"/>
                </a:solidFill>
                <a:latin typeface="Calibri"/>
                <a:ea typeface="Calibri"/>
                <a:cs typeface="Calibri"/>
                <a:sym typeface="Calibri"/>
              </a:rPr>
              <a:t> et les </a:t>
            </a:r>
            <a:r>
              <a:rPr lang="en-US" dirty="0" err="1">
                <a:solidFill>
                  <a:schemeClr val="lt1"/>
                </a:solidFill>
                <a:latin typeface="Calibri"/>
                <a:ea typeface="Calibri"/>
                <a:cs typeface="Calibri"/>
                <a:sym typeface="Calibri"/>
              </a:rPr>
              <a:t>communautés</a:t>
            </a:r>
            <a:r>
              <a:rPr lang="en-US" dirty="0">
                <a:solidFill>
                  <a:schemeClr val="lt1"/>
                </a:solidFill>
                <a:latin typeface="Calibri"/>
                <a:ea typeface="Calibri"/>
                <a:cs typeface="Calibri"/>
                <a:sym typeface="Calibri"/>
              </a:rPr>
              <a:t> </a:t>
            </a:r>
            <a:r>
              <a:rPr lang="en-US" dirty="0" err="1">
                <a:solidFill>
                  <a:schemeClr val="lt1"/>
                </a:solidFill>
                <a:latin typeface="Calibri"/>
                <a:ea typeface="Calibri"/>
                <a:cs typeface="Calibri"/>
                <a:sym typeface="Calibri"/>
              </a:rPr>
              <a:t>sont</a:t>
            </a:r>
            <a:r>
              <a:rPr lang="en-US" dirty="0">
                <a:solidFill>
                  <a:schemeClr val="lt1"/>
                </a:solidFill>
                <a:latin typeface="Calibri"/>
                <a:ea typeface="Calibri"/>
                <a:cs typeface="Calibri"/>
                <a:sym typeface="Calibri"/>
              </a:rPr>
              <a:t> protégés </a:t>
            </a:r>
            <a:r>
              <a:rPr lang="en-US" dirty="0" err="1">
                <a:solidFill>
                  <a:schemeClr val="lt1"/>
                </a:solidFill>
                <a:latin typeface="Calibri"/>
                <a:ea typeface="Calibri"/>
                <a:cs typeface="Calibri"/>
                <a:sym typeface="Calibri"/>
              </a:rPr>
              <a:t>contre</a:t>
            </a:r>
            <a:r>
              <a:rPr lang="en-US" dirty="0">
                <a:solidFill>
                  <a:schemeClr val="lt1"/>
                </a:solidFill>
                <a:latin typeface="Calibri"/>
                <a:ea typeface="Calibri"/>
                <a:cs typeface="Calibri"/>
                <a:sym typeface="Calibri"/>
              </a:rPr>
              <a:t> les </a:t>
            </a:r>
            <a:r>
              <a:rPr lang="en-US" dirty="0" err="1">
                <a:solidFill>
                  <a:schemeClr val="lt1"/>
                </a:solidFill>
                <a:latin typeface="Calibri"/>
                <a:ea typeface="Calibri"/>
                <a:cs typeface="Calibri"/>
                <a:sym typeface="Calibri"/>
              </a:rPr>
              <a:t>risques</a:t>
            </a:r>
            <a:r>
              <a:rPr lang="en-US" dirty="0">
                <a:solidFill>
                  <a:schemeClr val="lt1"/>
                </a:solidFill>
                <a:latin typeface="Calibri"/>
                <a:ea typeface="Calibri"/>
                <a:cs typeface="Calibri"/>
                <a:sym typeface="Calibri"/>
              </a:rPr>
              <a:t> pour la </a:t>
            </a:r>
            <a:r>
              <a:rPr lang="en-US" dirty="0" err="1">
                <a:solidFill>
                  <a:schemeClr val="lt1"/>
                </a:solidFill>
                <a:latin typeface="Calibri"/>
                <a:ea typeface="Calibri"/>
                <a:cs typeface="Calibri"/>
                <a:sym typeface="Calibri"/>
              </a:rPr>
              <a:t>sécurité</a:t>
            </a:r>
            <a:r>
              <a:rPr lang="en-US" dirty="0">
                <a:solidFill>
                  <a:schemeClr val="lt1"/>
                </a:solidFill>
                <a:latin typeface="Calibri"/>
                <a:ea typeface="Calibri"/>
                <a:cs typeface="Calibri"/>
                <a:sym typeface="Calibri"/>
              </a:rPr>
              <a:t> et la </a:t>
            </a:r>
            <a:r>
              <a:rPr lang="en-US" dirty="0" err="1">
                <a:solidFill>
                  <a:schemeClr val="lt1"/>
                </a:solidFill>
                <a:latin typeface="Calibri"/>
                <a:ea typeface="Calibri"/>
                <a:cs typeface="Calibri"/>
                <a:sym typeface="Calibri"/>
              </a:rPr>
              <a:t>santé</a:t>
            </a:r>
            <a:endParaRPr lang="en-US" dirty="0">
              <a:solidFill>
                <a:schemeClr val="lt1"/>
              </a:solidFill>
              <a:latin typeface="Calibri"/>
              <a:ea typeface="Calibri"/>
              <a:cs typeface="Calibri"/>
              <a:sym typeface="Calibri"/>
            </a:endParaRPr>
          </a:p>
        </p:txBody>
      </p:sp>
      <p:sp>
        <p:nvSpPr>
          <p:cNvPr id="21" name="Google Shape;168;p7">
            <a:extLst>
              <a:ext uri="{FF2B5EF4-FFF2-40B4-BE49-F238E27FC236}">
                <a16:creationId xmlns:a16="http://schemas.microsoft.com/office/drawing/2014/main" id="{E0760E0E-11F8-95EB-E8D9-AB5405D8866D}"/>
              </a:ext>
            </a:extLst>
          </p:cNvPr>
          <p:cNvSpPr/>
          <p:nvPr/>
        </p:nvSpPr>
        <p:spPr>
          <a:xfrm>
            <a:off x="7934132" y="1144441"/>
            <a:ext cx="2828925" cy="2108867"/>
          </a:xfrm>
          <a:prstGeom prst="rect">
            <a:avLst/>
          </a:prstGeom>
          <a:solidFill>
            <a:schemeClr val="tx2"/>
          </a:solidFill>
          <a:ln>
            <a:noFill/>
          </a:ln>
        </p:spPr>
        <p:txBody>
          <a:bodyPr spcFirstLastPara="1" wrap="square" lIns="91425" tIns="45700" rIns="91425" bIns="45700" anchor="t" anchorCtr="0">
            <a:noAutofit/>
          </a:bodyPr>
          <a:lstStyle/>
          <a:p>
            <a:pPr lvl="0">
              <a:lnSpc>
                <a:spcPts val="2200"/>
              </a:lnSpc>
              <a:spcAft>
                <a:spcPts val="600"/>
              </a:spcAft>
            </a:pPr>
            <a:r>
              <a:rPr lang="en-GB" b="1" dirty="0">
                <a:solidFill>
                  <a:schemeClr val="lt1"/>
                </a:solidFill>
                <a:latin typeface="Calibri"/>
                <a:ea typeface="Calibri"/>
                <a:cs typeface="Calibri"/>
                <a:sym typeface="Calibri"/>
              </a:rPr>
              <a:t>DURABILITÉ</a:t>
            </a:r>
            <a:r>
              <a:rPr lang="en-GB" sz="1800" dirty="0">
                <a:solidFill>
                  <a:schemeClr val="lt1"/>
                </a:solidFill>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lvl="0">
              <a:lnSpc>
                <a:spcPts val="2200"/>
              </a:lnSpc>
            </a:pPr>
            <a:r>
              <a:rPr lang="en-US" dirty="0">
                <a:solidFill>
                  <a:schemeClr val="lt1"/>
                </a:solidFill>
                <a:latin typeface="Calibri"/>
                <a:ea typeface="Calibri"/>
                <a:cs typeface="Calibri"/>
                <a:sym typeface="Calibri"/>
              </a:rPr>
              <a:t>Les services </a:t>
            </a:r>
            <a:r>
              <a:rPr lang="en-US" dirty="0" err="1">
                <a:solidFill>
                  <a:schemeClr val="lt1"/>
                </a:solidFill>
                <a:latin typeface="Calibri"/>
                <a:ea typeface="Calibri"/>
                <a:cs typeface="Calibri"/>
                <a:sym typeface="Calibri"/>
              </a:rPr>
              <a:t>sont</a:t>
            </a:r>
            <a:r>
              <a:rPr lang="en-US" dirty="0">
                <a:solidFill>
                  <a:schemeClr val="lt1"/>
                </a:solidFill>
                <a:latin typeface="Calibri"/>
                <a:ea typeface="Calibri"/>
                <a:cs typeface="Calibri"/>
                <a:sym typeface="Calibri"/>
              </a:rPr>
              <a:t> </a:t>
            </a:r>
            <a:r>
              <a:rPr lang="en-US" dirty="0" err="1">
                <a:solidFill>
                  <a:schemeClr val="lt1"/>
                </a:solidFill>
                <a:latin typeface="Calibri"/>
                <a:ea typeface="Calibri"/>
                <a:cs typeface="Calibri"/>
                <a:sym typeface="Calibri"/>
              </a:rPr>
              <a:t>fournis</a:t>
            </a:r>
            <a:r>
              <a:rPr lang="en-US" dirty="0">
                <a:solidFill>
                  <a:schemeClr val="lt1"/>
                </a:solidFill>
                <a:latin typeface="Calibri"/>
                <a:ea typeface="Calibri"/>
                <a:cs typeface="Calibri"/>
                <a:sym typeface="Calibri"/>
              </a:rPr>
              <a:t> de manière </a:t>
            </a:r>
            <a:r>
              <a:rPr lang="en-US" dirty="0" err="1">
                <a:solidFill>
                  <a:schemeClr val="lt1"/>
                </a:solidFill>
                <a:latin typeface="Calibri"/>
                <a:ea typeface="Calibri"/>
                <a:cs typeface="Calibri"/>
                <a:sym typeface="Calibri"/>
              </a:rPr>
              <a:t>fiable</a:t>
            </a:r>
            <a:r>
              <a:rPr lang="en-US" dirty="0">
                <a:solidFill>
                  <a:schemeClr val="lt1"/>
                </a:solidFill>
                <a:latin typeface="Calibri"/>
                <a:ea typeface="Calibri"/>
                <a:cs typeface="Calibri"/>
                <a:sym typeface="Calibri"/>
              </a:rPr>
              <a:t> grâce </a:t>
            </a:r>
            <a:r>
              <a:rPr lang="en-US" dirty="0" err="1">
                <a:solidFill>
                  <a:schemeClr val="lt1"/>
                </a:solidFill>
                <a:latin typeface="Calibri"/>
                <a:ea typeface="Calibri"/>
                <a:cs typeface="Calibri"/>
                <a:sym typeface="Calibri"/>
              </a:rPr>
              <a:t>à</a:t>
            </a:r>
            <a:r>
              <a:rPr lang="en-US" dirty="0">
                <a:solidFill>
                  <a:schemeClr val="lt1"/>
                </a:solidFill>
                <a:latin typeface="Calibri"/>
                <a:ea typeface="Calibri"/>
                <a:cs typeface="Calibri"/>
                <a:sym typeface="Calibri"/>
              </a:rPr>
              <a:t> </a:t>
            </a:r>
            <a:r>
              <a:rPr lang="en-US" dirty="0" err="1">
                <a:solidFill>
                  <a:schemeClr val="lt1"/>
                </a:solidFill>
                <a:latin typeface="Calibri"/>
                <a:ea typeface="Calibri"/>
                <a:cs typeface="Calibri"/>
                <a:sym typeface="Calibri"/>
              </a:rPr>
              <a:t>une</a:t>
            </a:r>
            <a:r>
              <a:rPr lang="en-US" dirty="0">
                <a:solidFill>
                  <a:schemeClr val="lt1"/>
                </a:solidFill>
                <a:latin typeface="Calibri"/>
                <a:ea typeface="Calibri"/>
                <a:cs typeface="Calibri"/>
                <a:sym typeface="Calibri"/>
              </a:rPr>
              <a:t> bonne gestion des </a:t>
            </a:r>
            <a:r>
              <a:rPr lang="en-US" dirty="0" err="1">
                <a:solidFill>
                  <a:schemeClr val="lt1"/>
                </a:solidFill>
                <a:latin typeface="Calibri"/>
                <a:ea typeface="Calibri"/>
                <a:cs typeface="Calibri"/>
                <a:sym typeface="Calibri"/>
              </a:rPr>
              <a:t>ressources</a:t>
            </a:r>
            <a:r>
              <a:rPr lang="en-US" dirty="0">
                <a:solidFill>
                  <a:schemeClr val="lt1"/>
                </a:solidFill>
                <a:latin typeface="Calibri"/>
                <a:ea typeface="Calibri"/>
                <a:cs typeface="Calibri"/>
                <a:sym typeface="Calibri"/>
              </a:rPr>
              <a:t> </a:t>
            </a:r>
            <a:r>
              <a:rPr lang="en-US" dirty="0" err="1">
                <a:solidFill>
                  <a:schemeClr val="lt1"/>
                </a:solidFill>
                <a:latin typeface="Calibri"/>
                <a:ea typeface="Calibri"/>
                <a:cs typeface="Calibri"/>
                <a:sym typeface="Calibri"/>
              </a:rPr>
              <a:t>humaines</a:t>
            </a:r>
            <a:r>
              <a:rPr lang="en-US" dirty="0">
                <a:solidFill>
                  <a:schemeClr val="lt1"/>
                </a:solidFill>
                <a:latin typeface="Calibri"/>
                <a:ea typeface="Calibri"/>
                <a:cs typeface="Calibri"/>
                <a:sym typeface="Calibri"/>
              </a:rPr>
              <a:t>, </a:t>
            </a:r>
            <a:r>
              <a:rPr lang="en-US" dirty="0" err="1">
                <a:solidFill>
                  <a:schemeClr val="lt1"/>
                </a:solidFill>
                <a:latin typeface="Calibri"/>
                <a:ea typeface="Calibri"/>
                <a:cs typeface="Calibri"/>
                <a:sym typeface="Calibri"/>
              </a:rPr>
              <a:t>financières</a:t>
            </a:r>
            <a:r>
              <a:rPr lang="en-US" dirty="0">
                <a:solidFill>
                  <a:schemeClr val="lt1"/>
                </a:solidFill>
                <a:latin typeface="Calibri"/>
                <a:ea typeface="Calibri"/>
                <a:cs typeface="Calibri"/>
                <a:sym typeface="Calibri"/>
              </a:rPr>
              <a:t> et </a:t>
            </a:r>
            <a:r>
              <a:rPr lang="en-US" dirty="0" err="1">
                <a:solidFill>
                  <a:schemeClr val="lt1"/>
                </a:solidFill>
                <a:latin typeface="Calibri"/>
                <a:ea typeface="Calibri"/>
                <a:cs typeface="Calibri"/>
                <a:sym typeface="Calibri"/>
              </a:rPr>
              <a:t>naturelles</a:t>
            </a:r>
            <a:endParaRPr lang="en-US" dirty="0">
              <a:solidFill>
                <a:schemeClr val="lt1"/>
              </a:solidFill>
              <a:latin typeface="Calibri"/>
              <a:ea typeface="Calibri"/>
              <a:cs typeface="Calibri"/>
              <a:sym typeface="Calibri"/>
            </a:endParaRPr>
          </a:p>
        </p:txBody>
      </p:sp>
      <p:sp>
        <p:nvSpPr>
          <p:cNvPr id="22" name="Google Shape;168;p7">
            <a:extLst>
              <a:ext uri="{FF2B5EF4-FFF2-40B4-BE49-F238E27FC236}">
                <a16:creationId xmlns:a16="http://schemas.microsoft.com/office/drawing/2014/main" id="{549B5AEA-A7D9-F193-3755-55A3C1531719}"/>
              </a:ext>
            </a:extLst>
          </p:cNvPr>
          <p:cNvSpPr/>
          <p:nvPr/>
        </p:nvSpPr>
        <p:spPr>
          <a:xfrm>
            <a:off x="1923856" y="3434757"/>
            <a:ext cx="2828925" cy="2426397"/>
          </a:xfrm>
          <a:prstGeom prst="rect">
            <a:avLst/>
          </a:prstGeom>
          <a:solidFill>
            <a:schemeClr val="tx2">
              <a:alpha val="15000"/>
            </a:schemeClr>
          </a:solidFill>
          <a:ln>
            <a:noFill/>
          </a:ln>
        </p:spPr>
        <p:txBody>
          <a:bodyPr spcFirstLastPara="1" wrap="square" lIns="91425" tIns="45700" rIns="91425" bIns="45700" anchor="t" anchorCtr="0">
            <a:noAutofit/>
          </a:bodyPr>
          <a:lstStyle/>
          <a:p>
            <a:pPr lvl="0">
              <a:lnSpc>
                <a:spcPts val="2200"/>
              </a:lnSpc>
              <a:spcAft>
                <a:spcPts val="600"/>
              </a:spcAft>
            </a:pPr>
            <a:r>
              <a:rPr lang="en-GB" b="1" dirty="0">
                <a:latin typeface="Calibri"/>
                <a:ea typeface="Calibri"/>
                <a:cs typeface="Calibri"/>
                <a:sym typeface="Calibri"/>
              </a:rPr>
              <a:t>RESPONSABILITÉ</a:t>
            </a:r>
            <a:r>
              <a:rPr lang="en-GB" sz="1800" dirty="0">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lvl="0">
              <a:lnSpc>
                <a:spcPts val="2200"/>
              </a:lnSpc>
            </a:pPr>
            <a:r>
              <a:rPr lang="en-US" dirty="0" err="1">
                <a:latin typeface="Calibri"/>
                <a:ea typeface="Calibri"/>
                <a:cs typeface="Calibri"/>
                <a:sym typeface="Calibri"/>
              </a:rPr>
              <a:t>L'autorité</a:t>
            </a:r>
            <a:r>
              <a:rPr lang="en-US" dirty="0">
                <a:latin typeface="Calibri"/>
                <a:ea typeface="Calibri"/>
                <a:cs typeface="Calibri"/>
                <a:sym typeface="Calibri"/>
              </a:rPr>
              <a:t> </a:t>
            </a:r>
            <a:r>
              <a:rPr lang="en-US" dirty="0" err="1">
                <a:latin typeface="Calibri"/>
                <a:ea typeface="Calibri"/>
                <a:cs typeface="Calibri"/>
                <a:sym typeface="Calibri"/>
              </a:rPr>
              <a:t>ou</a:t>
            </a:r>
            <a:r>
              <a:rPr lang="en-US" dirty="0">
                <a:latin typeface="Calibri"/>
                <a:ea typeface="Calibri"/>
                <a:cs typeface="Calibri"/>
                <a:sym typeface="Calibri"/>
              </a:rPr>
              <a:t> les </a:t>
            </a:r>
            <a:r>
              <a:rPr lang="en-US" dirty="0" err="1">
                <a:latin typeface="Calibri"/>
                <a:ea typeface="Calibri"/>
                <a:cs typeface="Calibri"/>
                <a:sym typeface="Calibri"/>
              </a:rPr>
              <a:t>autorités</a:t>
            </a:r>
            <a:r>
              <a:rPr lang="en-US" dirty="0">
                <a:latin typeface="Calibri"/>
                <a:ea typeface="Calibri"/>
                <a:cs typeface="Calibri"/>
                <a:sym typeface="Calibri"/>
              </a:rPr>
              <a:t> </a:t>
            </a:r>
            <a:r>
              <a:rPr lang="en-US" dirty="0" err="1">
                <a:latin typeface="Calibri"/>
                <a:ea typeface="Calibri"/>
                <a:cs typeface="Calibri"/>
                <a:sym typeface="Calibri"/>
              </a:rPr>
              <a:t>ont</a:t>
            </a:r>
            <a:r>
              <a:rPr lang="en-US" dirty="0">
                <a:latin typeface="Calibri"/>
                <a:ea typeface="Calibri"/>
                <a:cs typeface="Calibri"/>
                <a:sym typeface="Calibri"/>
              </a:rPr>
              <a:t> un </a:t>
            </a:r>
            <a:r>
              <a:rPr lang="en-US" dirty="0" err="1">
                <a:latin typeface="Calibri"/>
                <a:ea typeface="Calibri"/>
                <a:cs typeface="Calibri"/>
                <a:sym typeface="Calibri"/>
              </a:rPr>
              <a:t>mandat</a:t>
            </a:r>
            <a:r>
              <a:rPr lang="en-US" dirty="0">
                <a:latin typeface="Calibri"/>
                <a:ea typeface="Calibri"/>
                <a:cs typeface="Calibri"/>
                <a:sym typeface="Calibri"/>
              </a:rPr>
              <a:t> </a:t>
            </a:r>
            <a:r>
              <a:rPr lang="en-US" dirty="0" err="1">
                <a:latin typeface="Calibri"/>
                <a:ea typeface="Calibri"/>
                <a:cs typeface="Calibri"/>
                <a:sym typeface="Calibri"/>
              </a:rPr>
              <a:t>clair</a:t>
            </a:r>
            <a:r>
              <a:rPr lang="en-US" dirty="0">
                <a:latin typeface="Calibri"/>
                <a:ea typeface="Calibri"/>
                <a:cs typeface="Calibri"/>
                <a:sym typeface="Calibri"/>
              </a:rPr>
              <a:t> pour </a:t>
            </a:r>
            <a:r>
              <a:rPr lang="en-US" dirty="0" err="1">
                <a:latin typeface="Calibri"/>
                <a:ea typeface="Calibri"/>
                <a:cs typeface="Calibri"/>
                <a:sym typeface="Calibri"/>
              </a:rPr>
              <a:t>garantir</a:t>
            </a:r>
            <a:r>
              <a:rPr lang="en-US" dirty="0">
                <a:latin typeface="Calibri"/>
                <a:ea typeface="Calibri"/>
                <a:cs typeface="Calibri"/>
                <a:sym typeface="Calibri"/>
              </a:rPr>
              <a:t> des services </a:t>
            </a:r>
            <a:r>
              <a:rPr lang="en-US" dirty="0" err="1">
                <a:latin typeface="Calibri"/>
                <a:ea typeface="Calibri"/>
                <a:cs typeface="Calibri"/>
                <a:sym typeface="Calibri"/>
              </a:rPr>
              <a:t>d'assainissement</a:t>
            </a:r>
            <a:r>
              <a:rPr lang="en-US" dirty="0">
                <a:latin typeface="Calibri"/>
                <a:ea typeface="Calibri"/>
                <a:cs typeface="Calibri"/>
                <a:sym typeface="Calibri"/>
              </a:rPr>
              <a:t> </a:t>
            </a:r>
            <a:r>
              <a:rPr lang="en-US" dirty="0" err="1">
                <a:latin typeface="Calibri"/>
                <a:ea typeface="Calibri"/>
                <a:cs typeface="Calibri"/>
                <a:sym typeface="Calibri"/>
              </a:rPr>
              <a:t>inclusifs</a:t>
            </a:r>
            <a:r>
              <a:rPr lang="en-US" dirty="0">
                <a:latin typeface="Calibri"/>
                <a:ea typeface="Calibri"/>
                <a:cs typeface="Calibri"/>
                <a:sym typeface="Calibri"/>
              </a:rPr>
              <a:t> et </a:t>
            </a:r>
            <a:r>
              <a:rPr lang="en-US" dirty="0" err="1">
                <a:latin typeface="Calibri"/>
                <a:ea typeface="Calibri"/>
                <a:cs typeface="Calibri"/>
                <a:sym typeface="Calibri"/>
              </a:rPr>
              <a:t>sûrs</a:t>
            </a:r>
            <a:endParaRPr dirty="0">
              <a:latin typeface="Calibri" panose="020F0502020204030204" pitchFamily="34" charset="0"/>
              <a:cs typeface="Calibri" panose="020F0502020204030204" pitchFamily="34" charset="0"/>
            </a:endParaRPr>
          </a:p>
        </p:txBody>
      </p:sp>
      <p:sp>
        <p:nvSpPr>
          <p:cNvPr id="23" name="Google Shape;174;p7">
            <a:extLst>
              <a:ext uri="{FF2B5EF4-FFF2-40B4-BE49-F238E27FC236}">
                <a16:creationId xmlns:a16="http://schemas.microsoft.com/office/drawing/2014/main" id="{77EF3A5F-F856-4691-40C2-210AB485D34F}"/>
              </a:ext>
            </a:extLst>
          </p:cNvPr>
          <p:cNvSpPr txBox="1"/>
          <p:nvPr/>
        </p:nvSpPr>
        <p:spPr>
          <a:xfrm rot="-5400000">
            <a:off x="606111" y="3927657"/>
            <a:ext cx="1778434" cy="857056"/>
          </a:xfrm>
          <a:prstGeom prst="rect">
            <a:avLst/>
          </a:prstGeom>
          <a:noFill/>
          <a:ln>
            <a:noFill/>
          </a:ln>
        </p:spPr>
        <p:txBody>
          <a:bodyPr spcFirstLastPara="1" wrap="square" lIns="0" tIns="0" rIns="0" bIns="0" anchor="ctr" anchorCtr="0">
            <a:noAutofit/>
          </a:bodyPr>
          <a:lstStyle/>
          <a:p>
            <a:pPr marL="0" marR="0" lvl="0" indent="0" algn="ctr" rtl="0">
              <a:lnSpc>
                <a:spcPts val="2300"/>
              </a:lnSpc>
              <a:spcBef>
                <a:spcPts val="0"/>
              </a:spcBef>
              <a:spcAft>
                <a:spcPts val="0"/>
              </a:spcAft>
              <a:buNone/>
            </a:pPr>
            <a:r>
              <a:rPr lang="en-GB" sz="2400" b="1" dirty="0" err="1">
                <a:latin typeface="Calibri" panose="020F0502020204030204" pitchFamily="34" charset="0"/>
                <a:cs typeface="Calibri" panose="020F0502020204030204" pitchFamily="34" charset="0"/>
                <a:sym typeface="Arial"/>
              </a:rPr>
              <a:t>Fonctions</a:t>
            </a:r>
            <a:r>
              <a:rPr lang="en-GB" sz="2400" b="1" dirty="0">
                <a:latin typeface="Calibri" panose="020F0502020204030204" pitchFamily="34" charset="0"/>
                <a:cs typeface="Calibri" panose="020F0502020204030204" pitchFamily="34" charset="0"/>
                <a:sym typeface="Arial"/>
              </a:rPr>
              <a:t> du </a:t>
            </a:r>
            <a:r>
              <a:rPr lang="en-GB" sz="2400" b="1" dirty="0" err="1">
                <a:latin typeface="Calibri" panose="020F0502020204030204" pitchFamily="34" charset="0"/>
                <a:cs typeface="Calibri" panose="020F0502020204030204" pitchFamily="34" charset="0"/>
                <a:sym typeface="Arial"/>
              </a:rPr>
              <a:t>système</a:t>
            </a:r>
            <a:endParaRPr lang="en-GB" sz="2400" b="1" dirty="0">
              <a:latin typeface="Calibri" panose="020F0502020204030204" pitchFamily="34" charset="0"/>
              <a:cs typeface="Calibri" panose="020F0502020204030204" pitchFamily="34" charset="0"/>
              <a:sym typeface="Arial"/>
            </a:endParaRPr>
          </a:p>
        </p:txBody>
      </p:sp>
      <p:sp>
        <p:nvSpPr>
          <p:cNvPr id="24" name="Google Shape;168;p7">
            <a:extLst>
              <a:ext uri="{FF2B5EF4-FFF2-40B4-BE49-F238E27FC236}">
                <a16:creationId xmlns:a16="http://schemas.microsoft.com/office/drawing/2014/main" id="{F522C1F8-C5D7-0AB7-9FC7-2F58246CA264}"/>
              </a:ext>
            </a:extLst>
          </p:cNvPr>
          <p:cNvSpPr/>
          <p:nvPr/>
        </p:nvSpPr>
        <p:spPr>
          <a:xfrm>
            <a:off x="4923539" y="3434757"/>
            <a:ext cx="2828925" cy="2426397"/>
          </a:xfrm>
          <a:prstGeom prst="rect">
            <a:avLst/>
          </a:prstGeom>
          <a:solidFill>
            <a:schemeClr val="tx2">
              <a:alpha val="15000"/>
            </a:schemeClr>
          </a:solidFill>
          <a:ln>
            <a:noFill/>
          </a:ln>
        </p:spPr>
        <p:txBody>
          <a:bodyPr spcFirstLastPara="1" wrap="square" lIns="91425" tIns="45700" rIns="91425" bIns="45700" anchor="t" anchorCtr="0">
            <a:noAutofit/>
          </a:bodyPr>
          <a:lstStyle/>
          <a:p>
            <a:pPr lvl="0">
              <a:lnSpc>
                <a:spcPts val="2200"/>
              </a:lnSpc>
              <a:spcAft>
                <a:spcPts val="600"/>
              </a:spcAft>
            </a:pPr>
            <a:r>
              <a:rPr lang="en-GB" b="1" dirty="0">
                <a:latin typeface="Calibri"/>
                <a:ea typeface="Calibri"/>
                <a:cs typeface="Calibri"/>
                <a:sym typeface="Calibri"/>
              </a:rPr>
              <a:t>OBLIGATION DE RENDRE COMPTE</a:t>
            </a:r>
            <a:r>
              <a:rPr lang="en-GB" sz="1800" dirty="0">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lvl="0">
              <a:lnSpc>
                <a:spcPts val="2200"/>
              </a:lnSpc>
            </a:pPr>
            <a:r>
              <a:rPr lang="en-US" dirty="0">
                <a:latin typeface="Calibri"/>
                <a:ea typeface="Calibri"/>
                <a:cs typeface="Calibri"/>
                <a:sym typeface="Calibri"/>
              </a:rPr>
              <a:t>La performance </a:t>
            </a:r>
            <a:r>
              <a:rPr lang="en-US" dirty="0" err="1">
                <a:latin typeface="Calibri"/>
                <a:ea typeface="Calibri"/>
                <a:cs typeface="Calibri"/>
                <a:sym typeface="Calibri"/>
              </a:rPr>
              <a:t>est</a:t>
            </a:r>
            <a:r>
              <a:rPr lang="en-US" dirty="0">
                <a:latin typeface="Calibri"/>
                <a:ea typeface="Calibri"/>
                <a:cs typeface="Calibri"/>
                <a:sym typeface="Calibri"/>
              </a:rPr>
              <a:t> </a:t>
            </a:r>
            <a:r>
              <a:rPr lang="en-US" dirty="0" err="1">
                <a:latin typeface="Calibri"/>
                <a:ea typeface="Calibri"/>
                <a:cs typeface="Calibri"/>
                <a:sym typeface="Calibri"/>
              </a:rPr>
              <a:t>surveillée</a:t>
            </a:r>
            <a:r>
              <a:rPr lang="en-US" dirty="0">
                <a:latin typeface="Calibri"/>
                <a:ea typeface="Calibri"/>
                <a:cs typeface="Calibri"/>
                <a:sym typeface="Calibri"/>
              </a:rPr>
              <a:t> de manière </a:t>
            </a:r>
            <a:r>
              <a:rPr lang="en-US" dirty="0" err="1">
                <a:latin typeface="Calibri"/>
                <a:ea typeface="Calibri"/>
                <a:cs typeface="Calibri"/>
                <a:sym typeface="Calibri"/>
              </a:rPr>
              <a:t>transparente</a:t>
            </a:r>
            <a:r>
              <a:rPr lang="en-US" dirty="0">
                <a:latin typeface="Calibri"/>
                <a:ea typeface="Calibri"/>
                <a:cs typeface="Calibri"/>
                <a:sym typeface="Calibri"/>
              </a:rPr>
              <a:t> et </a:t>
            </a:r>
            <a:r>
              <a:rPr lang="en-US" dirty="0" err="1">
                <a:latin typeface="Calibri"/>
                <a:ea typeface="Calibri"/>
                <a:cs typeface="Calibri"/>
                <a:sym typeface="Calibri"/>
              </a:rPr>
              <a:t>gérée</a:t>
            </a:r>
            <a:r>
              <a:rPr lang="en-US" dirty="0">
                <a:latin typeface="Calibri"/>
                <a:ea typeface="Calibri"/>
                <a:cs typeface="Calibri"/>
                <a:sym typeface="Calibri"/>
              </a:rPr>
              <a:t> avec des </a:t>
            </a:r>
            <a:r>
              <a:rPr lang="en-US" dirty="0" err="1">
                <a:latin typeface="Calibri"/>
                <a:ea typeface="Calibri"/>
                <a:cs typeface="Calibri"/>
                <a:sym typeface="Calibri"/>
              </a:rPr>
              <a:t>données</a:t>
            </a:r>
            <a:r>
              <a:rPr lang="en-US" dirty="0">
                <a:latin typeface="Calibri"/>
                <a:ea typeface="Calibri"/>
                <a:cs typeface="Calibri"/>
                <a:sym typeface="Calibri"/>
              </a:rPr>
              <a:t>, de la transparence et des </a:t>
            </a:r>
            <a:r>
              <a:rPr lang="en-US" dirty="0" err="1">
                <a:latin typeface="Calibri"/>
                <a:ea typeface="Calibri"/>
                <a:cs typeface="Calibri"/>
                <a:sym typeface="Calibri"/>
              </a:rPr>
              <a:t>incitations</a:t>
            </a:r>
            <a:endParaRPr lang="en-US" dirty="0">
              <a:latin typeface="Calibri"/>
              <a:ea typeface="Calibri"/>
              <a:cs typeface="Calibri"/>
              <a:sym typeface="Calibri"/>
            </a:endParaRPr>
          </a:p>
        </p:txBody>
      </p:sp>
      <p:sp>
        <p:nvSpPr>
          <p:cNvPr id="25" name="Google Shape;168;p7">
            <a:extLst>
              <a:ext uri="{FF2B5EF4-FFF2-40B4-BE49-F238E27FC236}">
                <a16:creationId xmlns:a16="http://schemas.microsoft.com/office/drawing/2014/main" id="{41E69445-8D5E-E3AE-34ED-CB978B7AF987}"/>
              </a:ext>
            </a:extLst>
          </p:cNvPr>
          <p:cNvSpPr/>
          <p:nvPr/>
        </p:nvSpPr>
        <p:spPr>
          <a:xfrm>
            <a:off x="7934132" y="3434757"/>
            <a:ext cx="2828925" cy="2426397"/>
          </a:xfrm>
          <a:prstGeom prst="rect">
            <a:avLst/>
          </a:prstGeom>
          <a:solidFill>
            <a:schemeClr val="tx2">
              <a:alpha val="15000"/>
            </a:schemeClr>
          </a:solidFill>
          <a:ln>
            <a:noFill/>
          </a:ln>
        </p:spPr>
        <p:txBody>
          <a:bodyPr spcFirstLastPara="1" wrap="square" lIns="91425" tIns="45700" rIns="91425" bIns="45700" anchor="t" anchorCtr="0">
            <a:noAutofit/>
          </a:bodyPr>
          <a:lstStyle/>
          <a:p>
            <a:pPr lvl="0">
              <a:lnSpc>
                <a:spcPts val="2200"/>
              </a:lnSpc>
              <a:spcAft>
                <a:spcPts val="600"/>
              </a:spcAft>
            </a:pPr>
            <a:r>
              <a:rPr lang="en-GB" b="1" dirty="0">
                <a:latin typeface="Calibri"/>
                <a:ea typeface="Calibri"/>
                <a:cs typeface="Calibri"/>
                <a:sym typeface="Calibri"/>
              </a:rPr>
              <a:t>PLANIFICATION ET GESTION DES RESSOURCES</a:t>
            </a:r>
            <a:r>
              <a:rPr lang="en-GB" sz="1800" dirty="0">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lvl="0">
              <a:lnSpc>
                <a:spcPts val="2200"/>
              </a:lnSpc>
            </a:pPr>
            <a:r>
              <a:rPr lang="en-US" sz="1700" dirty="0">
                <a:latin typeface="Calibri"/>
                <a:ea typeface="Calibri"/>
                <a:cs typeface="Calibri"/>
                <a:sym typeface="Calibri"/>
              </a:rPr>
              <a:t>Les </a:t>
            </a:r>
            <a:r>
              <a:rPr lang="en-US" sz="1700" dirty="0" err="1">
                <a:latin typeface="Calibri"/>
                <a:ea typeface="Calibri"/>
                <a:cs typeface="Calibri"/>
                <a:sym typeface="Calibri"/>
              </a:rPr>
              <a:t>ressources</a:t>
            </a:r>
            <a:r>
              <a:rPr lang="en-US" sz="1700" dirty="0">
                <a:latin typeface="Calibri"/>
                <a:ea typeface="Calibri"/>
                <a:cs typeface="Calibri"/>
                <a:sym typeface="Calibri"/>
              </a:rPr>
              <a:t> </a:t>
            </a:r>
            <a:r>
              <a:rPr lang="en-US" sz="1700" dirty="0" err="1">
                <a:latin typeface="Calibri"/>
                <a:ea typeface="Calibri"/>
                <a:cs typeface="Calibri"/>
                <a:sym typeface="Calibri"/>
              </a:rPr>
              <a:t>sont</a:t>
            </a:r>
            <a:r>
              <a:rPr lang="en-US" sz="1700" dirty="0">
                <a:latin typeface="Calibri"/>
                <a:ea typeface="Calibri"/>
                <a:cs typeface="Calibri"/>
                <a:sym typeface="Calibri"/>
              </a:rPr>
              <a:t> </a:t>
            </a:r>
            <a:r>
              <a:rPr lang="en-US" sz="1700" dirty="0" err="1">
                <a:latin typeface="Calibri"/>
                <a:ea typeface="Calibri"/>
                <a:cs typeface="Calibri"/>
                <a:sym typeface="Calibri"/>
              </a:rPr>
              <a:t>gérées</a:t>
            </a:r>
            <a:r>
              <a:rPr lang="en-US" sz="1700" dirty="0">
                <a:latin typeface="Calibri"/>
                <a:ea typeface="Calibri"/>
                <a:cs typeface="Calibri"/>
                <a:sym typeface="Calibri"/>
              </a:rPr>
              <a:t> pour </a:t>
            </a:r>
            <a:r>
              <a:rPr lang="en-US" sz="1700" dirty="0" err="1">
                <a:latin typeface="Calibri"/>
                <a:ea typeface="Calibri"/>
                <a:cs typeface="Calibri"/>
                <a:sym typeface="Calibri"/>
              </a:rPr>
              <a:t>soutenir</a:t>
            </a:r>
            <a:r>
              <a:rPr lang="en-US" sz="1700" dirty="0">
                <a:latin typeface="Calibri"/>
                <a:ea typeface="Calibri"/>
                <a:cs typeface="Calibri"/>
                <a:sym typeface="Calibri"/>
              </a:rPr>
              <a:t> la mise </a:t>
            </a:r>
            <a:r>
              <a:rPr lang="en-US" sz="1700" dirty="0" err="1">
                <a:latin typeface="Calibri"/>
                <a:ea typeface="Calibri"/>
                <a:cs typeface="Calibri"/>
                <a:sym typeface="Calibri"/>
              </a:rPr>
              <a:t>en</a:t>
            </a:r>
            <a:r>
              <a:rPr lang="en-US" sz="1700" dirty="0">
                <a:latin typeface="Calibri"/>
                <a:ea typeface="Calibri"/>
                <a:cs typeface="Calibri"/>
                <a:sym typeface="Calibri"/>
              </a:rPr>
              <a:t> </a:t>
            </a:r>
            <a:r>
              <a:rPr lang="en-US" sz="1700" dirty="0" err="1">
                <a:latin typeface="Calibri"/>
                <a:ea typeface="Calibri"/>
                <a:cs typeface="Calibri"/>
                <a:sym typeface="Calibri"/>
              </a:rPr>
              <a:t>œuvre</a:t>
            </a:r>
            <a:r>
              <a:rPr lang="en-US" sz="1700" dirty="0">
                <a:latin typeface="Calibri"/>
                <a:ea typeface="Calibri"/>
                <a:cs typeface="Calibri"/>
                <a:sym typeface="Calibri"/>
              </a:rPr>
              <a:t> du </a:t>
            </a:r>
            <a:r>
              <a:rPr lang="en-US" sz="1700" dirty="0" err="1">
                <a:latin typeface="Calibri"/>
                <a:ea typeface="Calibri"/>
                <a:cs typeface="Calibri"/>
                <a:sym typeface="Calibri"/>
              </a:rPr>
              <a:t>mandat</a:t>
            </a:r>
            <a:r>
              <a:rPr lang="en-US" sz="1700" dirty="0">
                <a:latin typeface="Calibri"/>
                <a:ea typeface="Calibri"/>
                <a:cs typeface="Calibri"/>
                <a:sym typeface="Calibri"/>
              </a:rPr>
              <a:t> et </a:t>
            </a:r>
            <a:r>
              <a:rPr lang="en-US" sz="1700" dirty="0" err="1">
                <a:latin typeface="Calibri"/>
                <a:ea typeface="Calibri"/>
                <a:cs typeface="Calibri"/>
                <a:sym typeface="Calibri"/>
              </a:rPr>
              <a:t>atteindre</a:t>
            </a:r>
            <a:r>
              <a:rPr lang="en-US" sz="1700" dirty="0">
                <a:latin typeface="Calibri"/>
                <a:ea typeface="Calibri"/>
                <a:cs typeface="Calibri"/>
                <a:sym typeface="Calibri"/>
              </a:rPr>
              <a:t> les </a:t>
            </a:r>
            <a:r>
              <a:rPr lang="en-US" sz="1700" dirty="0" err="1">
                <a:latin typeface="Calibri"/>
                <a:ea typeface="Calibri"/>
                <a:cs typeface="Calibri"/>
                <a:sym typeface="Calibri"/>
              </a:rPr>
              <a:t>objectifs</a:t>
            </a:r>
            <a:r>
              <a:rPr lang="en-US" sz="1700" dirty="0">
                <a:latin typeface="Calibri"/>
                <a:ea typeface="Calibri"/>
                <a:cs typeface="Calibri"/>
                <a:sym typeface="Calibri"/>
              </a:rPr>
              <a:t> dans le temps et </a:t>
            </a:r>
            <a:r>
              <a:rPr lang="en-US" sz="1700" dirty="0" err="1">
                <a:latin typeface="Calibri"/>
                <a:ea typeface="Calibri"/>
                <a:cs typeface="Calibri"/>
                <a:sym typeface="Calibri"/>
              </a:rPr>
              <a:t>l'espace</a:t>
            </a:r>
            <a:endParaRPr lang="en-US" sz="1700" dirty="0">
              <a:latin typeface="Calibri"/>
              <a:ea typeface="Calibri"/>
              <a:cs typeface="Calibri"/>
              <a:sym typeface="Calibri"/>
            </a:endParaRPr>
          </a:p>
        </p:txBody>
      </p:sp>
    </p:spTree>
    <p:extLst>
      <p:ext uri="{BB962C8B-B14F-4D97-AF65-F5344CB8AC3E}">
        <p14:creationId xmlns:p14="http://schemas.microsoft.com/office/powerpoint/2010/main" val="3993959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additive="base">
                                        <p:cTn id="10" dur="500"/>
                                        <p:tgtEl>
                                          <p:spTgt spid="17"/>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p:tgtEl>
                                          <p:spTgt spid="19"/>
                                        </p:tgtEl>
                                        <p:attrNameLst>
                                          <p:attrName>ppt_y</p:attrName>
                                        </p:attrNameLst>
                                      </p:cBhvr>
                                      <p:tavLst>
                                        <p:tav tm="0">
                                          <p:val>
                                            <p:strVal val="#ppt_y+1"/>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900" y="368053"/>
            <a:ext cx="9563100" cy="518508"/>
          </a:xfrm>
          <a:prstGeom prst="rect">
            <a:avLst/>
          </a:prstGeom>
        </p:spPr>
        <p:txBody>
          <a:bodyPr vert="horz" lIns="0" tIns="0" rIns="0" bIns="0" rtlCol="0" anchor="t" anchorCtr="0">
            <a:normAutofit fontScale="90000"/>
          </a:bodyPr>
          <a:lstStyle/>
          <a:p>
            <a:r>
              <a:rPr lang="en-US" sz="3200" b="1" dirty="0" err="1">
                <a:solidFill>
                  <a:schemeClr val="tx2"/>
                </a:solidFill>
                <a:latin typeface="Calibri" panose="020F0502020204030204" pitchFamily="34" charset="0"/>
              </a:rPr>
              <a:t>Quels</a:t>
            </a:r>
            <a:r>
              <a:rPr lang="en-US" sz="3200" b="1" dirty="0">
                <a:solidFill>
                  <a:schemeClr val="tx2"/>
                </a:solidFill>
                <a:latin typeface="Calibri" panose="020F0502020204030204" pitchFamily="34" charset="0"/>
              </a:rPr>
              <a:t> </a:t>
            </a:r>
            <a:r>
              <a:rPr lang="en-US" sz="3200" b="1" dirty="0" err="1">
                <a:solidFill>
                  <a:schemeClr val="tx2"/>
                </a:solidFill>
                <a:latin typeface="Calibri" panose="020F0502020204030204" pitchFamily="34" charset="0"/>
              </a:rPr>
              <a:t>sont</a:t>
            </a:r>
            <a:r>
              <a:rPr lang="en-US" sz="3200" b="1" dirty="0">
                <a:solidFill>
                  <a:schemeClr val="tx2"/>
                </a:solidFill>
                <a:latin typeface="Calibri" panose="020F0502020204030204" pitchFamily="34" charset="0"/>
              </a:rPr>
              <a:t> les </a:t>
            </a:r>
            <a:r>
              <a:rPr lang="en-US" sz="3200" b="1" dirty="0" err="1">
                <a:solidFill>
                  <a:schemeClr val="tx2"/>
                </a:solidFill>
                <a:latin typeface="Calibri" panose="020F0502020204030204" pitchFamily="34" charset="0"/>
              </a:rPr>
              <a:t>résultats</a:t>
            </a:r>
            <a:r>
              <a:rPr lang="en-US" sz="3200" b="1" dirty="0">
                <a:solidFill>
                  <a:schemeClr val="tx2"/>
                </a:solidFill>
                <a:latin typeface="Calibri" panose="020F0502020204030204" pitchFamily="34" charset="0"/>
              </a:rPr>
              <a:t> </a:t>
            </a:r>
            <a:r>
              <a:rPr lang="en-US" sz="3200" b="1" dirty="0" err="1">
                <a:solidFill>
                  <a:schemeClr val="tx2"/>
                </a:solidFill>
                <a:latin typeface="Calibri" panose="020F0502020204030204" pitchFamily="34" charset="0"/>
              </a:rPr>
              <a:t>typiques</a:t>
            </a:r>
            <a:r>
              <a:rPr lang="en-US" sz="3200" b="1" dirty="0">
                <a:solidFill>
                  <a:schemeClr val="tx2"/>
                </a:solidFill>
                <a:latin typeface="Calibri" panose="020F0502020204030204" pitchFamily="34" charset="0"/>
              </a:rPr>
              <a:t> de la « routine » ?</a:t>
            </a:r>
            <a:br>
              <a:rPr lang="en-US" sz="3200" b="1" dirty="0">
                <a:solidFill>
                  <a:schemeClr val="tx2"/>
                </a:solidFill>
                <a:latin typeface="Calibri" panose="020F0502020204030204" pitchFamily="34" charset="0"/>
              </a:rPr>
            </a:br>
            <a:br>
              <a:rPr lang="en-US" sz="3200" b="1" dirty="0">
                <a:solidFill>
                  <a:schemeClr val="tx2"/>
                </a:solidFill>
                <a:latin typeface="Calibri" panose="020F0502020204030204" pitchFamily="34" charset="0"/>
              </a:rPr>
            </a:br>
            <a:br>
              <a:rPr lang="en-US" sz="3200" b="1" dirty="0">
                <a:solidFill>
                  <a:schemeClr val="tx2"/>
                </a:solidFill>
                <a:latin typeface="Calibri" panose="020F0502020204030204" pitchFamily="34" charset="0"/>
              </a:rPr>
            </a:br>
            <a:endParaRPr lang="en-US" sz="3200" b="1" dirty="0">
              <a:solidFill>
                <a:schemeClr val="tx2"/>
              </a:solidFill>
              <a:latin typeface="Calibri" panose="020F0502020204030204" pitchFamily="34" charset="0"/>
            </a:endParaRP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6" name="Google Shape;210;p10">
            <a:extLst>
              <a:ext uri="{FF2B5EF4-FFF2-40B4-BE49-F238E27FC236}">
                <a16:creationId xmlns:a16="http://schemas.microsoft.com/office/drawing/2014/main" id="{7AD86543-F093-DFC7-B42F-B875B7092BA6}"/>
              </a:ext>
            </a:extLst>
          </p:cNvPr>
          <p:cNvSpPr/>
          <p:nvPr/>
        </p:nvSpPr>
        <p:spPr>
          <a:xfrm>
            <a:off x="723900" y="1066800"/>
            <a:ext cx="10744199" cy="4571999"/>
          </a:xfrm>
          <a:prstGeom prst="roundRect">
            <a:avLst>
              <a:gd name="adj" fmla="val 3478"/>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8" name="Google Shape;211;p10">
            <a:extLst>
              <a:ext uri="{FF2B5EF4-FFF2-40B4-BE49-F238E27FC236}">
                <a16:creationId xmlns:a16="http://schemas.microsoft.com/office/drawing/2014/main" id="{6071B337-30E2-A5BE-38CD-E0FD2827D7EB}"/>
              </a:ext>
            </a:extLst>
          </p:cNvPr>
          <p:cNvSpPr txBox="1"/>
          <p:nvPr/>
        </p:nvSpPr>
        <p:spPr>
          <a:xfrm>
            <a:off x="3047845" y="1215246"/>
            <a:ext cx="6096308" cy="499792"/>
          </a:xfrm>
          <a:prstGeom prst="rect">
            <a:avLst/>
          </a:prstGeom>
          <a:noFill/>
          <a:ln>
            <a:noFill/>
          </a:ln>
        </p:spPr>
        <p:txBody>
          <a:bodyPr spcFirstLastPara="1" wrap="square" lIns="121900" tIns="121900" rIns="121900" bIns="121900" anchor="ctr" anchorCtr="0">
            <a:noAutofit/>
          </a:bodyPr>
          <a:lstStyle/>
          <a:p>
            <a:pPr lvl="0" algn="ctr">
              <a:lnSpc>
                <a:spcPct val="90000"/>
              </a:lnSpc>
              <a:buClr>
                <a:schemeClr val="dk1"/>
              </a:buClr>
              <a:buSzPts val="3200"/>
            </a:pPr>
            <a:r>
              <a:rPr lang="en-GB" sz="2800" b="1" dirty="0">
                <a:solidFill>
                  <a:schemeClr val="bg1"/>
                </a:solidFill>
                <a:latin typeface="Calibri" panose="020F0502020204030204" pitchFamily="34" charset="0"/>
                <a:ea typeface="Lato"/>
                <a:cs typeface="Calibri" panose="020F0502020204030204" pitchFamily="34" charset="0"/>
                <a:sym typeface="Lato"/>
              </a:rPr>
              <a:t>Avec </a:t>
            </a:r>
            <a:r>
              <a:rPr lang="en-GB" sz="2800" b="1" dirty="0" err="1">
                <a:solidFill>
                  <a:schemeClr val="bg1"/>
                </a:solidFill>
                <a:latin typeface="Calibri" panose="020F0502020204030204" pitchFamily="34" charset="0"/>
                <a:ea typeface="Lato"/>
                <a:cs typeface="Calibri" panose="020F0502020204030204" pitchFamily="34" charset="0"/>
                <a:sym typeface="Lato"/>
              </a:rPr>
              <a:t>une</a:t>
            </a:r>
            <a:r>
              <a:rPr lang="en-GB" sz="2800" b="1" dirty="0">
                <a:solidFill>
                  <a:schemeClr val="bg1"/>
                </a:solidFill>
                <a:latin typeface="Calibri" panose="020F0502020204030204" pitchFamily="34" charset="0"/>
                <a:ea typeface="Lato"/>
                <a:cs typeface="Calibri" panose="020F0502020204030204" pitchFamily="34" charset="0"/>
                <a:sym typeface="Lato"/>
              </a:rPr>
              <a:t> </a:t>
            </a:r>
            <a:r>
              <a:rPr lang="en-GB" sz="2800" b="1" dirty="0" err="1">
                <a:solidFill>
                  <a:schemeClr val="bg1"/>
                </a:solidFill>
                <a:latin typeface="Calibri" panose="020F0502020204030204" pitchFamily="34" charset="0"/>
                <a:ea typeface="Lato"/>
                <a:cs typeface="Calibri" panose="020F0502020204030204" pitchFamily="34" charset="0"/>
                <a:sym typeface="Lato"/>
              </a:rPr>
              <a:t>approche</a:t>
            </a:r>
            <a:r>
              <a:rPr lang="en-GB" sz="2800" b="1" dirty="0">
                <a:solidFill>
                  <a:schemeClr val="bg1"/>
                </a:solidFill>
                <a:latin typeface="Calibri" panose="020F0502020204030204" pitchFamily="34" charset="0"/>
                <a:ea typeface="Lato"/>
                <a:cs typeface="Calibri" panose="020F0502020204030204" pitchFamily="34" charset="0"/>
                <a:sym typeface="Lato"/>
              </a:rPr>
              <a:t> </a:t>
            </a:r>
            <a:r>
              <a:rPr lang="en-GB" sz="2800" b="1" dirty="0" err="1">
                <a:solidFill>
                  <a:schemeClr val="bg1"/>
                </a:solidFill>
                <a:latin typeface="Calibri" panose="020F0502020204030204" pitchFamily="34" charset="0"/>
                <a:ea typeface="Lato"/>
                <a:cs typeface="Calibri" panose="020F0502020204030204" pitchFamily="34" charset="0"/>
                <a:sym typeface="Lato"/>
              </a:rPr>
              <a:t>conventionnelle</a:t>
            </a:r>
            <a:r>
              <a:rPr lang="en-GB" sz="2800" b="1" dirty="0">
                <a:solidFill>
                  <a:schemeClr val="bg1"/>
                </a:solidFill>
                <a:latin typeface="Calibri" panose="020F0502020204030204" pitchFamily="34" charset="0"/>
                <a:ea typeface="Lato"/>
                <a:cs typeface="Calibri" panose="020F0502020204030204" pitchFamily="34" charset="0"/>
                <a:sym typeface="Lato"/>
              </a:rPr>
              <a:t>...</a:t>
            </a:r>
            <a:endParaRPr sz="2800" b="1" dirty="0">
              <a:solidFill>
                <a:schemeClr val="bg1"/>
              </a:solidFill>
              <a:latin typeface="Calibri" panose="020F0502020204030204" pitchFamily="34" charset="0"/>
              <a:cs typeface="Calibri" panose="020F0502020204030204" pitchFamily="34" charset="0"/>
            </a:endParaRPr>
          </a:p>
        </p:txBody>
      </p:sp>
      <p:sp>
        <p:nvSpPr>
          <p:cNvPr id="9" name="Google Shape;212;p10">
            <a:extLst>
              <a:ext uri="{FF2B5EF4-FFF2-40B4-BE49-F238E27FC236}">
                <a16:creationId xmlns:a16="http://schemas.microsoft.com/office/drawing/2014/main" id="{EAC35DF9-5AF8-249B-DEBB-64E2C4325766}"/>
              </a:ext>
            </a:extLst>
          </p:cNvPr>
          <p:cNvSpPr/>
          <p:nvPr/>
        </p:nvSpPr>
        <p:spPr>
          <a:xfrm>
            <a:off x="1222112" y="1805157"/>
            <a:ext cx="9807838" cy="499791"/>
          </a:xfrm>
          <a:prstGeom prst="roundRect">
            <a:avLst>
              <a:gd name="adj" fmla="val 10000"/>
            </a:avLst>
          </a:prstGeom>
          <a:solidFill>
            <a:schemeClr val="tx2">
              <a:lumMod val="20000"/>
              <a:lumOff val="8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r>
              <a:rPr lang="en-US" dirty="0" err="1">
                <a:solidFill>
                  <a:schemeClr val="tx2"/>
                </a:solidFill>
                <a:latin typeface="Calibri" panose="020F0502020204030204" pitchFamily="34" charset="0"/>
                <a:ea typeface="Lato"/>
                <a:cs typeface="Calibri" panose="020F0502020204030204" pitchFamily="34" charset="0"/>
                <a:sym typeface="Lato"/>
              </a:rPr>
              <a:t>L'investissement</a:t>
            </a:r>
            <a:r>
              <a:rPr lang="en-US" dirty="0">
                <a:solidFill>
                  <a:schemeClr val="tx2"/>
                </a:solidFill>
                <a:latin typeface="Calibri" panose="020F0502020204030204" pitchFamily="34" charset="0"/>
                <a:ea typeface="Lato"/>
                <a:cs typeface="Calibri" panose="020F0502020204030204" pitchFamily="34" charset="0"/>
                <a:sym typeface="Lato"/>
              </a:rPr>
              <a:t> dans le </a:t>
            </a:r>
            <a:r>
              <a:rPr lang="en-US" dirty="0" err="1">
                <a:solidFill>
                  <a:schemeClr val="tx2"/>
                </a:solidFill>
                <a:latin typeface="Calibri" panose="020F0502020204030204" pitchFamily="34" charset="0"/>
                <a:ea typeface="Lato"/>
                <a:cs typeface="Calibri" panose="020F0502020204030204" pitchFamily="34" charset="0"/>
                <a:sym typeface="Lato"/>
              </a:rPr>
              <a:t>traitement</a:t>
            </a:r>
            <a:r>
              <a:rPr lang="en-US" dirty="0">
                <a:solidFill>
                  <a:schemeClr val="tx2"/>
                </a:solidFill>
                <a:latin typeface="Calibri" panose="020F0502020204030204" pitchFamily="34" charset="0"/>
                <a:ea typeface="Lato"/>
                <a:cs typeface="Calibri" panose="020F0502020204030204" pitchFamily="34" charset="0"/>
                <a:sym typeface="Lato"/>
              </a:rPr>
              <a:t> des </a:t>
            </a:r>
            <a:r>
              <a:rPr lang="en-US" dirty="0" err="1">
                <a:solidFill>
                  <a:schemeClr val="tx2"/>
                </a:solidFill>
                <a:latin typeface="Calibri" panose="020F0502020204030204" pitchFamily="34" charset="0"/>
                <a:ea typeface="Lato"/>
                <a:cs typeface="Calibri" panose="020F0502020204030204" pitchFamily="34" charset="0"/>
                <a:sym typeface="Lato"/>
              </a:rPr>
              <a:t>eaux</a:t>
            </a:r>
            <a:r>
              <a:rPr lang="en-US" dirty="0">
                <a:solidFill>
                  <a:schemeClr val="tx2"/>
                </a:solidFill>
                <a:latin typeface="Calibri" panose="020F0502020204030204" pitchFamily="34" charset="0"/>
                <a:ea typeface="Lato"/>
                <a:cs typeface="Calibri" panose="020F0502020204030204" pitchFamily="34" charset="0"/>
                <a:sym typeface="Lato"/>
              </a:rPr>
              <a:t> </a:t>
            </a:r>
            <a:r>
              <a:rPr lang="en-US" dirty="0" err="1">
                <a:solidFill>
                  <a:schemeClr val="tx2"/>
                </a:solidFill>
                <a:latin typeface="Calibri" panose="020F0502020204030204" pitchFamily="34" charset="0"/>
                <a:ea typeface="Lato"/>
                <a:cs typeface="Calibri" panose="020F0502020204030204" pitchFamily="34" charset="0"/>
                <a:sym typeface="Lato"/>
              </a:rPr>
              <a:t>usées</a:t>
            </a:r>
            <a:r>
              <a:rPr lang="en-US" dirty="0">
                <a:solidFill>
                  <a:schemeClr val="tx2"/>
                </a:solidFill>
                <a:latin typeface="Calibri" panose="020F0502020204030204" pitchFamily="34" charset="0"/>
                <a:ea typeface="Lato"/>
                <a:cs typeface="Calibri" panose="020F0502020204030204" pitchFamily="34" charset="0"/>
                <a:sym typeface="Lato"/>
              </a:rPr>
              <a:t> se </a:t>
            </a:r>
            <a:r>
              <a:rPr lang="en-US" dirty="0" err="1">
                <a:solidFill>
                  <a:schemeClr val="tx2"/>
                </a:solidFill>
                <a:latin typeface="Calibri" panose="020F0502020204030204" pitchFamily="34" charset="0"/>
                <a:ea typeface="Lato"/>
                <a:cs typeface="Calibri" panose="020F0502020204030204" pitchFamily="34" charset="0"/>
                <a:sym typeface="Lato"/>
              </a:rPr>
              <a:t>concentre</a:t>
            </a:r>
            <a:r>
              <a:rPr lang="en-US" dirty="0">
                <a:solidFill>
                  <a:schemeClr val="tx2"/>
                </a:solidFill>
                <a:latin typeface="Calibri" panose="020F0502020204030204" pitchFamily="34" charset="0"/>
                <a:ea typeface="Lato"/>
                <a:cs typeface="Calibri" panose="020F0502020204030204" pitchFamily="34" charset="0"/>
                <a:sym typeface="Lato"/>
              </a:rPr>
              <a:t> sur des solutions </a:t>
            </a:r>
            <a:r>
              <a:rPr lang="en-US" dirty="0" err="1">
                <a:solidFill>
                  <a:schemeClr val="tx2"/>
                </a:solidFill>
                <a:latin typeface="Calibri" panose="020F0502020204030204" pitchFamily="34" charset="0"/>
                <a:ea typeface="Lato"/>
                <a:cs typeface="Calibri" panose="020F0502020204030204" pitchFamily="34" charset="0"/>
                <a:sym typeface="Lato"/>
              </a:rPr>
              <a:t>centralisées</a:t>
            </a:r>
            <a:endParaRPr lang="en-US" dirty="0">
              <a:solidFill>
                <a:schemeClr val="tx2"/>
              </a:solidFill>
              <a:latin typeface="Calibri" panose="020F0502020204030204" pitchFamily="34" charset="0"/>
              <a:cs typeface="Calibri" panose="020F0502020204030204" pitchFamily="34" charset="0"/>
            </a:endParaRPr>
          </a:p>
        </p:txBody>
      </p:sp>
      <p:sp>
        <p:nvSpPr>
          <p:cNvPr id="39" name="Google Shape;212;p10">
            <a:extLst>
              <a:ext uri="{FF2B5EF4-FFF2-40B4-BE49-F238E27FC236}">
                <a16:creationId xmlns:a16="http://schemas.microsoft.com/office/drawing/2014/main" id="{E602EACE-49E9-6CDC-7CF6-C4D2D0BCD696}"/>
              </a:ext>
            </a:extLst>
          </p:cNvPr>
          <p:cNvSpPr/>
          <p:nvPr/>
        </p:nvSpPr>
        <p:spPr>
          <a:xfrm>
            <a:off x="1222111" y="2390875"/>
            <a:ext cx="9807838" cy="499791"/>
          </a:xfrm>
          <a:prstGeom prst="roundRect">
            <a:avLst>
              <a:gd name="adj" fmla="val 10000"/>
            </a:avLst>
          </a:prstGeom>
          <a:solidFill>
            <a:schemeClr val="tx2">
              <a:lumMod val="20000"/>
              <a:lumOff val="8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r>
              <a:rPr lang="en-US" dirty="0">
                <a:solidFill>
                  <a:schemeClr val="tx2"/>
                </a:solidFill>
                <a:latin typeface="Calibri" panose="020F0502020204030204" pitchFamily="34" charset="0"/>
                <a:cs typeface="Calibri" panose="020F0502020204030204" pitchFamily="34" charset="0"/>
                <a:sym typeface="Lato"/>
              </a:rPr>
              <a:t>La </a:t>
            </a:r>
            <a:r>
              <a:rPr lang="en-US" dirty="0" err="1">
                <a:solidFill>
                  <a:schemeClr val="tx2"/>
                </a:solidFill>
                <a:latin typeface="Calibri" panose="020F0502020204030204" pitchFamily="34" charset="0"/>
                <a:cs typeface="Calibri" panose="020F0502020204030204" pitchFamily="34" charset="0"/>
                <a:sym typeface="Lato"/>
              </a:rPr>
              <a:t>plupart</a:t>
            </a:r>
            <a:r>
              <a:rPr lang="en-US" dirty="0">
                <a:solidFill>
                  <a:schemeClr val="tx2"/>
                </a:solidFill>
                <a:latin typeface="Calibri" panose="020F0502020204030204" pitchFamily="34" charset="0"/>
                <a:cs typeface="Calibri" panose="020F0502020204030204" pitchFamily="34" charset="0"/>
                <a:sym typeface="Lato"/>
              </a:rPr>
              <a:t> des </a:t>
            </a:r>
            <a:r>
              <a:rPr lang="en-US" dirty="0" err="1">
                <a:solidFill>
                  <a:schemeClr val="tx2"/>
                </a:solidFill>
                <a:latin typeface="Calibri" panose="020F0502020204030204" pitchFamily="34" charset="0"/>
                <a:cs typeface="Calibri" panose="020F0502020204030204" pitchFamily="34" charset="0"/>
                <a:sym typeface="Lato"/>
              </a:rPr>
              <a:t>investissements</a:t>
            </a:r>
            <a:r>
              <a:rPr lang="en-US" dirty="0">
                <a:solidFill>
                  <a:schemeClr val="tx2"/>
                </a:solidFill>
                <a:latin typeface="Calibri" panose="020F0502020204030204" pitchFamily="34" charset="0"/>
                <a:cs typeface="Calibri" panose="020F0502020204030204" pitchFamily="34" charset="0"/>
                <a:sym typeface="Lato"/>
              </a:rPr>
              <a:t> publics </a:t>
            </a:r>
            <a:r>
              <a:rPr lang="en-US" dirty="0" err="1">
                <a:solidFill>
                  <a:schemeClr val="tx2"/>
                </a:solidFill>
                <a:latin typeface="Calibri" panose="020F0502020204030204" pitchFamily="34" charset="0"/>
                <a:cs typeface="Calibri" panose="020F0502020204030204" pitchFamily="34" charset="0"/>
                <a:sym typeface="Lato"/>
              </a:rPr>
              <a:t>sont</a:t>
            </a:r>
            <a:r>
              <a:rPr lang="en-US" dirty="0">
                <a:solidFill>
                  <a:schemeClr val="tx2"/>
                </a:solidFill>
                <a:latin typeface="Calibri" panose="020F0502020204030204" pitchFamily="34" charset="0"/>
                <a:cs typeface="Calibri" panose="020F0502020204030204" pitchFamily="34" charset="0"/>
                <a:sym typeface="Lato"/>
              </a:rPr>
              <a:t> </a:t>
            </a:r>
            <a:r>
              <a:rPr lang="en-US" dirty="0" err="1">
                <a:solidFill>
                  <a:schemeClr val="tx2"/>
                </a:solidFill>
                <a:latin typeface="Calibri" panose="020F0502020204030204" pitchFamily="34" charset="0"/>
                <a:cs typeface="Calibri" panose="020F0502020204030204" pitchFamily="34" charset="0"/>
                <a:sym typeface="Lato"/>
              </a:rPr>
              <a:t>axés</a:t>
            </a:r>
            <a:r>
              <a:rPr lang="en-US" dirty="0">
                <a:solidFill>
                  <a:schemeClr val="tx2"/>
                </a:solidFill>
                <a:latin typeface="Calibri" panose="020F0502020204030204" pitchFamily="34" charset="0"/>
                <a:cs typeface="Calibri" panose="020F0502020204030204" pitchFamily="34" charset="0"/>
                <a:sym typeface="Lato"/>
              </a:rPr>
              <a:t> sur les quartiers non </a:t>
            </a:r>
            <a:r>
              <a:rPr lang="en-US" dirty="0" err="1">
                <a:solidFill>
                  <a:schemeClr val="tx2"/>
                </a:solidFill>
                <a:latin typeface="Calibri" panose="020F0502020204030204" pitchFamily="34" charset="0"/>
                <a:cs typeface="Calibri" panose="020F0502020204030204" pitchFamily="34" charset="0"/>
                <a:sym typeface="Lato"/>
              </a:rPr>
              <a:t>pauvres</a:t>
            </a:r>
            <a:r>
              <a:rPr lang="en-US" dirty="0">
                <a:solidFill>
                  <a:schemeClr val="tx2"/>
                </a:solidFill>
                <a:latin typeface="Calibri" panose="020F0502020204030204" pitchFamily="34" charset="0"/>
                <a:cs typeface="Calibri" panose="020F0502020204030204" pitchFamily="34" charset="0"/>
                <a:sym typeface="Lato"/>
              </a:rPr>
              <a:t> (par </a:t>
            </a:r>
            <a:r>
              <a:rPr lang="en-US" dirty="0" err="1">
                <a:solidFill>
                  <a:schemeClr val="tx2"/>
                </a:solidFill>
                <a:latin typeface="Calibri" panose="020F0502020204030204" pitchFamily="34" charset="0"/>
                <a:cs typeface="Calibri" panose="020F0502020204030204" pitchFamily="34" charset="0"/>
                <a:sym typeface="Lato"/>
              </a:rPr>
              <a:t>exemple</a:t>
            </a:r>
            <a:r>
              <a:rPr lang="en-US" dirty="0">
                <a:solidFill>
                  <a:schemeClr val="tx2"/>
                </a:solidFill>
                <a:latin typeface="Calibri" panose="020F0502020204030204" pitchFamily="34" charset="0"/>
                <a:cs typeface="Calibri" panose="020F0502020204030204" pitchFamily="34" charset="0"/>
                <a:sym typeface="Lato"/>
              </a:rPr>
              <a:t>, la subvention des </a:t>
            </a:r>
            <a:r>
              <a:rPr lang="en-US" dirty="0" err="1">
                <a:solidFill>
                  <a:schemeClr val="tx2"/>
                </a:solidFill>
                <a:latin typeface="Calibri" panose="020F0502020204030204" pitchFamily="34" charset="0"/>
                <a:cs typeface="Calibri" panose="020F0502020204030204" pitchFamily="34" charset="0"/>
                <a:sym typeface="Lato"/>
              </a:rPr>
              <a:t>égouts</a:t>
            </a:r>
            <a:r>
              <a:rPr lang="en-US" dirty="0">
                <a:solidFill>
                  <a:schemeClr val="tx2"/>
                </a:solidFill>
                <a:latin typeface="Calibri" panose="020F0502020204030204" pitchFamily="34" charset="0"/>
                <a:cs typeface="Calibri" panose="020F0502020204030204" pitchFamily="34" charset="0"/>
                <a:sym typeface="Lato"/>
              </a:rPr>
              <a:t>)</a:t>
            </a:r>
          </a:p>
        </p:txBody>
      </p:sp>
      <p:sp>
        <p:nvSpPr>
          <p:cNvPr id="40" name="Google Shape;212;p10">
            <a:extLst>
              <a:ext uri="{FF2B5EF4-FFF2-40B4-BE49-F238E27FC236}">
                <a16:creationId xmlns:a16="http://schemas.microsoft.com/office/drawing/2014/main" id="{2ECBCD08-2DF9-1428-3986-1039BFD5FE08}"/>
              </a:ext>
            </a:extLst>
          </p:cNvPr>
          <p:cNvSpPr/>
          <p:nvPr/>
        </p:nvSpPr>
        <p:spPr>
          <a:xfrm>
            <a:off x="1222111" y="2981767"/>
            <a:ext cx="9807838" cy="499791"/>
          </a:xfrm>
          <a:prstGeom prst="roundRect">
            <a:avLst>
              <a:gd name="adj" fmla="val 10000"/>
            </a:avLst>
          </a:prstGeom>
          <a:solidFill>
            <a:schemeClr val="tx2">
              <a:lumMod val="20000"/>
              <a:lumOff val="8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r>
              <a:rPr lang="en-US" dirty="0">
                <a:solidFill>
                  <a:schemeClr val="tx2"/>
                </a:solidFill>
                <a:latin typeface="Calibri" panose="020F0502020204030204" pitchFamily="34" charset="0"/>
                <a:cs typeface="Calibri" panose="020F0502020204030204" pitchFamily="34" charset="0"/>
                <a:sym typeface="Lato"/>
              </a:rPr>
              <a:t>Une petite portion des </a:t>
            </a:r>
            <a:r>
              <a:rPr lang="en-US" dirty="0" err="1">
                <a:solidFill>
                  <a:schemeClr val="tx2"/>
                </a:solidFill>
                <a:latin typeface="Calibri" panose="020F0502020204030204" pitchFamily="34" charset="0"/>
                <a:cs typeface="Calibri" panose="020F0502020204030204" pitchFamily="34" charset="0"/>
                <a:sym typeface="Lato"/>
              </a:rPr>
              <a:t>déchets</a:t>
            </a:r>
            <a:r>
              <a:rPr lang="en-US" dirty="0">
                <a:solidFill>
                  <a:schemeClr val="tx2"/>
                </a:solidFill>
                <a:latin typeface="Calibri" panose="020F0502020204030204" pitchFamily="34" charset="0"/>
                <a:cs typeface="Calibri" panose="020F0502020204030204" pitchFamily="34" charset="0"/>
                <a:sym typeface="Lato"/>
              </a:rPr>
              <a:t> </a:t>
            </a:r>
            <a:r>
              <a:rPr lang="en-US" dirty="0" err="1">
                <a:solidFill>
                  <a:schemeClr val="tx2"/>
                </a:solidFill>
                <a:latin typeface="Calibri" panose="020F0502020204030204" pitchFamily="34" charset="0"/>
                <a:cs typeface="Calibri" panose="020F0502020204030204" pitchFamily="34" charset="0"/>
                <a:sym typeface="Lato"/>
              </a:rPr>
              <a:t>humains</a:t>
            </a:r>
            <a:r>
              <a:rPr lang="en-US" dirty="0">
                <a:solidFill>
                  <a:schemeClr val="tx2"/>
                </a:solidFill>
                <a:latin typeface="Calibri" panose="020F0502020204030204" pitchFamily="34" charset="0"/>
                <a:cs typeface="Calibri" panose="020F0502020204030204" pitchFamily="34" charset="0"/>
                <a:sym typeface="Lato"/>
              </a:rPr>
              <a:t> </a:t>
            </a:r>
            <a:r>
              <a:rPr lang="en-US" dirty="0" err="1">
                <a:solidFill>
                  <a:schemeClr val="tx2"/>
                </a:solidFill>
                <a:latin typeface="Calibri" panose="020F0502020204030204" pitchFamily="34" charset="0"/>
                <a:cs typeface="Calibri" panose="020F0502020204030204" pitchFamily="34" charset="0"/>
                <a:sym typeface="Lato"/>
              </a:rPr>
              <a:t>est</a:t>
            </a:r>
            <a:r>
              <a:rPr lang="en-US" dirty="0">
                <a:solidFill>
                  <a:schemeClr val="tx2"/>
                </a:solidFill>
                <a:latin typeface="Calibri" panose="020F0502020204030204" pitchFamily="34" charset="0"/>
                <a:cs typeface="Calibri" panose="020F0502020204030204" pitchFamily="34" charset="0"/>
                <a:sym typeface="Lato"/>
              </a:rPr>
              <a:t> </a:t>
            </a:r>
            <a:r>
              <a:rPr lang="en-US" dirty="0" err="1">
                <a:solidFill>
                  <a:schemeClr val="tx2"/>
                </a:solidFill>
                <a:latin typeface="Calibri" panose="020F0502020204030204" pitchFamily="34" charset="0"/>
                <a:cs typeface="Calibri" panose="020F0502020204030204" pitchFamily="34" charset="0"/>
                <a:sym typeface="Lato"/>
              </a:rPr>
              <a:t>collectée</a:t>
            </a:r>
            <a:r>
              <a:rPr lang="en-US" dirty="0">
                <a:solidFill>
                  <a:schemeClr val="tx2"/>
                </a:solidFill>
                <a:latin typeface="Calibri" panose="020F0502020204030204" pitchFamily="34" charset="0"/>
                <a:cs typeface="Calibri" panose="020F0502020204030204" pitchFamily="34" charset="0"/>
                <a:sym typeface="Lato"/>
              </a:rPr>
              <a:t>, encore </a:t>
            </a:r>
            <a:r>
              <a:rPr lang="en-US" dirty="0" err="1">
                <a:solidFill>
                  <a:schemeClr val="tx2"/>
                </a:solidFill>
                <a:latin typeface="Calibri" panose="020F0502020204030204" pitchFamily="34" charset="0"/>
                <a:cs typeface="Calibri" panose="020F0502020204030204" pitchFamily="34" charset="0"/>
                <a:sym typeface="Lato"/>
              </a:rPr>
              <a:t>moins</a:t>
            </a:r>
            <a:r>
              <a:rPr lang="en-US" dirty="0">
                <a:solidFill>
                  <a:schemeClr val="tx2"/>
                </a:solidFill>
                <a:latin typeface="Calibri" panose="020F0502020204030204" pitchFamily="34" charset="0"/>
                <a:cs typeface="Calibri" panose="020F0502020204030204" pitchFamily="34" charset="0"/>
                <a:sym typeface="Lato"/>
              </a:rPr>
              <a:t> dans les </a:t>
            </a:r>
            <a:r>
              <a:rPr lang="en-US" dirty="0" err="1">
                <a:solidFill>
                  <a:schemeClr val="tx2"/>
                </a:solidFill>
                <a:latin typeface="Calibri" panose="020F0502020204030204" pitchFamily="34" charset="0"/>
                <a:cs typeface="Calibri" panose="020F0502020204030204" pitchFamily="34" charset="0"/>
                <a:sym typeface="Lato"/>
              </a:rPr>
              <a:t>communautés</a:t>
            </a:r>
            <a:r>
              <a:rPr lang="en-US" dirty="0">
                <a:solidFill>
                  <a:schemeClr val="tx2"/>
                </a:solidFill>
                <a:latin typeface="Calibri" panose="020F0502020204030204" pitchFamily="34" charset="0"/>
                <a:cs typeface="Calibri" panose="020F0502020204030204" pitchFamily="34" charset="0"/>
                <a:sym typeface="Lato"/>
              </a:rPr>
              <a:t> </a:t>
            </a:r>
            <a:r>
              <a:rPr lang="en-US" dirty="0" err="1">
                <a:solidFill>
                  <a:schemeClr val="tx2"/>
                </a:solidFill>
                <a:latin typeface="Calibri" panose="020F0502020204030204" pitchFamily="34" charset="0"/>
                <a:cs typeface="Calibri" panose="020F0502020204030204" pitchFamily="34" charset="0"/>
                <a:sym typeface="Lato"/>
              </a:rPr>
              <a:t>à</a:t>
            </a:r>
            <a:r>
              <a:rPr lang="en-US" dirty="0">
                <a:solidFill>
                  <a:schemeClr val="tx2"/>
                </a:solidFill>
                <a:latin typeface="Calibri" panose="020F0502020204030204" pitchFamily="34" charset="0"/>
                <a:cs typeface="Calibri" panose="020F0502020204030204" pitchFamily="34" charset="0"/>
                <a:sym typeface="Lato"/>
              </a:rPr>
              <a:t> </a:t>
            </a:r>
            <a:r>
              <a:rPr lang="en-US" dirty="0" err="1">
                <a:solidFill>
                  <a:schemeClr val="tx2"/>
                </a:solidFill>
                <a:latin typeface="Calibri" panose="020F0502020204030204" pitchFamily="34" charset="0"/>
                <a:cs typeface="Calibri" panose="020F0502020204030204" pitchFamily="34" charset="0"/>
                <a:sym typeface="Lato"/>
              </a:rPr>
              <a:t>faibles</a:t>
            </a:r>
            <a:r>
              <a:rPr lang="en-US" dirty="0">
                <a:solidFill>
                  <a:schemeClr val="tx2"/>
                </a:solidFill>
                <a:latin typeface="Calibri" panose="020F0502020204030204" pitchFamily="34" charset="0"/>
                <a:cs typeface="Calibri" panose="020F0502020204030204" pitchFamily="34" charset="0"/>
                <a:sym typeface="Lato"/>
              </a:rPr>
              <a:t> </a:t>
            </a:r>
            <a:r>
              <a:rPr lang="en-US" dirty="0" err="1">
                <a:solidFill>
                  <a:schemeClr val="tx2"/>
                </a:solidFill>
                <a:latin typeface="Calibri" panose="020F0502020204030204" pitchFamily="34" charset="0"/>
                <a:cs typeface="Calibri" panose="020F0502020204030204" pitchFamily="34" charset="0"/>
                <a:sym typeface="Lato"/>
              </a:rPr>
              <a:t>revenus</a:t>
            </a:r>
            <a:endParaRPr lang="en-US" dirty="0">
              <a:solidFill>
                <a:schemeClr val="tx2"/>
              </a:solidFill>
              <a:latin typeface="Calibri" panose="020F0502020204030204" pitchFamily="34" charset="0"/>
              <a:cs typeface="Calibri" panose="020F0502020204030204" pitchFamily="34" charset="0"/>
              <a:sym typeface="Lato"/>
            </a:endParaRPr>
          </a:p>
        </p:txBody>
      </p:sp>
      <p:sp>
        <p:nvSpPr>
          <p:cNvPr id="41" name="Google Shape;212;p10">
            <a:extLst>
              <a:ext uri="{FF2B5EF4-FFF2-40B4-BE49-F238E27FC236}">
                <a16:creationId xmlns:a16="http://schemas.microsoft.com/office/drawing/2014/main" id="{30171281-CA8A-B2D4-0BA4-09A93FC80F92}"/>
              </a:ext>
            </a:extLst>
          </p:cNvPr>
          <p:cNvSpPr/>
          <p:nvPr/>
        </p:nvSpPr>
        <p:spPr>
          <a:xfrm>
            <a:off x="1222111" y="3570067"/>
            <a:ext cx="9807838" cy="499791"/>
          </a:xfrm>
          <a:prstGeom prst="roundRect">
            <a:avLst>
              <a:gd name="adj" fmla="val 10000"/>
            </a:avLst>
          </a:prstGeom>
          <a:solidFill>
            <a:schemeClr val="tx2">
              <a:lumMod val="20000"/>
              <a:lumOff val="8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r>
              <a:rPr lang="en-US" dirty="0">
                <a:solidFill>
                  <a:schemeClr val="tx2"/>
                </a:solidFill>
                <a:latin typeface="Calibri" panose="020F0502020204030204" pitchFamily="34" charset="0"/>
                <a:cs typeface="Calibri" panose="020F0502020204030204" pitchFamily="34" charset="0"/>
                <a:sym typeface="Lato"/>
              </a:rPr>
              <a:t>Les stations de </a:t>
            </a:r>
            <a:r>
              <a:rPr lang="en-US" dirty="0" err="1">
                <a:solidFill>
                  <a:schemeClr val="tx2"/>
                </a:solidFill>
                <a:latin typeface="Calibri" panose="020F0502020204030204" pitchFamily="34" charset="0"/>
                <a:cs typeface="Calibri" panose="020F0502020204030204" pitchFamily="34" charset="0"/>
                <a:sym typeface="Lato"/>
              </a:rPr>
              <a:t>traitement</a:t>
            </a:r>
            <a:r>
              <a:rPr lang="en-US" dirty="0">
                <a:solidFill>
                  <a:schemeClr val="tx2"/>
                </a:solidFill>
                <a:latin typeface="Calibri" panose="020F0502020204030204" pitchFamily="34" charset="0"/>
                <a:cs typeface="Calibri" panose="020F0502020204030204" pitchFamily="34" charset="0"/>
                <a:sym typeface="Lato"/>
              </a:rPr>
              <a:t> </a:t>
            </a:r>
            <a:r>
              <a:rPr lang="en-US" dirty="0" err="1">
                <a:solidFill>
                  <a:schemeClr val="tx2"/>
                </a:solidFill>
                <a:latin typeface="Calibri" panose="020F0502020204030204" pitchFamily="34" charset="0"/>
                <a:cs typeface="Calibri" panose="020F0502020204030204" pitchFamily="34" charset="0"/>
                <a:sym typeface="Lato"/>
              </a:rPr>
              <a:t>ont</a:t>
            </a:r>
            <a:r>
              <a:rPr lang="en-US" dirty="0">
                <a:solidFill>
                  <a:schemeClr val="tx2"/>
                </a:solidFill>
                <a:latin typeface="Calibri" panose="020F0502020204030204" pitchFamily="34" charset="0"/>
                <a:cs typeface="Calibri" panose="020F0502020204030204" pitchFamily="34" charset="0"/>
                <a:sym typeface="Lato"/>
              </a:rPr>
              <a:t> des performances </a:t>
            </a:r>
            <a:r>
              <a:rPr lang="en-US" dirty="0" err="1">
                <a:solidFill>
                  <a:schemeClr val="tx2"/>
                </a:solidFill>
                <a:latin typeface="Calibri" panose="020F0502020204030204" pitchFamily="34" charset="0"/>
                <a:cs typeface="Calibri" panose="020F0502020204030204" pitchFamily="34" charset="0"/>
                <a:sym typeface="Lato"/>
              </a:rPr>
              <a:t>limitées</a:t>
            </a:r>
            <a:r>
              <a:rPr lang="en-US" dirty="0">
                <a:solidFill>
                  <a:schemeClr val="tx2"/>
                </a:solidFill>
                <a:latin typeface="Calibri" panose="020F0502020204030204" pitchFamily="34" charset="0"/>
                <a:cs typeface="Calibri" panose="020F0502020204030204" pitchFamily="34" charset="0"/>
                <a:sym typeface="Lato"/>
              </a:rPr>
              <a:t> </a:t>
            </a:r>
            <a:r>
              <a:rPr lang="en-US" dirty="0" err="1">
                <a:solidFill>
                  <a:schemeClr val="tx2"/>
                </a:solidFill>
                <a:latin typeface="Calibri" panose="020F0502020204030204" pitchFamily="34" charset="0"/>
                <a:cs typeface="Calibri" panose="020F0502020204030204" pitchFamily="34" charset="0"/>
                <a:sym typeface="Lato"/>
              </a:rPr>
              <a:t>ou</a:t>
            </a:r>
            <a:r>
              <a:rPr lang="en-US" dirty="0">
                <a:solidFill>
                  <a:schemeClr val="tx2"/>
                </a:solidFill>
                <a:latin typeface="Calibri" panose="020F0502020204030204" pitchFamily="34" charset="0"/>
                <a:cs typeface="Calibri" panose="020F0502020204030204" pitchFamily="34" charset="0"/>
                <a:sym typeface="Lato"/>
              </a:rPr>
              <a:t> </a:t>
            </a:r>
            <a:r>
              <a:rPr lang="en-US" dirty="0" err="1">
                <a:solidFill>
                  <a:schemeClr val="tx2"/>
                </a:solidFill>
                <a:latin typeface="Calibri" panose="020F0502020204030204" pitchFamily="34" charset="0"/>
                <a:cs typeface="Calibri" panose="020F0502020204030204" pitchFamily="34" charset="0"/>
                <a:sym typeface="Lato"/>
              </a:rPr>
              <a:t>peu</a:t>
            </a:r>
            <a:r>
              <a:rPr lang="en-US" dirty="0">
                <a:solidFill>
                  <a:schemeClr val="tx2"/>
                </a:solidFill>
                <a:latin typeface="Calibri" panose="020F0502020204030204" pitchFamily="34" charset="0"/>
                <a:cs typeface="Calibri" panose="020F0502020204030204" pitchFamily="34" charset="0"/>
                <a:sym typeface="Lato"/>
              </a:rPr>
              <a:t> </a:t>
            </a:r>
            <a:r>
              <a:rPr lang="en-US" dirty="0" err="1">
                <a:solidFill>
                  <a:schemeClr val="tx2"/>
                </a:solidFill>
                <a:latin typeface="Calibri" panose="020F0502020204030204" pitchFamily="34" charset="0"/>
                <a:cs typeface="Calibri" panose="020F0502020204030204" pitchFamily="34" charset="0"/>
                <a:sym typeface="Lato"/>
              </a:rPr>
              <a:t>fiables</a:t>
            </a:r>
            <a:r>
              <a:rPr lang="en-US" dirty="0">
                <a:solidFill>
                  <a:schemeClr val="tx2"/>
                </a:solidFill>
                <a:latin typeface="Calibri" panose="020F0502020204030204" pitchFamily="34" charset="0"/>
                <a:cs typeface="Calibri" panose="020F0502020204030204" pitchFamily="34" charset="0"/>
                <a:sym typeface="Lato"/>
              </a:rPr>
              <a:t> </a:t>
            </a:r>
            <a:r>
              <a:rPr lang="en-US" dirty="0" err="1">
                <a:solidFill>
                  <a:schemeClr val="tx2"/>
                </a:solidFill>
                <a:latin typeface="Calibri" panose="020F0502020204030204" pitchFamily="34" charset="0"/>
                <a:cs typeface="Calibri" panose="020F0502020204030204" pitchFamily="34" charset="0"/>
                <a:sym typeface="Lato"/>
              </a:rPr>
              <a:t>à</a:t>
            </a:r>
            <a:r>
              <a:rPr lang="en-US" dirty="0">
                <a:solidFill>
                  <a:schemeClr val="tx2"/>
                </a:solidFill>
                <a:latin typeface="Calibri" panose="020F0502020204030204" pitchFamily="34" charset="0"/>
                <a:cs typeface="Calibri" panose="020F0502020204030204" pitchFamily="34" charset="0"/>
                <a:sym typeface="Lato"/>
              </a:rPr>
              <a:t> long </a:t>
            </a:r>
            <a:r>
              <a:rPr lang="en-US" dirty="0" err="1">
                <a:solidFill>
                  <a:schemeClr val="tx2"/>
                </a:solidFill>
                <a:latin typeface="Calibri" panose="020F0502020204030204" pitchFamily="34" charset="0"/>
                <a:cs typeface="Calibri" panose="020F0502020204030204" pitchFamily="34" charset="0"/>
                <a:sym typeface="Lato"/>
              </a:rPr>
              <a:t>terme</a:t>
            </a:r>
            <a:endParaRPr lang="en-US" dirty="0">
              <a:solidFill>
                <a:schemeClr val="tx2"/>
              </a:solidFill>
              <a:latin typeface="Calibri" panose="020F0502020204030204" pitchFamily="34" charset="0"/>
              <a:cs typeface="Calibri" panose="020F0502020204030204" pitchFamily="34" charset="0"/>
              <a:sym typeface="Lato"/>
            </a:endParaRPr>
          </a:p>
        </p:txBody>
      </p:sp>
      <p:sp>
        <p:nvSpPr>
          <p:cNvPr id="42" name="Google Shape;212;p10">
            <a:extLst>
              <a:ext uri="{FF2B5EF4-FFF2-40B4-BE49-F238E27FC236}">
                <a16:creationId xmlns:a16="http://schemas.microsoft.com/office/drawing/2014/main" id="{DC209FCB-9185-F522-9EC2-9EE1718E1D6F}"/>
              </a:ext>
            </a:extLst>
          </p:cNvPr>
          <p:cNvSpPr/>
          <p:nvPr/>
        </p:nvSpPr>
        <p:spPr>
          <a:xfrm>
            <a:off x="1222111" y="4158367"/>
            <a:ext cx="9807838" cy="499791"/>
          </a:xfrm>
          <a:prstGeom prst="roundRect">
            <a:avLst>
              <a:gd name="adj" fmla="val 10000"/>
            </a:avLst>
          </a:prstGeom>
          <a:solidFill>
            <a:schemeClr val="tx2">
              <a:lumMod val="20000"/>
              <a:lumOff val="8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r>
              <a:rPr lang="en-US" dirty="0">
                <a:solidFill>
                  <a:schemeClr val="tx2"/>
                </a:solidFill>
                <a:latin typeface="Calibri" panose="020F0502020204030204" pitchFamily="34" charset="0"/>
                <a:cs typeface="Calibri" panose="020F0502020204030204" pitchFamily="34" charset="0"/>
                <a:sym typeface="Lato"/>
              </a:rPr>
              <a:t>Les </a:t>
            </a:r>
            <a:r>
              <a:rPr lang="en-US" dirty="0" err="1">
                <a:solidFill>
                  <a:schemeClr val="tx2"/>
                </a:solidFill>
                <a:latin typeface="Calibri" panose="020F0502020204030204" pitchFamily="34" charset="0"/>
                <a:cs typeface="Calibri" panose="020F0502020204030204" pitchFamily="34" charset="0"/>
                <a:sym typeface="Lato"/>
              </a:rPr>
              <a:t>coûts</a:t>
            </a:r>
            <a:r>
              <a:rPr lang="en-US" dirty="0">
                <a:solidFill>
                  <a:schemeClr val="tx2"/>
                </a:solidFill>
                <a:latin typeface="Calibri" panose="020F0502020204030204" pitchFamily="34" charset="0"/>
                <a:cs typeface="Calibri" panose="020F0502020204030204" pitchFamily="34" charset="0"/>
                <a:sym typeface="Lato"/>
              </a:rPr>
              <a:t> </a:t>
            </a:r>
            <a:r>
              <a:rPr lang="en-US" dirty="0" err="1">
                <a:solidFill>
                  <a:schemeClr val="tx2"/>
                </a:solidFill>
                <a:latin typeface="Calibri" panose="020F0502020204030204" pitchFamily="34" charset="0"/>
                <a:cs typeface="Calibri" panose="020F0502020204030204" pitchFamily="34" charset="0"/>
                <a:sym typeface="Lato"/>
              </a:rPr>
              <a:t>d’exploitation</a:t>
            </a:r>
            <a:r>
              <a:rPr lang="en-US" dirty="0">
                <a:solidFill>
                  <a:schemeClr val="tx2"/>
                </a:solidFill>
                <a:latin typeface="Calibri" panose="020F0502020204030204" pitchFamily="34" charset="0"/>
                <a:cs typeface="Calibri" panose="020F0502020204030204" pitchFamily="34" charset="0"/>
                <a:sym typeface="Lato"/>
              </a:rPr>
              <a:t> et </a:t>
            </a:r>
            <a:r>
              <a:rPr lang="en-US" dirty="0" err="1">
                <a:solidFill>
                  <a:schemeClr val="tx2"/>
                </a:solidFill>
                <a:latin typeface="Calibri" panose="020F0502020204030204" pitchFamily="34" charset="0"/>
                <a:cs typeface="Calibri" panose="020F0502020204030204" pitchFamily="34" charset="0"/>
                <a:sym typeface="Lato"/>
              </a:rPr>
              <a:t>entretien</a:t>
            </a:r>
            <a:r>
              <a:rPr lang="en-US" dirty="0">
                <a:solidFill>
                  <a:schemeClr val="tx2"/>
                </a:solidFill>
                <a:latin typeface="Calibri" panose="020F0502020204030204" pitchFamily="34" charset="0"/>
                <a:cs typeface="Calibri" panose="020F0502020204030204" pitchFamily="34" charset="0"/>
                <a:sym typeface="Lato"/>
              </a:rPr>
              <a:t> </a:t>
            </a:r>
            <a:r>
              <a:rPr lang="en-US" dirty="0" err="1">
                <a:solidFill>
                  <a:schemeClr val="tx2"/>
                </a:solidFill>
                <a:latin typeface="Calibri" panose="020F0502020204030204" pitchFamily="34" charset="0"/>
                <a:cs typeface="Calibri" panose="020F0502020204030204" pitchFamily="34" charset="0"/>
                <a:sym typeface="Lato"/>
              </a:rPr>
              <a:t>dépassent</a:t>
            </a:r>
            <a:r>
              <a:rPr lang="en-US" dirty="0">
                <a:solidFill>
                  <a:schemeClr val="tx2"/>
                </a:solidFill>
                <a:latin typeface="Calibri" panose="020F0502020204030204" pitchFamily="34" charset="0"/>
                <a:cs typeface="Calibri" panose="020F0502020204030204" pitchFamily="34" charset="0"/>
                <a:sym typeface="Lato"/>
              </a:rPr>
              <a:t> les </a:t>
            </a:r>
            <a:r>
              <a:rPr lang="en-US" dirty="0" err="1">
                <a:solidFill>
                  <a:schemeClr val="tx2"/>
                </a:solidFill>
                <a:latin typeface="Calibri" panose="020F0502020204030204" pitchFamily="34" charset="0"/>
                <a:cs typeface="Calibri" panose="020F0502020204030204" pitchFamily="34" charset="0"/>
                <a:sym typeface="Lato"/>
              </a:rPr>
              <a:t>revenus</a:t>
            </a:r>
            <a:r>
              <a:rPr lang="en-US" dirty="0">
                <a:solidFill>
                  <a:schemeClr val="tx2"/>
                </a:solidFill>
                <a:latin typeface="Calibri" panose="020F0502020204030204" pitchFamily="34" charset="0"/>
                <a:cs typeface="Calibri" panose="020F0502020204030204" pitchFamily="34" charset="0"/>
                <a:sym typeface="Lato"/>
              </a:rPr>
              <a:t> et </a:t>
            </a:r>
            <a:r>
              <a:rPr lang="en-US" dirty="0" err="1">
                <a:solidFill>
                  <a:schemeClr val="tx2"/>
                </a:solidFill>
                <a:latin typeface="Calibri" panose="020F0502020204030204" pitchFamily="34" charset="0"/>
                <a:cs typeface="Calibri" panose="020F0502020204030204" pitchFamily="34" charset="0"/>
                <a:sym typeface="Lato"/>
              </a:rPr>
              <a:t>l'investissement</a:t>
            </a:r>
            <a:r>
              <a:rPr lang="en-US" dirty="0">
                <a:solidFill>
                  <a:schemeClr val="tx2"/>
                </a:solidFill>
                <a:latin typeface="Calibri" panose="020F0502020204030204" pitchFamily="34" charset="0"/>
                <a:cs typeface="Calibri" panose="020F0502020204030204" pitchFamily="34" charset="0"/>
                <a:sym typeface="Lato"/>
              </a:rPr>
              <a:t> public</a:t>
            </a:r>
          </a:p>
        </p:txBody>
      </p:sp>
      <p:sp>
        <p:nvSpPr>
          <p:cNvPr id="43" name="Google Shape;212;p10">
            <a:extLst>
              <a:ext uri="{FF2B5EF4-FFF2-40B4-BE49-F238E27FC236}">
                <a16:creationId xmlns:a16="http://schemas.microsoft.com/office/drawing/2014/main" id="{8036494C-6939-41FC-CC30-EFC0541284F2}"/>
              </a:ext>
            </a:extLst>
          </p:cNvPr>
          <p:cNvSpPr/>
          <p:nvPr/>
        </p:nvSpPr>
        <p:spPr>
          <a:xfrm>
            <a:off x="1222111" y="4756252"/>
            <a:ext cx="9807838" cy="499791"/>
          </a:xfrm>
          <a:prstGeom prst="roundRect">
            <a:avLst>
              <a:gd name="adj" fmla="val 10000"/>
            </a:avLst>
          </a:prstGeom>
          <a:solidFill>
            <a:schemeClr val="tx2">
              <a:lumMod val="20000"/>
              <a:lumOff val="8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r>
              <a:rPr lang="en-US" dirty="0" err="1">
                <a:solidFill>
                  <a:schemeClr val="tx2"/>
                </a:solidFill>
                <a:latin typeface="Calibri" panose="020F0502020204030204" pitchFamily="34" charset="0"/>
                <a:cs typeface="Calibri" panose="020F0502020204030204" pitchFamily="34" charset="0"/>
                <a:sym typeface="Lato"/>
              </a:rPr>
              <a:t>Investissement</a:t>
            </a:r>
            <a:r>
              <a:rPr lang="en-US" dirty="0">
                <a:solidFill>
                  <a:schemeClr val="tx2"/>
                </a:solidFill>
                <a:latin typeface="Calibri" panose="020F0502020204030204" pitchFamily="34" charset="0"/>
                <a:cs typeface="Calibri" panose="020F0502020204030204" pitchFamily="34" charset="0"/>
                <a:sym typeface="Lato"/>
              </a:rPr>
              <a:t> </a:t>
            </a:r>
            <a:r>
              <a:rPr lang="en-US" dirty="0" err="1">
                <a:solidFill>
                  <a:schemeClr val="tx2"/>
                </a:solidFill>
                <a:latin typeface="Calibri" panose="020F0502020204030204" pitchFamily="34" charset="0"/>
                <a:cs typeface="Calibri" panose="020F0502020204030204" pitchFamily="34" charset="0"/>
                <a:sym typeface="Lato"/>
              </a:rPr>
              <a:t>en</a:t>
            </a:r>
            <a:r>
              <a:rPr lang="en-US" dirty="0">
                <a:solidFill>
                  <a:schemeClr val="tx2"/>
                </a:solidFill>
                <a:latin typeface="Calibri" panose="020F0502020204030204" pitchFamily="34" charset="0"/>
                <a:cs typeface="Calibri" panose="020F0502020204030204" pitchFamily="34" charset="0"/>
                <a:sym typeface="Lato"/>
              </a:rPr>
              <a:t> capital </a:t>
            </a:r>
            <a:r>
              <a:rPr lang="en-US" dirty="0" err="1">
                <a:solidFill>
                  <a:schemeClr val="tx2"/>
                </a:solidFill>
                <a:latin typeface="Calibri" panose="020F0502020204030204" pitchFamily="34" charset="0"/>
                <a:cs typeface="Calibri" panose="020F0502020204030204" pitchFamily="34" charset="0"/>
                <a:sym typeface="Lato"/>
              </a:rPr>
              <a:t>reporté</a:t>
            </a:r>
            <a:r>
              <a:rPr lang="en-US" dirty="0">
                <a:solidFill>
                  <a:schemeClr val="tx2"/>
                </a:solidFill>
                <a:latin typeface="Calibri" panose="020F0502020204030204" pitchFamily="34" charset="0"/>
                <a:cs typeface="Calibri" panose="020F0502020204030204" pitchFamily="34" charset="0"/>
                <a:sym typeface="Lato"/>
              </a:rPr>
              <a:t> : </a:t>
            </a:r>
            <a:r>
              <a:rPr lang="en-US" dirty="0" err="1">
                <a:solidFill>
                  <a:schemeClr val="tx2"/>
                </a:solidFill>
                <a:latin typeface="Calibri" panose="020F0502020204030204" pitchFamily="34" charset="0"/>
                <a:cs typeface="Calibri" panose="020F0502020204030204" pitchFamily="34" charset="0"/>
                <a:sym typeface="Lato"/>
              </a:rPr>
              <a:t>l'infrastructure</a:t>
            </a:r>
            <a:r>
              <a:rPr lang="en-US" dirty="0">
                <a:solidFill>
                  <a:schemeClr val="tx2"/>
                </a:solidFill>
                <a:latin typeface="Calibri" panose="020F0502020204030204" pitchFamily="34" charset="0"/>
                <a:cs typeface="Calibri" panose="020F0502020204030204" pitchFamily="34" charset="0"/>
                <a:sym typeface="Lato"/>
              </a:rPr>
              <a:t> se </a:t>
            </a:r>
            <a:r>
              <a:rPr lang="en-US" dirty="0" err="1">
                <a:solidFill>
                  <a:schemeClr val="tx2"/>
                </a:solidFill>
                <a:latin typeface="Calibri" panose="020F0502020204030204" pitchFamily="34" charset="0"/>
                <a:cs typeface="Calibri" panose="020F0502020204030204" pitchFamily="34" charset="0"/>
                <a:sym typeface="Lato"/>
              </a:rPr>
              <a:t>détériore</a:t>
            </a:r>
            <a:r>
              <a:rPr lang="en-US" dirty="0">
                <a:solidFill>
                  <a:schemeClr val="tx2"/>
                </a:solidFill>
                <a:latin typeface="Calibri" panose="020F0502020204030204" pitchFamily="34" charset="0"/>
                <a:cs typeface="Calibri" panose="020F0502020204030204" pitchFamily="34" charset="0"/>
                <a:sym typeface="Lato"/>
              </a:rPr>
              <a:t>/se </a:t>
            </a:r>
            <a:r>
              <a:rPr lang="en-US" dirty="0" err="1">
                <a:solidFill>
                  <a:schemeClr val="tx2"/>
                </a:solidFill>
                <a:latin typeface="Calibri" panose="020F0502020204030204" pitchFamily="34" charset="0"/>
                <a:cs typeface="Calibri" panose="020F0502020204030204" pitchFamily="34" charset="0"/>
                <a:sym typeface="Lato"/>
              </a:rPr>
              <a:t>déprécie</a:t>
            </a:r>
            <a:endParaRPr lang="en-US" dirty="0">
              <a:solidFill>
                <a:schemeClr val="tx2"/>
              </a:solidFill>
              <a:latin typeface="Calibri" panose="020F0502020204030204" pitchFamily="34" charset="0"/>
              <a:cs typeface="Calibri" panose="020F0502020204030204" pitchFamily="34" charset="0"/>
              <a:sym typeface="Lato"/>
            </a:endParaRPr>
          </a:p>
        </p:txBody>
      </p:sp>
    </p:spTree>
    <p:extLst>
      <p:ext uri="{BB962C8B-B14F-4D97-AF65-F5344CB8AC3E}">
        <p14:creationId xmlns:p14="http://schemas.microsoft.com/office/powerpoint/2010/main" val="2942333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8" grpId="0"/>
      <p:bldP spid="9"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899" y="368053"/>
            <a:ext cx="9477375" cy="518508"/>
          </a:xfrm>
          <a:prstGeom prst="rect">
            <a:avLst/>
          </a:prstGeom>
        </p:spPr>
        <p:txBody>
          <a:bodyPr vert="horz" lIns="0" tIns="0" rIns="0" bIns="0" rtlCol="0" anchor="t" anchorCtr="0">
            <a:normAutofit/>
          </a:bodyPr>
          <a:lstStyle/>
          <a:p>
            <a:r>
              <a:rPr lang="en-US" sz="3200" b="1" dirty="0" err="1">
                <a:solidFill>
                  <a:schemeClr val="tx2"/>
                </a:solidFill>
                <a:latin typeface="Calibri" panose="020F0502020204030204" pitchFamily="34" charset="0"/>
              </a:rPr>
              <a:t>Quels</a:t>
            </a:r>
            <a:r>
              <a:rPr lang="en-US" sz="3200" b="1" dirty="0">
                <a:solidFill>
                  <a:schemeClr val="tx2"/>
                </a:solidFill>
                <a:latin typeface="Calibri" panose="020F0502020204030204" pitchFamily="34" charset="0"/>
              </a:rPr>
              <a:t> </a:t>
            </a:r>
            <a:r>
              <a:rPr lang="en-US" sz="3200" b="1" dirty="0" err="1">
                <a:solidFill>
                  <a:schemeClr val="tx2"/>
                </a:solidFill>
                <a:latin typeface="Calibri" panose="020F0502020204030204" pitchFamily="34" charset="0"/>
              </a:rPr>
              <a:t>résultats</a:t>
            </a:r>
            <a:r>
              <a:rPr lang="en-US" sz="3200" b="1" dirty="0">
                <a:solidFill>
                  <a:schemeClr val="tx2"/>
                </a:solidFill>
                <a:latin typeface="Calibri" panose="020F0502020204030204" pitchFamily="34" charset="0"/>
              </a:rPr>
              <a:t> </a:t>
            </a:r>
            <a:r>
              <a:rPr lang="en-US" sz="3200" b="1" dirty="0" err="1">
                <a:solidFill>
                  <a:schemeClr val="tx2"/>
                </a:solidFill>
                <a:latin typeface="Calibri" panose="020F0502020204030204" pitchFamily="34" charset="0"/>
              </a:rPr>
              <a:t>peuvent</a:t>
            </a:r>
            <a:r>
              <a:rPr lang="en-US" sz="3200" b="1" dirty="0">
                <a:solidFill>
                  <a:schemeClr val="tx2"/>
                </a:solidFill>
                <a:latin typeface="Calibri" panose="020F0502020204030204" pitchFamily="34" charset="0"/>
              </a:rPr>
              <a:t> </a:t>
            </a:r>
            <a:r>
              <a:rPr lang="en-US" sz="3200" b="1" dirty="0" err="1">
                <a:solidFill>
                  <a:schemeClr val="tx2"/>
                </a:solidFill>
                <a:latin typeface="Calibri" panose="020F0502020204030204" pitchFamily="34" charset="0"/>
              </a:rPr>
              <a:t>découler</a:t>
            </a:r>
            <a:r>
              <a:rPr lang="en-US" sz="3200" b="1" dirty="0">
                <a:solidFill>
                  <a:schemeClr val="tx2"/>
                </a:solidFill>
                <a:latin typeface="Calibri" panose="020F0502020204030204" pitchFamily="34" charset="0"/>
              </a:rPr>
              <a:t> </a:t>
            </a:r>
            <a:r>
              <a:rPr lang="en-US" sz="3200" b="1" dirty="0" err="1">
                <a:solidFill>
                  <a:schemeClr val="tx2"/>
                </a:solidFill>
                <a:latin typeface="Calibri" panose="020F0502020204030204" pitchFamily="34" charset="0"/>
              </a:rPr>
              <a:t>d'une</a:t>
            </a:r>
            <a:r>
              <a:rPr lang="en-US" sz="3200" b="1" dirty="0">
                <a:solidFill>
                  <a:schemeClr val="tx2"/>
                </a:solidFill>
                <a:latin typeface="Calibri" panose="020F0502020204030204" pitchFamily="34" charset="0"/>
              </a:rPr>
              <a:t> </a:t>
            </a:r>
            <a:r>
              <a:rPr lang="en-US" sz="3200" b="1" dirty="0" err="1">
                <a:solidFill>
                  <a:schemeClr val="tx2"/>
                </a:solidFill>
                <a:latin typeface="Calibri" panose="020F0502020204030204" pitchFamily="34" charset="0"/>
              </a:rPr>
              <a:t>approche</a:t>
            </a:r>
            <a:r>
              <a:rPr lang="en-US" sz="3200" b="1" dirty="0">
                <a:solidFill>
                  <a:schemeClr val="tx2"/>
                </a:solidFill>
                <a:latin typeface="Calibri" panose="020F0502020204030204" pitchFamily="34" charset="0"/>
              </a:rPr>
              <a:t> CWIS ?</a:t>
            </a: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44" name="Google Shape;210;p10">
            <a:extLst>
              <a:ext uri="{FF2B5EF4-FFF2-40B4-BE49-F238E27FC236}">
                <a16:creationId xmlns:a16="http://schemas.microsoft.com/office/drawing/2014/main" id="{1ABFF4AD-1810-364F-C3BD-50A5ED83207E}"/>
              </a:ext>
            </a:extLst>
          </p:cNvPr>
          <p:cNvSpPr/>
          <p:nvPr/>
        </p:nvSpPr>
        <p:spPr>
          <a:xfrm>
            <a:off x="723900" y="1066800"/>
            <a:ext cx="10744200" cy="4571999"/>
          </a:xfrm>
          <a:prstGeom prst="roundRect">
            <a:avLst>
              <a:gd name="adj" fmla="val 2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45" name="Google Shape;211;p10">
            <a:extLst>
              <a:ext uri="{FF2B5EF4-FFF2-40B4-BE49-F238E27FC236}">
                <a16:creationId xmlns:a16="http://schemas.microsoft.com/office/drawing/2014/main" id="{BD696302-F7A7-C1EE-D63D-45316EB39B50}"/>
              </a:ext>
            </a:extLst>
          </p:cNvPr>
          <p:cNvSpPr txBox="1"/>
          <p:nvPr/>
        </p:nvSpPr>
        <p:spPr>
          <a:xfrm>
            <a:off x="723900" y="1219201"/>
            <a:ext cx="10440100" cy="499792"/>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Clr>
                <a:schemeClr val="dk1"/>
              </a:buClr>
              <a:buSzPts val="3200"/>
              <a:buFont typeface="Lato"/>
              <a:buNone/>
            </a:pPr>
            <a:r>
              <a:rPr lang="en-GB" sz="2800" b="1" dirty="0">
                <a:latin typeface="Calibri" panose="020F0502020204030204" pitchFamily="34" charset="0"/>
                <a:ea typeface="Lato"/>
                <a:cs typeface="Calibri" panose="020F0502020204030204" pitchFamily="34" charset="0"/>
                <a:sym typeface="Lato"/>
              </a:rPr>
              <a:t>Avec </a:t>
            </a:r>
            <a:r>
              <a:rPr lang="en-GB" sz="2800" b="1" dirty="0" err="1">
                <a:latin typeface="Calibri" panose="020F0502020204030204" pitchFamily="34" charset="0"/>
                <a:ea typeface="Lato"/>
                <a:cs typeface="Calibri" panose="020F0502020204030204" pitchFamily="34" charset="0"/>
                <a:sym typeface="Lato"/>
              </a:rPr>
              <a:t>une</a:t>
            </a:r>
            <a:r>
              <a:rPr lang="en-GB" sz="2800" b="1" dirty="0">
                <a:latin typeface="Calibri" panose="020F0502020204030204" pitchFamily="34" charset="0"/>
                <a:ea typeface="Lato"/>
                <a:cs typeface="Calibri" panose="020F0502020204030204" pitchFamily="34" charset="0"/>
                <a:sym typeface="Lato"/>
              </a:rPr>
              <a:t> </a:t>
            </a:r>
            <a:r>
              <a:rPr lang="en-GB" sz="2800" b="1" dirty="0" err="1">
                <a:latin typeface="Calibri" panose="020F0502020204030204" pitchFamily="34" charset="0"/>
                <a:ea typeface="Lato"/>
                <a:cs typeface="Calibri" panose="020F0502020204030204" pitchFamily="34" charset="0"/>
                <a:sym typeface="Lato"/>
              </a:rPr>
              <a:t>approche</a:t>
            </a:r>
            <a:r>
              <a:rPr lang="en-GB" sz="2800" b="1" dirty="0">
                <a:latin typeface="Calibri" panose="020F0502020204030204" pitchFamily="34" charset="0"/>
                <a:ea typeface="Lato"/>
                <a:cs typeface="Calibri" panose="020F0502020204030204" pitchFamily="34" charset="0"/>
                <a:sym typeface="Lato"/>
              </a:rPr>
              <a:t> CWIS…</a:t>
            </a:r>
          </a:p>
        </p:txBody>
      </p:sp>
      <p:sp>
        <p:nvSpPr>
          <p:cNvPr id="46" name="Google Shape;212;p10">
            <a:extLst>
              <a:ext uri="{FF2B5EF4-FFF2-40B4-BE49-F238E27FC236}">
                <a16:creationId xmlns:a16="http://schemas.microsoft.com/office/drawing/2014/main" id="{810C1065-B81B-FD35-9D85-C0AAB6E2A048}"/>
              </a:ext>
            </a:extLst>
          </p:cNvPr>
          <p:cNvSpPr/>
          <p:nvPr/>
        </p:nvSpPr>
        <p:spPr>
          <a:xfrm>
            <a:off x="1028000" y="1805157"/>
            <a:ext cx="9950855" cy="499791"/>
          </a:xfrm>
          <a:prstGeom prst="roundRect">
            <a:avLst>
              <a:gd name="adj" fmla="val 10000"/>
            </a:avLst>
          </a:prstGeom>
          <a:solidFill>
            <a:schemeClr val="accent1">
              <a:lumMod val="60000"/>
              <a:lumOff val="4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r>
              <a:rPr lang="en-US" dirty="0">
                <a:latin typeface="Calibri" panose="020F0502020204030204" pitchFamily="34" charset="0"/>
                <a:ea typeface="Lato"/>
                <a:cs typeface="Calibri" panose="020F0502020204030204" pitchFamily="34" charset="0"/>
                <a:sym typeface="Lato"/>
              </a:rPr>
              <a:t>Les </a:t>
            </a:r>
            <a:r>
              <a:rPr lang="en-US" dirty="0" err="1">
                <a:latin typeface="Calibri" panose="020F0502020204030204" pitchFamily="34" charset="0"/>
                <a:ea typeface="Lato"/>
                <a:cs typeface="Calibri" panose="020F0502020204030204" pitchFamily="34" charset="0"/>
                <a:sym typeface="Lato"/>
              </a:rPr>
              <a:t>investissements</a:t>
            </a:r>
            <a:r>
              <a:rPr lang="en-US" dirty="0">
                <a:latin typeface="Calibri" panose="020F0502020204030204" pitchFamily="34" charset="0"/>
                <a:ea typeface="Lato"/>
                <a:cs typeface="Calibri" panose="020F0502020204030204" pitchFamily="34" charset="0"/>
                <a:sym typeface="Lato"/>
              </a:rPr>
              <a:t> publics et les subventions </a:t>
            </a:r>
            <a:r>
              <a:rPr lang="en-US" dirty="0" err="1">
                <a:latin typeface="Calibri" panose="020F0502020204030204" pitchFamily="34" charset="0"/>
                <a:ea typeface="Lato"/>
                <a:cs typeface="Calibri" panose="020F0502020204030204" pitchFamily="34" charset="0"/>
                <a:sym typeface="Lato"/>
              </a:rPr>
              <a:t>donnent</a:t>
            </a:r>
            <a:r>
              <a:rPr lang="en-US" dirty="0">
                <a:latin typeface="Calibri" panose="020F0502020204030204" pitchFamily="34" charset="0"/>
                <a:ea typeface="Lato"/>
                <a:cs typeface="Calibri" panose="020F0502020204030204" pitchFamily="34" charset="0"/>
                <a:sym typeface="Lato"/>
              </a:rPr>
              <a:t> la </a:t>
            </a:r>
            <a:r>
              <a:rPr lang="en-US" dirty="0" err="1">
                <a:latin typeface="Calibri" panose="020F0502020204030204" pitchFamily="34" charset="0"/>
                <a:ea typeface="Lato"/>
                <a:cs typeface="Calibri" panose="020F0502020204030204" pitchFamily="34" charset="0"/>
                <a:sym typeface="Lato"/>
              </a:rPr>
              <a:t>priorité</a:t>
            </a:r>
            <a:r>
              <a:rPr lang="en-US" dirty="0">
                <a:latin typeface="Calibri" panose="020F0502020204030204" pitchFamily="34" charset="0"/>
                <a:ea typeface="Lato"/>
                <a:cs typeface="Calibri" panose="020F0502020204030204" pitchFamily="34" charset="0"/>
                <a:sym typeface="Lato"/>
              </a:rPr>
              <a:t> </a:t>
            </a:r>
            <a:r>
              <a:rPr lang="en-US" dirty="0" err="1">
                <a:latin typeface="Calibri" panose="020F0502020204030204" pitchFamily="34" charset="0"/>
                <a:ea typeface="Lato"/>
                <a:cs typeface="Calibri" panose="020F0502020204030204" pitchFamily="34" charset="0"/>
                <a:sym typeface="Lato"/>
              </a:rPr>
              <a:t>à</a:t>
            </a:r>
            <a:r>
              <a:rPr lang="en-US" dirty="0">
                <a:latin typeface="Calibri" panose="020F0502020204030204" pitchFamily="34" charset="0"/>
                <a:ea typeface="Lato"/>
                <a:cs typeface="Calibri" panose="020F0502020204030204" pitchFamily="34" charset="0"/>
                <a:sym typeface="Lato"/>
              </a:rPr>
              <a:t> </a:t>
            </a:r>
            <a:r>
              <a:rPr lang="en-US" dirty="0" err="1">
                <a:latin typeface="Calibri" panose="020F0502020204030204" pitchFamily="34" charset="0"/>
                <a:ea typeface="Lato"/>
                <a:cs typeface="Calibri" panose="020F0502020204030204" pitchFamily="34" charset="0"/>
                <a:sym typeface="Lato"/>
              </a:rPr>
              <a:t>l'accès</a:t>
            </a:r>
            <a:r>
              <a:rPr lang="en-US" dirty="0">
                <a:latin typeface="Calibri" panose="020F0502020204030204" pitchFamily="34" charset="0"/>
                <a:ea typeface="Lato"/>
                <a:cs typeface="Calibri" panose="020F0502020204030204" pitchFamily="34" charset="0"/>
                <a:sym typeface="Lato"/>
              </a:rPr>
              <a:t> des </a:t>
            </a:r>
            <a:r>
              <a:rPr lang="en-US" dirty="0" err="1">
                <a:latin typeface="Calibri" panose="020F0502020204030204" pitchFamily="34" charset="0"/>
                <a:ea typeface="Lato"/>
                <a:cs typeface="Calibri" panose="020F0502020204030204" pitchFamily="34" charset="0"/>
                <a:sym typeface="Lato"/>
              </a:rPr>
              <a:t>pauvres</a:t>
            </a:r>
            <a:r>
              <a:rPr lang="en-US" dirty="0">
                <a:latin typeface="Calibri" panose="020F0502020204030204" pitchFamily="34" charset="0"/>
                <a:ea typeface="Lato"/>
                <a:cs typeface="Calibri" panose="020F0502020204030204" pitchFamily="34" charset="0"/>
                <a:sym typeface="Lato"/>
              </a:rPr>
              <a:t> et des plus </a:t>
            </a:r>
            <a:r>
              <a:rPr lang="en-US" dirty="0" err="1">
                <a:latin typeface="Calibri" panose="020F0502020204030204" pitchFamily="34" charset="0"/>
                <a:ea typeface="Lato"/>
                <a:cs typeface="Calibri" panose="020F0502020204030204" pitchFamily="34" charset="0"/>
                <a:sym typeface="Lato"/>
              </a:rPr>
              <a:t>vulnérables</a:t>
            </a:r>
            <a:endParaRPr lang="en-US" dirty="0">
              <a:latin typeface="Calibri" panose="020F0502020204030204" pitchFamily="34" charset="0"/>
              <a:cs typeface="Calibri" panose="020F0502020204030204" pitchFamily="34" charset="0"/>
            </a:endParaRPr>
          </a:p>
        </p:txBody>
      </p:sp>
      <p:sp>
        <p:nvSpPr>
          <p:cNvPr id="47" name="Google Shape;212;p10">
            <a:extLst>
              <a:ext uri="{FF2B5EF4-FFF2-40B4-BE49-F238E27FC236}">
                <a16:creationId xmlns:a16="http://schemas.microsoft.com/office/drawing/2014/main" id="{A090AD1F-5A2A-F7A0-FF5A-0F9ED798A47D}"/>
              </a:ext>
            </a:extLst>
          </p:cNvPr>
          <p:cNvSpPr/>
          <p:nvPr/>
        </p:nvSpPr>
        <p:spPr>
          <a:xfrm>
            <a:off x="1028000" y="2390875"/>
            <a:ext cx="9950855" cy="499791"/>
          </a:xfrm>
          <a:prstGeom prst="roundRect">
            <a:avLst>
              <a:gd name="adj" fmla="val 10000"/>
            </a:avLst>
          </a:prstGeom>
          <a:solidFill>
            <a:schemeClr val="accent1">
              <a:lumMod val="60000"/>
              <a:lumOff val="4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r>
              <a:rPr lang="en-US" dirty="0">
                <a:latin typeface="Calibri" panose="020F0502020204030204" pitchFamily="34" charset="0"/>
                <a:ea typeface="Lato"/>
                <a:cs typeface="Calibri" panose="020F0502020204030204" pitchFamily="34" charset="0"/>
                <a:sym typeface="Lato"/>
              </a:rPr>
              <a:t>Les prix et le </a:t>
            </a:r>
            <a:r>
              <a:rPr lang="en-US" dirty="0" err="1">
                <a:latin typeface="Calibri" panose="020F0502020204030204" pitchFamily="34" charset="0"/>
                <a:ea typeface="Lato"/>
                <a:cs typeface="Calibri" panose="020F0502020204030204" pitchFamily="34" charset="0"/>
                <a:sym typeface="Lato"/>
              </a:rPr>
              <a:t>soutien</a:t>
            </a:r>
            <a:r>
              <a:rPr lang="en-US" dirty="0">
                <a:latin typeface="Calibri" panose="020F0502020204030204" pitchFamily="34" charset="0"/>
                <a:ea typeface="Lato"/>
                <a:cs typeface="Calibri" panose="020F0502020204030204" pitchFamily="34" charset="0"/>
                <a:sym typeface="Lato"/>
              </a:rPr>
              <a:t> </a:t>
            </a:r>
            <a:r>
              <a:rPr lang="en-US" dirty="0" err="1">
                <a:latin typeface="Calibri" panose="020F0502020204030204" pitchFamily="34" charset="0"/>
                <a:ea typeface="Lato"/>
                <a:cs typeface="Calibri" panose="020F0502020204030204" pitchFamily="34" charset="0"/>
                <a:sym typeface="Lato"/>
              </a:rPr>
              <a:t>gouvernemental</a:t>
            </a:r>
            <a:r>
              <a:rPr lang="en-US" dirty="0">
                <a:latin typeface="Calibri" panose="020F0502020204030204" pitchFamily="34" charset="0"/>
                <a:ea typeface="Lato"/>
                <a:cs typeface="Calibri" panose="020F0502020204030204" pitchFamily="34" charset="0"/>
                <a:sym typeface="Lato"/>
              </a:rPr>
              <a:t> </a:t>
            </a:r>
            <a:r>
              <a:rPr lang="en-US" dirty="0" err="1">
                <a:latin typeface="Calibri" panose="020F0502020204030204" pitchFamily="34" charset="0"/>
                <a:ea typeface="Lato"/>
                <a:cs typeface="Calibri" panose="020F0502020204030204" pitchFamily="34" charset="0"/>
                <a:sym typeface="Lato"/>
              </a:rPr>
              <a:t>sont</a:t>
            </a:r>
            <a:r>
              <a:rPr lang="en-US" dirty="0">
                <a:latin typeface="Calibri" panose="020F0502020204030204" pitchFamily="34" charset="0"/>
                <a:ea typeface="Lato"/>
                <a:cs typeface="Calibri" panose="020F0502020204030204" pitchFamily="34" charset="0"/>
                <a:sym typeface="Lato"/>
              </a:rPr>
              <a:t> </a:t>
            </a:r>
            <a:r>
              <a:rPr lang="en-US" dirty="0" err="1">
                <a:latin typeface="Calibri" panose="020F0502020204030204" pitchFamily="34" charset="0"/>
                <a:ea typeface="Lato"/>
                <a:cs typeface="Calibri" panose="020F0502020204030204" pitchFamily="34" charset="0"/>
                <a:sym typeface="Lato"/>
              </a:rPr>
              <a:t>basés</a:t>
            </a:r>
            <a:r>
              <a:rPr lang="en-US" dirty="0">
                <a:latin typeface="Calibri" panose="020F0502020204030204" pitchFamily="34" charset="0"/>
                <a:ea typeface="Lato"/>
                <a:cs typeface="Calibri" panose="020F0502020204030204" pitchFamily="34" charset="0"/>
                <a:sym typeface="Lato"/>
              </a:rPr>
              <a:t> sur les </a:t>
            </a:r>
            <a:r>
              <a:rPr lang="en-US" dirty="0" err="1">
                <a:latin typeface="Calibri" panose="020F0502020204030204" pitchFamily="34" charset="0"/>
                <a:ea typeface="Lato"/>
                <a:cs typeface="Calibri" panose="020F0502020204030204" pitchFamily="34" charset="0"/>
                <a:sym typeface="Lato"/>
              </a:rPr>
              <a:t>coûts</a:t>
            </a:r>
            <a:r>
              <a:rPr lang="en-US" dirty="0">
                <a:latin typeface="Calibri" panose="020F0502020204030204" pitchFamily="34" charset="0"/>
                <a:ea typeface="Lato"/>
                <a:cs typeface="Calibri" panose="020F0502020204030204" pitchFamily="34" charset="0"/>
                <a:sym typeface="Lato"/>
              </a:rPr>
              <a:t> des services, le </a:t>
            </a:r>
            <a:r>
              <a:rPr lang="en-US" dirty="0" err="1">
                <a:latin typeface="Calibri" panose="020F0502020204030204" pitchFamily="34" charset="0"/>
                <a:ea typeface="Lato"/>
                <a:cs typeface="Calibri" panose="020F0502020204030204" pitchFamily="34" charset="0"/>
                <a:sym typeface="Lato"/>
              </a:rPr>
              <a:t>niveau</a:t>
            </a:r>
            <a:r>
              <a:rPr lang="en-US" dirty="0">
                <a:latin typeface="Calibri" panose="020F0502020204030204" pitchFamily="34" charset="0"/>
                <a:ea typeface="Lato"/>
                <a:cs typeface="Calibri" panose="020F0502020204030204" pitchFamily="34" charset="0"/>
                <a:sym typeface="Lato"/>
              </a:rPr>
              <a:t> de service et la </a:t>
            </a:r>
            <a:r>
              <a:rPr lang="en-US" dirty="0" err="1">
                <a:latin typeface="Calibri" panose="020F0502020204030204" pitchFamily="34" charset="0"/>
                <a:ea typeface="Lato"/>
                <a:cs typeface="Calibri" panose="020F0502020204030204" pitchFamily="34" charset="0"/>
                <a:sym typeface="Lato"/>
              </a:rPr>
              <a:t>capacité</a:t>
            </a:r>
            <a:r>
              <a:rPr lang="en-US" dirty="0">
                <a:latin typeface="Calibri" panose="020F0502020204030204" pitchFamily="34" charset="0"/>
                <a:ea typeface="Lato"/>
                <a:cs typeface="Calibri" panose="020F0502020204030204" pitchFamily="34" charset="0"/>
                <a:sym typeface="Lato"/>
              </a:rPr>
              <a:t> de </a:t>
            </a:r>
            <a:r>
              <a:rPr lang="en-US" dirty="0" err="1">
                <a:latin typeface="Calibri" panose="020F0502020204030204" pitchFamily="34" charset="0"/>
                <a:ea typeface="Lato"/>
                <a:cs typeface="Calibri" panose="020F0502020204030204" pitchFamily="34" charset="0"/>
                <a:sym typeface="Lato"/>
              </a:rPr>
              <a:t>paiement</a:t>
            </a:r>
            <a:endParaRPr lang="en-US" dirty="0">
              <a:latin typeface="Calibri" panose="020F0502020204030204" pitchFamily="34" charset="0"/>
              <a:ea typeface="Lato"/>
              <a:cs typeface="Calibri" panose="020F0502020204030204" pitchFamily="34" charset="0"/>
              <a:sym typeface="Lato"/>
            </a:endParaRPr>
          </a:p>
        </p:txBody>
      </p:sp>
      <p:sp>
        <p:nvSpPr>
          <p:cNvPr id="48" name="Google Shape;212;p10">
            <a:extLst>
              <a:ext uri="{FF2B5EF4-FFF2-40B4-BE49-F238E27FC236}">
                <a16:creationId xmlns:a16="http://schemas.microsoft.com/office/drawing/2014/main" id="{6351FFD7-12B9-9391-6734-23376602C606}"/>
              </a:ext>
            </a:extLst>
          </p:cNvPr>
          <p:cNvSpPr/>
          <p:nvPr/>
        </p:nvSpPr>
        <p:spPr>
          <a:xfrm>
            <a:off x="1028000" y="2981767"/>
            <a:ext cx="9950855" cy="499791"/>
          </a:xfrm>
          <a:prstGeom prst="roundRect">
            <a:avLst>
              <a:gd name="adj" fmla="val 10000"/>
            </a:avLst>
          </a:prstGeom>
          <a:solidFill>
            <a:schemeClr val="accent1">
              <a:lumMod val="60000"/>
              <a:lumOff val="4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r>
              <a:rPr lang="en-US" dirty="0">
                <a:latin typeface="Calibri" panose="020F0502020204030204" pitchFamily="34" charset="0"/>
                <a:ea typeface="Lato"/>
                <a:cs typeface="Calibri" panose="020F0502020204030204" pitchFamily="34" charset="0"/>
                <a:sym typeface="Lato"/>
              </a:rPr>
              <a:t>Un </a:t>
            </a:r>
            <a:r>
              <a:rPr lang="en-US" dirty="0" err="1">
                <a:latin typeface="Calibri" panose="020F0502020204030204" pitchFamily="34" charset="0"/>
                <a:ea typeface="Lato"/>
                <a:cs typeface="Calibri" panose="020F0502020204030204" pitchFamily="34" charset="0"/>
                <a:sym typeface="Lato"/>
              </a:rPr>
              <a:t>assainissement</a:t>
            </a:r>
            <a:r>
              <a:rPr lang="en-US" dirty="0">
                <a:latin typeface="Calibri" panose="020F0502020204030204" pitchFamily="34" charset="0"/>
                <a:ea typeface="Lato"/>
                <a:cs typeface="Calibri" panose="020F0502020204030204" pitchFamily="34" charset="0"/>
                <a:sym typeface="Lato"/>
              </a:rPr>
              <a:t> </a:t>
            </a:r>
            <a:r>
              <a:rPr lang="en-US" dirty="0" err="1">
                <a:latin typeface="Calibri" panose="020F0502020204030204" pitchFamily="34" charset="0"/>
                <a:ea typeface="Lato"/>
                <a:cs typeface="Calibri" panose="020F0502020204030204" pitchFamily="34" charset="0"/>
                <a:sym typeface="Lato"/>
              </a:rPr>
              <a:t>géré</a:t>
            </a:r>
            <a:r>
              <a:rPr lang="en-US" dirty="0">
                <a:latin typeface="Calibri" panose="020F0502020204030204" pitchFamily="34" charset="0"/>
                <a:ea typeface="Lato"/>
                <a:cs typeface="Calibri" panose="020F0502020204030204" pitchFamily="34" charset="0"/>
                <a:sym typeface="Lato"/>
              </a:rPr>
              <a:t> de manière </a:t>
            </a:r>
            <a:r>
              <a:rPr lang="en-US" dirty="0" err="1">
                <a:latin typeface="Calibri" panose="020F0502020204030204" pitchFamily="34" charset="0"/>
                <a:ea typeface="Lato"/>
                <a:cs typeface="Calibri" panose="020F0502020204030204" pitchFamily="34" charset="0"/>
                <a:sym typeface="Lato"/>
              </a:rPr>
              <a:t>sûre</a:t>
            </a:r>
            <a:r>
              <a:rPr lang="en-US" dirty="0">
                <a:latin typeface="Calibri" panose="020F0502020204030204" pitchFamily="34" charset="0"/>
                <a:ea typeface="Lato"/>
                <a:cs typeface="Calibri" panose="020F0502020204030204" pitchFamily="34" charset="0"/>
                <a:sym typeface="Lato"/>
              </a:rPr>
              <a:t> </a:t>
            </a:r>
            <a:r>
              <a:rPr lang="en-US" dirty="0" err="1">
                <a:latin typeface="Calibri" panose="020F0502020204030204" pitchFamily="34" charset="0"/>
                <a:ea typeface="Lato"/>
                <a:cs typeface="Calibri" panose="020F0502020204030204" pitchFamily="34" charset="0"/>
                <a:sym typeface="Lato"/>
              </a:rPr>
              <a:t>intègre</a:t>
            </a:r>
            <a:r>
              <a:rPr lang="en-US" dirty="0">
                <a:latin typeface="Calibri" panose="020F0502020204030204" pitchFamily="34" charset="0"/>
                <a:ea typeface="Lato"/>
                <a:cs typeface="Calibri" panose="020F0502020204030204" pitchFamily="34" charset="0"/>
                <a:sym typeface="Lato"/>
              </a:rPr>
              <a:t> </a:t>
            </a:r>
            <a:r>
              <a:rPr lang="en-US" dirty="0" err="1">
                <a:latin typeface="Calibri" panose="020F0502020204030204" pitchFamily="34" charset="0"/>
                <a:ea typeface="Lato"/>
                <a:cs typeface="Calibri" panose="020F0502020204030204" pitchFamily="34" charset="0"/>
                <a:sym typeface="Lato"/>
              </a:rPr>
              <a:t>une</a:t>
            </a:r>
            <a:r>
              <a:rPr lang="en-US" dirty="0">
                <a:latin typeface="Calibri" panose="020F0502020204030204" pitchFamily="34" charset="0"/>
                <a:ea typeface="Lato"/>
                <a:cs typeface="Calibri" panose="020F0502020204030204" pitchFamily="34" charset="0"/>
                <a:sym typeface="Lato"/>
              </a:rPr>
              <a:t> </a:t>
            </a:r>
            <a:r>
              <a:rPr lang="en-US" dirty="0" err="1">
                <a:latin typeface="Calibri" panose="020F0502020204030204" pitchFamily="34" charset="0"/>
                <a:ea typeface="Lato"/>
                <a:cs typeface="Calibri" panose="020F0502020204030204" pitchFamily="34" charset="0"/>
                <a:sym typeface="Lato"/>
              </a:rPr>
              <a:t>collecte</a:t>
            </a:r>
            <a:r>
              <a:rPr lang="en-US" dirty="0">
                <a:latin typeface="Calibri" panose="020F0502020204030204" pitchFamily="34" charset="0"/>
                <a:ea typeface="Lato"/>
                <a:cs typeface="Calibri" panose="020F0502020204030204" pitchFamily="34" charset="0"/>
                <a:sym typeface="Lato"/>
              </a:rPr>
              <a:t> </a:t>
            </a:r>
            <a:r>
              <a:rPr lang="en-US" dirty="0" err="1">
                <a:latin typeface="Calibri" panose="020F0502020204030204" pitchFamily="34" charset="0"/>
                <a:ea typeface="Lato"/>
                <a:cs typeface="Calibri" panose="020F0502020204030204" pitchFamily="34" charset="0"/>
                <a:sym typeface="Lato"/>
              </a:rPr>
              <a:t>sûre</a:t>
            </a:r>
            <a:endParaRPr lang="en-US" dirty="0">
              <a:latin typeface="Calibri" panose="020F0502020204030204" pitchFamily="34" charset="0"/>
              <a:ea typeface="Lato"/>
              <a:cs typeface="Calibri" panose="020F0502020204030204" pitchFamily="34" charset="0"/>
              <a:sym typeface="Lato"/>
            </a:endParaRPr>
          </a:p>
        </p:txBody>
      </p:sp>
      <p:sp>
        <p:nvSpPr>
          <p:cNvPr id="49" name="Google Shape;212;p10">
            <a:extLst>
              <a:ext uri="{FF2B5EF4-FFF2-40B4-BE49-F238E27FC236}">
                <a16:creationId xmlns:a16="http://schemas.microsoft.com/office/drawing/2014/main" id="{5D2D0ABA-B0B0-A6EA-DF96-6C4EFEA83290}"/>
              </a:ext>
            </a:extLst>
          </p:cNvPr>
          <p:cNvSpPr/>
          <p:nvPr/>
        </p:nvSpPr>
        <p:spPr>
          <a:xfrm>
            <a:off x="1028000" y="3570067"/>
            <a:ext cx="9950855" cy="499791"/>
          </a:xfrm>
          <a:prstGeom prst="roundRect">
            <a:avLst>
              <a:gd name="adj" fmla="val 10000"/>
            </a:avLst>
          </a:prstGeom>
          <a:solidFill>
            <a:schemeClr val="accent1">
              <a:lumMod val="60000"/>
              <a:lumOff val="4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r>
              <a:rPr lang="en-US" dirty="0">
                <a:latin typeface="Calibri" panose="020F0502020204030204" pitchFamily="34" charset="0"/>
                <a:ea typeface="Lato"/>
                <a:cs typeface="Calibri" panose="020F0502020204030204" pitchFamily="34" charset="0"/>
                <a:sym typeface="Lato"/>
              </a:rPr>
              <a:t>Mise </a:t>
            </a:r>
            <a:r>
              <a:rPr lang="en-US" dirty="0" err="1">
                <a:latin typeface="Calibri" panose="020F0502020204030204" pitchFamily="34" charset="0"/>
                <a:ea typeface="Lato"/>
                <a:cs typeface="Calibri" panose="020F0502020204030204" pitchFamily="34" charset="0"/>
                <a:sym typeface="Lato"/>
              </a:rPr>
              <a:t>en</a:t>
            </a:r>
            <a:r>
              <a:rPr lang="en-US" dirty="0">
                <a:latin typeface="Calibri" panose="020F0502020204030204" pitchFamily="34" charset="0"/>
                <a:ea typeface="Lato"/>
                <a:cs typeface="Calibri" panose="020F0502020204030204" pitchFamily="34" charset="0"/>
                <a:sym typeface="Lato"/>
              </a:rPr>
              <a:t> </a:t>
            </a:r>
            <a:r>
              <a:rPr lang="en-US" dirty="0" err="1">
                <a:latin typeface="Calibri" panose="020F0502020204030204" pitchFamily="34" charset="0"/>
                <a:ea typeface="Lato"/>
                <a:cs typeface="Calibri" panose="020F0502020204030204" pitchFamily="34" charset="0"/>
                <a:sym typeface="Lato"/>
              </a:rPr>
              <a:t>avant</a:t>
            </a:r>
            <a:r>
              <a:rPr lang="en-US" dirty="0">
                <a:latin typeface="Calibri" panose="020F0502020204030204" pitchFamily="34" charset="0"/>
                <a:ea typeface="Lato"/>
                <a:cs typeface="Calibri" panose="020F0502020204030204" pitchFamily="34" charset="0"/>
                <a:sym typeface="Lato"/>
              </a:rPr>
              <a:t> du </a:t>
            </a:r>
            <a:r>
              <a:rPr lang="en-US" dirty="0" err="1">
                <a:latin typeface="Calibri" panose="020F0502020204030204" pitchFamily="34" charset="0"/>
                <a:ea typeface="Lato"/>
                <a:cs typeface="Calibri" panose="020F0502020204030204" pitchFamily="34" charset="0"/>
                <a:sym typeface="Lato"/>
              </a:rPr>
              <a:t>choix</a:t>
            </a:r>
            <a:r>
              <a:rPr lang="en-US" dirty="0">
                <a:latin typeface="Calibri" panose="020F0502020204030204" pitchFamily="34" charset="0"/>
                <a:ea typeface="Lato"/>
                <a:cs typeface="Calibri" panose="020F0502020204030204" pitchFamily="34" charset="0"/>
                <a:sym typeface="Lato"/>
              </a:rPr>
              <a:t> de la </a:t>
            </a:r>
            <a:r>
              <a:rPr lang="en-US" dirty="0" err="1">
                <a:latin typeface="Calibri" panose="020F0502020204030204" pitchFamily="34" charset="0"/>
                <a:ea typeface="Lato"/>
                <a:cs typeface="Calibri" panose="020F0502020204030204" pitchFamily="34" charset="0"/>
                <a:sym typeface="Lato"/>
              </a:rPr>
              <a:t>technologie</a:t>
            </a:r>
            <a:r>
              <a:rPr lang="en-US" dirty="0">
                <a:latin typeface="Calibri" panose="020F0502020204030204" pitchFamily="34" charset="0"/>
                <a:ea typeface="Lato"/>
                <a:cs typeface="Calibri" panose="020F0502020204030204" pitchFamily="34" charset="0"/>
                <a:sym typeface="Lato"/>
              </a:rPr>
              <a:t> </a:t>
            </a:r>
            <a:r>
              <a:rPr lang="en-US" dirty="0" err="1">
                <a:latin typeface="Calibri" panose="020F0502020204030204" pitchFamily="34" charset="0"/>
                <a:ea typeface="Lato"/>
                <a:cs typeface="Calibri" panose="020F0502020204030204" pitchFamily="34" charset="0"/>
                <a:sym typeface="Lato"/>
              </a:rPr>
              <a:t>adaptée</a:t>
            </a:r>
            <a:r>
              <a:rPr lang="en-US" dirty="0">
                <a:latin typeface="Calibri" panose="020F0502020204030204" pitchFamily="34" charset="0"/>
                <a:ea typeface="Lato"/>
                <a:cs typeface="Calibri" panose="020F0502020204030204" pitchFamily="34" charset="0"/>
                <a:sym typeface="Lato"/>
              </a:rPr>
              <a:t> </a:t>
            </a:r>
            <a:r>
              <a:rPr lang="en-US" dirty="0" err="1">
                <a:latin typeface="Calibri" panose="020F0502020204030204" pitchFamily="34" charset="0"/>
                <a:ea typeface="Lato"/>
                <a:cs typeface="Calibri" panose="020F0502020204030204" pitchFamily="34" charset="0"/>
                <a:sym typeface="Lato"/>
              </a:rPr>
              <a:t>à</a:t>
            </a:r>
            <a:r>
              <a:rPr lang="en-US" dirty="0">
                <a:latin typeface="Calibri" panose="020F0502020204030204" pitchFamily="34" charset="0"/>
                <a:ea typeface="Lato"/>
                <a:cs typeface="Calibri" panose="020F0502020204030204" pitchFamily="34" charset="0"/>
                <a:sym typeface="Lato"/>
              </a:rPr>
              <a:t> </a:t>
            </a:r>
            <a:r>
              <a:rPr lang="en-US" dirty="0" err="1">
                <a:latin typeface="Calibri" panose="020F0502020204030204" pitchFamily="34" charset="0"/>
                <a:ea typeface="Lato"/>
                <a:cs typeface="Calibri" panose="020F0502020204030204" pitchFamily="34" charset="0"/>
                <a:sym typeface="Lato"/>
              </a:rPr>
              <a:t>l'objectif</a:t>
            </a:r>
            <a:r>
              <a:rPr lang="en-US" dirty="0">
                <a:latin typeface="Calibri" panose="020F0502020204030204" pitchFamily="34" charset="0"/>
                <a:ea typeface="Lato"/>
                <a:cs typeface="Calibri" panose="020F0502020204030204" pitchFamily="34" charset="0"/>
                <a:sym typeface="Lato"/>
              </a:rPr>
              <a:t> avec </a:t>
            </a:r>
            <a:r>
              <a:rPr lang="en-US" dirty="0" err="1">
                <a:latin typeface="Calibri" panose="020F0502020204030204" pitchFamily="34" charset="0"/>
                <a:ea typeface="Lato"/>
                <a:cs typeface="Calibri" panose="020F0502020204030204" pitchFamily="34" charset="0"/>
                <a:sym typeface="Lato"/>
              </a:rPr>
              <a:t>une</a:t>
            </a:r>
            <a:r>
              <a:rPr lang="en-US" dirty="0">
                <a:latin typeface="Calibri" panose="020F0502020204030204" pitchFamily="34" charset="0"/>
                <a:ea typeface="Lato"/>
                <a:cs typeface="Calibri" panose="020F0502020204030204" pitchFamily="34" charset="0"/>
                <a:sym typeface="Lato"/>
              </a:rPr>
              <a:t> vision </a:t>
            </a:r>
            <a:r>
              <a:rPr lang="en-US" dirty="0" err="1">
                <a:latin typeface="Calibri" panose="020F0502020204030204" pitchFamily="34" charset="0"/>
                <a:ea typeface="Lato"/>
                <a:cs typeface="Calibri" panose="020F0502020204030204" pitchFamily="34" charset="0"/>
                <a:sym typeface="Lato"/>
              </a:rPr>
              <a:t>à</a:t>
            </a:r>
            <a:r>
              <a:rPr lang="en-US" dirty="0">
                <a:latin typeface="Calibri" panose="020F0502020204030204" pitchFamily="34" charset="0"/>
                <a:ea typeface="Lato"/>
                <a:cs typeface="Calibri" panose="020F0502020204030204" pitchFamily="34" charset="0"/>
                <a:sym typeface="Lato"/>
              </a:rPr>
              <a:t> </a:t>
            </a:r>
            <a:r>
              <a:rPr lang="en-US" dirty="0" err="1">
                <a:latin typeface="Calibri" panose="020F0502020204030204" pitchFamily="34" charset="0"/>
                <a:ea typeface="Lato"/>
                <a:cs typeface="Calibri" panose="020F0502020204030204" pitchFamily="34" charset="0"/>
                <a:sym typeface="Lato"/>
              </a:rPr>
              <a:t>l'échelle</a:t>
            </a:r>
            <a:r>
              <a:rPr lang="en-US" dirty="0">
                <a:latin typeface="Calibri" panose="020F0502020204030204" pitchFamily="34" charset="0"/>
                <a:ea typeface="Lato"/>
                <a:cs typeface="Calibri" panose="020F0502020204030204" pitchFamily="34" charset="0"/>
                <a:sym typeface="Lato"/>
              </a:rPr>
              <a:t> de la </a:t>
            </a:r>
            <a:r>
              <a:rPr lang="en-US" dirty="0" err="1">
                <a:latin typeface="Calibri" panose="020F0502020204030204" pitchFamily="34" charset="0"/>
                <a:ea typeface="Lato"/>
                <a:cs typeface="Calibri" panose="020F0502020204030204" pitchFamily="34" charset="0"/>
                <a:sym typeface="Lato"/>
              </a:rPr>
              <a:t>ville</a:t>
            </a:r>
            <a:endParaRPr lang="en-US" dirty="0">
              <a:latin typeface="Calibri" panose="020F0502020204030204" pitchFamily="34" charset="0"/>
              <a:ea typeface="Lato"/>
              <a:cs typeface="Calibri" panose="020F0502020204030204" pitchFamily="34" charset="0"/>
              <a:sym typeface="Lato"/>
            </a:endParaRPr>
          </a:p>
        </p:txBody>
      </p:sp>
      <p:sp>
        <p:nvSpPr>
          <p:cNvPr id="50" name="Google Shape;212;p10">
            <a:extLst>
              <a:ext uri="{FF2B5EF4-FFF2-40B4-BE49-F238E27FC236}">
                <a16:creationId xmlns:a16="http://schemas.microsoft.com/office/drawing/2014/main" id="{95E5AD29-442C-D5C1-4A0E-187CAE8CD921}"/>
              </a:ext>
            </a:extLst>
          </p:cNvPr>
          <p:cNvSpPr/>
          <p:nvPr/>
        </p:nvSpPr>
        <p:spPr>
          <a:xfrm>
            <a:off x="1028000" y="4158367"/>
            <a:ext cx="9950855" cy="499791"/>
          </a:xfrm>
          <a:prstGeom prst="roundRect">
            <a:avLst>
              <a:gd name="adj" fmla="val 10000"/>
            </a:avLst>
          </a:prstGeom>
          <a:solidFill>
            <a:schemeClr val="accent1">
              <a:lumMod val="60000"/>
              <a:lumOff val="4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r>
              <a:rPr lang="en-US" dirty="0">
                <a:latin typeface="Calibri" panose="020F0502020204030204" pitchFamily="34" charset="0"/>
                <a:ea typeface="Lato"/>
                <a:cs typeface="Calibri" panose="020F0502020204030204" pitchFamily="34" charset="0"/>
                <a:sym typeface="Lato"/>
              </a:rPr>
              <a:t>Les </a:t>
            </a:r>
            <a:r>
              <a:rPr lang="en-US" dirty="0" err="1">
                <a:latin typeface="Calibri" panose="020F0502020204030204" pitchFamily="34" charset="0"/>
                <a:ea typeface="Lato"/>
                <a:cs typeface="Calibri" panose="020F0502020204030204" pitchFamily="34" charset="0"/>
                <a:sym typeface="Lato"/>
              </a:rPr>
              <a:t>investissements</a:t>
            </a:r>
            <a:r>
              <a:rPr lang="en-US" dirty="0">
                <a:latin typeface="Calibri" panose="020F0502020204030204" pitchFamily="34" charset="0"/>
                <a:ea typeface="Lato"/>
                <a:cs typeface="Calibri" panose="020F0502020204030204" pitchFamily="34" charset="0"/>
                <a:sym typeface="Lato"/>
              </a:rPr>
              <a:t>, la </a:t>
            </a:r>
            <a:r>
              <a:rPr lang="en-US" dirty="0" err="1">
                <a:latin typeface="Calibri" panose="020F0502020204030204" pitchFamily="34" charset="0"/>
                <a:ea typeface="Lato"/>
                <a:cs typeface="Calibri" panose="020F0502020204030204" pitchFamily="34" charset="0"/>
                <a:sym typeface="Lato"/>
              </a:rPr>
              <a:t>tarification</a:t>
            </a:r>
            <a:r>
              <a:rPr lang="en-US" dirty="0">
                <a:latin typeface="Calibri" panose="020F0502020204030204" pitchFamily="34" charset="0"/>
                <a:ea typeface="Lato"/>
                <a:cs typeface="Calibri" panose="020F0502020204030204" pitchFamily="34" charset="0"/>
                <a:sym typeface="Lato"/>
              </a:rPr>
              <a:t> de la </a:t>
            </a:r>
            <a:r>
              <a:rPr lang="en-US" dirty="0" err="1">
                <a:latin typeface="Calibri" panose="020F0502020204030204" pitchFamily="34" charset="0"/>
                <a:ea typeface="Lato"/>
                <a:cs typeface="Calibri" panose="020F0502020204030204" pitchFamily="34" charset="0"/>
                <a:sym typeface="Lato"/>
              </a:rPr>
              <a:t>technologie</a:t>
            </a:r>
            <a:r>
              <a:rPr lang="en-US" dirty="0">
                <a:latin typeface="Calibri" panose="020F0502020204030204" pitchFamily="34" charset="0"/>
                <a:ea typeface="Lato"/>
                <a:cs typeface="Calibri" panose="020F0502020204030204" pitchFamily="34" charset="0"/>
                <a:sym typeface="Lato"/>
              </a:rPr>
              <a:t> et </a:t>
            </a:r>
            <a:r>
              <a:rPr lang="en-US" dirty="0" err="1">
                <a:latin typeface="Calibri" panose="020F0502020204030204" pitchFamily="34" charset="0"/>
                <a:ea typeface="Lato"/>
                <a:cs typeface="Calibri" panose="020F0502020204030204" pitchFamily="34" charset="0"/>
                <a:sym typeface="Lato"/>
              </a:rPr>
              <a:t>d'autres</a:t>
            </a:r>
            <a:r>
              <a:rPr lang="en-US" dirty="0">
                <a:latin typeface="Calibri" panose="020F0502020204030204" pitchFamily="34" charset="0"/>
                <a:ea typeface="Lato"/>
                <a:cs typeface="Calibri" panose="020F0502020204030204" pitchFamily="34" charset="0"/>
                <a:sym typeface="Lato"/>
              </a:rPr>
              <a:t> </a:t>
            </a:r>
            <a:r>
              <a:rPr lang="en-US" dirty="0" err="1">
                <a:latin typeface="Calibri" panose="020F0502020204030204" pitchFamily="34" charset="0"/>
                <a:ea typeface="Lato"/>
                <a:cs typeface="Calibri" panose="020F0502020204030204" pitchFamily="34" charset="0"/>
                <a:sym typeface="Lato"/>
              </a:rPr>
              <a:t>caractéristiques</a:t>
            </a:r>
            <a:r>
              <a:rPr lang="en-US" dirty="0">
                <a:latin typeface="Calibri" panose="020F0502020204030204" pitchFamily="34" charset="0"/>
                <a:ea typeface="Lato"/>
                <a:cs typeface="Calibri" panose="020F0502020204030204" pitchFamily="34" charset="0"/>
                <a:sym typeface="Lato"/>
              </a:rPr>
              <a:t> du </a:t>
            </a:r>
            <a:r>
              <a:rPr lang="en-US" dirty="0" err="1">
                <a:latin typeface="Calibri" panose="020F0502020204030204" pitchFamily="34" charset="0"/>
                <a:ea typeface="Lato"/>
                <a:cs typeface="Calibri" panose="020F0502020204030204" pitchFamily="34" charset="0"/>
                <a:sym typeface="Lato"/>
              </a:rPr>
              <a:t>système</a:t>
            </a:r>
            <a:r>
              <a:rPr lang="en-US" dirty="0">
                <a:latin typeface="Calibri" panose="020F0502020204030204" pitchFamily="34" charset="0"/>
                <a:ea typeface="Lato"/>
                <a:cs typeface="Calibri" panose="020F0502020204030204" pitchFamily="34" charset="0"/>
                <a:sym typeface="Lato"/>
              </a:rPr>
              <a:t> </a:t>
            </a:r>
            <a:r>
              <a:rPr lang="en-US" dirty="0" err="1">
                <a:latin typeface="Calibri" panose="020F0502020204030204" pitchFamily="34" charset="0"/>
                <a:ea typeface="Lato"/>
                <a:cs typeface="Calibri" panose="020F0502020204030204" pitchFamily="34" charset="0"/>
                <a:sym typeface="Lato"/>
              </a:rPr>
              <a:t>sont</a:t>
            </a:r>
            <a:r>
              <a:rPr lang="en-US" dirty="0">
                <a:latin typeface="Calibri" panose="020F0502020204030204" pitchFamily="34" charset="0"/>
                <a:ea typeface="Lato"/>
                <a:cs typeface="Calibri" panose="020F0502020204030204" pitchFamily="34" charset="0"/>
                <a:sym typeface="Lato"/>
              </a:rPr>
              <a:t> </a:t>
            </a:r>
            <a:r>
              <a:rPr lang="en-US" dirty="0" err="1">
                <a:latin typeface="Calibri" panose="020F0502020204030204" pitchFamily="34" charset="0"/>
                <a:ea typeface="Lato"/>
                <a:cs typeface="Calibri" panose="020F0502020204030204" pitchFamily="34" charset="0"/>
                <a:sym typeface="Lato"/>
              </a:rPr>
              <a:t>conçus</a:t>
            </a:r>
            <a:r>
              <a:rPr lang="en-US" dirty="0">
                <a:latin typeface="Calibri" panose="020F0502020204030204" pitchFamily="34" charset="0"/>
                <a:ea typeface="Lato"/>
                <a:cs typeface="Calibri" panose="020F0502020204030204" pitchFamily="34" charset="0"/>
                <a:sym typeface="Lato"/>
              </a:rPr>
              <a:t> pour </a:t>
            </a:r>
            <a:r>
              <a:rPr lang="en-US" dirty="0" err="1">
                <a:latin typeface="Calibri" panose="020F0502020204030204" pitchFamily="34" charset="0"/>
                <a:ea typeface="Lato"/>
                <a:cs typeface="Calibri" panose="020F0502020204030204" pitchFamily="34" charset="0"/>
                <a:sym typeface="Lato"/>
              </a:rPr>
              <a:t>être</a:t>
            </a:r>
            <a:r>
              <a:rPr lang="en-US" dirty="0">
                <a:latin typeface="Calibri" panose="020F0502020204030204" pitchFamily="34" charset="0"/>
                <a:ea typeface="Lato"/>
                <a:cs typeface="Calibri" panose="020F0502020204030204" pitchFamily="34" charset="0"/>
                <a:sym typeface="Lato"/>
              </a:rPr>
              <a:t> </a:t>
            </a:r>
            <a:r>
              <a:rPr lang="en-US" dirty="0" err="1">
                <a:latin typeface="Calibri" panose="020F0502020204030204" pitchFamily="34" charset="0"/>
                <a:ea typeface="Lato"/>
                <a:cs typeface="Calibri" panose="020F0502020204030204" pitchFamily="34" charset="0"/>
                <a:sym typeface="Lato"/>
              </a:rPr>
              <a:t>viables</a:t>
            </a:r>
            <a:endParaRPr lang="en-US" dirty="0">
              <a:latin typeface="Calibri" panose="020F0502020204030204" pitchFamily="34" charset="0"/>
              <a:ea typeface="Lato"/>
              <a:cs typeface="Calibri" panose="020F0502020204030204" pitchFamily="34" charset="0"/>
              <a:sym typeface="Lato"/>
            </a:endParaRPr>
          </a:p>
        </p:txBody>
      </p:sp>
      <p:sp>
        <p:nvSpPr>
          <p:cNvPr id="51" name="Google Shape;212;p10">
            <a:extLst>
              <a:ext uri="{FF2B5EF4-FFF2-40B4-BE49-F238E27FC236}">
                <a16:creationId xmlns:a16="http://schemas.microsoft.com/office/drawing/2014/main" id="{632991B6-83B7-311B-BD79-71789312C026}"/>
              </a:ext>
            </a:extLst>
          </p:cNvPr>
          <p:cNvSpPr/>
          <p:nvPr/>
        </p:nvSpPr>
        <p:spPr>
          <a:xfrm>
            <a:off x="1028000" y="4756252"/>
            <a:ext cx="9950855" cy="499791"/>
          </a:xfrm>
          <a:prstGeom prst="roundRect">
            <a:avLst>
              <a:gd name="adj" fmla="val 10000"/>
            </a:avLst>
          </a:prstGeom>
          <a:solidFill>
            <a:schemeClr val="accent1">
              <a:lumMod val="60000"/>
              <a:lumOff val="4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r>
              <a:rPr lang="en-US" dirty="0">
                <a:latin typeface="Calibri" panose="020F0502020204030204" pitchFamily="34" charset="0"/>
                <a:ea typeface="Lato"/>
                <a:cs typeface="Calibri" panose="020F0502020204030204" pitchFamily="34" charset="0"/>
                <a:sym typeface="Lato"/>
              </a:rPr>
              <a:t>Les </a:t>
            </a:r>
            <a:r>
              <a:rPr lang="en-US" dirty="0" err="1">
                <a:latin typeface="Calibri" panose="020F0502020204030204" pitchFamily="34" charset="0"/>
                <a:ea typeface="Lato"/>
                <a:cs typeface="Calibri" panose="020F0502020204030204" pitchFamily="34" charset="0"/>
                <a:sym typeface="Lato"/>
              </a:rPr>
              <a:t>incitations</a:t>
            </a:r>
            <a:r>
              <a:rPr lang="en-US" dirty="0">
                <a:latin typeface="Calibri" panose="020F0502020204030204" pitchFamily="34" charset="0"/>
                <a:ea typeface="Lato"/>
                <a:cs typeface="Calibri" panose="020F0502020204030204" pitchFamily="34" charset="0"/>
                <a:sym typeface="Lato"/>
              </a:rPr>
              <a:t> du </a:t>
            </a:r>
            <a:r>
              <a:rPr lang="en-US" dirty="0" err="1">
                <a:latin typeface="Calibri" panose="020F0502020204030204" pitchFamily="34" charset="0"/>
                <a:ea typeface="Lato"/>
                <a:cs typeface="Calibri" panose="020F0502020204030204" pitchFamily="34" charset="0"/>
                <a:sym typeface="Lato"/>
              </a:rPr>
              <a:t>système</a:t>
            </a:r>
            <a:r>
              <a:rPr lang="en-US" dirty="0">
                <a:latin typeface="Calibri" panose="020F0502020204030204" pitchFamily="34" charset="0"/>
                <a:ea typeface="Lato"/>
                <a:cs typeface="Calibri" panose="020F0502020204030204" pitchFamily="34" charset="0"/>
                <a:sym typeface="Lato"/>
              </a:rPr>
              <a:t> </a:t>
            </a:r>
            <a:r>
              <a:rPr lang="en-US" dirty="0" err="1">
                <a:latin typeface="Calibri" panose="020F0502020204030204" pitchFamily="34" charset="0"/>
                <a:ea typeface="Lato"/>
                <a:cs typeface="Calibri" panose="020F0502020204030204" pitchFamily="34" charset="0"/>
                <a:sym typeface="Lato"/>
              </a:rPr>
              <a:t>sont</a:t>
            </a:r>
            <a:r>
              <a:rPr lang="en-US" dirty="0">
                <a:latin typeface="Calibri" panose="020F0502020204030204" pitchFamily="34" charset="0"/>
                <a:ea typeface="Lato"/>
                <a:cs typeface="Calibri" panose="020F0502020204030204" pitchFamily="34" charset="0"/>
                <a:sym typeface="Lato"/>
              </a:rPr>
              <a:t> </a:t>
            </a:r>
            <a:r>
              <a:rPr lang="en-US" dirty="0" err="1">
                <a:latin typeface="Calibri" panose="020F0502020204030204" pitchFamily="34" charset="0"/>
                <a:ea typeface="Lato"/>
                <a:cs typeface="Calibri" panose="020F0502020204030204" pitchFamily="34" charset="0"/>
                <a:sym typeface="Lato"/>
              </a:rPr>
              <a:t>conçues</a:t>
            </a:r>
            <a:r>
              <a:rPr lang="en-US" dirty="0">
                <a:latin typeface="Calibri" panose="020F0502020204030204" pitchFamily="34" charset="0"/>
                <a:ea typeface="Lato"/>
                <a:cs typeface="Calibri" panose="020F0502020204030204" pitchFamily="34" charset="0"/>
                <a:sym typeface="Lato"/>
              </a:rPr>
              <a:t> pour </a:t>
            </a:r>
            <a:r>
              <a:rPr lang="en-US" dirty="0" err="1">
                <a:latin typeface="Calibri" panose="020F0502020204030204" pitchFamily="34" charset="0"/>
                <a:ea typeface="Lato"/>
                <a:cs typeface="Calibri" panose="020F0502020204030204" pitchFamily="34" charset="0"/>
                <a:sym typeface="Lato"/>
              </a:rPr>
              <a:t>perpétuer</a:t>
            </a:r>
            <a:r>
              <a:rPr lang="en-US" dirty="0">
                <a:latin typeface="Calibri" panose="020F0502020204030204" pitchFamily="34" charset="0"/>
                <a:ea typeface="Lato"/>
                <a:cs typeface="Calibri" panose="020F0502020204030204" pitchFamily="34" charset="0"/>
                <a:sym typeface="Lato"/>
              </a:rPr>
              <a:t> et </a:t>
            </a:r>
            <a:r>
              <a:rPr lang="en-US" dirty="0" err="1">
                <a:latin typeface="Calibri" panose="020F0502020204030204" pitchFamily="34" charset="0"/>
                <a:ea typeface="Lato"/>
                <a:cs typeface="Calibri" panose="020F0502020204030204" pitchFamily="34" charset="0"/>
                <a:sym typeface="Lato"/>
              </a:rPr>
              <a:t>améliorer</a:t>
            </a:r>
            <a:r>
              <a:rPr lang="en-US" dirty="0">
                <a:latin typeface="Calibri" panose="020F0502020204030204" pitchFamily="34" charset="0"/>
                <a:ea typeface="Lato"/>
                <a:cs typeface="Calibri" panose="020F0502020204030204" pitchFamily="34" charset="0"/>
                <a:sym typeface="Lato"/>
              </a:rPr>
              <a:t> les </a:t>
            </a:r>
            <a:r>
              <a:rPr lang="en-US" dirty="0" err="1">
                <a:latin typeface="Calibri" panose="020F0502020204030204" pitchFamily="34" charset="0"/>
                <a:ea typeface="Lato"/>
                <a:cs typeface="Calibri" panose="020F0502020204030204" pitchFamily="34" charset="0"/>
                <a:sym typeface="Lato"/>
              </a:rPr>
              <a:t>résultats</a:t>
            </a:r>
            <a:endParaRPr lang="en-US" dirty="0">
              <a:latin typeface="Calibri" panose="020F0502020204030204" pitchFamily="34" charset="0"/>
              <a:ea typeface="Lato"/>
              <a:cs typeface="Calibri" panose="020F0502020204030204" pitchFamily="34" charset="0"/>
              <a:sym typeface="Lato"/>
            </a:endParaRPr>
          </a:p>
        </p:txBody>
      </p:sp>
    </p:spTree>
    <p:extLst>
      <p:ext uri="{BB962C8B-B14F-4D97-AF65-F5344CB8AC3E}">
        <p14:creationId xmlns:p14="http://schemas.microsoft.com/office/powerpoint/2010/main" val="402543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4" grpId="0" animBg="1"/>
      <p:bldP spid="45" grpId="0"/>
      <p:bldP spid="46" grpId="0" animBg="1"/>
      <p:bldP spid="47" grpId="0" animBg="1"/>
      <p:bldP spid="48" grpId="0" animBg="1"/>
      <p:bldP spid="49" grpId="0" animBg="1"/>
      <p:bldP spid="50" grpId="0" animBg="1"/>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900" y="368053"/>
            <a:ext cx="7719060" cy="518508"/>
          </a:xfrm>
          <a:prstGeom prst="rect">
            <a:avLst/>
          </a:prstGeom>
        </p:spPr>
        <p:txBody>
          <a:bodyPr vert="horz" lIns="0" tIns="0" rIns="0" bIns="0" rtlCol="0" anchor="t" anchorCtr="0">
            <a:normAutofit/>
          </a:bodyPr>
          <a:lstStyle/>
          <a:p>
            <a:r>
              <a:rPr lang="en-US" sz="3200" b="1" dirty="0">
                <a:solidFill>
                  <a:schemeClr val="tx2"/>
                </a:solidFill>
                <a:latin typeface="Calibri" panose="020F0502020204030204" pitchFamily="34" charset="0"/>
              </a:rPr>
              <a:t>Étude de </a:t>
            </a:r>
            <a:r>
              <a:rPr lang="en-US" sz="3200" b="1" dirty="0" err="1">
                <a:solidFill>
                  <a:schemeClr val="tx2"/>
                </a:solidFill>
                <a:latin typeface="Calibri" panose="020F0502020204030204" pitchFamily="34" charset="0"/>
              </a:rPr>
              <a:t>cas</a:t>
            </a:r>
            <a:r>
              <a:rPr lang="en-US" sz="3200" b="1" dirty="0">
                <a:solidFill>
                  <a:schemeClr val="tx2"/>
                </a:solidFill>
                <a:latin typeface="Calibri" panose="020F0502020204030204" pitchFamily="34" charset="0"/>
              </a:rPr>
              <a:t> </a:t>
            </a: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Tree>
    <p:extLst>
      <p:ext uri="{BB962C8B-B14F-4D97-AF65-F5344CB8AC3E}">
        <p14:creationId xmlns:p14="http://schemas.microsoft.com/office/powerpoint/2010/main" val="3575598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5A8D03-6F59-5E09-BD0B-514EFB193B43}"/>
              </a:ext>
            </a:extLst>
          </p:cNvPr>
          <p:cNvSpPr txBox="1">
            <a:spLocks/>
          </p:cNvSpPr>
          <p:nvPr/>
        </p:nvSpPr>
        <p:spPr>
          <a:xfrm>
            <a:off x="723900" y="1066800"/>
            <a:ext cx="11087100" cy="1596501"/>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spcBef>
                <a:spcPts val="0"/>
              </a:spcBef>
              <a:spcAft>
                <a:spcPts val="2400"/>
              </a:spcAft>
              <a:buClr>
                <a:schemeClr val="tx2"/>
              </a:buClr>
              <a:buNone/>
            </a:pPr>
            <a:r>
              <a:rPr lang="en-US" sz="2800" b="1" dirty="0">
                <a:solidFill>
                  <a:srgbClr val="6F2875"/>
                </a:solidFill>
                <a:latin typeface="Calibri" panose="020F0502020204030204" pitchFamily="34" charset="0"/>
              </a:rPr>
              <a:t>Session 1: </a:t>
            </a:r>
            <a:r>
              <a:rPr lang="en-US" sz="2800" b="1" dirty="0">
                <a:latin typeface="Calibri" panose="020F0502020204030204" pitchFamily="34" charset="0"/>
              </a:rPr>
              <a:t>Introduction </a:t>
            </a:r>
            <a:r>
              <a:rPr lang="en-US" sz="2800" b="1" dirty="0" err="1">
                <a:latin typeface="Calibri" panose="020F0502020204030204" pitchFamily="34" charset="0"/>
              </a:rPr>
              <a:t>à</a:t>
            </a:r>
            <a:r>
              <a:rPr lang="en-US" sz="2800" b="1" dirty="0">
                <a:latin typeface="Calibri" panose="020F0502020204030204" pitchFamily="34" charset="0"/>
              </a:rPr>
              <a:t> CWIS</a:t>
            </a:r>
          </a:p>
          <a:p>
            <a:pPr marL="0" indent="0">
              <a:spcBef>
                <a:spcPts val="0"/>
              </a:spcBef>
              <a:spcAft>
                <a:spcPts val="2400"/>
              </a:spcAft>
              <a:buClr>
                <a:schemeClr val="tx2"/>
              </a:buClr>
              <a:buNone/>
            </a:pPr>
            <a:r>
              <a:rPr lang="en-US" sz="2800" b="1" dirty="0">
                <a:solidFill>
                  <a:srgbClr val="6F2875"/>
                </a:solidFill>
                <a:latin typeface="Calibri" panose="020F0502020204030204" pitchFamily="34" charset="0"/>
              </a:rPr>
              <a:t>Session 2: </a:t>
            </a:r>
            <a:r>
              <a:rPr lang="en-US" sz="2800" b="1" dirty="0" err="1">
                <a:latin typeface="Calibri" panose="020F0502020204030204" pitchFamily="34" charset="0"/>
              </a:rPr>
              <a:t>Responsabilité</a:t>
            </a:r>
            <a:r>
              <a:rPr lang="en-US" sz="2800" b="1" dirty="0">
                <a:latin typeface="Calibri" panose="020F0502020204030204" pitchFamily="34" charset="0"/>
              </a:rPr>
              <a:t> et Obligation de </a:t>
            </a:r>
            <a:r>
              <a:rPr lang="en-US" sz="2800" b="1" dirty="0" err="1">
                <a:latin typeface="Calibri" panose="020F0502020204030204" pitchFamily="34" charset="0"/>
              </a:rPr>
              <a:t>rendre</a:t>
            </a:r>
            <a:r>
              <a:rPr lang="en-US" sz="2800" b="1" dirty="0">
                <a:latin typeface="Calibri" panose="020F0502020204030204" pitchFamily="34" charset="0"/>
              </a:rPr>
              <a:t> </a:t>
            </a:r>
            <a:r>
              <a:rPr lang="en-US" sz="2800" b="1" dirty="0" err="1">
                <a:latin typeface="Calibri" panose="020F0502020204030204" pitchFamily="34" charset="0"/>
              </a:rPr>
              <a:t>compte</a:t>
            </a:r>
            <a:endParaRPr lang="en-US" sz="2800" b="1" dirty="0">
              <a:latin typeface="Calibri" panose="020F0502020204030204" pitchFamily="34" charset="0"/>
            </a:endParaRPr>
          </a:p>
          <a:p>
            <a:pPr marL="0" indent="0">
              <a:spcBef>
                <a:spcPts val="0"/>
              </a:spcBef>
              <a:spcAft>
                <a:spcPts val="2400"/>
              </a:spcAft>
              <a:buClr>
                <a:schemeClr val="tx2"/>
              </a:buClr>
              <a:buNone/>
            </a:pPr>
            <a:r>
              <a:rPr lang="en-US" sz="2800" b="1" dirty="0">
                <a:solidFill>
                  <a:srgbClr val="6F2875"/>
                </a:solidFill>
                <a:latin typeface="Calibri" panose="020F0502020204030204" pitchFamily="34" charset="0"/>
              </a:rPr>
              <a:t>session 3: P</a:t>
            </a:r>
            <a:r>
              <a:rPr lang="en-US" sz="2800" b="1" dirty="0">
                <a:latin typeface="Calibri" panose="020F0502020204030204" pitchFamily="34" charset="0"/>
              </a:rPr>
              <a:t>lanification et gestion des </a:t>
            </a:r>
            <a:r>
              <a:rPr lang="en-US" sz="2800" b="1" dirty="0" err="1">
                <a:latin typeface="Calibri" panose="020F0502020204030204" pitchFamily="34" charset="0"/>
              </a:rPr>
              <a:t>ressources</a:t>
            </a:r>
            <a:r>
              <a:rPr lang="en-US" sz="2800" b="1" dirty="0">
                <a:latin typeface="Calibri" panose="020F0502020204030204" pitchFamily="34" charset="0"/>
              </a:rPr>
              <a:t> &amp; résumé</a:t>
            </a:r>
          </a:p>
        </p:txBody>
      </p:sp>
    </p:spTree>
    <p:extLst>
      <p:ext uri="{BB962C8B-B14F-4D97-AF65-F5344CB8AC3E}">
        <p14:creationId xmlns:p14="http://schemas.microsoft.com/office/powerpoint/2010/main" val="1346702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magenta, colorfulness, purple, screenshot&#10;&#10;Description automatically generated">
            <a:extLst>
              <a:ext uri="{FF2B5EF4-FFF2-40B4-BE49-F238E27FC236}">
                <a16:creationId xmlns:a16="http://schemas.microsoft.com/office/drawing/2014/main" id="{FF5BE1B0-0638-A46A-5F21-E6D3D348AE30}"/>
              </a:ext>
            </a:extLst>
          </p:cNvPr>
          <p:cNvPicPr>
            <a:picLocks noChangeAspect="1"/>
          </p:cNvPicPr>
          <p:nvPr/>
        </p:nvPicPr>
        <p:blipFill rotWithShape="1">
          <a:blip r:embed="rId3">
            <a:extLst>
              <a:ext uri="{28A0092B-C50C-407E-A947-70E740481C1C}">
                <a14:useLocalDpi xmlns:a14="http://schemas.microsoft.com/office/drawing/2010/main" val="0"/>
              </a:ext>
            </a:extLst>
          </a:blip>
          <a:srcRect l="55840"/>
          <a:stretch/>
        </p:blipFill>
        <p:spPr>
          <a:xfrm>
            <a:off x="7755486" y="0"/>
            <a:ext cx="4628007" cy="6864408"/>
          </a:xfrm>
          <a:prstGeom prst="rect">
            <a:avLst/>
          </a:prstGeom>
        </p:spPr>
      </p:pic>
      <p:sp>
        <p:nvSpPr>
          <p:cNvPr id="3" name="Title 1">
            <a:extLst>
              <a:ext uri="{FF2B5EF4-FFF2-40B4-BE49-F238E27FC236}">
                <a16:creationId xmlns:a16="http://schemas.microsoft.com/office/drawing/2014/main" id="{98B22A59-3EB3-3C25-BFF0-3FE4AB571C76}"/>
              </a:ext>
            </a:extLst>
          </p:cNvPr>
          <p:cNvSpPr txBox="1">
            <a:spLocks/>
          </p:cNvSpPr>
          <p:nvPr/>
        </p:nvSpPr>
        <p:spPr>
          <a:xfrm>
            <a:off x="775703" y="764504"/>
            <a:ext cx="5142271" cy="1052061"/>
          </a:xfrm>
          <a:prstGeom prst="rect">
            <a:avLst/>
          </a:prstGeom>
        </p:spPr>
        <p:txBody>
          <a:bodyPr vert="horz" lIns="0" tIns="0" rIns="0" bIns="0" rtlCol="0" anchor="t" anchorCtr="0">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sz="3200" b="1" dirty="0">
                <a:solidFill>
                  <a:schemeClr val="tx2"/>
                </a:solidFill>
                <a:latin typeface="Calibri" panose="020F0502020204030204" pitchFamily="34" charset="0"/>
              </a:rPr>
              <a:t>Session 2</a:t>
            </a:r>
          </a:p>
        </p:txBody>
      </p:sp>
      <p:sp>
        <p:nvSpPr>
          <p:cNvPr id="4" name="Content Placeholder 2">
            <a:extLst>
              <a:ext uri="{FF2B5EF4-FFF2-40B4-BE49-F238E27FC236}">
                <a16:creationId xmlns:a16="http://schemas.microsoft.com/office/drawing/2014/main" id="{932C8FD9-A9E5-970A-1FAD-FBDD7B935D38}"/>
              </a:ext>
            </a:extLst>
          </p:cNvPr>
          <p:cNvSpPr txBox="1">
            <a:spLocks/>
          </p:cNvSpPr>
          <p:nvPr/>
        </p:nvSpPr>
        <p:spPr>
          <a:xfrm>
            <a:off x="775703" y="1617593"/>
            <a:ext cx="6464953" cy="4475903"/>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274320" indent="-274320">
              <a:spcBef>
                <a:spcPts val="0"/>
              </a:spcBef>
              <a:spcAft>
                <a:spcPts val="1200"/>
              </a:spcAft>
              <a:buClr>
                <a:schemeClr val="tx2"/>
              </a:buClr>
              <a:buFont typeface="Arial" panose="020B0604020202020204" pitchFamily="34" charset="0"/>
              <a:buChar char="•"/>
            </a:pPr>
            <a:r>
              <a:rPr lang="en-US" dirty="0">
                <a:latin typeface="Calibri" panose="020F0502020204030204" pitchFamily="34" charset="0"/>
              </a:rPr>
              <a:t>CWIS Cadre (</a:t>
            </a:r>
            <a:r>
              <a:rPr lang="en-US" dirty="0" err="1">
                <a:latin typeface="Calibri" panose="020F0502020204030204" pitchFamily="34" charset="0"/>
              </a:rPr>
              <a:t>récap</a:t>
            </a:r>
            <a:r>
              <a:rPr lang="en-US" dirty="0">
                <a:latin typeface="Calibri" panose="020F0502020204030204" pitchFamily="34" charset="0"/>
              </a:rPr>
              <a:t>) </a:t>
            </a:r>
          </a:p>
          <a:p>
            <a:pPr marL="274320" indent="-274320">
              <a:spcBef>
                <a:spcPts val="0"/>
              </a:spcBef>
              <a:spcAft>
                <a:spcPts val="1200"/>
              </a:spcAft>
              <a:buClr>
                <a:schemeClr val="tx2"/>
              </a:buClr>
              <a:buFont typeface="Arial" panose="020B0604020202020204" pitchFamily="34" charset="0"/>
              <a:buChar char="•"/>
            </a:pPr>
            <a:r>
              <a:rPr lang="en-US" dirty="0" err="1">
                <a:latin typeface="Calibri" panose="020F0502020204030204" pitchFamily="34" charset="0"/>
              </a:rPr>
              <a:t>Fonctions</a:t>
            </a:r>
            <a:endParaRPr lang="en-US" dirty="0">
              <a:latin typeface="Calibri" panose="020F0502020204030204" pitchFamily="34" charset="0"/>
            </a:endParaRPr>
          </a:p>
          <a:p>
            <a:pPr marL="530352" lvl="1" indent="-274320">
              <a:spcBef>
                <a:spcPts val="0"/>
              </a:spcBef>
              <a:spcAft>
                <a:spcPts val="1200"/>
              </a:spcAft>
              <a:buClr>
                <a:schemeClr val="tx2"/>
              </a:buClr>
              <a:buFont typeface="Arial" panose="020B0604020202020204" pitchFamily="34" charset="0"/>
              <a:buChar char="•"/>
            </a:pPr>
            <a:r>
              <a:rPr lang="en-US" dirty="0" err="1">
                <a:latin typeface="Calibri" panose="020F0502020204030204" pitchFamily="34" charset="0"/>
              </a:rPr>
              <a:t>Responsabilités</a:t>
            </a:r>
            <a:r>
              <a:rPr lang="en-US" dirty="0">
                <a:latin typeface="Calibri" panose="020F0502020204030204" pitchFamily="34" charset="0"/>
              </a:rPr>
              <a:t>, y </a:t>
            </a:r>
            <a:r>
              <a:rPr lang="en-US" dirty="0" err="1">
                <a:latin typeface="Calibri" panose="020F0502020204030204" pitchFamily="34" charset="0"/>
              </a:rPr>
              <a:t>compris</a:t>
            </a:r>
            <a:r>
              <a:rPr lang="en-US" dirty="0">
                <a:latin typeface="Calibri" panose="020F0502020204030204" pitchFamily="34" charset="0"/>
              </a:rPr>
              <a:t> les structures de mandate</a:t>
            </a:r>
          </a:p>
          <a:p>
            <a:pPr marL="530352" lvl="1" indent="-274320">
              <a:spcBef>
                <a:spcPts val="0"/>
              </a:spcBef>
              <a:spcAft>
                <a:spcPts val="1200"/>
              </a:spcAft>
              <a:buClr>
                <a:schemeClr val="tx2"/>
              </a:buClr>
              <a:buFont typeface="Arial" panose="020B0604020202020204" pitchFamily="34" charset="0"/>
              <a:buChar char="•"/>
            </a:pPr>
            <a:r>
              <a:rPr lang="en-US" dirty="0">
                <a:latin typeface="Calibri" panose="020F0502020204030204" pitchFamily="34" charset="0"/>
              </a:rPr>
              <a:t>Obligation de </a:t>
            </a:r>
            <a:r>
              <a:rPr lang="en-US" dirty="0" err="1">
                <a:latin typeface="Calibri" panose="020F0502020204030204" pitchFamily="34" charset="0"/>
              </a:rPr>
              <a:t>rendre</a:t>
            </a:r>
            <a:r>
              <a:rPr lang="en-US" dirty="0">
                <a:latin typeface="Calibri" panose="020F0502020204030204" pitchFamily="34" charset="0"/>
              </a:rPr>
              <a:t> </a:t>
            </a:r>
            <a:r>
              <a:rPr lang="en-US" dirty="0" err="1">
                <a:latin typeface="Calibri" panose="020F0502020204030204" pitchFamily="34" charset="0"/>
              </a:rPr>
              <a:t>compte</a:t>
            </a:r>
            <a:r>
              <a:rPr lang="en-US" dirty="0">
                <a:latin typeface="Calibri" panose="020F0502020204030204" pitchFamily="34" charset="0"/>
              </a:rPr>
              <a:t> </a:t>
            </a:r>
          </a:p>
          <a:p>
            <a:pPr marL="274320" indent="-274320">
              <a:spcBef>
                <a:spcPts val="0"/>
              </a:spcBef>
              <a:spcAft>
                <a:spcPts val="1200"/>
              </a:spcAft>
              <a:buClr>
                <a:schemeClr val="tx2"/>
              </a:buClr>
              <a:buFont typeface="Arial" panose="020B0604020202020204" pitchFamily="34" charset="0"/>
              <a:buChar char="•"/>
            </a:pPr>
            <a:endParaRPr lang="en-US" dirty="0">
              <a:latin typeface="Calibri" panose="020F0502020204030204" pitchFamily="34" charset="0"/>
            </a:endParaRPr>
          </a:p>
          <a:p>
            <a:pPr marL="0" indent="0">
              <a:spcBef>
                <a:spcPts val="0"/>
              </a:spcBef>
              <a:spcAft>
                <a:spcPts val="1200"/>
              </a:spcAft>
              <a:buClr>
                <a:schemeClr val="tx2"/>
              </a:buClr>
              <a:buNone/>
            </a:pPr>
            <a:endParaRPr lang="en-US" dirty="0">
              <a:latin typeface="Calibri" panose="020F0502020204030204" pitchFamily="34" charset="0"/>
            </a:endParaRPr>
          </a:p>
          <a:p>
            <a:pPr marL="0" indent="0">
              <a:spcBef>
                <a:spcPts val="0"/>
              </a:spcBef>
              <a:spcAft>
                <a:spcPts val="1200"/>
              </a:spcAft>
              <a:buClr>
                <a:schemeClr val="tx2"/>
              </a:buClr>
              <a:buNone/>
            </a:pPr>
            <a:r>
              <a:rPr lang="en-US" i="1" dirty="0">
                <a:latin typeface="Calibri" panose="020F0502020204030204" pitchFamily="34" charset="0"/>
              </a:rPr>
              <a:t>45 min</a:t>
            </a:r>
          </a:p>
        </p:txBody>
      </p:sp>
    </p:spTree>
    <p:extLst>
      <p:ext uri="{BB962C8B-B14F-4D97-AF65-F5344CB8AC3E}">
        <p14:creationId xmlns:p14="http://schemas.microsoft.com/office/powerpoint/2010/main" val="41422864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900" y="368053"/>
            <a:ext cx="5142271" cy="518508"/>
          </a:xfrm>
          <a:prstGeom prst="rect">
            <a:avLst/>
          </a:prstGeom>
        </p:spPr>
        <p:txBody>
          <a:bodyPr vert="horz" lIns="0" tIns="0" rIns="0" bIns="0" rtlCol="0" anchor="t" anchorCtr="0">
            <a:normAutofit/>
          </a:bodyPr>
          <a:lstStyle/>
          <a:p>
            <a:r>
              <a:rPr lang="en-US" sz="3200" b="1" dirty="0">
                <a:solidFill>
                  <a:schemeClr val="tx2"/>
                </a:solidFill>
                <a:latin typeface="Calibri" panose="020F0502020204030204" pitchFamily="34" charset="0"/>
              </a:rPr>
              <a:t>CWIS Cadre</a:t>
            </a:r>
          </a:p>
        </p:txBody>
      </p:sp>
      <p:sp>
        <p:nvSpPr>
          <p:cNvPr id="7" name="Google Shape;135;p5">
            <a:extLst>
              <a:ext uri="{FF2B5EF4-FFF2-40B4-BE49-F238E27FC236}">
                <a16:creationId xmlns:a16="http://schemas.microsoft.com/office/drawing/2014/main" id="{937D126C-D7FD-227A-B057-594183451F2D}"/>
              </a:ext>
            </a:extLst>
          </p:cNvPr>
          <p:cNvSpPr/>
          <p:nvPr/>
        </p:nvSpPr>
        <p:spPr>
          <a:xfrm>
            <a:off x="6096000" y="1144441"/>
            <a:ext cx="2245200" cy="384750"/>
          </a:xfrm>
          <a:prstGeom prst="rect">
            <a:avLst/>
          </a:prstGeom>
          <a:noFill/>
          <a:ln>
            <a:noFill/>
          </a:ln>
        </p:spPr>
        <p:txBody>
          <a:bodyPr spcFirstLastPara="1" wrap="square" lIns="45700" tIns="22850" rIns="45700" bIns="22850" anchor="t" anchorCtr="0">
            <a:noAutofit/>
          </a:bodyPr>
          <a:lstStyle/>
          <a:p>
            <a:endParaRPr sz="2200" b="1" dirty="0">
              <a:solidFill>
                <a:schemeClr val="tx2"/>
              </a:solidFill>
              <a:latin typeface="Calibri" panose="020F0502020204030204" pitchFamily="34" charset="0"/>
              <a:cs typeface="Calibri" panose="020F0502020204030204" pitchFamily="34" charset="0"/>
              <a:sym typeface="Lato"/>
            </a:endParaRPr>
          </a:p>
        </p:txBody>
      </p:sp>
      <p:sp>
        <p:nvSpPr>
          <p:cNvPr id="12" name="Google Shape;143;p5">
            <a:extLst>
              <a:ext uri="{FF2B5EF4-FFF2-40B4-BE49-F238E27FC236}">
                <a16:creationId xmlns:a16="http://schemas.microsoft.com/office/drawing/2014/main" id="{91E93494-3626-A4D2-8F0F-8759B1038785}"/>
              </a:ext>
            </a:extLst>
          </p:cNvPr>
          <p:cNvSpPr/>
          <p:nvPr/>
        </p:nvSpPr>
        <p:spPr>
          <a:xfrm>
            <a:off x="657322" y="5420821"/>
            <a:ext cx="1341714" cy="1341714"/>
          </a:xfrm>
          <a:prstGeom prst="rect">
            <a:avLst/>
          </a:prstGeom>
          <a:noFill/>
          <a:ln>
            <a:noFill/>
          </a:ln>
        </p:spPr>
        <p:txBody>
          <a:bodyPr/>
          <a:lstStyle/>
          <a:p>
            <a:endParaRPr lang="en-GB"/>
          </a:p>
        </p:txBody>
      </p:sp>
      <p:sp>
        <p:nvSpPr>
          <p:cNvPr id="3" name="Google Shape;168;p7">
            <a:extLst>
              <a:ext uri="{FF2B5EF4-FFF2-40B4-BE49-F238E27FC236}">
                <a16:creationId xmlns:a16="http://schemas.microsoft.com/office/drawing/2014/main" id="{A08383FA-AA4C-82E3-2B9B-37176F252736}"/>
              </a:ext>
            </a:extLst>
          </p:cNvPr>
          <p:cNvSpPr/>
          <p:nvPr/>
        </p:nvSpPr>
        <p:spPr>
          <a:xfrm>
            <a:off x="1923856" y="1144441"/>
            <a:ext cx="2828925" cy="2108867"/>
          </a:xfrm>
          <a:prstGeom prst="rect">
            <a:avLst/>
          </a:prstGeom>
          <a:solidFill>
            <a:schemeClr val="tx2"/>
          </a:solidFill>
          <a:ln>
            <a:noFill/>
          </a:ln>
        </p:spPr>
        <p:txBody>
          <a:bodyPr spcFirstLastPara="1" wrap="square" lIns="91425" tIns="45700" rIns="91425" bIns="45700" anchor="t" anchorCtr="0">
            <a:noAutofit/>
          </a:bodyPr>
          <a:lstStyle/>
          <a:p>
            <a:pPr lvl="0">
              <a:lnSpc>
                <a:spcPts val="2200"/>
              </a:lnSpc>
              <a:spcAft>
                <a:spcPts val="600"/>
              </a:spcAft>
            </a:pPr>
            <a:r>
              <a:rPr lang="en-GB" b="1" dirty="0">
                <a:solidFill>
                  <a:schemeClr val="lt1"/>
                </a:solidFill>
                <a:latin typeface="Calibri"/>
                <a:ea typeface="Calibri"/>
                <a:cs typeface="Calibri"/>
                <a:sym typeface="Calibri"/>
              </a:rPr>
              <a:t>ÉQUITÉ</a:t>
            </a:r>
            <a:r>
              <a:rPr lang="en-GB" sz="1800" dirty="0">
                <a:solidFill>
                  <a:schemeClr val="lt1"/>
                </a:solidFill>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lvl="0">
              <a:lnSpc>
                <a:spcPts val="2200"/>
              </a:lnSpc>
            </a:pPr>
            <a:r>
              <a:rPr lang="en-GB" sz="1700" dirty="0">
                <a:solidFill>
                  <a:schemeClr val="lt1"/>
                </a:solidFill>
                <a:latin typeface="Calibri"/>
                <a:ea typeface="Calibri"/>
                <a:cs typeface="Calibri"/>
                <a:sym typeface="Calibri"/>
              </a:rPr>
              <a:t>La « justice » dans la distribution et la </a:t>
            </a:r>
            <a:r>
              <a:rPr lang="en-GB" sz="1700" dirty="0" err="1">
                <a:solidFill>
                  <a:schemeClr val="lt1"/>
                </a:solidFill>
                <a:latin typeface="Calibri"/>
                <a:ea typeface="Calibri"/>
                <a:cs typeface="Calibri"/>
                <a:sym typeface="Calibri"/>
              </a:rPr>
              <a:t>priorisation</a:t>
            </a:r>
            <a:r>
              <a:rPr lang="en-GB" sz="1700" dirty="0">
                <a:solidFill>
                  <a:schemeClr val="lt1"/>
                </a:solidFill>
                <a:latin typeface="Calibri"/>
                <a:ea typeface="Calibri"/>
                <a:cs typeface="Calibri"/>
                <a:sym typeface="Calibri"/>
              </a:rPr>
              <a:t> de la </a:t>
            </a:r>
            <a:r>
              <a:rPr lang="en-GB" sz="1700" dirty="0" err="1">
                <a:solidFill>
                  <a:schemeClr val="lt1"/>
                </a:solidFill>
                <a:latin typeface="Calibri"/>
                <a:ea typeface="Calibri"/>
                <a:cs typeface="Calibri"/>
                <a:sym typeface="Calibri"/>
              </a:rPr>
              <a:t>qualité</a:t>
            </a:r>
            <a:r>
              <a:rPr lang="en-GB" sz="1700" dirty="0">
                <a:solidFill>
                  <a:schemeClr val="lt1"/>
                </a:solidFill>
                <a:latin typeface="Calibri"/>
                <a:ea typeface="Calibri"/>
                <a:cs typeface="Calibri"/>
                <a:sym typeface="Calibri"/>
              </a:rPr>
              <a:t> des services, des prix des services, et des </a:t>
            </a:r>
            <a:r>
              <a:rPr lang="en-GB" sz="1700" dirty="0" err="1">
                <a:solidFill>
                  <a:schemeClr val="lt1"/>
                </a:solidFill>
                <a:latin typeface="Calibri"/>
                <a:ea typeface="Calibri"/>
                <a:cs typeface="Calibri"/>
                <a:sym typeface="Calibri"/>
              </a:rPr>
              <a:t>financements</a:t>
            </a:r>
            <a:r>
              <a:rPr lang="en-GB" sz="1700" dirty="0">
                <a:solidFill>
                  <a:schemeClr val="lt1"/>
                </a:solidFill>
                <a:latin typeface="Calibri"/>
                <a:ea typeface="Calibri"/>
                <a:cs typeface="Calibri"/>
                <a:sym typeface="Calibri"/>
              </a:rPr>
              <a:t> publics/subventions.</a:t>
            </a:r>
            <a:endParaRPr sz="1700" dirty="0">
              <a:latin typeface="Calibri" panose="020F0502020204030204" pitchFamily="34" charset="0"/>
              <a:cs typeface="Calibri" panose="020F0502020204030204" pitchFamily="34" charset="0"/>
            </a:endParaRPr>
          </a:p>
        </p:txBody>
      </p:sp>
      <p:sp>
        <p:nvSpPr>
          <p:cNvPr id="14" name="Google Shape;174;p7">
            <a:extLst>
              <a:ext uri="{FF2B5EF4-FFF2-40B4-BE49-F238E27FC236}">
                <a16:creationId xmlns:a16="http://schemas.microsoft.com/office/drawing/2014/main" id="{2A41E0A1-186C-4925-0975-2B75616DFBE2}"/>
              </a:ext>
            </a:extLst>
          </p:cNvPr>
          <p:cNvSpPr txBox="1"/>
          <p:nvPr/>
        </p:nvSpPr>
        <p:spPr>
          <a:xfrm rot="-5400000">
            <a:off x="606111" y="2012657"/>
            <a:ext cx="1778434" cy="857056"/>
          </a:xfrm>
          <a:prstGeom prst="rect">
            <a:avLst/>
          </a:prstGeom>
          <a:noFill/>
          <a:ln>
            <a:noFill/>
          </a:ln>
        </p:spPr>
        <p:txBody>
          <a:bodyPr spcFirstLastPara="1" wrap="square" lIns="0" tIns="0" rIns="0" bIns="0" anchor="ctr" anchorCtr="0">
            <a:noAutofit/>
          </a:bodyPr>
          <a:lstStyle/>
          <a:p>
            <a:pPr marL="0" marR="0" lvl="0" indent="0" algn="ctr" rtl="0">
              <a:lnSpc>
                <a:spcPts val="2300"/>
              </a:lnSpc>
              <a:spcBef>
                <a:spcPts val="0"/>
              </a:spcBef>
              <a:spcAft>
                <a:spcPts val="0"/>
              </a:spcAft>
              <a:buNone/>
            </a:pPr>
            <a:r>
              <a:rPr lang="en-GB" sz="2400" b="1" dirty="0" err="1">
                <a:solidFill>
                  <a:schemeClr val="tx2"/>
                </a:solidFill>
                <a:latin typeface="Calibri" panose="020F0502020204030204" pitchFamily="34" charset="0"/>
                <a:cs typeface="Calibri" panose="020F0502020204030204" pitchFamily="34" charset="0"/>
                <a:sym typeface="Arial"/>
              </a:rPr>
              <a:t>Résultats</a:t>
            </a:r>
            <a:r>
              <a:rPr lang="en-GB" sz="2400" b="1" dirty="0">
                <a:solidFill>
                  <a:schemeClr val="tx2"/>
                </a:solidFill>
                <a:latin typeface="Calibri" panose="020F0502020204030204" pitchFamily="34" charset="0"/>
                <a:cs typeface="Calibri" panose="020F0502020204030204" pitchFamily="34" charset="0"/>
                <a:sym typeface="Arial"/>
              </a:rPr>
              <a:t> de service</a:t>
            </a:r>
            <a:endParaRPr dirty="0">
              <a:solidFill>
                <a:schemeClr val="tx2"/>
              </a:solidFill>
              <a:latin typeface="Calibri" panose="020F0502020204030204" pitchFamily="34" charset="0"/>
              <a:cs typeface="Calibri" panose="020F0502020204030204" pitchFamily="34" charset="0"/>
            </a:endParaRPr>
          </a:p>
        </p:txBody>
      </p:sp>
      <p:sp>
        <p:nvSpPr>
          <p:cNvPr id="17" name="Google Shape;177;p7">
            <a:extLst>
              <a:ext uri="{FF2B5EF4-FFF2-40B4-BE49-F238E27FC236}">
                <a16:creationId xmlns:a16="http://schemas.microsoft.com/office/drawing/2014/main" id="{CA4FD178-6359-D9B7-2C20-10B885080241}"/>
              </a:ext>
            </a:extLst>
          </p:cNvPr>
          <p:cNvSpPr/>
          <p:nvPr/>
        </p:nvSpPr>
        <p:spPr>
          <a:xfrm>
            <a:off x="2899424" y="3253308"/>
            <a:ext cx="800100" cy="838200"/>
          </a:xfrm>
          <a:prstGeom prst="rect">
            <a:avLst/>
          </a:prstGeom>
          <a:noFill/>
          <a:ln>
            <a:noFill/>
          </a:ln>
        </p:spPr>
        <p:txBody>
          <a:bodyPr/>
          <a:lstStyle/>
          <a:p>
            <a:endParaRPr lang="en-GB"/>
          </a:p>
        </p:txBody>
      </p:sp>
      <p:sp>
        <p:nvSpPr>
          <p:cNvPr id="19" name="Google Shape;179;p7">
            <a:extLst>
              <a:ext uri="{FF2B5EF4-FFF2-40B4-BE49-F238E27FC236}">
                <a16:creationId xmlns:a16="http://schemas.microsoft.com/office/drawing/2014/main" id="{7647E25E-D667-58E0-D035-4D51B81BD2F1}"/>
              </a:ext>
            </a:extLst>
          </p:cNvPr>
          <p:cNvSpPr/>
          <p:nvPr/>
        </p:nvSpPr>
        <p:spPr>
          <a:xfrm>
            <a:off x="8892526" y="3271433"/>
            <a:ext cx="800100" cy="838200"/>
          </a:xfrm>
          <a:prstGeom prst="rect">
            <a:avLst/>
          </a:prstGeom>
          <a:noFill/>
          <a:ln>
            <a:noFill/>
          </a:ln>
        </p:spPr>
        <p:txBody>
          <a:bodyPr/>
          <a:lstStyle/>
          <a:p>
            <a:endParaRPr lang="en-GB"/>
          </a:p>
        </p:txBody>
      </p:sp>
      <p:sp>
        <p:nvSpPr>
          <p:cNvPr id="20" name="Google Shape;168;p7">
            <a:extLst>
              <a:ext uri="{FF2B5EF4-FFF2-40B4-BE49-F238E27FC236}">
                <a16:creationId xmlns:a16="http://schemas.microsoft.com/office/drawing/2014/main" id="{A814953C-09C8-72DB-F9CC-A72CEF118B18}"/>
              </a:ext>
            </a:extLst>
          </p:cNvPr>
          <p:cNvSpPr/>
          <p:nvPr/>
        </p:nvSpPr>
        <p:spPr>
          <a:xfrm>
            <a:off x="4923539" y="1144441"/>
            <a:ext cx="2828925" cy="2108867"/>
          </a:xfrm>
          <a:prstGeom prst="rect">
            <a:avLst/>
          </a:prstGeom>
          <a:solidFill>
            <a:schemeClr val="tx2"/>
          </a:solidFill>
          <a:ln>
            <a:noFill/>
          </a:ln>
        </p:spPr>
        <p:txBody>
          <a:bodyPr spcFirstLastPara="1" wrap="square" lIns="91425" tIns="45700" rIns="91425" bIns="45700" anchor="t" anchorCtr="0">
            <a:noAutofit/>
          </a:bodyPr>
          <a:lstStyle/>
          <a:p>
            <a:pPr lvl="0">
              <a:lnSpc>
                <a:spcPts val="2200"/>
              </a:lnSpc>
              <a:spcAft>
                <a:spcPts val="600"/>
              </a:spcAft>
            </a:pPr>
            <a:r>
              <a:rPr lang="en-GB" b="1" dirty="0">
                <a:solidFill>
                  <a:schemeClr val="lt1"/>
                </a:solidFill>
                <a:latin typeface="Calibri"/>
                <a:ea typeface="Calibri"/>
                <a:cs typeface="Calibri"/>
                <a:sym typeface="Calibri"/>
              </a:rPr>
              <a:t>SÉCURITÉ</a:t>
            </a:r>
            <a:r>
              <a:rPr lang="en-GB" sz="1800" dirty="0">
                <a:solidFill>
                  <a:schemeClr val="lt1"/>
                </a:solidFill>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lvl="0">
              <a:lnSpc>
                <a:spcPts val="2200"/>
              </a:lnSpc>
            </a:pPr>
            <a:r>
              <a:rPr lang="en-US" dirty="0">
                <a:solidFill>
                  <a:schemeClr val="lt1"/>
                </a:solidFill>
                <a:latin typeface="Calibri"/>
                <a:ea typeface="Calibri"/>
                <a:cs typeface="Calibri"/>
                <a:sym typeface="Calibri"/>
              </a:rPr>
              <a:t>Les clients, les </a:t>
            </a:r>
            <a:r>
              <a:rPr lang="en-US" dirty="0" err="1">
                <a:solidFill>
                  <a:schemeClr val="lt1"/>
                </a:solidFill>
                <a:latin typeface="Calibri"/>
                <a:ea typeface="Calibri"/>
                <a:cs typeface="Calibri"/>
                <a:sym typeface="Calibri"/>
              </a:rPr>
              <a:t>travailleurs</a:t>
            </a:r>
            <a:r>
              <a:rPr lang="en-US" dirty="0">
                <a:solidFill>
                  <a:schemeClr val="lt1"/>
                </a:solidFill>
                <a:latin typeface="Calibri"/>
                <a:ea typeface="Calibri"/>
                <a:cs typeface="Calibri"/>
                <a:sym typeface="Calibri"/>
              </a:rPr>
              <a:t> et les </a:t>
            </a:r>
            <a:r>
              <a:rPr lang="en-US" dirty="0" err="1">
                <a:solidFill>
                  <a:schemeClr val="lt1"/>
                </a:solidFill>
                <a:latin typeface="Calibri"/>
                <a:ea typeface="Calibri"/>
                <a:cs typeface="Calibri"/>
                <a:sym typeface="Calibri"/>
              </a:rPr>
              <a:t>communautés</a:t>
            </a:r>
            <a:r>
              <a:rPr lang="en-US" dirty="0">
                <a:solidFill>
                  <a:schemeClr val="lt1"/>
                </a:solidFill>
                <a:latin typeface="Calibri"/>
                <a:ea typeface="Calibri"/>
                <a:cs typeface="Calibri"/>
                <a:sym typeface="Calibri"/>
              </a:rPr>
              <a:t> </a:t>
            </a:r>
            <a:r>
              <a:rPr lang="en-US" dirty="0" err="1">
                <a:solidFill>
                  <a:schemeClr val="lt1"/>
                </a:solidFill>
                <a:latin typeface="Calibri"/>
                <a:ea typeface="Calibri"/>
                <a:cs typeface="Calibri"/>
                <a:sym typeface="Calibri"/>
              </a:rPr>
              <a:t>sont</a:t>
            </a:r>
            <a:r>
              <a:rPr lang="en-US" dirty="0">
                <a:solidFill>
                  <a:schemeClr val="lt1"/>
                </a:solidFill>
                <a:latin typeface="Calibri"/>
                <a:ea typeface="Calibri"/>
                <a:cs typeface="Calibri"/>
                <a:sym typeface="Calibri"/>
              </a:rPr>
              <a:t> protégés </a:t>
            </a:r>
            <a:r>
              <a:rPr lang="en-US" dirty="0" err="1">
                <a:solidFill>
                  <a:schemeClr val="lt1"/>
                </a:solidFill>
                <a:latin typeface="Calibri"/>
                <a:ea typeface="Calibri"/>
                <a:cs typeface="Calibri"/>
                <a:sym typeface="Calibri"/>
              </a:rPr>
              <a:t>contre</a:t>
            </a:r>
            <a:r>
              <a:rPr lang="en-US" dirty="0">
                <a:solidFill>
                  <a:schemeClr val="lt1"/>
                </a:solidFill>
                <a:latin typeface="Calibri"/>
                <a:ea typeface="Calibri"/>
                <a:cs typeface="Calibri"/>
                <a:sym typeface="Calibri"/>
              </a:rPr>
              <a:t> les </a:t>
            </a:r>
            <a:r>
              <a:rPr lang="en-US" dirty="0" err="1">
                <a:solidFill>
                  <a:schemeClr val="lt1"/>
                </a:solidFill>
                <a:latin typeface="Calibri"/>
                <a:ea typeface="Calibri"/>
                <a:cs typeface="Calibri"/>
                <a:sym typeface="Calibri"/>
              </a:rPr>
              <a:t>risques</a:t>
            </a:r>
            <a:r>
              <a:rPr lang="en-US" dirty="0">
                <a:solidFill>
                  <a:schemeClr val="lt1"/>
                </a:solidFill>
                <a:latin typeface="Calibri"/>
                <a:ea typeface="Calibri"/>
                <a:cs typeface="Calibri"/>
                <a:sym typeface="Calibri"/>
              </a:rPr>
              <a:t> pour la </a:t>
            </a:r>
            <a:r>
              <a:rPr lang="en-US" dirty="0" err="1">
                <a:solidFill>
                  <a:schemeClr val="lt1"/>
                </a:solidFill>
                <a:latin typeface="Calibri"/>
                <a:ea typeface="Calibri"/>
                <a:cs typeface="Calibri"/>
                <a:sym typeface="Calibri"/>
              </a:rPr>
              <a:t>sécurité</a:t>
            </a:r>
            <a:r>
              <a:rPr lang="en-US" dirty="0">
                <a:solidFill>
                  <a:schemeClr val="lt1"/>
                </a:solidFill>
                <a:latin typeface="Calibri"/>
                <a:ea typeface="Calibri"/>
                <a:cs typeface="Calibri"/>
                <a:sym typeface="Calibri"/>
              </a:rPr>
              <a:t> et la </a:t>
            </a:r>
            <a:r>
              <a:rPr lang="en-US" dirty="0" err="1">
                <a:solidFill>
                  <a:schemeClr val="lt1"/>
                </a:solidFill>
                <a:latin typeface="Calibri"/>
                <a:ea typeface="Calibri"/>
                <a:cs typeface="Calibri"/>
                <a:sym typeface="Calibri"/>
              </a:rPr>
              <a:t>santé</a:t>
            </a:r>
            <a:endParaRPr lang="en-US" dirty="0">
              <a:solidFill>
                <a:schemeClr val="lt1"/>
              </a:solidFill>
              <a:latin typeface="Calibri"/>
              <a:ea typeface="Calibri"/>
              <a:cs typeface="Calibri"/>
              <a:sym typeface="Calibri"/>
            </a:endParaRPr>
          </a:p>
        </p:txBody>
      </p:sp>
      <p:sp>
        <p:nvSpPr>
          <p:cNvPr id="21" name="Google Shape;168;p7">
            <a:extLst>
              <a:ext uri="{FF2B5EF4-FFF2-40B4-BE49-F238E27FC236}">
                <a16:creationId xmlns:a16="http://schemas.microsoft.com/office/drawing/2014/main" id="{E0760E0E-11F8-95EB-E8D9-AB5405D8866D}"/>
              </a:ext>
            </a:extLst>
          </p:cNvPr>
          <p:cNvSpPr/>
          <p:nvPr/>
        </p:nvSpPr>
        <p:spPr>
          <a:xfrm>
            <a:off x="7934132" y="1144441"/>
            <a:ext cx="2828925" cy="2108867"/>
          </a:xfrm>
          <a:prstGeom prst="rect">
            <a:avLst/>
          </a:prstGeom>
          <a:solidFill>
            <a:schemeClr val="tx2"/>
          </a:solidFill>
          <a:ln>
            <a:noFill/>
          </a:ln>
        </p:spPr>
        <p:txBody>
          <a:bodyPr spcFirstLastPara="1" wrap="square" lIns="91425" tIns="45700" rIns="91425" bIns="45700" anchor="t" anchorCtr="0">
            <a:noAutofit/>
          </a:bodyPr>
          <a:lstStyle/>
          <a:p>
            <a:pPr lvl="0">
              <a:lnSpc>
                <a:spcPts val="2200"/>
              </a:lnSpc>
              <a:spcAft>
                <a:spcPts val="600"/>
              </a:spcAft>
            </a:pPr>
            <a:r>
              <a:rPr lang="en-GB" b="1" dirty="0">
                <a:solidFill>
                  <a:schemeClr val="lt1"/>
                </a:solidFill>
                <a:latin typeface="Calibri"/>
                <a:ea typeface="Calibri"/>
                <a:cs typeface="Calibri"/>
                <a:sym typeface="Calibri"/>
              </a:rPr>
              <a:t>DURABILITÉ</a:t>
            </a:r>
            <a:r>
              <a:rPr lang="en-GB" sz="1800" dirty="0">
                <a:solidFill>
                  <a:schemeClr val="lt1"/>
                </a:solidFill>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lvl="0">
              <a:lnSpc>
                <a:spcPts val="2200"/>
              </a:lnSpc>
            </a:pPr>
            <a:r>
              <a:rPr lang="en-US" dirty="0">
                <a:solidFill>
                  <a:schemeClr val="lt1"/>
                </a:solidFill>
                <a:latin typeface="Calibri"/>
                <a:ea typeface="Calibri"/>
                <a:cs typeface="Calibri"/>
                <a:sym typeface="Calibri"/>
              </a:rPr>
              <a:t>Les services </a:t>
            </a:r>
            <a:r>
              <a:rPr lang="en-US" dirty="0" err="1">
                <a:solidFill>
                  <a:schemeClr val="lt1"/>
                </a:solidFill>
                <a:latin typeface="Calibri"/>
                <a:ea typeface="Calibri"/>
                <a:cs typeface="Calibri"/>
                <a:sym typeface="Calibri"/>
              </a:rPr>
              <a:t>sont</a:t>
            </a:r>
            <a:r>
              <a:rPr lang="en-US" dirty="0">
                <a:solidFill>
                  <a:schemeClr val="lt1"/>
                </a:solidFill>
                <a:latin typeface="Calibri"/>
                <a:ea typeface="Calibri"/>
                <a:cs typeface="Calibri"/>
                <a:sym typeface="Calibri"/>
              </a:rPr>
              <a:t> </a:t>
            </a:r>
            <a:r>
              <a:rPr lang="en-US" dirty="0" err="1">
                <a:solidFill>
                  <a:schemeClr val="lt1"/>
                </a:solidFill>
                <a:latin typeface="Calibri"/>
                <a:ea typeface="Calibri"/>
                <a:cs typeface="Calibri"/>
                <a:sym typeface="Calibri"/>
              </a:rPr>
              <a:t>fournis</a:t>
            </a:r>
            <a:r>
              <a:rPr lang="en-US" dirty="0">
                <a:solidFill>
                  <a:schemeClr val="lt1"/>
                </a:solidFill>
                <a:latin typeface="Calibri"/>
                <a:ea typeface="Calibri"/>
                <a:cs typeface="Calibri"/>
                <a:sym typeface="Calibri"/>
              </a:rPr>
              <a:t> de manière </a:t>
            </a:r>
            <a:r>
              <a:rPr lang="en-US" dirty="0" err="1">
                <a:solidFill>
                  <a:schemeClr val="lt1"/>
                </a:solidFill>
                <a:latin typeface="Calibri"/>
                <a:ea typeface="Calibri"/>
                <a:cs typeface="Calibri"/>
                <a:sym typeface="Calibri"/>
              </a:rPr>
              <a:t>fiable</a:t>
            </a:r>
            <a:r>
              <a:rPr lang="en-US" dirty="0">
                <a:solidFill>
                  <a:schemeClr val="lt1"/>
                </a:solidFill>
                <a:latin typeface="Calibri"/>
                <a:ea typeface="Calibri"/>
                <a:cs typeface="Calibri"/>
                <a:sym typeface="Calibri"/>
              </a:rPr>
              <a:t> grâce </a:t>
            </a:r>
            <a:r>
              <a:rPr lang="en-US" dirty="0" err="1">
                <a:solidFill>
                  <a:schemeClr val="lt1"/>
                </a:solidFill>
                <a:latin typeface="Calibri"/>
                <a:ea typeface="Calibri"/>
                <a:cs typeface="Calibri"/>
                <a:sym typeface="Calibri"/>
              </a:rPr>
              <a:t>à</a:t>
            </a:r>
            <a:r>
              <a:rPr lang="en-US" dirty="0">
                <a:solidFill>
                  <a:schemeClr val="lt1"/>
                </a:solidFill>
                <a:latin typeface="Calibri"/>
                <a:ea typeface="Calibri"/>
                <a:cs typeface="Calibri"/>
                <a:sym typeface="Calibri"/>
              </a:rPr>
              <a:t> </a:t>
            </a:r>
            <a:r>
              <a:rPr lang="en-US" dirty="0" err="1">
                <a:solidFill>
                  <a:schemeClr val="lt1"/>
                </a:solidFill>
                <a:latin typeface="Calibri"/>
                <a:ea typeface="Calibri"/>
                <a:cs typeface="Calibri"/>
                <a:sym typeface="Calibri"/>
              </a:rPr>
              <a:t>une</a:t>
            </a:r>
            <a:r>
              <a:rPr lang="en-US" dirty="0">
                <a:solidFill>
                  <a:schemeClr val="lt1"/>
                </a:solidFill>
                <a:latin typeface="Calibri"/>
                <a:ea typeface="Calibri"/>
                <a:cs typeface="Calibri"/>
                <a:sym typeface="Calibri"/>
              </a:rPr>
              <a:t> bonne gestion des </a:t>
            </a:r>
            <a:r>
              <a:rPr lang="en-US" dirty="0" err="1">
                <a:solidFill>
                  <a:schemeClr val="lt1"/>
                </a:solidFill>
                <a:latin typeface="Calibri"/>
                <a:ea typeface="Calibri"/>
                <a:cs typeface="Calibri"/>
                <a:sym typeface="Calibri"/>
              </a:rPr>
              <a:t>ressources</a:t>
            </a:r>
            <a:r>
              <a:rPr lang="en-US" dirty="0">
                <a:solidFill>
                  <a:schemeClr val="lt1"/>
                </a:solidFill>
                <a:latin typeface="Calibri"/>
                <a:ea typeface="Calibri"/>
                <a:cs typeface="Calibri"/>
                <a:sym typeface="Calibri"/>
              </a:rPr>
              <a:t> </a:t>
            </a:r>
            <a:r>
              <a:rPr lang="en-US" dirty="0" err="1">
                <a:solidFill>
                  <a:schemeClr val="lt1"/>
                </a:solidFill>
                <a:latin typeface="Calibri"/>
                <a:ea typeface="Calibri"/>
                <a:cs typeface="Calibri"/>
                <a:sym typeface="Calibri"/>
              </a:rPr>
              <a:t>humaines</a:t>
            </a:r>
            <a:r>
              <a:rPr lang="en-US" dirty="0">
                <a:solidFill>
                  <a:schemeClr val="lt1"/>
                </a:solidFill>
                <a:latin typeface="Calibri"/>
                <a:ea typeface="Calibri"/>
                <a:cs typeface="Calibri"/>
                <a:sym typeface="Calibri"/>
              </a:rPr>
              <a:t>, </a:t>
            </a:r>
            <a:r>
              <a:rPr lang="en-US" dirty="0" err="1">
                <a:solidFill>
                  <a:schemeClr val="lt1"/>
                </a:solidFill>
                <a:latin typeface="Calibri"/>
                <a:ea typeface="Calibri"/>
                <a:cs typeface="Calibri"/>
                <a:sym typeface="Calibri"/>
              </a:rPr>
              <a:t>financières</a:t>
            </a:r>
            <a:r>
              <a:rPr lang="en-US" dirty="0">
                <a:solidFill>
                  <a:schemeClr val="lt1"/>
                </a:solidFill>
                <a:latin typeface="Calibri"/>
                <a:ea typeface="Calibri"/>
                <a:cs typeface="Calibri"/>
                <a:sym typeface="Calibri"/>
              </a:rPr>
              <a:t> et </a:t>
            </a:r>
            <a:r>
              <a:rPr lang="en-US" dirty="0" err="1">
                <a:solidFill>
                  <a:schemeClr val="lt1"/>
                </a:solidFill>
                <a:latin typeface="Calibri"/>
                <a:ea typeface="Calibri"/>
                <a:cs typeface="Calibri"/>
                <a:sym typeface="Calibri"/>
              </a:rPr>
              <a:t>naturelles</a:t>
            </a:r>
            <a:endParaRPr lang="en-US" dirty="0">
              <a:solidFill>
                <a:schemeClr val="lt1"/>
              </a:solidFill>
              <a:latin typeface="Calibri"/>
              <a:ea typeface="Calibri"/>
              <a:cs typeface="Calibri"/>
              <a:sym typeface="Calibri"/>
            </a:endParaRPr>
          </a:p>
        </p:txBody>
      </p:sp>
      <p:sp>
        <p:nvSpPr>
          <p:cNvPr id="22" name="Google Shape;168;p7">
            <a:extLst>
              <a:ext uri="{FF2B5EF4-FFF2-40B4-BE49-F238E27FC236}">
                <a16:creationId xmlns:a16="http://schemas.microsoft.com/office/drawing/2014/main" id="{549B5AEA-A7D9-F193-3755-55A3C1531719}"/>
              </a:ext>
            </a:extLst>
          </p:cNvPr>
          <p:cNvSpPr/>
          <p:nvPr/>
        </p:nvSpPr>
        <p:spPr>
          <a:xfrm>
            <a:off x="1923856" y="3434757"/>
            <a:ext cx="2828925" cy="2426397"/>
          </a:xfrm>
          <a:prstGeom prst="rect">
            <a:avLst/>
          </a:prstGeom>
          <a:solidFill>
            <a:schemeClr val="tx2">
              <a:alpha val="15000"/>
            </a:schemeClr>
          </a:solidFill>
          <a:ln>
            <a:noFill/>
          </a:ln>
        </p:spPr>
        <p:txBody>
          <a:bodyPr spcFirstLastPara="1" wrap="square" lIns="91425" tIns="45700" rIns="91425" bIns="45700" anchor="t" anchorCtr="0">
            <a:noAutofit/>
          </a:bodyPr>
          <a:lstStyle/>
          <a:p>
            <a:pPr lvl="0">
              <a:lnSpc>
                <a:spcPts val="2200"/>
              </a:lnSpc>
              <a:spcAft>
                <a:spcPts val="600"/>
              </a:spcAft>
            </a:pPr>
            <a:r>
              <a:rPr lang="en-GB" b="1" dirty="0">
                <a:latin typeface="Calibri"/>
                <a:ea typeface="Calibri"/>
                <a:cs typeface="Calibri"/>
                <a:sym typeface="Calibri"/>
              </a:rPr>
              <a:t>RESPONSABILITÉ</a:t>
            </a:r>
            <a:r>
              <a:rPr lang="en-GB" sz="1800" dirty="0">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lvl="0">
              <a:lnSpc>
                <a:spcPts val="2200"/>
              </a:lnSpc>
            </a:pPr>
            <a:r>
              <a:rPr lang="en-US" dirty="0" err="1">
                <a:latin typeface="Calibri"/>
                <a:ea typeface="Calibri"/>
                <a:cs typeface="Calibri"/>
                <a:sym typeface="Calibri"/>
              </a:rPr>
              <a:t>L'autorité</a:t>
            </a:r>
            <a:r>
              <a:rPr lang="en-US" dirty="0">
                <a:latin typeface="Calibri"/>
                <a:ea typeface="Calibri"/>
                <a:cs typeface="Calibri"/>
                <a:sym typeface="Calibri"/>
              </a:rPr>
              <a:t> </a:t>
            </a:r>
            <a:r>
              <a:rPr lang="en-US" dirty="0" err="1">
                <a:latin typeface="Calibri"/>
                <a:ea typeface="Calibri"/>
                <a:cs typeface="Calibri"/>
                <a:sym typeface="Calibri"/>
              </a:rPr>
              <a:t>ou</a:t>
            </a:r>
            <a:r>
              <a:rPr lang="en-US" dirty="0">
                <a:latin typeface="Calibri"/>
                <a:ea typeface="Calibri"/>
                <a:cs typeface="Calibri"/>
                <a:sym typeface="Calibri"/>
              </a:rPr>
              <a:t> les </a:t>
            </a:r>
            <a:r>
              <a:rPr lang="en-US" dirty="0" err="1">
                <a:latin typeface="Calibri"/>
                <a:ea typeface="Calibri"/>
                <a:cs typeface="Calibri"/>
                <a:sym typeface="Calibri"/>
              </a:rPr>
              <a:t>autorités</a:t>
            </a:r>
            <a:r>
              <a:rPr lang="en-US" dirty="0">
                <a:latin typeface="Calibri"/>
                <a:ea typeface="Calibri"/>
                <a:cs typeface="Calibri"/>
                <a:sym typeface="Calibri"/>
              </a:rPr>
              <a:t> </a:t>
            </a:r>
            <a:r>
              <a:rPr lang="en-US" dirty="0" err="1">
                <a:latin typeface="Calibri"/>
                <a:ea typeface="Calibri"/>
                <a:cs typeface="Calibri"/>
                <a:sym typeface="Calibri"/>
              </a:rPr>
              <a:t>ont</a:t>
            </a:r>
            <a:r>
              <a:rPr lang="en-US" dirty="0">
                <a:latin typeface="Calibri"/>
                <a:ea typeface="Calibri"/>
                <a:cs typeface="Calibri"/>
                <a:sym typeface="Calibri"/>
              </a:rPr>
              <a:t> un </a:t>
            </a:r>
            <a:r>
              <a:rPr lang="en-US" dirty="0" err="1">
                <a:latin typeface="Calibri"/>
                <a:ea typeface="Calibri"/>
                <a:cs typeface="Calibri"/>
                <a:sym typeface="Calibri"/>
              </a:rPr>
              <a:t>mandat</a:t>
            </a:r>
            <a:r>
              <a:rPr lang="en-US" dirty="0">
                <a:latin typeface="Calibri"/>
                <a:ea typeface="Calibri"/>
                <a:cs typeface="Calibri"/>
                <a:sym typeface="Calibri"/>
              </a:rPr>
              <a:t> </a:t>
            </a:r>
            <a:r>
              <a:rPr lang="en-US" dirty="0" err="1">
                <a:latin typeface="Calibri"/>
                <a:ea typeface="Calibri"/>
                <a:cs typeface="Calibri"/>
                <a:sym typeface="Calibri"/>
              </a:rPr>
              <a:t>clair</a:t>
            </a:r>
            <a:r>
              <a:rPr lang="en-US" dirty="0">
                <a:latin typeface="Calibri"/>
                <a:ea typeface="Calibri"/>
                <a:cs typeface="Calibri"/>
                <a:sym typeface="Calibri"/>
              </a:rPr>
              <a:t> pour </a:t>
            </a:r>
            <a:r>
              <a:rPr lang="en-US" dirty="0" err="1">
                <a:latin typeface="Calibri"/>
                <a:ea typeface="Calibri"/>
                <a:cs typeface="Calibri"/>
                <a:sym typeface="Calibri"/>
              </a:rPr>
              <a:t>garantir</a:t>
            </a:r>
            <a:r>
              <a:rPr lang="en-US" dirty="0">
                <a:latin typeface="Calibri"/>
                <a:ea typeface="Calibri"/>
                <a:cs typeface="Calibri"/>
                <a:sym typeface="Calibri"/>
              </a:rPr>
              <a:t> des services </a:t>
            </a:r>
            <a:r>
              <a:rPr lang="en-US" dirty="0" err="1">
                <a:latin typeface="Calibri"/>
                <a:ea typeface="Calibri"/>
                <a:cs typeface="Calibri"/>
                <a:sym typeface="Calibri"/>
              </a:rPr>
              <a:t>d'assainissement</a:t>
            </a:r>
            <a:r>
              <a:rPr lang="en-US" dirty="0">
                <a:latin typeface="Calibri"/>
                <a:ea typeface="Calibri"/>
                <a:cs typeface="Calibri"/>
                <a:sym typeface="Calibri"/>
              </a:rPr>
              <a:t> </a:t>
            </a:r>
            <a:r>
              <a:rPr lang="en-US" dirty="0" err="1">
                <a:latin typeface="Calibri"/>
                <a:ea typeface="Calibri"/>
                <a:cs typeface="Calibri"/>
                <a:sym typeface="Calibri"/>
              </a:rPr>
              <a:t>inclusifs</a:t>
            </a:r>
            <a:r>
              <a:rPr lang="en-US" dirty="0">
                <a:latin typeface="Calibri"/>
                <a:ea typeface="Calibri"/>
                <a:cs typeface="Calibri"/>
                <a:sym typeface="Calibri"/>
              </a:rPr>
              <a:t> et </a:t>
            </a:r>
            <a:r>
              <a:rPr lang="en-US" dirty="0" err="1">
                <a:latin typeface="Calibri"/>
                <a:ea typeface="Calibri"/>
                <a:cs typeface="Calibri"/>
                <a:sym typeface="Calibri"/>
              </a:rPr>
              <a:t>sûrs</a:t>
            </a:r>
            <a:endParaRPr dirty="0">
              <a:latin typeface="Calibri" panose="020F0502020204030204" pitchFamily="34" charset="0"/>
              <a:cs typeface="Calibri" panose="020F0502020204030204" pitchFamily="34" charset="0"/>
            </a:endParaRPr>
          </a:p>
        </p:txBody>
      </p:sp>
      <p:sp>
        <p:nvSpPr>
          <p:cNvPr id="23" name="Google Shape;174;p7">
            <a:extLst>
              <a:ext uri="{FF2B5EF4-FFF2-40B4-BE49-F238E27FC236}">
                <a16:creationId xmlns:a16="http://schemas.microsoft.com/office/drawing/2014/main" id="{77EF3A5F-F856-4691-40C2-210AB485D34F}"/>
              </a:ext>
            </a:extLst>
          </p:cNvPr>
          <p:cNvSpPr txBox="1"/>
          <p:nvPr/>
        </p:nvSpPr>
        <p:spPr>
          <a:xfrm rot="-5400000">
            <a:off x="606111" y="3927657"/>
            <a:ext cx="1778434" cy="857056"/>
          </a:xfrm>
          <a:prstGeom prst="rect">
            <a:avLst/>
          </a:prstGeom>
          <a:noFill/>
          <a:ln>
            <a:noFill/>
          </a:ln>
        </p:spPr>
        <p:txBody>
          <a:bodyPr spcFirstLastPara="1" wrap="square" lIns="0" tIns="0" rIns="0" bIns="0" anchor="ctr" anchorCtr="0">
            <a:noAutofit/>
          </a:bodyPr>
          <a:lstStyle/>
          <a:p>
            <a:pPr marL="0" marR="0" lvl="0" indent="0" algn="ctr" rtl="0">
              <a:lnSpc>
                <a:spcPts val="2300"/>
              </a:lnSpc>
              <a:spcBef>
                <a:spcPts val="0"/>
              </a:spcBef>
              <a:spcAft>
                <a:spcPts val="0"/>
              </a:spcAft>
              <a:buNone/>
            </a:pPr>
            <a:r>
              <a:rPr lang="en-GB" sz="2400" b="1" dirty="0" err="1">
                <a:latin typeface="Calibri" panose="020F0502020204030204" pitchFamily="34" charset="0"/>
                <a:cs typeface="Calibri" panose="020F0502020204030204" pitchFamily="34" charset="0"/>
                <a:sym typeface="Arial"/>
              </a:rPr>
              <a:t>Fonctions</a:t>
            </a:r>
            <a:r>
              <a:rPr lang="en-GB" sz="2400" b="1" dirty="0">
                <a:latin typeface="Calibri" panose="020F0502020204030204" pitchFamily="34" charset="0"/>
                <a:cs typeface="Calibri" panose="020F0502020204030204" pitchFamily="34" charset="0"/>
                <a:sym typeface="Arial"/>
              </a:rPr>
              <a:t> du </a:t>
            </a:r>
            <a:r>
              <a:rPr lang="en-GB" sz="2400" b="1" dirty="0" err="1">
                <a:latin typeface="Calibri" panose="020F0502020204030204" pitchFamily="34" charset="0"/>
                <a:cs typeface="Calibri" panose="020F0502020204030204" pitchFamily="34" charset="0"/>
                <a:sym typeface="Arial"/>
              </a:rPr>
              <a:t>système</a:t>
            </a:r>
            <a:endParaRPr lang="en-GB" sz="2400" b="1" dirty="0">
              <a:latin typeface="Calibri" panose="020F0502020204030204" pitchFamily="34" charset="0"/>
              <a:cs typeface="Calibri" panose="020F0502020204030204" pitchFamily="34" charset="0"/>
              <a:sym typeface="Arial"/>
            </a:endParaRPr>
          </a:p>
        </p:txBody>
      </p:sp>
      <p:sp>
        <p:nvSpPr>
          <p:cNvPr id="24" name="Google Shape;168;p7">
            <a:extLst>
              <a:ext uri="{FF2B5EF4-FFF2-40B4-BE49-F238E27FC236}">
                <a16:creationId xmlns:a16="http://schemas.microsoft.com/office/drawing/2014/main" id="{F522C1F8-C5D7-0AB7-9FC7-2F58246CA264}"/>
              </a:ext>
            </a:extLst>
          </p:cNvPr>
          <p:cNvSpPr/>
          <p:nvPr/>
        </p:nvSpPr>
        <p:spPr>
          <a:xfrm>
            <a:off x="4923539" y="3434757"/>
            <a:ext cx="2828925" cy="2426397"/>
          </a:xfrm>
          <a:prstGeom prst="rect">
            <a:avLst/>
          </a:prstGeom>
          <a:solidFill>
            <a:schemeClr val="tx2">
              <a:alpha val="15000"/>
            </a:schemeClr>
          </a:solidFill>
          <a:ln>
            <a:noFill/>
          </a:ln>
        </p:spPr>
        <p:txBody>
          <a:bodyPr spcFirstLastPara="1" wrap="square" lIns="91425" tIns="45700" rIns="91425" bIns="45700" anchor="t" anchorCtr="0">
            <a:noAutofit/>
          </a:bodyPr>
          <a:lstStyle/>
          <a:p>
            <a:pPr lvl="0">
              <a:lnSpc>
                <a:spcPts val="2200"/>
              </a:lnSpc>
              <a:spcAft>
                <a:spcPts val="600"/>
              </a:spcAft>
            </a:pPr>
            <a:r>
              <a:rPr lang="en-GB" b="1" dirty="0">
                <a:latin typeface="Calibri"/>
                <a:ea typeface="Calibri"/>
                <a:cs typeface="Calibri"/>
                <a:sym typeface="Calibri"/>
              </a:rPr>
              <a:t>OBLIGATION DE RENDRE COMPTE</a:t>
            </a:r>
            <a:r>
              <a:rPr lang="en-GB" sz="1800" dirty="0">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lvl="0">
              <a:lnSpc>
                <a:spcPts val="2200"/>
              </a:lnSpc>
            </a:pPr>
            <a:r>
              <a:rPr lang="en-US" dirty="0">
                <a:latin typeface="Calibri"/>
                <a:ea typeface="Calibri"/>
                <a:cs typeface="Calibri"/>
                <a:sym typeface="Calibri"/>
              </a:rPr>
              <a:t>La performance </a:t>
            </a:r>
            <a:r>
              <a:rPr lang="en-US" dirty="0" err="1">
                <a:latin typeface="Calibri"/>
                <a:ea typeface="Calibri"/>
                <a:cs typeface="Calibri"/>
                <a:sym typeface="Calibri"/>
              </a:rPr>
              <a:t>est</a:t>
            </a:r>
            <a:r>
              <a:rPr lang="en-US" dirty="0">
                <a:latin typeface="Calibri"/>
                <a:ea typeface="Calibri"/>
                <a:cs typeface="Calibri"/>
                <a:sym typeface="Calibri"/>
              </a:rPr>
              <a:t> </a:t>
            </a:r>
            <a:r>
              <a:rPr lang="en-US" dirty="0" err="1">
                <a:latin typeface="Calibri"/>
                <a:ea typeface="Calibri"/>
                <a:cs typeface="Calibri"/>
                <a:sym typeface="Calibri"/>
              </a:rPr>
              <a:t>surveillée</a:t>
            </a:r>
            <a:r>
              <a:rPr lang="en-US" dirty="0">
                <a:latin typeface="Calibri"/>
                <a:ea typeface="Calibri"/>
                <a:cs typeface="Calibri"/>
                <a:sym typeface="Calibri"/>
              </a:rPr>
              <a:t> de manière </a:t>
            </a:r>
            <a:r>
              <a:rPr lang="en-US" dirty="0" err="1">
                <a:latin typeface="Calibri"/>
                <a:ea typeface="Calibri"/>
                <a:cs typeface="Calibri"/>
                <a:sym typeface="Calibri"/>
              </a:rPr>
              <a:t>transparente</a:t>
            </a:r>
            <a:r>
              <a:rPr lang="en-US" dirty="0">
                <a:latin typeface="Calibri"/>
                <a:ea typeface="Calibri"/>
                <a:cs typeface="Calibri"/>
                <a:sym typeface="Calibri"/>
              </a:rPr>
              <a:t> et </a:t>
            </a:r>
            <a:r>
              <a:rPr lang="en-US" dirty="0" err="1">
                <a:latin typeface="Calibri"/>
                <a:ea typeface="Calibri"/>
                <a:cs typeface="Calibri"/>
                <a:sym typeface="Calibri"/>
              </a:rPr>
              <a:t>gérée</a:t>
            </a:r>
            <a:r>
              <a:rPr lang="en-US" dirty="0">
                <a:latin typeface="Calibri"/>
                <a:ea typeface="Calibri"/>
                <a:cs typeface="Calibri"/>
                <a:sym typeface="Calibri"/>
              </a:rPr>
              <a:t> avec des </a:t>
            </a:r>
            <a:r>
              <a:rPr lang="en-US" dirty="0" err="1">
                <a:latin typeface="Calibri"/>
                <a:ea typeface="Calibri"/>
                <a:cs typeface="Calibri"/>
                <a:sym typeface="Calibri"/>
              </a:rPr>
              <a:t>données</a:t>
            </a:r>
            <a:r>
              <a:rPr lang="en-US" dirty="0">
                <a:latin typeface="Calibri"/>
                <a:ea typeface="Calibri"/>
                <a:cs typeface="Calibri"/>
                <a:sym typeface="Calibri"/>
              </a:rPr>
              <a:t>, de la transparence et des </a:t>
            </a:r>
            <a:r>
              <a:rPr lang="en-US" dirty="0" err="1">
                <a:latin typeface="Calibri"/>
                <a:ea typeface="Calibri"/>
                <a:cs typeface="Calibri"/>
                <a:sym typeface="Calibri"/>
              </a:rPr>
              <a:t>incitations</a:t>
            </a:r>
            <a:endParaRPr lang="en-US" dirty="0">
              <a:latin typeface="Calibri"/>
              <a:ea typeface="Calibri"/>
              <a:cs typeface="Calibri"/>
              <a:sym typeface="Calibri"/>
            </a:endParaRPr>
          </a:p>
        </p:txBody>
      </p:sp>
      <p:sp>
        <p:nvSpPr>
          <p:cNvPr id="25" name="Google Shape;168;p7">
            <a:extLst>
              <a:ext uri="{FF2B5EF4-FFF2-40B4-BE49-F238E27FC236}">
                <a16:creationId xmlns:a16="http://schemas.microsoft.com/office/drawing/2014/main" id="{41E69445-8D5E-E3AE-34ED-CB978B7AF987}"/>
              </a:ext>
            </a:extLst>
          </p:cNvPr>
          <p:cNvSpPr/>
          <p:nvPr/>
        </p:nvSpPr>
        <p:spPr>
          <a:xfrm>
            <a:off x="7934132" y="3434757"/>
            <a:ext cx="2828925" cy="2426397"/>
          </a:xfrm>
          <a:prstGeom prst="rect">
            <a:avLst/>
          </a:prstGeom>
          <a:solidFill>
            <a:schemeClr val="tx2">
              <a:alpha val="15000"/>
            </a:schemeClr>
          </a:solidFill>
          <a:ln>
            <a:noFill/>
          </a:ln>
        </p:spPr>
        <p:txBody>
          <a:bodyPr spcFirstLastPara="1" wrap="square" lIns="91425" tIns="45700" rIns="91425" bIns="45700" anchor="t" anchorCtr="0">
            <a:noAutofit/>
          </a:bodyPr>
          <a:lstStyle/>
          <a:p>
            <a:pPr lvl="0">
              <a:lnSpc>
                <a:spcPts val="2200"/>
              </a:lnSpc>
              <a:spcAft>
                <a:spcPts val="600"/>
              </a:spcAft>
            </a:pPr>
            <a:r>
              <a:rPr lang="en-GB" b="1" dirty="0">
                <a:latin typeface="Calibri"/>
                <a:ea typeface="Calibri"/>
                <a:cs typeface="Calibri"/>
                <a:sym typeface="Calibri"/>
              </a:rPr>
              <a:t>PLANIFICATION ET GESTION DES RESSOURCES</a:t>
            </a:r>
            <a:r>
              <a:rPr lang="en-GB" sz="1800" dirty="0">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lvl="0">
              <a:lnSpc>
                <a:spcPts val="2200"/>
              </a:lnSpc>
            </a:pPr>
            <a:r>
              <a:rPr lang="en-US" dirty="0">
                <a:latin typeface="Calibri"/>
                <a:ea typeface="Calibri"/>
                <a:cs typeface="Calibri"/>
                <a:sym typeface="Calibri"/>
              </a:rPr>
              <a:t>Les </a:t>
            </a:r>
            <a:r>
              <a:rPr lang="en-US" dirty="0" err="1">
                <a:latin typeface="Calibri"/>
                <a:ea typeface="Calibri"/>
                <a:cs typeface="Calibri"/>
                <a:sym typeface="Calibri"/>
              </a:rPr>
              <a:t>ressources</a:t>
            </a:r>
            <a:r>
              <a:rPr lang="en-US" dirty="0">
                <a:latin typeface="Calibri"/>
                <a:ea typeface="Calibri"/>
                <a:cs typeface="Calibri"/>
                <a:sym typeface="Calibri"/>
              </a:rPr>
              <a:t> </a:t>
            </a:r>
            <a:r>
              <a:rPr lang="en-US" dirty="0" err="1">
                <a:latin typeface="Calibri"/>
                <a:ea typeface="Calibri"/>
                <a:cs typeface="Calibri"/>
                <a:sym typeface="Calibri"/>
              </a:rPr>
              <a:t>sont</a:t>
            </a:r>
            <a:r>
              <a:rPr lang="en-US" dirty="0">
                <a:latin typeface="Calibri"/>
                <a:ea typeface="Calibri"/>
                <a:cs typeface="Calibri"/>
                <a:sym typeface="Calibri"/>
              </a:rPr>
              <a:t> </a:t>
            </a:r>
            <a:r>
              <a:rPr lang="en-US" dirty="0" err="1">
                <a:latin typeface="Calibri"/>
                <a:ea typeface="Calibri"/>
                <a:cs typeface="Calibri"/>
                <a:sym typeface="Calibri"/>
              </a:rPr>
              <a:t>gérées</a:t>
            </a:r>
            <a:r>
              <a:rPr lang="en-US" dirty="0">
                <a:latin typeface="Calibri"/>
                <a:ea typeface="Calibri"/>
                <a:cs typeface="Calibri"/>
                <a:sym typeface="Calibri"/>
              </a:rPr>
              <a:t> pour </a:t>
            </a:r>
            <a:r>
              <a:rPr lang="en-US" dirty="0" err="1">
                <a:latin typeface="Calibri"/>
                <a:ea typeface="Calibri"/>
                <a:cs typeface="Calibri"/>
                <a:sym typeface="Calibri"/>
              </a:rPr>
              <a:t>soutenir</a:t>
            </a:r>
            <a:r>
              <a:rPr lang="en-US" dirty="0">
                <a:latin typeface="Calibri"/>
                <a:ea typeface="Calibri"/>
                <a:cs typeface="Calibri"/>
                <a:sym typeface="Calibri"/>
              </a:rPr>
              <a:t> la mise </a:t>
            </a:r>
            <a:r>
              <a:rPr lang="en-US" dirty="0" err="1">
                <a:latin typeface="Calibri"/>
                <a:ea typeface="Calibri"/>
                <a:cs typeface="Calibri"/>
                <a:sym typeface="Calibri"/>
              </a:rPr>
              <a:t>en</a:t>
            </a:r>
            <a:r>
              <a:rPr lang="en-US" dirty="0">
                <a:latin typeface="Calibri"/>
                <a:ea typeface="Calibri"/>
                <a:cs typeface="Calibri"/>
                <a:sym typeface="Calibri"/>
              </a:rPr>
              <a:t> </a:t>
            </a:r>
            <a:r>
              <a:rPr lang="en-US" dirty="0" err="1">
                <a:latin typeface="Calibri"/>
                <a:ea typeface="Calibri"/>
                <a:cs typeface="Calibri"/>
                <a:sym typeface="Calibri"/>
              </a:rPr>
              <a:t>œuvre</a:t>
            </a:r>
            <a:r>
              <a:rPr lang="en-US" dirty="0">
                <a:latin typeface="Calibri"/>
                <a:ea typeface="Calibri"/>
                <a:cs typeface="Calibri"/>
                <a:sym typeface="Calibri"/>
              </a:rPr>
              <a:t> du </a:t>
            </a:r>
            <a:r>
              <a:rPr lang="en-US" dirty="0" err="1">
                <a:latin typeface="Calibri"/>
                <a:ea typeface="Calibri"/>
                <a:cs typeface="Calibri"/>
                <a:sym typeface="Calibri"/>
              </a:rPr>
              <a:t>mandat</a:t>
            </a:r>
            <a:r>
              <a:rPr lang="en-US" dirty="0">
                <a:latin typeface="Calibri"/>
                <a:ea typeface="Calibri"/>
                <a:cs typeface="Calibri"/>
                <a:sym typeface="Calibri"/>
              </a:rPr>
              <a:t> et </a:t>
            </a:r>
            <a:r>
              <a:rPr lang="en-US" dirty="0" err="1">
                <a:latin typeface="Calibri"/>
                <a:ea typeface="Calibri"/>
                <a:cs typeface="Calibri"/>
                <a:sym typeface="Calibri"/>
              </a:rPr>
              <a:t>atteindre</a:t>
            </a:r>
            <a:r>
              <a:rPr lang="en-US" dirty="0">
                <a:latin typeface="Calibri"/>
                <a:ea typeface="Calibri"/>
                <a:cs typeface="Calibri"/>
                <a:sym typeface="Calibri"/>
              </a:rPr>
              <a:t> les </a:t>
            </a:r>
            <a:r>
              <a:rPr lang="en-US" dirty="0" err="1">
                <a:latin typeface="Calibri"/>
                <a:ea typeface="Calibri"/>
                <a:cs typeface="Calibri"/>
                <a:sym typeface="Calibri"/>
              </a:rPr>
              <a:t>objectifs</a:t>
            </a:r>
            <a:r>
              <a:rPr lang="en-US" dirty="0">
                <a:latin typeface="Calibri"/>
                <a:ea typeface="Calibri"/>
                <a:cs typeface="Calibri"/>
                <a:sym typeface="Calibri"/>
              </a:rPr>
              <a:t> dans le temps et </a:t>
            </a:r>
            <a:r>
              <a:rPr lang="en-US" dirty="0" err="1">
                <a:latin typeface="Calibri"/>
                <a:ea typeface="Calibri"/>
                <a:cs typeface="Calibri"/>
                <a:sym typeface="Calibri"/>
              </a:rPr>
              <a:t>l'espace</a:t>
            </a:r>
            <a:endParaRPr lang="en-US" dirty="0">
              <a:latin typeface="Calibri"/>
              <a:ea typeface="Calibri"/>
              <a:cs typeface="Calibri"/>
              <a:sym typeface="Calibri"/>
            </a:endParaRPr>
          </a:p>
        </p:txBody>
      </p:sp>
    </p:spTree>
    <p:extLst>
      <p:ext uri="{BB962C8B-B14F-4D97-AF65-F5344CB8AC3E}">
        <p14:creationId xmlns:p14="http://schemas.microsoft.com/office/powerpoint/2010/main" val="226852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additive="base">
                                        <p:cTn id="10" dur="500"/>
                                        <p:tgtEl>
                                          <p:spTgt spid="17"/>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p:tgtEl>
                                          <p:spTgt spid="19"/>
                                        </p:tgtEl>
                                        <p:attrNameLst>
                                          <p:attrName>ppt_y</p:attrName>
                                        </p:attrNameLst>
                                      </p:cBhvr>
                                      <p:tavLst>
                                        <p:tav tm="0">
                                          <p:val>
                                            <p:strVal val="#ppt_y+1"/>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900" y="368053"/>
            <a:ext cx="5142271" cy="518508"/>
          </a:xfrm>
          <a:prstGeom prst="rect">
            <a:avLst/>
          </a:prstGeom>
        </p:spPr>
        <p:txBody>
          <a:bodyPr vert="horz" lIns="0" tIns="0" rIns="0" bIns="0" rtlCol="0" anchor="t" anchorCtr="0">
            <a:normAutofit/>
          </a:bodyPr>
          <a:lstStyle/>
          <a:p>
            <a:r>
              <a:rPr lang="en-US" sz="3200" b="1" dirty="0">
                <a:solidFill>
                  <a:schemeClr val="tx2"/>
                </a:solidFill>
                <a:latin typeface="Calibri" panose="020F0502020204030204" pitchFamily="34" charset="0"/>
              </a:rPr>
              <a:t>CWIS Cadre</a:t>
            </a:r>
          </a:p>
        </p:txBody>
      </p:sp>
      <p:sp>
        <p:nvSpPr>
          <p:cNvPr id="7" name="Google Shape;135;p5">
            <a:extLst>
              <a:ext uri="{FF2B5EF4-FFF2-40B4-BE49-F238E27FC236}">
                <a16:creationId xmlns:a16="http://schemas.microsoft.com/office/drawing/2014/main" id="{937D126C-D7FD-227A-B057-594183451F2D}"/>
              </a:ext>
            </a:extLst>
          </p:cNvPr>
          <p:cNvSpPr/>
          <p:nvPr/>
        </p:nvSpPr>
        <p:spPr>
          <a:xfrm>
            <a:off x="6096000" y="1144441"/>
            <a:ext cx="2245200" cy="384750"/>
          </a:xfrm>
          <a:prstGeom prst="rect">
            <a:avLst/>
          </a:prstGeom>
          <a:noFill/>
          <a:ln>
            <a:noFill/>
          </a:ln>
        </p:spPr>
        <p:txBody>
          <a:bodyPr spcFirstLastPara="1" wrap="square" lIns="45700" tIns="22850" rIns="45700" bIns="22850" anchor="t" anchorCtr="0">
            <a:noAutofit/>
          </a:bodyPr>
          <a:lstStyle/>
          <a:p>
            <a:endParaRPr sz="2200" b="1" dirty="0">
              <a:solidFill>
                <a:schemeClr val="tx2"/>
              </a:solidFill>
              <a:latin typeface="Calibri" panose="020F0502020204030204" pitchFamily="34" charset="0"/>
              <a:cs typeface="Calibri" panose="020F0502020204030204" pitchFamily="34" charset="0"/>
              <a:sym typeface="Lato"/>
            </a:endParaRPr>
          </a:p>
        </p:txBody>
      </p:sp>
      <p:sp>
        <p:nvSpPr>
          <p:cNvPr id="12" name="Google Shape;143;p5">
            <a:extLst>
              <a:ext uri="{FF2B5EF4-FFF2-40B4-BE49-F238E27FC236}">
                <a16:creationId xmlns:a16="http://schemas.microsoft.com/office/drawing/2014/main" id="{91E93494-3626-A4D2-8F0F-8759B1038785}"/>
              </a:ext>
            </a:extLst>
          </p:cNvPr>
          <p:cNvSpPr/>
          <p:nvPr/>
        </p:nvSpPr>
        <p:spPr>
          <a:xfrm>
            <a:off x="657322" y="5420821"/>
            <a:ext cx="1341714" cy="1341714"/>
          </a:xfrm>
          <a:prstGeom prst="rect">
            <a:avLst/>
          </a:prstGeom>
          <a:noFill/>
          <a:ln>
            <a:noFill/>
          </a:ln>
        </p:spPr>
        <p:txBody>
          <a:bodyPr/>
          <a:lstStyle/>
          <a:p>
            <a:endParaRPr lang="en-GB"/>
          </a:p>
        </p:txBody>
      </p:sp>
      <p:sp>
        <p:nvSpPr>
          <p:cNvPr id="3" name="Google Shape;168;p7">
            <a:extLst>
              <a:ext uri="{FF2B5EF4-FFF2-40B4-BE49-F238E27FC236}">
                <a16:creationId xmlns:a16="http://schemas.microsoft.com/office/drawing/2014/main" id="{A08383FA-AA4C-82E3-2B9B-37176F252736}"/>
              </a:ext>
            </a:extLst>
          </p:cNvPr>
          <p:cNvSpPr/>
          <p:nvPr/>
        </p:nvSpPr>
        <p:spPr>
          <a:xfrm>
            <a:off x="1923856" y="1144441"/>
            <a:ext cx="2828925" cy="2108867"/>
          </a:xfrm>
          <a:prstGeom prst="rect">
            <a:avLst/>
          </a:prstGeom>
          <a:solidFill>
            <a:schemeClr val="bg1">
              <a:lumMod val="85000"/>
            </a:schemeClr>
          </a:solidFill>
          <a:ln>
            <a:noFill/>
          </a:ln>
        </p:spPr>
        <p:txBody>
          <a:bodyPr spcFirstLastPara="1" wrap="square" lIns="91425" tIns="45700" rIns="91425" bIns="45700" anchor="t" anchorCtr="0">
            <a:noAutofit/>
          </a:bodyPr>
          <a:lstStyle/>
          <a:p>
            <a:pPr>
              <a:lnSpc>
                <a:spcPts val="2200"/>
              </a:lnSpc>
              <a:spcAft>
                <a:spcPts val="600"/>
              </a:spcAft>
            </a:pPr>
            <a:r>
              <a:rPr lang="en-GB" b="1" dirty="0">
                <a:solidFill>
                  <a:schemeClr val="lt1"/>
                </a:solidFill>
                <a:latin typeface="Calibri"/>
                <a:cs typeface="Calibri"/>
                <a:sym typeface="Calibri"/>
              </a:rPr>
              <a:t>ÉQUITÉ: </a:t>
            </a:r>
            <a:endParaRPr b="1" dirty="0">
              <a:solidFill>
                <a:schemeClr val="lt1"/>
              </a:solidFill>
              <a:latin typeface="Calibri"/>
              <a:cs typeface="Calibri"/>
            </a:endParaRPr>
          </a:p>
          <a:p>
            <a:pPr>
              <a:lnSpc>
                <a:spcPts val="2200"/>
              </a:lnSpc>
              <a:spcAft>
                <a:spcPts val="600"/>
              </a:spcAft>
            </a:pPr>
            <a:r>
              <a:rPr lang="en-GB" dirty="0">
                <a:solidFill>
                  <a:schemeClr val="lt1"/>
                </a:solidFill>
                <a:latin typeface="Calibri"/>
                <a:cs typeface="Calibri"/>
                <a:sym typeface="Calibri"/>
              </a:rPr>
              <a:t>La « justice » dans la distribution et la </a:t>
            </a:r>
            <a:r>
              <a:rPr lang="en-GB" dirty="0" err="1">
                <a:solidFill>
                  <a:schemeClr val="lt1"/>
                </a:solidFill>
                <a:latin typeface="Calibri"/>
                <a:cs typeface="Calibri"/>
                <a:sym typeface="Calibri"/>
              </a:rPr>
              <a:t>priorisation</a:t>
            </a:r>
            <a:r>
              <a:rPr lang="en-GB" dirty="0">
                <a:solidFill>
                  <a:schemeClr val="lt1"/>
                </a:solidFill>
                <a:latin typeface="Calibri"/>
                <a:cs typeface="Calibri"/>
                <a:sym typeface="Calibri"/>
              </a:rPr>
              <a:t> de la </a:t>
            </a:r>
            <a:r>
              <a:rPr lang="en-GB" dirty="0" err="1">
                <a:solidFill>
                  <a:schemeClr val="lt1"/>
                </a:solidFill>
                <a:latin typeface="Calibri"/>
                <a:cs typeface="Calibri"/>
                <a:sym typeface="Calibri"/>
              </a:rPr>
              <a:t>qualité</a:t>
            </a:r>
            <a:r>
              <a:rPr lang="en-GB" dirty="0">
                <a:solidFill>
                  <a:schemeClr val="lt1"/>
                </a:solidFill>
                <a:latin typeface="Calibri"/>
                <a:cs typeface="Calibri"/>
                <a:sym typeface="Calibri"/>
              </a:rPr>
              <a:t> des services, des prix des services, et des </a:t>
            </a:r>
            <a:r>
              <a:rPr lang="en-GB" dirty="0" err="1">
                <a:solidFill>
                  <a:schemeClr val="lt1"/>
                </a:solidFill>
                <a:latin typeface="Calibri"/>
                <a:cs typeface="Calibri"/>
                <a:sym typeface="Calibri"/>
              </a:rPr>
              <a:t>financements</a:t>
            </a:r>
            <a:r>
              <a:rPr lang="en-GB" dirty="0">
                <a:solidFill>
                  <a:schemeClr val="lt1"/>
                </a:solidFill>
                <a:latin typeface="Calibri"/>
                <a:cs typeface="Calibri"/>
                <a:sym typeface="Calibri"/>
              </a:rPr>
              <a:t> </a:t>
            </a:r>
            <a:r>
              <a:rPr lang="en-GB" b="1" dirty="0">
                <a:solidFill>
                  <a:schemeClr val="lt1"/>
                </a:solidFill>
                <a:latin typeface="Calibri"/>
                <a:cs typeface="Calibri"/>
                <a:sym typeface="Calibri"/>
              </a:rPr>
              <a:t>publics/subventions.</a:t>
            </a:r>
            <a:endParaRPr b="1" dirty="0">
              <a:solidFill>
                <a:schemeClr val="lt1"/>
              </a:solidFill>
              <a:latin typeface="Calibri"/>
              <a:cs typeface="Calibri"/>
            </a:endParaRPr>
          </a:p>
        </p:txBody>
      </p:sp>
      <p:sp>
        <p:nvSpPr>
          <p:cNvPr id="14" name="Google Shape;174;p7">
            <a:extLst>
              <a:ext uri="{FF2B5EF4-FFF2-40B4-BE49-F238E27FC236}">
                <a16:creationId xmlns:a16="http://schemas.microsoft.com/office/drawing/2014/main" id="{2A41E0A1-186C-4925-0975-2B75616DFBE2}"/>
              </a:ext>
            </a:extLst>
          </p:cNvPr>
          <p:cNvSpPr txBox="1"/>
          <p:nvPr/>
        </p:nvSpPr>
        <p:spPr>
          <a:xfrm rot="-5400000">
            <a:off x="606111" y="2012657"/>
            <a:ext cx="1778434" cy="857056"/>
          </a:xfrm>
          <a:prstGeom prst="rect">
            <a:avLst/>
          </a:prstGeom>
          <a:noFill/>
          <a:ln>
            <a:noFill/>
          </a:ln>
        </p:spPr>
        <p:txBody>
          <a:bodyPr spcFirstLastPara="1" wrap="square" lIns="0" tIns="0" rIns="0" bIns="0" anchor="ctr" anchorCtr="0">
            <a:noAutofit/>
          </a:bodyPr>
          <a:lstStyle/>
          <a:p>
            <a:pPr marL="0" marR="0" lvl="0" indent="0" algn="ctr" rtl="0">
              <a:lnSpc>
                <a:spcPts val="2300"/>
              </a:lnSpc>
              <a:spcBef>
                <a:spcPts val="0"/>
              </a:spcBef>
              <a:spcAft>
                <a:spcPts val="0"/>
              </a:spcAft>
              <a:buNone/>
            </a:pPr>
            <a:r>
              <a:rPr lang="en-GB" sz="2400" b="1" dirty="0" err="1">
                <a:solidFill>
                  <a:schemeClr val="tx2"/>
                </a:solidFill>
                <a:latin typeface="Calibri" panose="020F0502020204030204" pitchFamily="34" charset="0"/>
                <a:cs typeface="Calibri" panose="020F0502020204030204" pitchFamily="34" charset="0"/>
                <a:sym typeface="Arial"/>
              </a:rPr>
              <a:t>Résultats</a:t>
            </a:r>
            <a:r>
              <a:rPr lang="en-GB" sz="2400" b="1" dirty="0">
                <a:solidFill>
                  <a:schemeClr val="tx2"/>
                </a:solidFill>
                <a:latin typeface="Calibri" panose="020F0502020204030204" pitchFamily="34" charset="0"/>
                <a:cs typeface="Calibri" panose="020F0502020204030204" pitchFamily="34" charset="0"/>
                <a:sym typeface="Arial"/>
              </a:rPr>
              <a:t> de service</a:t>
            </a:r>
            <a:endParaRPr dirty="0">
              <a:solidFill>
                <a:schemeClr val="tx2"/>
              </a:solidFill>
              <a:latin typeface="Calibri" panose="020F0502020204030204" pitchFamily="34" charset="0"/>
              <a:cs typeface="Calibri" panose="020F0502020204030204" pitchFamily="34" charset="0"/>
            </a:endParaRPr>
          </a:p>
        </p:txBody>
      </p:sp>
      <p:sp>
        <p:nvSpPr>
          <p:cNvPr id="17" name="Google Shape;177;p7">
            <a:extLst>
              <a:ext uri="{FF2B5EF4-FFF2-40B4-BE49-F238E27FC236}">
                <a16:creationId xmlns:a16="http://schemas.microsoft.com/office/drawing/2014/main" id="{CA4FD178-6359-D9B7-2C20-10B885080241}"/>
              </a:ext>
            </a:extLst>
          </p:cNvPr>
          <p:cNvSpPr/>
          <p:nvPr/>
        </p:nvSpPr>
        <p:spPr>
          <a:xfrm>
            <a:off x="2899424" y="3253308"/>
            <a:ext cx="800100" cy="838200"/>
          </a:xfrm>
          <a:prstGeom prst="rect">
            <a:avLst/>
          </a:prstGeom>
          <a:noFill/>
          <a:ln>
            <a:noFill/>
          </a:ln>
        </p:spPr>
        <p:txBody>
          <a:bodyPr/>
          <a:lstStyle/>
          <a:p>
            <a:endParaRPr lang="en-GB"/>
          </a:p>
        </p:txBody>
      </p:sp>
      <p:sp>
        <p:nvSpPr>
          <p:cNvPr id="19" name="Google Shape;179;p7">
            <a:extLst>
              <a:ext uri="{FF2B5EF4-FFF2-40B4-BE49-F238E27FC236}">
                <a16:creationId xmlns:a16="http://schemas.microsoft.com/office/drawing/2014/main" id="{7647E25E-D667-58E0-D035-4D51B81BD2F1}"/>
              </a:ext>
            </a:extLst>
          </p:cNvPr>
          <p:cNvSpPr/>
          <p:nvPr/>
        </p:nvSpPr>
        <p:spPr>
          <a:xfrm>
            <a:off x="8892526" y="3271433"/>
            <a:ext cx="800100" cy="838200"/>
          </a:xfrm>
          <a:prstGeom prst="rect">
            <a:avLst/>
          </a:prstGeom>
          <a:noFill/>
          <a:ln>
            <a:noFill/>
          </a:ln>
        </p:spPr>
        <p:txBody>
          <a:bodyPr/>
          <a:lstStyle/>
          <a:p>
            <a:endParaRPr lang="en-GB"/>
          </a:p>
        </p:txBody>
      </p:sp>
      <p:sp>
        <p:nvSpPr>
          <p:cNvPr id="20" name="Google Shape;168;p7">
            <a:extLst>
              <a:ext uri="{FF2B5EF4-FFF2-40B4-BE49-F238E27FC236}">
                <a16:creationId xmlns:a16="http://schemas.microsoft.com/office/drawing/2014/main" id="{A814953C-09C8-72DB-F9CC-A72CEF118B18}"/>
              </a:ext>
            </a:extLst>
          </p:cNvPr>
          <p:cNvSpPr/>
          <p:nvPr/>
        </p:nvSpPr>
        <p:spPr>
          <a:xfrm>
            <a:off x="4923539" y="1144441"/>
            <a:ext cx="2828925" cy="2108867"/>
          </a:xfrm>
          <a:prstGeom prst="rect">
            <a:avLst/>
          </a:prstGeom>
          <a:solidFill>
            <a:schemeClr val="bg1">
              <a:lumMod val="85000"/>
            </a:schemeClr>
          </a:solidFill>
          <a:ln>
            <a:noFill/>
          </a:ln>
        </p:spPr>
        <p:txBody>
          <a:bodyPr spcFirstLastPara="1" wrap="square" lIns="91425" tIns="45700" rIns="91425" bIns="45700" anchor="t" anchorCtr="0">
            <a:noAutofit/>
          </a:bodyPr>
          <a:lstStyle/>
          <a:p>
            <a:pPr>
              <a:lnSpc>
                <a:spcPts val="2200"/>
              </a:lnSpc>
              <a:spcAft>
                <a:spcPts val="600"/>
              </a:spcAft>
            </a:pPr>
            <a:r>
              <a:rPr lang="en-GB" b="1" dirty="0">
                <a:solidFill>
                  <a:schemeClr val="lt1"/>
                </a:solidFill>
                <a:latin typeface="Calibri"/>
                <a:cs typeface="Calibri"/>
                <a:sym typeface="Calibri"/>
              </a:rPr>
              <a:t>SÉCURITÉ: </a:t>
            </a:r>
            <a:endParaRPr b="1" dirty="0">
              <a:solidFill>
                <a:schemeClr val="lt1"/>
              </a:solidFill>
              <a:latin typeface="Calibri"/>
              <a:cs typeface="Calibri"/>
            </a:endParaRPr>
          </a:p>
          <a:p>
            <a:pPr>
              <a:lnSpc>
                <a:spcPts val="2200"/>
              </a:lnSpc>
              <a:spcAft>
                <a:spcPts val="600"/>
              </a:spcAft>
            </a:pPr>
            <a:r>
              <a:rPr lang="en-US" dirty="0">
                <a:solidFill>
                  <a:schemeClr val="lt1"/>
                </a:solidFill>
                <a:latin typeface="Calibri"/>
                <a:cs typeface="Calibri"/>
                <a:sym typeface="Calibri"/>
              </a:rPr>
              <a:t>Les clients, les </a:t>
            </a:r>
            <a:r>
              <a:rPr lang="en-US" dirty="0" err="1">
                <a:solidFill>
                  <a:schemeClr val="lt1"/>
                </a:solidFill>
                <a:latin typeface="Calibri"/>
                <a:cs typeface="Calibri"/>
                <a:sym typeface="Calibri"/>
              </a:rPr>
              <a:t>travailleurs</a:t>
            </a:r>
            <a:r>
              <a:rPr lang="en-US" dirty="0">
                <a:solidFill>
                  <a:schemeClr val="lt1"/>
                </a:solidFill>
                <a:latin typeface="Calibri"/>
                <a:cs typeface="Calibri"/>
                <a:sym typeface="Calibri"/>
              </a:rPr>
              <a:t> et les </a:t>
            </a:r>
            <a:r>
              <a:rPr lang="en-US" dirty="0" err="1">
                <a:solidFill>
                  <a:schemeClr val="lt1"/>
                </a:solidFill>
                <a:latin typeface="Calibri"/>
                <a:cs typeface="Calibri"/>
                <a:sym typeface="Calibri"/>
              </a:rPr>
              <a:t>communautés</a:t>
            </a:r>
            <a:r>
              <a:rPr lang="en-US" dirty="0">
                <a:solidFill>
                  <a:schemeClr val="lt1"/>
                </a:solidFill>
                <a:latin typeface="Calibri"/>
                <a:cs typeface="Calibri"/>
                <a:sym typeface="Calibri"/>
              </a:rPr>
              <a:t> </a:t>
            </a:r>
            <a:r>
              <a:rPr lang="en-US" dirty="0" err="1">
                <a:solidFill>
                  <a:schemeClr val="lt1"/>
                </a:solidFill>
                <a:latin typeface="Calibri"/>
                <a:cs typeface="Calibri"/>
                <a:sym typeface="Calibri"/>
              </a:rPr>
              <a:t>sont</a:t>
            </a:r>
            <a:r>
              <a:rPr lang="en-US" dirty="0">
                <a:solidFill>
                  <a:schemeClr val="lt1"/>
                </a:solidFill>
                <a:latin typeface="Calibri"/>
                <a:cs typeface="Calibri"/>
                <a:sym typeface="Calibri"/>
              </a:rPr>
              <a:t> protégés </a:t>
            </a:r>
            <a:r>
              <a:rPr lang="en-US" dirty="0" err="1">
                <a:solidFill>
                  <a:schemeClr val="lt1"/>
                </a:solidFill>
                <a:latin typeface="Calibri"/>
                <a:cs typeface="Calibri"/>
                <a:sym typeface="Calibri"/>
              </a:rPr>
              <a:t>contre</a:t>
            </a:r>
            <a:r>
              <a:rPr lang="en-US" dirty="0">
                <a:solidFill>
                  <a:schemeClr val="lt1"/>
                </a:solidFill>
                <a:latin typeface="Calibri"/>
                <a:cs typeface="Calibri"/>
                <a:sym typeface="Calibri"/>
              </a:rPr>
              <a:t> les </a:t>
            </a:r>
            <a:r>
              <a:rPr lang="en-US" dirty="0" err="1">
                <a:solidFill>
                  <a:schemeClr val="lt1"/>
                </a:solidFill>
                <a:latin typeface="Calibri"/>
                <a:cs typeface="Calibri"/>
                <a:sym typeface="Calibri"/>
              </a:rPr>
              <a:t>risques</a:t>
            </a:r>
            <a:r>
              <a:rPr lang="en-US" dirty="0">
                <a:solidFill>
                  <a:schemeClr val="lt1"/>
                </a:solidFill>
                <a:latin typeface="Calibri"/>
                <a:cs typeface="Calibri"/>
                <a:sym typeface="Calibri"/>
              </a:rPr>
              <a:t> pour la </a:t>
            </a:r>
            <a:r>
              <a:rPr lang="en-US" dirty="0" err="1">
                <a:solidFill>
                  <a:schemeClr val="lt1"/>
                </a:solidFill>
                <a:latin typeface="Calibri"/>
                <a:cs typeface="Calibri"/>
                <a:sym typeface="Calibri"/>
              </a:rPr>
              <a:t>sécurité</a:t>
            </a:r>
            <a:r>
              <a:rPr lang="en-US" dirty="0">
                <a:solidFill>
                  <a:schemeClr val="lt1"/>
                </a:solidFill>
                <a:latin typeface="Calibri"/>
                <a:cs typeface="Calibri"/>
                <a:sym typeface="Calibri"/>
              </a:rPr>
              <a:t> et la </a:t>
            </a:r>
            <a:r>
              <a:rPr lang="en-US" dirty="0" err="1">
                <a:solidFill>
                  <a:schemeClr val="lt1"/>
                </a:solidFill>
                <a:latin typeface="Calibri"/>
                <a:cs typeface="Calibri"/>
                <a:sym typeface="Calibri"/>
              </a:rPr>
              <a:t>santé</a:t>
            </a:r>
            <a:endParaRPr lang="en-US" dirty="0">
              <a:solidFill>
                <a:schemeClr val="lt1"/>
              </a:solidFill>
              <a:latin typeface="Calibri"/>
              <a:cs typeface="Calibri"/>
              <a:sym typeface="Calibri"/>
            </a:endParaRPr>
          </a:p>
        </p:txBody>
      </p:sp>
      <p:sp>
        <p:nvSpPr>
          <p:cNvPr id="21" name="Google Shape;168;p7">
            <a:extLst>
              <a:ext uri="{FF2B5EF4-FFF2-40B4-BE49-F238E27FC236}">
                <a16:creationId xmlns:a16="http://schemas.microsoft.com/office/drawing/2014/main" id="{E0760E0E-11F8-95EB-E8D9-AB5405D8866D}"/>
              </a:ext>
            </a:extLst>
          </p:cNvPr>
          <p:cNvSpPr/>
          <p:nvPr/>
        </p:nvSpPr>
        <p:spPr>
          <a:xfrm>
            <a:off x="7934132" y="1144441"/>
            <a:ext cx="2828925" cy="2108867"/>
          </a:xfrm>
          <a:prstGeom prst="rect">
            <a:avLst/>
          </a:prstGeom>
          <a:solidFill>
            <a:schemeClr val="bg1">
              <a:lumMod val="85000"/>
            </a:schemeClr>
          </a:solidFill>
          <a:ln>
            <a:noFill/>
          </a:ln>
        </p:spPr>
        <p:txBody>
          <a:bodyPr spcFirstLastPara="1" wrap="square" lIns="91425" tIns="45700" rIns="91425" bIns="45700" anchor="t" anchorCtr="0">
            <a:noAutofit/>
          </a:bodyPr>
          <a:lstStyle/>
          <a:p>
            <a:pPr>
              <a:lnSpc>
                <a:spcPts val="2200"/>
              </a:lnSpc>
              <a:spcAft>
                <a:spcPts val="600"/>
              </a:spcAft>
            </a:pPr>
            <a:r>
              <a:rPr lang="en-GB" b="1" dirty="0">
                <a:solidFill>
                  <a:schemeClr val="lt1"/>
                </a:solidFill>
                <a:latin typeface="Calibri"/>
                <a:cs typeface="Calibri"/>
                <a:sym typeface="Calibri"/>
              </a:rPr>
              <a:t>DURABILITÉ: </a:t>
            </a:r>
            <a:endParaRPr b="1" dirty="0">
              <a:solidFill>
                <a:schemeClr val="lt1"/>
              </a:solidFill>
              <a:latin typeface="Calibri"/>
              <a:cs typeface="Calibri"/>
            </a:endParaRPr>
          </a:p>
          <a:p>
            <a:pPr>
              <a:lnSpc>
                <a:spcPts val="2200"/>
              </a:lnSpc>
              <a:spcAft>
                <a:spcPts val="600"/>
              </a:spcAft>
            </a:pPr>
            <a:r>
              <a:rPr lang="en-US" dirty="0">
                <a:solidFill>
                  <a:schemeClr val="lt1"/>
                </a:solidFill>
                <a:latin typeface="Calibri"/>
                <a:cs typeface="Calibri"/>
                <a:sym typeface="Calibri"/>
              </a:rPr>
              <a:t>Les services </a:t>
            </a:r>
            <a:r>
              <a:rPr lang="en-US" dirty="0" err="1">
                <a:solidFill>
                  <a:schemeClr val="lt1"/>
                </a:solidFill>
                <a:latin typeface="Calibri"/>
                <a:cs typeface="Calibri"/>
                <a:sym typeface="Calibri"/>
              </a:rPr>
              <a:t>sont</a:t>
            </a:r>
            <a:r>
              <a:rPr lang="en-US" dirty="0">
                <a:solidFill>
                  <a:schemeClr val="lt1"/>
                </a:solidFill>
                <a:latin typeface="Calibri"/>
                <a:cs typeface="Calibri"/>
                <a:sym typeface="Calibri"/>
              </a:rPr>
              <a:t> </a:t>
            </a:r>
            <a:r>
              <a:rPr lang="en-US" dirty="0" err="1">
                <a:solidFill>
                  <a:schemeClr val="lt1"/>
                </a:solidFill>
                <a:latin typeface="Calibri"/>
                <a:cs typeface="Calibri"/>
                <a:sym typeface="Calibri"/>
              </a:rPr>
              <a:t>fournis</a:t>
            </a:r>
            <a:r>
              <a:rPr lang="en-US" dirty="0">
                <a:solidFill>
                  <a:schemeClr val="lt1"/>
                </a:solidFill>
                <a:latin typeface="Calibri"/>
                <a:cs typeface="Calibri"/>
                <a:sym typeface="Calibri"/>
              </a:rPr>
              <a:t> de manière </a:t>
            </a:r>
            <a:r>
              <a:rPr lang="en-US" dirty="0" err="1">
                <a:solidFill>
                  <a:schemeClr val="lt1"/>
                </a:solidFill>
                <a:latin typeface="Calibri"/>
                <a:cs typeface="Calibri"/>
                <a:sym typeface="Calibri"/>
              </a:rPr>
              <a:t>fiable</a:t>
            </a:r>
            <a:r>
              <a:rPr lang="en-US" dirty="0">
                <a:solidFill>
                  <a:schemeClr val="lt1"/>
                </a:solidFill>
                <a:latin typeface="Calibri"/>
                <a:cs typeface="Calibri"/>
                <a:sym typeface="Calibri"/>
              </a:rPr>
              <a:t> grâce </a:t>
            </a:r>
            <a:r>
              <a:rPr lang="en-US" dirty="0" err="1">
                <a:solidFill>
                  <a:schemeClr val="lt1"/>
                </a:solidFill>
                <a:latin typeface="Calibri"/>
                <a:cs typeface="Calibri"/>
                <a:sym typeface="Calibri"/>
              </a:rPr>
              <a:t>à</a:t>
            </a:r>
            <a:r>
              <a:rPr lang="en-US" dirty="0">
                <a:solidFill>
                  <a:schemeClr val="lt1"/>
                </a:solidFill>
                <a:latin typeface="Calibri"/>
                <a:cs typeface="Calibri"/>
                <a:sym typeface="Calibri"/>
              </a:rPr>
              <a:t> </a:t>
            </a:r>
            <a:r>
              <a:rPr lang="en-US" dirty="0" err="1">
                <a:solidFill>
                  <a:schemeClr val="lt1"/>
                </a:solidFill>
                <a:latin typeface="Calibri"/>
                <a:cs typeface="Calibri"/>
                <a:sym typeface="Calibri"/>
              </a:rPr>
              <a:t>une</a:t>
            </a:r>
            <a:r>
              <a:rPr lang="en-US" dirty="0">
                <a:solidFill>
                  <a:schemeClr val="lt1"/>
                </a:solidFill>
                <a:latin typeface="Calibri"/>
                <a:cs typeface="Calibri"/>
                <a:sym typeface="Calibri"/>
              </a:rPr>
              <a:t> bonne gestion des </a:t>
            </a:r>
            <a:r>
              <a:rPr lang="en-US" dirty="0" err="1">
                <a:solidFill>
                  <a:schemeClr val="lt1"/>
                </a:solidFill>
                <a:latin typeface="Calibri"/>
                <a:cs typeface="Calibri"/>
                <a:sym typeface="Calibri"/>
              </a:rPr>
              <a:t>ressources</a:t>
            </a:r>
            <a:r>
              <a:rPr lang="en-US" dirty="0">
                <a:solidFill>
                  <a:schemeClr val="lt1"/>
                </a:solidFill>
                <a:latin typeface="Calibri"/>
                <a:cs typeface="Calibri"/>
                <a:sym typeface="Calibri"/>
              </a:rPr>
              <a:t> </a:t>
            </a:r>
            <a:r>
              <a:rPr lang="en-US" dirty="0" err="1">
                <a:solidFill>
                  <a:schemeClr val="lt1"/>
                </a:solidFill>
                <a:latin typeface="Calibri"/>
                <a:cs typeface="Calibri"/>
                <a:sym typeface="Calibri"/>
              </a:rPr>
              <a:t>humaines</a:t>
            </a:r>
            <a:r>
              <a:rPr lang="en-US" dirty="0">
                <a:solidFill>
                  <a:schemeClr val="lt1"/>
                </a:solidFill>
                <a:latin typeface="Calibri"/>
                <a:cs typeface="Calibri"/>
                <a:sym typeface="Calibri"/>
              </a:rPr>
              <a:t>, </a:t>
            </a:r>
            <a:r>
              <a:rPr lang="en-US" dirty="0" err="1">
                <a:solidFill>
                  <a:schemeClr val="lt1"/>
                </a:solidFill>
                <a:latin typeface="Calibri"/>
                <a:cs typeface="Calibri"/>
                <a:sym typeface="Calibri"/>
              </a:rPr>
              <a:t>financières</a:t>
            </a:r>
            <a:r>
              <a:rPr lang="en-US" dirty="0">
                <a:solidFill>
                  <a:schemeClr val="lt1"/>
                </a:solidFill>
                <a:latin typeface="Calibri"/>
                <a:cs typeface="Calibri"/>
                <a:sym typeface="Calibri"/>
              </a:rPr>
              <a:t> et </a:t>
            </a:r>
            <a:r>
              <a:rPr lang="en-US" dirty="0" err="1">
                <a:solidFill>
                  <a:schemeClr val="lt1"/>
                </a:solidFill>
                <a:latin typeface="Calibri"/>
                <a:cs typeface="Calibri"/>
                <a:sym typeface="Calibri"/>
              </a:rPr>
              <a:t>naturelles</a:t>
            </a:r>
            <a:endParaRPr lang="en-US" dirty="0">
              <a:solidFill>
                <a:schemeClr val="lt1"/>
              </a:solidFill>
              <a:latin typeface="Calibri"/>
              <a:cs typeface="Calibri"/>
              <a:sym typeface="Calibri"/>
            </a:endParaRPr>
          </a:p>
        </p:txBody>
      </p:sp>
      <p:sp>
        <p:nvSpPr>
          <p:cNvPr id="22" name="Google Shape;168;p7">
            <a:extLst>
              <a:ext uri="{FF2B5EF4-FFF2-40B4-BE49-F238E27FC236}">
                <a16:creationId xmlns:a16="http://schemas.microsoft.com/office/drawing/2014/main" id="{549B5AEA-A7D9-F193-3755-55A3C1531719}"/>
              </a:ext>
            </a:extLst>
          </p:cNvPr>
          <p:cNvSpPr/>
          <p:nvPr/>
        </p:nvSpPr>
        <p:spPr>
          <a:xfrm>
            <a:off x="1923856" y="3434757"/>
            <a:ext cx="2828925" cy="2426397"/>
          </a:xfrm>
          <a:prstGeom prst="rect">
            <a:avLst/>
          </a:prstGeom>
          <a:solidFill>
            <a:schemeClr val="bg2">
              <a:lumMod val="75000"/>
              <a:alpha val="15000"/>
            </a:schemeClr>
          </a:solidFill>
          <a:ln>
            <a:noFill/>
          </a:ln>
        </p:spPr>
        <p:txBody>
          <a:bodyPr spcFirstLastPara="1" wrap="square" lIns="91425" tIns="45700" rIns="91425" bIns="45700" anchor="t" anchorCtr="0">
            <a:noAutofit/>
          </a:bodyPr>
          <a:lstStyle/>
          <a:p>
            <a:pPr>
              <a:lnSpc>
                <a:spcPts val="2200"/>
              </a:lnSpc>
              <a:spcAft>
                <a:spcPts val="600"/>
              </a:spcAft>
            </a:pPr>
            <a:r>
              <a:rPr lang="en-GB" b="1" dirty="0">
                <a:latin typeface="Calibri"/>
                <a:cs typeface="Calibri"/>
                <a:sym typeface="Calibri"/>
              </a:rPr>
              <a:t>RESPONSABILITÉ: </a:t>
            </a:r>
            <a:endParaRPr b="1" dirty="0">
              <a:latin typeface="Calibri"/>
              <a:cs typeface="Calibri"/>
            </a:endParaRPr>
          </a:p>
          <a:p>
            <a:pPr>
              <a:lnSpc>
                <a:spcPts val="2200"/>
              </a:lnSpc>
              <a:spcAft>
                <a:spcPts val="600"/>
              </a:spcAft>
            </a:pPr>
            <a:r>
              <a:rPr lang="en-US" dirty="0" err="1">
                <a:latin typeface="Calibri"/>
                <a:cs typeface="Calibri"/>
                <a:sym typeface="Calibri"/>
              </a:rPr>
              <a:t>L'autorité</a:t>
            </a:r>
            <a:r>
              <a:rPr lang="en-US" dirty="0">
                <a:latin typeface="Calibri"/>
                <a:cs typeface="Calibri"/>
                <a:sym typeface="Calibri"/>
              </a:rPr>
              <a:t> </a:t>
            </a:r>
            <a:r>
              <a:rPr lang="en-US" dirty="0" err="1">
                <a:latin typeface="Calibri"/>
                <a:cs typeface="Calibri"/>
                <a:sym typeface="Calibri"/>
              </a:rPr>
              <a:t>ou</a:t>
            </a:r>
            <a:r>
              <a:rPr lang="en-US" dirty="0">
                <a:latin typeface="Calibri"/>
                <a:cs typeface="Calibri"/>
                <a:sym typeface="Calibri"/>
              </a:rPr>
              <a:t> les </a:t>
            </a:r>
            <a:r>
              <a:rPr lang="en-US" dirty="0" err="1">
                <a:latin typeface="Calibri"/>
                <a:cs typeface="Calibri"/>
                <a:sym typeface="Calibri"/>
              </a:rPr>
              <a:t>autorités</a:t>
            </a:r>
            <a:r>
              <a:rPr lang="en-US" dirty="0">
                <a:latin typeface="Calibri"/>
                <a:cs typeface="Calibri"/>
                <a:sym typeface="Calibri"/>
              </a:rPr>
              <a:t> </a:t>
            </a:r>
            <a:r>
              <a:rPr lang="en-US" dirty="0" err="1">
                <a:latin typeface="Calibri"/>
                <a:cs typeface="Calibri"/>
                <a:sym typeface="Calibri"/>
              </a:rPr>
              <a:t>ont</a:t>
            </a:r>
            <a:r>
              <a:rPr lang="en-US" dirty="0">
                <a:latin typeface="Calibri"/>
                <a:cs typeface="Calibri"/>
                <a:sym typeface="Calibri"/>
              </a:rPr>
              <a:t> un </a:t>
            </a:r>
            <a:r>
              <a:rPr lang="en-US" dirty="0" err="1">
                <a:latin typeface="Calibri"/>
                <a:cs typeface="Calibri"/>
                <a:sym typeface="Calibri"/>
              </a:rPr>
              <a:t>mandat</a:t>
            </a:r>
            <a:r>
              <a:rPr lang="en-US" dirty="0">
                <a:latin typeface="Calibri"/>
                <a:cs typeface="Calibri"/>
                <a:sym typeface="Calibri"/>
              </a:rPr>
              <a:t> </a:t>
            </a:r>
            <a:r>
              <a:rPr lang="en-US" dirty="0" err="1">
                <a:latin typeface="Calibri"/>
                <a:cs typeface="Calibri"/>
                <a:sym typeface="Calibri"/>
              </a:rPr>
              <a:t>clair</a:t>
            </a:r>
            <a:r>
              <a:rPr lang="en-US" dirty="0">
                <a:latin typeface="Calibri"/>
                <a:cs typeface="Calibri"/>
                <a:sym typeface="Calibri"/>
              </a:rPr>
              <a:t> pour </a:t>
            </a:r>
            <a:r>
              <a:rPr lang="en-US" dirty="0" err="1">
                <a:latin typeface="Calibri"/>
                <a:cs typeface="Calibri"/>
                <a:sym typeface="Calibri"/>
              </a:rPr>
              <a:t>garantir</a:t>
            </a:r>
            <a:r>
              <a:rPr lang="en-US" dirty="0">
                <a:latin typeface="Calibri"/>
                <a:cs typeface="Calibri"/>
                <a:sym typeface="Calibri"/>
              </a:rPr>
              <a:t> des services </a:t>
            </a:r>
            <a:r>
              <a:rPr lang="en-US" dirty="0" err="1">
                <a:latin typeface="Calibri"/>
                <a:cs typeface="Calibri"/>
                <a:sym typeface="Calibri"/>
              </a:rPr>
              <a:t>d'assainissement</a:t>
            </a:r>
            <a:r>
              <a:rPr lang="en-US" dirty="0">
                <a:latin typeface="Calibri"/>
                <a:cs typeface="Calibri"/>
                <a:sym typeface="Calibri"/>
              </a:rPr>
              <a:t> </a:t>
            </a:r>
            <a:r>
              <a:rPr lang="en-US" dirty="0" err="1">
                <a:latin typeface="Calibri"/>
                <a:cs typeface="Calibri"/>
                <a:sym typeface="Calibri"/>
              </a:rPr>
              <a:t>inclusifs</a:t>
            </a:r>
            <a:r>
              <a:rPr lang="en-US" dirty="0">
                <a:latin typeface="Calibri"/>
                <a:cs typeface="Calibri"/>
                <a:sym typeface="Calibri"/>
              </a:rPr>
              <a:t> et </a:t>
            </a:r>
            <a:r>
              <a:rPr lang="en-US" dirty="0" err="1">
                <a:latin typeface="Calibri"/>
                <a:cs typeface="Calibri"/>
                <a:sym typeface="Calibri"/>
              </a:rPr>
              <a:t>sûrs</a:t>
            </a:r>
            <a:endParaRPr dirty="0">
              <a:latin typeface="Calibri"/>
              <a:cs typeface="Calibri"/>
            </a:endParaRPr>
          </a:p>
        </p:txBody>
      </p:sp>
      <p:sp>
        <p:nvSpPr>
          <p:cNvPr id="23" name="Google Shape;174;p7">
            <a:extLst>
              <a:ext uri="{FF2B5EF4-FFF2-40B4-BE49-F238E27FC236}">
                <a16:creationId xmlns:a16="http://schemas.microsoft.com/office/drawing/2014/main" id="{77EF3A5F-F856-4691-40C2-210AB485D34F}"/>
              </a:ext>
            </a:extLst>
          </p:cNvPr>
          <p:cNvSpPr txBox="1"/>
          <p:nvPr/>
        </p:nvSpPr>
        <p:spPr>
          <a:xfrm rot="-5400000">
            <a:off x="606111" y="3927657"/>
            <a:ext cx="1778434" cy="857056"/>
          </a:xfrm>
          <a:prstGeom prst="rect">
            <a:avLst/>
          </a:prstGeom>
          <a:noFill/>
          <a:ln>
            <a:noFill/>
          </a:ln>
        </p:spPr>
        <p:txBody>
          <a:bodyPr spcFirstLastPara="1" wrap="square" lIns="0" tIns="0" rIns="0" bIns="0" anchor="ctr" anchorCtr="0">
            <a:noAutofit/>
          </a:bodyPr>
          <a:lstStyle/>
          <a:p>
            <a:pPr marL="0" marR="0" lvl="0" indent="0" algn="ctr" rtl="0">
              <a:lnSpc>
                <a:spcPts val="2300"/>
              </a:lnSpc>
              <a:spcBef>
                <a:spcPts val="0"/>
              </a:spcBef>
              <a:spcAft>
                <a:spcPts val="0"/>
              </a:spcAft>
              <a:buNone/>
            </a:pPr>
            <a:r>
              <a:rPr lang="en-GB" sz="2400" b="1" dirty="0" err="1">
                <a:latin typeface="Calibri" panose="020F0502020204030204" pitchFamily="34" charset="0"/>
                <a:cs typeface="Calibri" panose="020F0502020204030204" pitchFamily="34" charset="0"/>
                <a:sym typeface="Arial"/>
              </a:rPr>
              <a:t>Fonctions</a:t>
            </a:r>
            <a:r>
              <a:rPr lang="en-GB" sz="2400" b="1" dirty="0">
                <a:latin typeface="Calibri" panose="020F0502020204030204" pitchFamily="34" charset="0"/>
                <a:cs typeface="Calibri" panose="020F0502020204030204" pitchFamily="34" charset="0"/>
                <a:sym typeface="Arial"/>
              </a:rPr>
              <a:t> du </a:t>
            </a:r>
            <a:r>
              <a:rPr lang="en-GB" sz="2400" b="1" dirty="0" err="1">
                <a:latin typeface="Calibri" panose="020F0502020204030204" pitchFamily="34" charset="0"/>
                <a:cs typeface="Calibri" panose="020F0502020204030204" pitchFamily="34" charset="0"/>
                <a:sym typeface="Arial"/>
              </a:rPr>
              <a:t>système</a:t>
            </a:r>
            <a:endParaRPr lang="en-GB" sz="2400" b="1" dirty="0">
              <a:latin typeface="Calibri" panose="020F0502020204030204" pitchFamily="34" charset="0"/>
              <a:cs typeface="Calibri" panose="020F0502020204030204" pitchFamily="34" charset="0"/>
              <a:sym typeface="Arial"/>
            </a:endParaRPr>
          </a:p>
        </p:txBody>
      </p:sp>
      <p:sp>
        <p:nvSpPr>
          <p:cNvPr id="24" name="Google Shape;168;p7">
            <a:extLst>
              <a:ext uri="{FF2B5EF4-FFF2-40B4-BE49-F238E27FC236}">
                <a16:creationId xmlns:a16="http://schemas.microsoft.com/office/drawing/2014/main" id="{F522C1F8-C5D7-0AB7-9FC7-2F58246CA264}"/>
              </a:ext>
            </a:extLst>
          </p:cNvPr>
          <p:cNvSpPr/>
          <p:nvPr/>
        </p:nvSpPr>
        <p:spPr>
          <a:xfrm>
            <a:off x="4923539" y="3434757"/>
            <a:ext cx="2828925" cy="2426397"/>
          </a:xfrm>
          <a:prstGeom prst="rect">
            <a:avLst/>
          </a:prstGeom>
          <a:solidFill>
            <a:schemeClr val="bg2">
              <a:lumMod val="75000"/>
              <a:alpha val="15000"/>
            </a:schemeClr>
          </a:solidFill>
          <a:ln>
            <a:noFill/>
          </a:ln>
        </p:spPr>
        <p:txBody>
          <a:bodyPr spcFirstLastPara="1" wrap="square" lIns="91425" tIns="45700" rIns="91425" bIns="45700" anchor="t" anchorCtr="0">
            <a:noAutofit/>
          </a:bodyPr>
          <a:lstStyle/>
          <a:p>
            <a:pPr>
              <a:lnSpc>
                <a:spcPts val="2200"/>
              </a:lnSpc>
              <a:spcAft>
                <a:spcPts val="600"/>
              </a:spcAft>
            </a:pPr>
            <a:r>
              <a:rPr lang="en-GB" b="1" dirty="0">
                <a:latin typeface="Calibri"/>
                <a:cs typeface="Calibri"/>
                <a:sym typeface="Calibri"/>
              </a:rPr>
              <a:t>OBLIGATION DE RENDRE COMPTE: </a:t>
            </a:r>
            <a:endParaRPr b="1" dirty="0">
              <a:latin typeface="Calibri"/>
              <a:cs typeface="Calibri"/>
            </a:endParaRPr>
          </a:p>
          <a:p>
            <a:pPr>
              <a:lnSpc>
                <a:spcPts val="2200"/>
              </a:lnSpc>
              <a:spcAft>
                <a:spcPts val="600"/>
              </a:spcAft>
            </a:pPr>
            <a:r>
              <a:rPr lang="en-US" dirty="0">
                <a:latin typeface="Calibri"/>
                <a:cs typeface="Calibri"/>
                <a:sym typeface="Calibri"/>
              </a:rPr>
              <a:t>La performance </a:t>
            </a:r>
            <a:r>
              <a:rPr lang="en-US" dirty="0" err="1">
                <a:latin typeface="Calibri"/>
                <a:cs typeface="Calibri"/>
                <a:sym typeface="Calibri"/>
              </a:rPr>
              <a:t>est</a:t>
            </a:r>
            <a:r>
              <a:rPr lang="en-US" dirty="0">
                <a:latin typeface="Calibri"/>
                <a:cs typeface="Calibri"/>
                <a:sym typeface="Calibri"/>
              </a:rPr>
              <a:t> </a:t>
            </a:r>
            <a:r>
              <a:rPr lang="en-US" dirty="0" err="1">
                <a:latin typeface="Calibri"/>
                <a:cs typeface="Calibri"/>
                <a:sym typeface="Calibri"/>
              </a:rPr>
              <a:t>surveillée</a:t>
            </a:r>
            <a:r>
              <a:rPr lang="en-US" dirty="0">
                <a:latin typeface="Calibri"/>
                <a:cs typeface="Calibri"/>
                <a:sym typeface="Calibri"/>
              </a:rPr>
              <a:t> de manière </a:t>
            </a:r>
            <a:r>
              <a:rPr lang="en-US" dirty="0" err="1">
                <a:latin typeface="Calibri"/>
                <a:cs typeface="Calibri"/>
                <a:sym typeface="Calibri"/>
              </a:rPr>
              <a:t>transparente</a:t>
            </a:r>
            <a:r>
              <a:rPr lang="en-US" dirty="0">
                <a:latin typeface="Calibri"/>
                <a:cs typeface="Calibri"/>
                <a:sym typeface="Calibri"/>
              </a:rPr>
              <a:t> et </a:t>
            </a:r>
            <a:r>
              <a:rPr lang="en-US" dirty="0" err="1">
                <a:latin typeface="Calibri"/>
                <a:cs typeface="Calibri"/>
                <a:sym typeface="Calibri"/>
              </a:rPr>
              <a:t>gérée</a:t>
            </a:r>
            <a:r>
              <a:rPr lang="en-US" dirty="0">
                <a:latin typeface="Calibri"/>
                <a:cs typeface="Calibri"/>
                <a:sym typeface="Calibri"/>
              </a:rPr>
              <a:t> avec des </a:t>
            </a:r>
            <a:r>
              <a:rPr lang="en-US" dirty="0" err="1">
                <a:latin typeface="Calibri"/>
                <a:cs typeface="Calibri"/>
                <a:sym typeface="Calibri"/>
              </a:rPr>
              <a:t>données</a:t>
            </a:r>
            <a:r>
              <a:rPr lang="en-US" dirty="0">
                <a:latin typeface="Calibri"/>
                <a:cs typeface="Calibri"/>
                <a:sym typeface="Calibri"/>
              </a:rPr>
              <a:t>, de la transparence et des </a:t>
            </a:r>
            <a:r>
              <a:rPr lang="en-US" dirty="0" err="1">
                <a:latin typeface="Calibri"/>
                <a:cs typeface="Calibri"/>
                <a:sym typeface="Calibri"/>
              </a:rPr>
              <a:t>incitations</a:t>
            </a:r>
            <a:endParaRPr lang="en-US" dirty="0">
              <a:latin typeface="Calibri"/>
              <a:cs typeface="Calibri"/>
              <a:sym typeface="Calibri"/>
            </a:endParaRPr>
          </a:p>
        </p:txBody>
      </p:sp>
      <p:sp>
        <p:nvSpPr>
          <p:cNvPr id="25" name="Google Shape;168;p7">
            <a:extLst>
              <a:ext uri="{FF2B5EF4-FFF2-40B4-BE49-F238E27FC236}">
                <a16:creationId xmlns:a16="http://schemas.microsoft.com/office/drawing/2014/main" id="{41E69445-8D5E-E3AE-34ED-CB978B7AF987}"/>
              </a:ext>
            </a:extLst>
          </p:cNvPr>
          <p:cNvSpPr/>
          <p:nvPr/>
        </p:nvSpPr>
        <p:spPr>
          <a:xfrm>
            <a:off x="7934132" y="3434757"/>
            <a:ext cx="2828925" cy="2426397"/>
          </a:xfrm>
          <a:prstGeom prst="rect">
            <a:avLst/>
          </a:prstGeom>
          <a:solidFill>
            <a:schemeClr val="bg2">
              <a:lumMod val="75000"/>
              <a:alpha val="15000"/>
            </a:schemeClr>
          </a:solidFill>
          <a:ln>
            <a:noFill/>
          </a:ln>
        </p:spPr>
        <p:txBody>
          <a:bodyPr spcFirstLastPara="1" wrap="square" lIns="91425" tIns="45700" rIns="91425" bIns="45700" anchor="t" anchorCtr="0">
            <a:noAutofit/>
          </a:bodyPr>
          <a:lstStyle/>
          <a:p>
            <a:pPr>
              <a:lnSpc>
                <a:spcPts val="2200"/>
              </a:lnSpc>
              <a:spcAft>
                <a:spcPts val="600"/>
              </a:spcAft>
            </a:pPr>
            <a:r>
              <a:rPr lang="en-GB" b="1" dirty="0">
                <a:latin typeface="Calibri"/>
                <a:cs typeface="Calibri"/>
                <a:sym typeface="Calibri"/>
              </a:rPr>
              <a:t>PLANIFICATION ET GESTION DES RESSOURCES: </a:t>
            </a:r>
            <a:endParaRPr b="1" dirty="0">
              <a:latin typeface="Calibri"/>
              <a:cs typeface="Calibri"/>
            </a:endParaRPr>
          </a:p>
          <a:p>
            <a:pPr>
              <a:lnSpc>
                <a:spcPts val="2200"/>
              </a:lnSpc>
              <a:spcAft>
                <a:spcPts val="600"/>
              </a:spcAft>
            </a:pPr>
            <a:r>
              <a:rPr lang="en-US" dirty="0">
                <a:latin typeface="Calibri"/>
                <a:cs typeface="Calibri"/>
                <a:sym typeface="Calibri"/>
              </a:rPr>
              <a:t>Les </a:t>
            </a:r>
            <a:r>
              <a:rPr lang="en-US" dirty="0" err="1">
                <a:latin typeface="Calibri"/>
                <a:cs typeface="Calibri"/>
                <a:sym typeface="Calibri"/>
              </a:rPr>
              <a:t>ressources</a:t>
            </a:r>
            <a:r>
              <a:rPr lang="en-US" dirty="0">
                <a:latin typeface="Calibri"/>
                <a:cs typeface="Calibri"/>
                <a:sym typeface="Calibri"/>
              </a:rPr>
              <a:t> </a:t>
            </a:r>
            <a:r>
              <a:rPr lang="en-US" dirty="0" err="1">
                <a:latin typeface="Calibri"/>
                <a:cs typeface="Calibri"/>
                <a:sym typeface="Calibri"/>
              </a:rPr>
              <a:t>sont</a:t>
            </a:r>
            <a:r>
              <a:rPr lang="en-US" dirty="0">
                <a:latin typeface="Calibri"/>
                <a:cs typeface="Calibri"/>
                <a:sym typeface="Calibri"/>
              </a:rPr>
              <a:t> </a:t>
            </a:r>
            <a:r>
              <a:rPr lang="en-US" dirty="0" err="1">
                <a:latin typeface="Calibri"/>
                <a:cs typeface="Calibri"/>
                <a:sym typeface="Calibri"/>
              </a:rPr>
              <a:t>gérées</a:t>
            </a:r>
            <a:r>
              <a:rPr lang="en-US" dirty="0">
                <a:latin typeface="Calibri"/>
                <a:cs typeface="Calibri"/>
                <a:sym typeface="Calibri"/>
              </a:rPr>
              <a:t> pour </a:t>
            </a:r>
            <a:r>
              <a:rPr lang="en-US" dirty="0" err="1">
                <a:latin typeface="Calibri"/>
                <a:cs typeface="Calibri"/>
                <a:sym typeface="Calibri"/>
              </a:rPr>
              <a:t>soutenir</a:t>
            </a:r>
            <a:r>
              <a:rPr lang="en-US" dirty="0">
                <a:latin typeface="Calibri"/>
                <a:cs typeface="Calibri"/>
                <a:sym typeface="Calibri"/>
              </a:rPr>
              <a:t> la mise </a:t>
            </a:r>
            <a:r>
              <a:rPr lang="en-US" dirty="0" err="1">
                <a:latin typeface="Calibri"/>
                <a:cs typeface="Calibri"/>
                <a:sym typeface="Calibri"/>
              </a:rPr>
              <a:t>en</a:t>
            </a:r>
            <a:r>
              <a:rPr lang="en-US" dirty="0">
                <a:latin typeface="Calibri"/>
                <a:cs typeface="Calibri"/>
                <a:sym typeface="Calibri"/>
              </a:rPr>
              <a:t> </a:t>
            </a:r>
            <a:r>
              <a:rPr lang="en-US" dirty="0" err="1">
                <a:latin typeface="Calibri"/>
                <a:cs typeface="Calibri"/>
                <a:sym typeface="Calibri"/>
              </a:rPr>
              <a:t>œuvre</a:t>
            </a:r>
            <a:r>
              <a:rPr lang="en-US" dirty="0">
                <a:latin typeface="Calibri"/>
                <a:cs typeface="Calibri"/>
                <a:sym typeface="Calibri"/>
              </a:rPr>
              <a:t> du </a:t>
            </a:r>
            <a:r>
              <a:rPr lang="en-US" dirty="0" err="1">
                <a:latin typeface="Calibri"/>
                <a:cs typeface="Calibri"/>
                <a:sym typeface="Calibri"/>
              </a:rPr>
              <a:t>mandat</a:t>
            </a:r>
            <a:r>
              <a:rPr lang="en-US" dirty="0">
                <a:latin typeface="Calibri"/>
                <a:cs typeface="Calibri"/>
                <a:sym typeface="Calibri"/>
              </a:rPr>
              <a:t> et </a:t>
            </a:r>
            <a:r>
              <a:rPr lang="en-US" dirty="0" err="1">
                <a:latin typeface="Calibri"/>
                <a:cs typeface="Calibri"/>
                <a:sym typeface="Calibri"/>
              </a:rPr>
              <a:t>atteindre</a:t>
            </a:r>
            <a:r>
              <a:rPr lang="en-US" dirty="0">
                <a:latin typeface="Calibri"/>
                <a:cs typeface="Calibri"/>
                <a:sym typeface="Calibri"/>
              </a:rPr>
              <a:t> les </a:t>
            </a:r>
            <a:r>
              <a:rPr lang="en-US" dirty="0" err="1">
                <a:latin typeface="Calibri"/>
                <a:cs typeface="Calibri"/>
                <a:sym typeface="Calibri"/>
              </a:rPr>
              <a:t>objectifs</a:t>
            </a:r>
            <a:r>
              <a:rPr lang="en-US" dirty="0">
                <a:latin typeface="Calibri"/>
                <a:cs typeface="Calibri"/>
                <a:sym typeface="Calibri"/>
              </a:rPr>
              <a:t> dans le temps et </a:t>
            </a:r>
            <a:r>
              <a:rPr lang="en-US" dirty="0" err="1">
                <a:latin typeface="Calibri"/>
                <a:cs typeface="Calibri"/>
                <a:sym typeface="Calibri"/>
              </a:rPr>
              <a:t>l'espace</a:t>
            </a:r>
            <a:endParaRPr lang="en-US" dirty="0">
              <a:latin typeface="Calibri"/>
              <a:cs typeface="Calibri"/>
              <a:sym typeface="Calibri"/>
            </a:endParaRPr>
          </a:p>
        </p:txBody>
      </p:sp>
    </p:spTree>
    <p:extLst>
      <p:ext uri="{BB962C8B-B14F-4D97-AF65-F5344CB8AC3E}">
        <p14:creationId xmlns:p14="http://schemas.microsoft.com/office/powerpoint/2010/main" val="8107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additive="base">
                                        <p:cTn id="10" dur="500"/>
                                        <p:tgtEl>
                                          <p:spTgt spid="17"/>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p:tgtEl>
                                          <p:spTgt spid="19"/>
                                        </p:tgtEl>
                                        <p:attrNameLst>
                                          <p:attrName>ppt_y</p:attrName>
                                        </p:attrNameLst>
                                      </p:cBhvr>
                                      <p:tavLst>
                                        <p:tav tm="0">
                                          <p:val>
                                            <p:strVal val="#ppt_y+1"/>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4472940" y="3169746"/>
            <a:ext cx="3407525" cy="518508"/>
          </a:xfrm>
          <a:prstGeom prst="rect">
            <a:avLst/>
          </a:prstGeom>
        </p:spPr>
        <p:txBody>
          <a:bodyPr vert="horz" lIns="0" tIns="0" rIns="0" bIns="0" rtlCol="0" anchor="t" anchorCtr="0">
            <a:normAutofit fontScale="90000"/>
          </a:bodyPr>
          <a:lstStyle/>
          <a:p>
            <a:r>
              <a:rPr lang="en-US" sz="4000" b="1" dirty="0" err="1">
                <a:solidFill>
                  <a:schemeClr val="tx2"/>
                </a:solidFill>
                <a:latin typeface="Calibri" panose="020F0502020204030204" pitchFamily="34" charset="0"/>
              </a:rPr>
              <a:t>Responsabilité</a:t>
            </a:r>
            <a:endParaRPr lang="en-US" sz="4000" b="1" dirty="0">
              <a:solidFill>
                <a:schemeClr val="tx2"/>
              </a:solidFill>
              <a:latin typeface="Calibri" panose="020F0502020204030204" pitchFamily="34" charset="0"/>
            </a:endParaRP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Tree>
    <p:extLst>
      <p:ext uri="{BB962C8B-B14F-4D97-AF65-F5344CB8AC3E}">
        <p14:creationId xmlns:p14="http://schemas.microsoft.com/office/powerpoint/2010/main" val="3149113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326678-68EF-3EC8-F565-CFFCF2596EFB}"/>
              </a:ext>
            </a:extLst>
          </p:cNvPr>
          <p:cNvSpPr>
            <a:spLocks noGrp="1"/>
          </p:cNvSpPr>
          <p:nvPr>
            <p:ph idx="4294967295"/>
          </p:nvPr>
        </p:nvSpPr>
        <p:spPr>
          <a:xfrm>
            <a:off x="1346200" y="3429000"/>
            <a:ext cx="9499600" cy="2432153"/>
          </a:xfrm>
          <a:prstGeom prst="rect">
            <a:avLst/>
          </a:prstGeom>
        </p:spPr>
        <p:txBody>
          <a:bodyPr vert="horz" lIns="0" tIns="0" rIns="0" bIns="0" rtlCol="0">
            <a:noAutofit/>
          </a:bodyPr>
          <a:lstStyle/>
          <a:p>
            <a:pPr>
              <a:lnSpc>
                <a:spcPts val="2400"/>
              </a:lnSpc>
              <a:spcBef>
                <a:spcPts val="0"/>
              </a:spcBef>
              <a:spcAft>
                <a:spcPts val="1200"/>
              </a:spcAft>
              <a:buFont typeface="Arial" panose="020B0604020202020204" pitchFamily="34" charset="0"/>
              <a:buChar char="•"/>
            </a:pPr>
            <a:r>
              <a:rPr lang="en-US" dirty="0">
                <a:latin typeface="Calibri" panose="020F0502020204030204" pitchFamily="34" charset="0"/>
                <a:sym typeface="Lato Light"/>
              </a:rPr>
              <a:t> Le </a:t>
            </a:r>
            <a:r>
              <a:rPr lang="en-US" dirty="0" err="1">
                <a:latin typeface="Calibri" panose="020F0502020204030204" pitchFamily="34" charset="0"/>
                <a:sym typeface="Lato Light"/>
              </a:rPr>
              <a:t>mandat</a:t>
            </a:r>
            <a:r>
              <a:rPr lang="en-US" dirty="0">
                <a:latin typeface="Calibri" panose="020F0502020204030204" pitchFamily="34" charset="0"/>
                <a:sym typeface="Lato Light"/>
              </a:rPr>
              <a:t> pour la </a:t>
            </a:r>
            <a:r>
              <a:rPr lang="en-US" dirty="0" err="1">
                <a:latin typeface="Calibri" panose="020F0502020204030204" pitchFamily="34" charset="0"/>
                <a:sym typeface="Lato Light"/>
              </a:rPr>
              <a:t>fourniture</a:t>
            </a:r>
            <a:r>
              <a:rPr lang="en-US" dirty="0">
                <a:latin typeface="Calibri" panose="020F0502020204030204" pitchFamily="34" charset="0"/>
                <a:sym typeface="Lato Light"/>
              </a:rPr>
              <a:t> d'un </a:t>
            </a:r>
            <a:r>
              <a:rPr lang="en-US" dirty="0" err="1">
                <a:latin typeface="Calibri" panose="020F0502020204030204" pitchFamily="34" charset="0"/>
                <a:sym typeface="Lato Light"/>
              </a:rPr>
              <a:t>assainissement</a:t>
            </a:r>
            <a:r>
              <a:rPr lang="en-US" dirty="0">
                <a:latin typeface="Calibri" panose="020F0502020204030204" pitchFamily="34" charset="0"/>
                <a:sym typeface="Lato Light"/>
              </a:rPr>
              <a:t> non </a:t>
            </a:r>
            <a:r>
              <a:rPr lang="en-US" dirty="0" err="1">
                <a:latin typeface="Calibri" panose="020F0502020204030204" pitchFamily="34" charset="0"/>
                <a:sym typeface="Lato Light"/>
              </a:rPr>
              <a:t>raccordé</a:t>
            </a:r>
            <a:r>
              <a:rPr lang="en-US" dirty="0">
                <a:latin typeface="Calibri" panose="020F0502020204030204" pitchFamily="34" charset="0"/>
                <a:sym typeface="Lato Light"/>
              </a:rPr>
              <a:t> au </a:t>
            </a:r>
            <a:r>
              <a:rPr lang="en-US" dirty="0" err="1">
                <a:latin typeface="Calibri" panose="020F0502020204030204" pitchFamily="34" charset="0"/>
                <a:sym typeface="Lato Light"/>
              </a:rPr>
              <a:t>réseau</a:t>
            </a:r>
            <a:r>
              <a:rPr lang="en-US" dirty="0">
                <a:latin typeface="Calibri" panose="020F0502020204030204" pitchFamily="34" charset="0"/>
                <a:sym typeface="Lato Light"/>
              </a:rPr>
              <a:t> </a:t>
            </a:r>
            <a:r>
              <a:rPr lang="en-US" dirty="0" err="1">
                <a:latin typeface="Calibri" panose="020F0502020204030204" pitchFamily="34" charset="0"/>
                <a:sym typeface="Lato Light"/>
              </a:rPr>
              <a:t>peut</a:t>
            </a:r>
            <a:r>
              <a:rPr lang="en-US" dirty="0">
                <a:latin typeface="Calibri" panose="020F0502020204030204" pitchFamily="34" charset="0"/>
                <a:sym typeface="Lato Light"/>
              </a:rPr>
              <a:t> </a:t>
            </a:r>
            <a:r>
              <a:rPr lang="en-US" dirty="0" err="1">
                <a:latin typeface="Calibri" panose="020F0502020204030204" pitchFamily="34" charset="0"/>
                <a:sym typeface="Lato Light"/>
              </a:rPr>
              <a:t>être</a:t>
            </a:r>
            <a:r>
              <a:rPr lang="en-US" dirty="0">
                <a:latin typeface="Calibri" panose="020F0502020204030204" pitchFamily="34" charset="0"/>
                <a:sym typeface="Lato Light"/>
              </a:rPr>
              <a:t> </a:t>
            </a:r>
            <a:r>
              <a:rPr lang="en-US" dirty="0" err="1">
                <a:latin typeface="Calibri" panose="020F0502020204030204" pitchFamily="34" charset="0"/>
                <a:sym typeface="Lato Light"/>
              </a:rPr>
              <a:t>flou</a:t>
            </a:r>
            <a:r>
              <a:rPr lang="en-US" dirty="0">
                <a:latin typeface="Calibri" panose="020F0502020204030204" pitchFamily="34" charset="0"/>
                <a:sym typeface="Lato Light"/>
              </a:rPr>
              <a:t>.</a:t>
            </a:r>
          </a:p>
          <a:p>
            <a:pPr>
              <a:lnSpc>
                <a:spcPts val="2400"/>
              </a:lnSpc>
              <a:spcBef>
                <a:spcPts val="0"/>
              </a:spcBef>
              <a:spcAft>
                <a:spcPts val="1200"/>
              </a:spcAft>
              <a:buFont typeface="Arial" panose="020B0604020202020204" pitchFamily="34" charset="0"/>
              <a:buChar char="•"/>
            </a:pPr>
            <a:r>
              <a:rPr lang="en-US" dirty="0">
                <a:latin typeface="Calibri" panose="020F0502020204030204" pitchFamily="34" charset="0"/>
                <a:sym typeface="Lato Light"/>
              </a:rPr>
              <a:t> </a:t>
            </a:r>
            <a:r>
              <a:rPr lang="en-US" dirty="0" err="1">
                <a:latin typeface="Calibri" panose="020F0502020204030204" pitchFamily="34" charset="0"/>
                <a:sym typeface="Lato Light"/>
              </a:rPr>
              <a:t>Cependant</a:t>
            </a:r>
            <a:r>
              <a:rPr lang="en-US" dirty="0">
                <a:latin typeface="Calibri" panose="020F0502020204030204" pitchFamily="34" charset="0"/>
                <a:sym typeface="Lato Light"/>
              </a:rPr>
              <a:t>, </a:t>
            </a:r>
            <a:r>
              <a:rPr lang="en-US" dirty="0" err="1">
                <a:latin typeface="Calibri" panose="020F0502020204030204" pitchFamily="34" charset="0"/>
                <a:sym typeface="Lato Light"/>
              </a:rPr>
              <a:t>même</a:t>
            </a:r>
            <a:r>
              <a:rPr lang="en-US" dirty="0">
                <a:latin typeface="Calibri" panose="020F0502020204030204" pitchFamily="34" charset="0"/>
                <a:sym typeface="Lato Light"/>
              </a:rPr>
              <a:t> </a:t>
            </a:r>
            <a:r>
              <a:rPr lang="en-US" dirty="0" err="1">
                <a:latin typeface="Calibri" panose="020F0502020204030204" pitchFamily="34" charset="0"/>
                <a:sym typeface="Lato Light"/>
              </a:rPr>
              <a:t>lorsque</a:t>
            </a:r>
            <a:r>
              <a:rPr lang="en-US" dirty="0">
                <a:latin typeface="Calibri" panose="020F0502020204030204" pitchFamily="34" charset="0"/>
                <a:sym typeface="Lato Light"/>
              </a:rPr>
              <a:t> les </a:t>
            </a:r>
            <a:r>
              <a:rPr lang="en-US" dirty="0" err="1">
                <a:latin typeface="Calibri" panose="020F0502020204030204" pitchFamily="34" charset="0"/>
                <a:sym typeface="Lato Light"/>
              </a:rPr>
              <a:t>responsabilités</a:t>
            </a:r>
            <a:r>
              <a:rPr lang="en-US" dirty="0">
                <a:latin typeface="Calibri" panose="020F0502020204030204" pitchFamily="34" charset="0"/>
                <a:sym typeface="Lato Light"/>
              </a:rPr>
              <a:t> </a:t>
            </a:r>
            <a:r>
              <a:rPr lang="en-US" dirty="0" err="1">
                <a:latin typeface="Calibri" panose="020F0502020204030204" pitchFamily="34" charset="0"/>
                <a:sym typeface="Lato Light"/>
              </a:rPr>
              <a:t>sont</a:t>
            </a:r>
            <a:r>
              <a:rPr lang="en-US" dirty="0">
                <a:latin typeface="Calibri" panose="020F0502020204030204" pitchFamily="34" charset="0"/>
                <a:sym typeface="Lato Light"/>
              </a:rPr>
              <a:t> </a:t>
            </a:r>
            <a:r>
              <a:rPr lang="en-US" dirty="0" err="1">
                <a:latin typeface="Calibri" panose="020F0502020204030204" pitchFamily="34" charset="0"/>
                <a:sym typeface="Lato Light"/>
              </a:rPr>
              <a:t>précisées</a:t>
            </a:r>
            <a:r>
              <a:rPr lang="en-US" dirty="0">
                <a:latin typeface="Calibri" panose="020F0502020204030204" pitchFamily="34" charset="0"/>
                <a:sym typeface="Lato Light"/>
              </a:rPr>
              <a:t> dans les </a:t>
            </a:r>
            <a:r>
              <a:rPr lang="en-US" dirty="0" err="1">
                <a:latin typeface="Calibri" panose="020F0502020204030204" pitchFamily="34" charset="0"/>
                <a:sym typeface="Lato Light"/>
              </a:rPr>
              <a:t>lois</a:t>
            </a:r>
            <a:r>
              <a:rPr lang="en-US" dirty="0">
                <a:latin typeface="Calibri" panose="020F0502020204030204" pitchFamily="34" charset="0"/>
                <a:sym typeface="Lato Light"/>
              </a:rPr>
              <a:t> et les politiques (de jure), </a:t>
            </a:r>
            <a:r>
              <a:rPr lang="en-US" dirty="0" err="1">
                <a:latin typeface="Calibri" panose="020F0502020204030204" pitchFamily="34" charset="0"/>
                <a:sym typeface="Lato Light"/>
              </a:rPr>
              <a:t>cela</a:t>
            </a:r>
            <a:r>
              <a:rPr lang="en-US" dirty="0">
                <a:latin typeface="Calibri" panose="020F0502020204030204" pitchFamily="34" charset="0"/>
                <a:sym typeface="Lato Light"/>
              </a:rPr>
              <a:t> </a:t>
            </a:r>
            <a:r>
              <a:rPr lang="en-US" dirty="0" err="1">
                <a:latin typeface="Calibri" panose="020F0502020204030204" pitchFamily="34" charset="0"/>
                <a:sym typeface="Lato Light"/>
              </a:rPr>
              <a:t>peut</a:t>
            </a:r>
            <a:r>
              <a:rPr lang="en-US" dirty="0">
                <a:latin typeface="Calibri" panose="020F0502020204030204" pitchFamily="34" charset="0"/>
                <a:sym typeface="Lato Light"/>
              </a:rPr>
              <a:t> </a:t>
            </a:r>
            <a:r>
              <a:rPr lang="en-US" dirty="0" err="1">
                <a:latin typeface="Calibri" panose="020F0502020204030204" pitchFamily="34" charset="0"/>
                <a:sym typeface="Lato Light"/>
              </a:rPr>
              <a:t>différer</a:t>
            </a:r>
            <a:r>
              <a:rPr lang="en-US" dirty="0">
                <a:latin typeface="Calibri" panose="020F0502020204030204" pitchFamily="34" charset="0"/>
                <a:sym typeface="Lato Light"/>
              </a:rPr>
              <a:t> de </a:t>
            </a:r>
            <a:r>
              <a:rPr lang="en-US" dirty="0" err="1">
                <a:latin typeface="Calibri" panose="020F0502020204030204" pitchFamily="34" charset="0"/>
                <a:sym typeface="Lato Light"/>
              </a:rPr>
              <a:t>leur</a:t>
            </a:r>
            <a:r>
              <a:rPr lang="en-US" dirty="0">
                <a:latin typeface="Calibri" panose="020F0502020204030204" pitchFamily="34" charset="0"/>
                <a:sym typeface="Lato Light"/>
              </a:rPr>
              <a:t> mise </a:t>
            </a:r>
            <a:r>
              <a:rPr lang="en-US" dirty="0" err="1">
                <a:latin typeface="Calibri" panose="020F0502020204030204" pitchFamily="34" charset="0"/>
                <a:sym typeface="Lato Light"/>
              </a:rPr>
              <a:t>en</a:t>
            </a:r>
            <a:r>
              <a:rPr lang="en-US" dirty="0">
                <a:latin typeface="Calibri" panose="020F0502020204030204" pitchFamily="34" charset="0"/>
                <a:sym typeface="Lato Light"/>
              </a:rPr>
              <a:t> </a:t>
            </a:r>
            <a:r>
              <a:rPr lang="en-US" dirty="0" err="1">
                <a:latin typeface="Calibri" panose="020F0502020204030204" pitchFamily="34" charset="0"/>
                <a:sym typeface="Lato Light"/>
              </a:rPr>
              <a:t>œuvre</a:t>
            </a:r>
            <a:r>
              <a:rPr lang="en-US" dirty="0">
                <a:latin typeface="Calibri" panose="020F0502020204030204" pitchFamily="34" charset="0"/>
                <a:sym typeface="Lato Light"/>
              </a:rPr>
              <a:t> sur le terrain (de facto).</a:t>
            </a:r>
          </a:p>
          <a:p>
            <a:pPr>
              <a:lnSpc>
                <a:spcPts val="2400"/>
              </a:lnSpc>
              <a:spcBef>
                <a:spcPts val="0"/>
              </a:spcBef>
              <a:spcAft>
                <a:spcPts val="1200"/>
              </a:spcAft>
              <a:buFont typeface="Arial" panose="020B0604020202020204" pitchFamily="34" charset="0"/>
              <a:buChar char="•"/>
            </a:pPr>
            <a:r>
              <a:rPr lang="en-US" dirty="0">
                <a:latin typeface="Calibri" panose="020F0502020204030204" pitchFamily="34" charset="0"/>
                <a:sym typeface="Lato Light"/>
              </a:rPr>
              <a:t> Les </a:t>
            </a:r>
            <a:r>
              <a:rPr lang="en-US" dirty="0" err="1">
                <a:latin typeface="Calibri" panose="020F0502020204030204" pitchFamily="34" charset="0"/>
                <a:sym typeface="Lato Light"/>
              </a:rPr>
              <a:t>responsabilités</a:t>
            </a:r>
            <a:r>
              <a:rPr lang="en-US" dirty="0">
                <a:latin typeface="Calibri" panose="020F0502020204030204" pitchFamily="34" charset="0"/>
                <a:sym typeface="Lato Light"/>
              </a:rPr>
              <a:t> ne </a:t>
            </a:r>
            <a:r>
              <a:rPr lang="en-US" dirty="0" err="1">
                <a:latin typeface="Calibri" panose="020F0502020204030204" pitchFamily="34" charset="0"/>
                <a:sym typeface="Lato Light"/>
              </a:rPr>
              <a:t>sont</a:t>
            </a:r>
            <a:r>
              <a:rPr lang="en-US" dirty="0">
                <a:latin typeface="Calibri" panose="020F0502020204030204" pitchFamily="34" charset="0"/>
                <a:sym typeface="Lato Light"/>
              </a:rPr>
              <a:t> pas </a:t>
            </a:r>
            <a:r>
              <a:rPr lang="en-US" dirty="0" err="1">
                <a:latin typeface="Calibri" panose="020F0502020204030204" pitchFamily="34" charset="0"/>
                <a:sym typeface="Lato Light"/>
              </a:rPr>
              <a:t>statiques</a:t>
            </a:r>
            <a:r>
              <a:rPr lang="en-US" dirty="0">
                <a:latin typeface="Calibri" panose="020F0502020204030204" pitchFamily="34" charset="0"/>
                <a:sym typeface="Lato Light"/>
              </a:rPr>
              <a:t>.</a:t>
            </a: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6" name="TextBox 5">
            <a:extLst>
              <a:ext uri="{FF2B5EF4-FFF2-40B4-BE49-F238E27FC236}">
                <a16:creationId xmlns:a16="http://schemas.microsoft.com/office/drawing/2014/main" id="{5A5A905D-4828-A364-8D17-11B8506BA31B}"/>
              </a:ext>
            </a:extLst>
          </p:cNvPr>
          <p:cNvSpPr txBox="1"/>
          <p:nvPr/>
        </p:nvSpPr>
        <p:spPr>
          <a:xfrm>
            <a:off x="723900" y="1468952"/>
            <a:ext cx="10263890" cy="1569660"/>
          </a:xfrm>
          <a:prstGeom prst="rect">
            <a:avLst/>
          </a:prstGeom>
          <a:noFill/>
        </p:spPr>
        <p:txBody>
          <a:bodyPr wrap="square">
            <a:spAutoFit/>
          </a:bodyPr>
          <a:lstStyle/>
          <a:p>
            <a:pPr algn="ctr">
              <a:spcAft>
                <a:spcPts val="1200"/>
              </a:spcAft>
            </a:pPr>
            <a:r>
              <a:rPr lang="en-US" sz="3200" dirty="0">
                <a:solidFill>
                  <a:schemeClr val="tx2"/>
                </a:solidFill>
                <a:latin typeface="Calibri" panose="020F0502020204030204" pitchFamily="34" charset="0"/>
                <a:ea typeface="Lato Light"/>
                <a:cs typeface="Calibri" panose="020F0502020204030204" pitchFamily="34" charset="0"/>
                <a:sym typeface="Lato Light"/>
              </a:rPr>
              <a:t>Les </a:t>
            </a:r>
            <a:r>
              <a:rPr lang="en-US" sz="3200" dirty="0" err="1">
                <a:solidFill>
                  <a:schemeClr val="tx2"/>
                </a:solidFill>
                <a:latin typeface="Calibri" panose="020F0502020204030204" pitchFamily="34" charset="0"/>
                <a:ea typeface="Lato Light"/>
                <a:cs typeface="Calibri" panose="020F0502020204030204" pitchFamily="34" charset="0"/>
                <a:sym typeface="Lato Light"/>
              </a:rPr>
              <a:t>mandats</a:t>
            </a:r>
            <a:r>
              <a:rPr lang="en-US" sz="3200" dirty="0">
                <a:solidFill>
                  <a:schemeClr val="tx2"/>
                </a:solidFill>
                <a:latin typeface="Calibri" panose="020F0502020204030204" pitchFamily="34" charset="0"/>
                <a:ea typeface="Lato Light"/>
                <a:cs typeface="Calibri" panose="020F0502020204030204" pitchFamily="34" charset="0"/>
                <a:sym typeface="Lato Light"/>
              </a:rPr>
              <a:t> </a:t>
            </a:r>
            <a:r>
              <a:rPr lang="en-US" sz="3200" dirty="0" err="1">
                <a:solidFill>
                  <a:schemeClr val="tx2"/>
                </a:solidFill>
                <a:latin typeface="Calibri" panose="020F0502020204030204" pitchFamily="34" charset="0"/>
                <a:ea typeface="Lato Light"/>
                <a:cs typeface="Calibri" panose="020F0502020204030204" pitchFamily="34" charset="0"/>
                <a:sym typeface="Lato Light"/>
              </a:rPr>
              <a:t>apportent</a:t>
            </a:r>
            <a:r>
              <a:rPr lang="en-US" sz="3200" dirty="0">
                <a:solidFill>
                  <a:schemeClr val="tx2"/>
                </a:solidFill>
                <a:latin typeface="Calibri" panose="020F0502020204030204" pitchFamily="34" charset="0"/>
                <a:ea typeface="Lato Light"/>
                <a:cs typeface="Calibri" panose="020F0502020204030204" pitchFamily="34" charset="0"/>
                <a:sym typeface="Lato Light"/>
              </a:rPr>
              <a:t> de </a:t>
            </a:r>
            <a:r>
              <a:rPr lang="en-US" sz="3200" b="1" dirty="0">
                <a:solidFill>
                  <a:schemeClr val="tx2"/>
                </a:solidFill>
                <a:latin typeface="Calibri" panose="020F0502020204030204" pitchFamily="34" charset="0"/>
                <a:ea typeface="Lato Light"/>
                <a:cs typeface="Calibri" panose="020F0502020204030204" pitchFamily="34" charset="0"/>
                <a:sym typeface="Lato Light"/>
              </a:rPr>
              <a:t>la </a:t>
            </a:r>
            <a:r>
              <a:rPr lang="en-US" sz="3200" b="1" dirty="0" err="1">
                <a:solidFill>
                  <a:schemeClr val="tx2"/>
                </a:solidFill>
                <a:latin typeface="Calibri" panose="020F0502020204030204" pitchFamily="34" charset="0"/>
                <a:ea typeface="Lato Light"/>
                <a:cs typeface="Calibri" panose="020F0502020204030204" pitchFamily="34" charset="0"/>
                <a:sym typeface="Lato Light"/>
              </a:rPr>
              <a:t>clarté</a:t>
            </a:r>
            <a:r>
              <a:rPr lang="en-US" sz="3200" b="1" dirty="0">
                <a:solidFill>
                  <a:schemeClr val="tx2"/>
                </a:solidFill>
                <a:latin typeface="Calibri" panose="020F0502020204030204" pitchFamily="34" charset="0"/>
                <a:ea typeface="Lato Light"/>
                <a:cs typeface="Calibri" panose="020F0502020204030204" pitchFamily="34" charset="0"/>
                <a:sym typeface="Lato Light"/>
              </a:rPr>
              <a:t> </a:t>
            </a:r>
            <a:r>
              <a:rPr lang="en-US" sz="3200" dirty="0">
                <a:solidFill>
                  <a:schemeClr val="tx2"/>
                </a:solidFill>
                <a:latin typeface="Calibri" panose="020F0502020204030204" pitchFamily="34" charset="0"/>
                <a:ea typeface="Lato Light"/>
                <a:cs typeface="Calibri" panose="020F0502020204030204" pitchFamily="34" charset="0"/>
                <a:sym typeface="Lato Light"/>
              </a:rPr>
              <a:t>sur qui </a:t>
            </a:r>
            <a:r>
              <a:rPr lang="en-US" sz="3200" dirty="0" err="1">
                <a:solidFill>
                  <a:schemeClr val="tx2"/>
                </a:solidFill>
                <a:latin typeface="Calibri" panose="020F0502020204030204" pitchFamily="34" charset="0"/>
                <a:ea typeface="Lato Light"/>
                <a:cs typeface="Calibri" panose="020F0502020204030204" pitchFamily="34" charset="0"/>
                <a:sym typeface="Lato Light"/>
              </a:rPr>
              <a:t>est</a:t>
            </a:r>
            <a:r>
              <a:rPr lang="en-US" sz="3200" dirty="0">
                <a:solidFill>
                  <a:schemeClr val="tx2"/>
                </a:solidFill>
                <a:latin typeface="Calibri" panose="020F0502020204030204" pitchFamily="34" charset="0"/>
                <a:ea typeface="Lato Light"/>
                <a:cs typeface="Calibri" panose="020F0502020204030204" pitchFamily="34" charset="0"/>
                <a:sym typeface="Lato Light"/>
              </a:rPr>
              <a:t> </a:t>
            </a:r>
            <a:r>
              <a:rPr lang="en-US" sz="3200" b="1" dirty="0" err="1">
                <a:solidFill>
                  <a:schemeClr val="tx2"/>
                </a:solidFill>
                <a:latin typeface="Calibri" panose="020F0502020204030204" pitchFamily="34" charset="0"/>
                <a:ea typeface="Lato Light"/>
                <a:cs typeface="Calibri" panose="020F0502020204030204" pitchFamily="34" charset="0"/>
                <a:sym typeface="Lato Light"/>
              </a:rPr>
              <a:t>responsable</a:t>
            </a:r>
            <a:r>
              <a:rPr lang="en-US" sz="3200" b="1" dirty="0">
                <a:solidFill>
                  <a:schemeClr val="tx2"/>
                </a:solidFill>
                <a:latin typeface="Calibri" panose="020F0502020204030204" pitchFamily="34" charset="0"/>
                <a:ea typeface="Lato Light"/>
                <a:cs typeface="Calibri" panose="020F0502020204030204" pitchFamily="34" charset="0"/>
                <a:sym typeface="Lato Light"/>
              </a:rPr>
              <a:t> de </a:t>
            </a:r>
            <a:r>
              <a:rPr lang="en-US" sz="3200" b="1" dirty="0" err="1">
                <a:solidFill>
                  <a:schemeClr val="tx2"/>
                </a:solidFill>
                <a:latin typeface="Calibri" panose="020F0502020204030204" pitchFamily="34" charset="0"/>
                <a:ea typeface="Lato Light"/>
                <a:cs typeface="Calibri" panose="020F0502020204030204" pitchFamily="34" charset="0"/>
                <a:sym typeface="Lato Light"/>
              </a:rPr>
              <a:t>différents</a:t>
            </a:r>
            <a:r>
              <a:rPr lang="en-US" sz="3200" b="1" dirty="0">
                <a:solidFill>
                  <a:schemeClr val="tx2"/>
                </a:solidFill>
                <a:latin typeface="Calibri" panose="020F0502020204030204" pitchFamily="34" charset="0"/>
                <a:ea typeface="Lato Light"/>
                <a:cs typeface="Calibri" panose="020F0502020204030204" pitchFamily="34" charset="0"/>
                <a:sym typeface="Lato Light"/>
              </a:rPr>
              <a:t> </a:t>
            </a:r>
            <a:r>
              <a:rPr lang="en-US" sz="3200" b="1" dirty="0" err="1">
                <a:solidFill>
                  <a:schemeClr val="tx2"/>
                </a:solidFill>
                <a:latin typeface="Calibri" panose="020F0502020204030204" pitchFamily="34" charset="0"/>
                <a:ea typeface="Lato Light"/>
                <a:cs typeface="Calibri" panose="020F0502020204030204" pitchFamily="34" charset="0"/>
                <a:sym typeface="Lato Light"/>
              </a:rPr>
              <a:t>éléments</a:t>
            </a:r>
            <a:r>
              <a:rPr lang="en-US" sz="3200" b="1" dirty="0">
                <a:solidFill>
                  <a:schemeClr val="tx2"/>
                </a:solidFill>
                <a:latin typeface="Calibri" panose="020F0502020204030204" pitchFamily="34" charset="0"/>
                <a:ea typeface="Lato Light"/>
                <a:cs typeface="Calibri" panose="020F0502020204030204" pitchFamily="34" charset="0"/>
                <a:sym typeface="Lato Light"/>
              </a:rPr>
              <a:t> </a:t>
            </a:r>
            <a:r>
              <a:rPr lang="en-US" sz="3200" dirty="0">
                <a:solidFill>
                  <a:schemeClr val="tx2"/>
                </a:solidFill>
                <a:latin typeface="Calibri" panose="020F0502020204030204" pitchFamily="34" charset="0"/>
                <a:ea typeface="Lato Light"/>
                <a:cs typeface="Calibri" panose="020F0502020204030204" pitchFamily="34" charset="0"/>
                <a:sym typeface="Lato Light"/>
              </a:rPr>
              <a:t>de la </a:t>
            </a:r>
            <a:r>
              <a:rPr lang="en-US" sz="3200" dirty="0" err="1">
                <a:solidFill>
                  <a:schemeClr val="tx2"/>
                </a:solidFill>
                <a:latin typeface="Calibri" panose="020F0502020204030204" pitchFamily="34" charset="0"/>
                <a:ea typeface="Lato Light"/>
                <a:cs typeface="Calibri" panose="020F0502020204030204" pitchFamily="34" charset="0"/>
                <a:sym typeface="Lato Light"/>
              </a:rPr>
              <a:t>chaîne</a:t>
            </a:r>
            <a:r>
              <a:rPr lang="en-US" sz="3200" dirty="0">
                <a:solidFill>
                  <a:schemeClr val="tx2"/>
                </a:solidFill>
                <a:latin typeface="Calibri" panose="020F0502020204030204" pitchFamily="34" charset="0"/>
                <a:ea typeface="Lato Light"/>
                <a:cs typeface="Calibri" panose="020F0502020204030204" pitchFamily="34" charset="0"/>
                <a:sym typeface="Lato Light"/>
              </a:rPr>
              <a:t> de services </a:t>
            </a:r>
            <a:r>
              <a:rPr lang="en-US" sz="3200" dirty="0" err="1">
                <a:solidFill>
                  <a:schemeClr val="tx2"/>
                </a:solidFill>
                <a:latin typeface="Calibri" panose="020F0502020204030204" pitchFamily="34" charset="0"/>
                <a:ea typeface="Lato Light"/>
                <a:cs typeface="Calibri" panose="020F0502020204030204" pitchFamily="34" charset="0"/>
                <a:sym typeface="Lato Light"/>
              </a:rPr>
              <a:t>d'assainissement</a:t>
            </a:r>
            <a:endParaRPr lang="en-US" sz="3200" b="1" dirty="0">
              <a:solidFill>
                <a:schemeClr val="tx2"/>
              </a:solidFill>
              <a:latin typeface="Calibri" panose="020F0502020204030204" pitchFamily="34" charset="0"/>
              <a:ea typeface="Lato Light"/>
              <a:cs typeface="Calibri" panose="020F0502020204030204" pitchFamily="34" charset="0"/>
              <a:sym typeface="Lato Light"/>
            </a:endParaRPr>
          </a:p>
        </p:txBody>
      </p:sp>
    </p:spTree>
    <p:extLst>
      <p:ext uri="{BB962C8B-B14F-4D97-AF65-F5344CB8AC3E}">
        <p14:creationId xmlns:p14="http://schemas.microsoft.com/office/powerpoint/2010/main" val="386999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13" name="Google Shape;280;p14">
            <a:extLst>
              <a:ext uri="{FF2B5EF4-FFF2-40B4-BE49-F238E27FC236}">
                <a16:creationId xmlns:a16="http://schemas.microsoft.com/office/drawing/2014/main" id="{34245B17-73C4-20F5-0860-B053F79BFE1B}"/>
              </a:ext>
            </a:extLst>
          </p:cNvPr>
          <p:cNvSpPr/>
          <p:nvPr/>
        </p:nvSpPr>
        <p:spPr>
          <a:xfrm>
            <a:off x="3514766" y="1075943"/>
            <a:ext cx="4917989" cy="761888"/>
          </a:xfrm>
          <a:prstGeom prst="rect">
            <a:avLst/>
          </a:prstGeom>
          <a:solidFill>
            <a:srgbClr val="6F2875">
              <a:alpha val="20000"/>
            </a:srgbClr>
          </a:solidFill>
          <a:ln w="12700" cap="flat" cmpd="sng">
            <a:solidFill>
              <a:srgbClr val="6F287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dirty="0">
                <a:solidFill>
                  <a:srgbClr val="002060"/>
                </a:solidFill>
                <a:latin typeface="Calibri" panose="020F0502020204030204" pitchFamily="34" charset="0"/>
                <a:ea typeface="Lato"/>
                <a:cs typeface="Calibri" panose="020F0502020204030204" pitchFamily="34" charset="0"/>
                <a:sym typeface="Lato"/>
              </a:rPr>
              <a:t>Service public national avec un </a:t>
            </a:r>
            <a:r>
              <a:rPr lang="en-GB" sz="1800" dirty="0" err="1">
                <a:solidFill>
                  <a:srgbClr val="002060"/>
                </a:solidFill>
                <a:latin typeface="Calibri" panose="020F0502020204030204" pitchFamily="34" charset="0"/>
                <a:ea typeface="Lato"/>
                <a:cs typeface="Calibri" panose="020F0502020204030204" pitchFamily="34" charset="0"/>
                <a:sym typeface="Lato"/>
              </a:rPr>
              <a:t>mandat</a:t>
            </a:r>
            <a:r>
              <a:rPr lang="en-GB" sz="1800" dirty="0">
                <a:solidFill>
                  <a:srgbClr val="002060"/>
                </a:solidFill>
                <a:latin typeface="Calibri" panose="020F0502020204030204" pitchFamily="34" charset="0"/>
                <a:ea typeface="Lato"/>
                <a:cs typeface="Calibri" panose="020F0502020204030204" pitchFamily="34" charset="0"/>
                <a:sym typeface="Lato"/>
              </a:rPr>
              <a:t> </a:t>
            </a:r>
            <a:r>
              <a:rPr lang="en-GB" sz="1800" dirty="0" err="1">
                <a:solidFill>
                  <a:srgbClr val="002060"/>
                </a:solidFill>
                <a:latin typeface="Calibri" panose="020F0502020204030204" pitchFamily="34" charset="0"/>
                <a:ea typeface="Lato"/>
                <a:cs typeface="Calibri" panose="020F0502020204030204" pitchFamily="34" charset="0"/>
                <a:sym typeface="Lato"/>
              </a:rPr>
              <a:t>intégré</a:t>
            </a:r>
            <a:endParaRPr dirty="0">
              <a:solidFill>
                <a:srgbClr val="002060"/>
              </a:solidFill>
              <a:latin typeface="Calibri" panose="020F0502020204030204" pitchFamily="34" charset="0"/>
              <a:cs typeface="Calibri" panose="020F0502020204030204" pitchFamily="34" charset="0"/>
            </a:endParaRPr>
          </a:p>
        </p:txBody>
      </p:sp>
      <p:sp>
        <p:nvSpPr>
          <p:cNvPr id="14" name="Google Shape;281;p14">
            <a:extLst>
              <a:ext uri="{FF2B5EF4-FFF2-40B4-BE49-F238E27FC236}">
                <a16:creationId xmlns:a16="http://schemas.microsoft.com/office/drawing/2014/main" id="{0073D67C-E3CB-F6D4-1567-D4DEC3D3E85D}"/>
              </a:ext>
            </a:extLst>
          </p:cNvPr>
          <p:cNvSpPr/>
          <p:nvPr/>
        </p:nvSpPr>
        <p:spPr>
          <a:xfrm>
            <a:off x="3514767" y="2165535"/>
            <a:ext cx="4917989" cy="761888"/>
          </a:xfrm>
          <a:prstGeom prst="rect">
            <a:avLst/>
          </a:prstGeom>
          <a:solidFill>
            <a:srgbClr val="6F2875">
              <a:alpha val="40000"/>
            </a:srgbClr>
          </a:solidFill>
          <a:ln w="12700" cap="flat" cmpd="sng">
            <a:solidFill>
              <a:srgbClr val="6F287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dirty="0">
                <a:solidFill>
                  <a:schemeClr val="tx2">
                    <a:lumMod val="75000"/>
                  </a:schemeClr>
                </a:solidFill>
                <a:latin typeface="Calibri" panose="020F0502020204030204" pitchFamily="34" charset="0"/>
                <a:ea typeface="Lato"/>
                <a:cs typeface="Calibri" panose="020F0502020204030204" pitchFamily="34" charset="0"/>
                <a:sym typeface="Lato"/>
              </a:rPr>
              <a:t>Service public </a:t>
            </a:r>
            <a:r>
              <a:rPr lang="en-GB" sz="1800" dirty="0" err="1">
                <a:solidFill>
                  <a:schemeClr val="tx2">
                    <a:lumMod val="75000"/>
                  </a:schemeClr>
                </a:solidFill>
                <a:latin typeface="Calibri" panose="020F0502020204030204" pitchFamily="34" charset="0"/>
                <a:ea typeface="Lato"/>
                <a:cs typeface="Calibri" panose="020F0502020204030204" pitchFamily="34" charset="0"/>
                <a:sym typeface="Lato"/>
              </a:rPr>
              <a:t>infranational</a:t>
            </a:r>
            <a:r>
              <a:rPr lang="en-GB" sz="1800" dirty="0">
                <a:solidFill>
                  <a:schemeClr val="tx2">
                    <a:lumMod val="75000"/>
                  </a:schemeClr>
                </a:solidFill>
                <a:latin typeface="Calibri" panose="020F0502020204030204" pitchFamily="34" charset="0"/>
                <a:ea typeface="Lato"/>
                <a:cs typeface="Calibri" panose="020F0502020204030204" pitchFamily="34" charset="0"/>
                <a:sym typeface="Lato"/>
              </a:rPr>
              <a:t> avec un </a:t>
            </a:r>
            <a:r>
              <a:rPr lang="en-GB" sz="1800" dirty="0" err="1">
                <a:solidFill>
                  <a:schemeClr val="tx2">
                    <a:lumMod val="75000"/>
                  </a:schemeClr>
                </a:solidFill>
                <a:latin typeface="Calibri" panose="020F0502020204030204" pitchFamily="34" charset="0"/>
                <a:ea typeface="Lato"/>
                <a:cs typeface="Calibri" panose="020F0502020204030204" pitchFamily="34" charset="0"/>
                <a:sym typeface="Lato"/>
              </a:rPr>
              <a:t>mandat</a:t>
            </a:r>
            <a:r>
              <a:rPr lang="en-GB" sz="1800" dirty="0">
                <a:solidFill>
                  <a:schemeClr val="tx2">
                    <a:lumMod val="75000"/>
                  </a:schemeClr>
                </a:solidFill>
                <a:latin typeface="Calibri" panose="020F0502020204030204" pitchFamily="34" charset="0"/>
                <a:ea typeface="Lato"/>
                <a:cs typeface="Calibri" panose="020F0502020204030204" pitchFamily="34" charset="0"/>
                <a:sym typeface="Lato"/>
              </a:rPr>
              <a:t> </a:t>
            </a:r>
            <a:r>
              <a:rPr lang="en-GB" sz="1800" dirty="0" err="1">
                <a:solidFill>
                  <a:schemeClr val="tx2">
                    <a:lumMod val="75000"/>
                  </a:schemeClr>
                </a:solidFill>
                <a:latin typeface="Calibri" panose="020F0502020204030204" pitchFamily="34" charset="0"/>
                <a:ea typeface="Lato"/>
                <a:cs typeface="Calibri" panose="020F0502020204030204" pitchFamily="34" charset="0"/>
                <a:sym typeface="Lato"/>
              </a:rPr>
              <a:t>intégré</a:t>
            </a:r>
            <a:endParaRPr lang="en-GB" sz="1800" dirty="0">
              <a:solidFill>
                <a:schemeClr val="tx2">
                  <a:lumMod val="75000"/>
                </a:schemeClr>
              </a:solidFill>
              <a:latin typeface="Calibri" panose="020F0502020204030204" pitchFamily="34" charset="0"/>
              <a:ea typeface="Lato"/>
              <a:cs typeface="Calibri" panose="020F0502020204030204" pitchFamily="34" charset="0"/>
              <a:sym typeface="Lato"/>
            </a:endParaRPr>
          </a:p>
        </p:txBody>
      </p:sp>
      <p:sp>
        <p:nvSpPr>
          <p:cNvPr id="15" name="Google Shape;282;p14">
            <a:extLst>
              <a:ext uri="{FF2B5EF4-FFF2-40B4-BE49-F238E27FC236}">
                <a16:creationId xmlns:a16="http://schemas.microsoft.com/office/drawing/2014/main" id="{2C70B744-30B0-42BD-12E6-9B1F6192BB65}"/>
              </a:ext>
            </a:extLst>
          </p:cNvPr>
          <p:cNvSpPr/>
          <p:nvPr/>
        </p:nvSpPr>
        <p:spPr>
          <a:xfrm>
            <a:off x="3514768" y="3264044"/>
            <a:ext cx="4917989" cy="761888"/>
          </a:xfrm>
          <a:prstGeom prst="rect">
            <a:avLst/>
          </a:prstGeom>
          <a:solidFill>
            <a:srgbClr val="6F2875">
              <a:alpha val="60000"/>
            </a:srgbClr>
          </a:solidFill>
          <a:ln w="12700" cap="flat" cmpd="sng">
            <a:solidFill>
              <a:srgbClr val="6F287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dirty="0">
                <a:solidFill>
                  <a:schemeClr val="lt1"/>
                </a:solidFill>
                <a:latin typeface="Calibri" panose="020F0502020204030204" pitchFamily="34" charset="0"/>
                <a:ea typeface="Lato"/>
                <a:cs typeface="Calibri" panose="020F0502020204030204" pitchFamily="34" charset="0"/>
                <a:sym typeface="Lato"/>
              </a:rPr>
              <a:t>Service public national et </a:t>
            </a:r>
            <a:r>
              <a:rPr lang="en-GB" sz="1800" dirty="0" err="1">
                <a:solidFill>
                  <a:schemeClr val="lt1"/>
                </a:solidFill>
                <a:latin typeface="Calibri" panose="020F0502020204030204" pitchFamily="34" charset="0"/>
                <a:ea typeface="Lato"/>
                <a:cs typeface="Calibri" panose="020F0502020204030204" pitchFamily="34" charset="0"/>
                <a:sym typeface="Lato"/>
              </a:rPr>
              <a:t>gouvernement</a:t>
            </a:r>
            <a:r>
              <a:rPr lang="en-GB" sz="1800" dirty="0">
                <a:solidFill>
                  <a:schemeClr val="lt1"/>
                </a:solidFill>
                <a:latin typeface="Calibri" panose="020F0502020204030204" pitchFamily="34" charset="0"/>
                <a:ea typeface="Lato"/>
                <a:cs typeface="Calibri" panose="020F0502020204030204" pitchFamily="34" charset="0"/>
                <a:sym typeface="Lato"/>
              </a:rPr>
              <a:t> local avec un </a:t>
            </a:r>
            <a:r>
              <a:rPr lang="en-GB" sz="1800" dirty="0" err="1">
                <a:solidFill>
                  <a:schemeClr val="lt1"/>
                </a:solidFill>
                <a:latin typeface="Calibri" panose="020F0502020204030204" pitchFamily="34" charset="0"/>
                <a:ea typeface="Lato"/>
                <a:cs typeface="Calibri" panose="020F0502020204030204" pitchFamily="34" charset="0"/>
                <a:sym typeface="Lato"/>
              </a:rPr>
              <a:t>mandat</a:t>
            </a:r>
            <a:r>
              <a:rPr lang="en-GB" sz="1800" dirty="0">
                <a:solidFill>
                  <a:schemeClr val="lt1"/>
                </a:solidFill>
                <a:latin typeface="Calibri" panose="020F0502020204030204" pitchFamily="34" charset="0"/>
                <a:ea typeface="Lato"/>
                <a:cs typeface="Calibri" panose="020F0502020204030204" pitchFamily="34" charset="0"/>
                <a:sym typeface="Lato"/>
              </a:rPr>
              <a:t> </a:t>
            </a:r>
            <a:r>
              <a:rPr lang="en-GB" sz="1800" dirty="0" err="1">
                <a:solidFill>
                  <a:schemeClr val="lt1"/>
                </a:solidFill>
                <a:latin typeface="Calibri" panose="020F0502020204030204" pitchFamily="34" charset="0"/>
                <a:ea typeface="Lato"/>
                <a:cs typeface="Calibri" panose="020F0502020204030204" pitchFamily="34" charset="0"/>
                <a:sym typeface="Lato"/>
              </a:rPr>
              <a:t>partagé</a:t>
            </a:r>
            <a:endParaRPr dirty="0">
              <a:latin typeface="Calibri" panose="020F0502020204030204" pitchFamily="34" charset="0"/>
              <a:cs typeface="Calibri" panose="020F0502020204030204" pitchFamily="34" charset="0"/>
            </a:endParaRPr>
          </a:p>
        </p:txBody>
      </p:sp>
      <p:sp>
        <p:nvSpPr>
          <p:cNvPr id="16" name="Google Shape;283;p14">
            <a:extLst>
              <a:ext uri="{FF2B5EF4-FFF2-40B4-BE49-F238E27FC236}">
                <a16:creationId xmlns:a16="http://schemas.microsoft.com/office/drawing/2014/main" id="{8045AC3D-C612-4657-9A8C-A4024948C5ED}"/>
              </a:ext>
            </a:extLst>
          </p:cNvPr>
          <p:cNvSpPr/>
          <p:nvPr/>
        </p:nvSpPr>
        <p:spPr>
          <a:xfrm>
            <a:off x="3514769" y="4258555"/>
            <a:ext cx="4917989" cy="761888"/>
          </a:xfrm>
          <a:prstGeom prst="rect">
            <a:avLst/>
          </a:prstGeom>
          <a:solidFill>
            <a:srgbClr val="6F2875">
              <a:alpha val="80000"/>
            </a:srgbClr>
          </a:solidFill>
          <a:ln w="12700" cap="flat" cmpd="sng">
            <a:solidFill>
              <a:srgbClr val="6F287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dirty="0">
                <a:solidFill>
                  <a:schemeClr val="lt1"/>
                </a:solidFill>
                <a:latin typeface="Calibri" panose="020F0502020204030204" pitchFamily="34" charset="0"/>
                <a:ea typeface="Lato"/>
                <a:cs typeface="Calibri" panose="020F0502020204030204" pitchFamily="34" charset="0"/>
                <a:sym typeface="Lato"/>
              </a:rPr>
              <a:t>Service public </a:t>
            </a:r>
            <a:r>
              <a:rPr lang="en-GB" sz="1800" dirty="0" err="1">
                <a:solidFill>
                  <a:schemeClr val="lt1"/>
                </a:solidFill>
                <a:latin typeface="Calibri" panose="020F0502020204030204" pitchFamily="34" charset="0"/>
                <a:ea typeface="Lato"/>
                <a:cs typeface="Calibri" panose="020F0502020204030204" pitchFamily="34" charset="0"/>
                <a:sym typeface="Lato"/>
              </a:rPr>
              <a:t>infranational</a:t>
            </a:r>
            <a:r>
              <a:rPr lang="en-GB" sz="1800" dirty="0">
                <a:solidFill>
                  <a:schemeClr val="lt1"/>
                </a:solidFill>
                <a:latin typeface="Calibri" panose="020F0502020204030204" pitchFamily="34" charset="0"/>
                <a:ea typeface="Lato"/>
                <a:cs typeface="Calibri" panose="020F0502020204030204" pitchFamily="34" charset="0"/>
                <a:sym typeface="Lato"/>
              </a:rPr>
              <a:t> et </a:t>
            </a:r>
            <a:r>
              <a:rPr lang="en-GB" sz="1800" dirty="0" err="1">
                <a:solidFill>
                  <a:schemeClr val="lt1"/>
                </a:solidFill>
                <a:latin typeface="Calibri" panose="020F0502020204030204" pitchFamily="34" charset="0"/>
                <a:ea typeface="Lato"/>
                <a:cs typeface="Calibri" panose="020F0502020204030204" pitchFamily="34" charset="0"/>
                <a:sym typeface="Lato"/>
              </a:rPr>
              <a:t>gouvernement</a:t>
            </a:r>
            <a:r>
              <a:rPr lang="en-GB" sz="1800" dirty="0">
                <a:solidFill>
                  <a:schemeClr val="lt1"/>
                </a:solidFill>
                <a:latin typeface="Calibri" panose="020F0502020204030204" pitchFamily="34" charset="0"/>
                <a:ea typeface="Lato"/>
                <a:cs typeface="Calibri" panose="020F0502020204030204" pitchFamily="34" charset="0"/>
                <a:sym typeface="Lato"/>
              </a:rPr>
              <a:t> local avec un </a:t>
            </a:r>
            <a:r>
              <a:rPr lang="en-GB" sz="1800" dirty="0" err="1">
                <a:solidFill>
                  <a:schemeClr val="lt1"/>
                </a:solidFill>
                <a:latin typeface="Calibri" panose="020F0502020204030204" pitchFamily="34" charset="0"/>
                <a:ea typeface="Lato"/>
                <a:cs typeface="Calibri" panose="020F0502020204030204" pitchFamily="34" charset="0"/>
                <a:sym typeface="Lato"/>
              </a:rPr>
              <a:t>mandat</a:t>
            </a:r>
            <a:r>
              <a:rPr lang="en-GB" sz="1800" dirty="0">
                <a:solidFill>
                  <a:schemeClr val="lt1"/>
                </a:solidFill>
                <a:latin typeface="Calibri" panose="020F0502020204030204" pitchFamily="34" charset="0"/>
                <a:ea typeface="Lato"/>
                <a:cs typeface="Calibri" panose="020F0502020204030204" pitchFamily="34" charset="0"/>
                <a:sym typeface="Lato"/>
              </a:rPr>
              <a:t> </a:t>
            </a:r>
            <a:r>
              <a:rPr lang="en-GB" sz="1800" dirty="0" err="1">
                <a:solidFill>
                  <a:schemeClr val="lt1"/>
                </a:solidFill>
                <a:latin typeface="Calibri" panose="020F0502020204030204" pitchFamily="34" charset="0"/>
                <a:ea typeface="Lato"/>
                <a:cs typeface="Calibri" panose="020F0502020204030204" pitchFamily="34" charset="0"/>
                <a:sym typeface="Lato"/>
              </a:rPr>
              <a:t>intégré</a:t>
            </a:r>
            <a:endParaRPr dirty="0">
              <a:latin typeface="Calibri" panose="020F0502020204030204" pitchFamily="34" charset="0"/>
              <a:cs typeface="Calibri" panose="020F0502020204030204" pitchFamily="34" charset="0"/>
            </a:endParaRPr>
          </a:p>
        </p:txBody>
      </p:sp>
      <p:sp>
        <p:nvSpPr>
          <p:cNvPr id="17" name="Google Shape;284;p14">
            <a:extLst>
              <a:ext uri="{FF2B5EF4-FFF2-40B4-BE49-F238E27FC236}">
                <a16:creationId xmlns:a16="http://schemas.microsoft.com/office/drawing/2014/main" id="{F73189D5-C42B-E78C-0628-DB37EDE5DABA}"/>
              </a:ext>
            </a:extLst>
          </p:cNvPr>
          <p:cNvSpPr/>
          <p:nvPr/>
        </p:nvSpPr>
        <p:spPr>
          <a:xfrm>
            <a:off x="3514770" y="5308661"/>
            <a:ext cx="4917989" cy="761888"/>
          </a:xfrm>
          <a:prstGeom prst="rect">
            <a:avLst/>
          </a:prstGeom>
          <a:solidFill>
            <a:srgbClr val="6F2875"/>
          </a:solidFill>
          <a:ln w="12700" cap="flat" cmpd="sng">
            <a:solidFill>
              <a:srgbClr val="6F287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dirty="0" err="1">
                <a:solidFill>
                  <a:schemeClr val="lt1"/>
                </a:solidFill>
                <a:latin typeface="Calibri" panose="020F0502020204030204" pitchFamily="34" charset="0"/>
                <a:ea typeface="Lato"/>
                <a:cs typeface="Calibri" panose="020F0502020204030204" pitchFamily="34" charset="0"/>
                <a:sym typeface="Lato"/>
              </a:rPr>
              <a:t>Gouvernement</a:t>
            </a:r>
            <a:r>
              <a:rPr lang="en-GB" sz="1800" dirty="0">
                <a:solidFill>
                  <a:schemeClr val="lt1"/>
                </a:solidFill>
                <a:latin typeface="Calibri" panose="020F0502020204030204" pitchFamily="34" charset="0"/>
                <a:ea typeface="Lato"/>
                <a:cs typeface="Calibri" panose="020F0502020204030204" pitchFamily="34" charset="0"/>
                <a:sym typeface="Lato"/>
              </a:rPr>
              <a:t> local avec un </a:t>
            </a:r>
            <a:r>
              <a:rPr lang="en-GB" sz="1800" dirty="0" err="1">
                <a:solidFill>
                  <a:schemeClr val="lt1"/>
                </a:solidFill>
                <a:latin typeface="Calibri" panose="020F0502020204030204" pitchFamily="34" charset="0"/>
                <a:ea typeface="Lato"/>
                <a:cs typeface="Calibri" panose="020F0502020204030204" pitchFamily="34" charset="0"/>
                <a:sym typeface="Lato"/>
              </a:rPr>
              <a:t>mandat</a:t>
            </a:r>
            <a:r>
              <a:rPr lang="en-GB" sz="1800" dirty="0">
                <a:solidFill>
                  <a:schemeClr val="lt1"/>
                </a:solidFill>
                <a:latin typeface="Calibri" panose="020F0502020204030204" pitchFamily="34" charset="0"/>
                <a:ea typeface="Lato"/>
                <a:cs typeface="Calibri" panose="020F0502020204030204" pitchFamily="34" charset="0"/>
                <a:sym typeface="Lato"/>
              </a:rPr>
              <a:t> </a:t>
            </a:r>
            <a:r>
              <a:rPr lang="en-GB" sz="1800" dirty="0" err="1">
                <a:solidFill>
                  <a:schemeClr val="lt1"/>
                </a:solidFill>
                <a:latin typeface="Calibri" panose="020F0502020204030204" pitchFamily="34" charset="0"/>
                <a:ea typeface="Lato"/>
                <a:cs typeface="Calibri" panose="020F0502020204030204" pitchFamily="34" charset="0"/>
                <a:sym typeface="Lato"/>
              </a:rPr>
              <a:t>intégré</a:t>
            </a:r>
            <a:endParaRPr lang="en-GB" sz="1800" dirty="0">
              <a:solidFill>
                <a:schemeClr val="lt1"/>
              </a:solidFill>
              <a:latin typeface="Calibri" panose="020F0502020204030204" pitchFamily="34" charset="0"/>
              <a:ea typeface="Lato"/>
              <a:cs typeface="Calibri" panose="020F0502020204030204" pitchFamily="34" charset="0"/>
              <a:sym typeface="Lato"/>
            </a:endParaRPr>
          </a:p>
        </p:txBody>
      </p:sp>
      <p:sp>
        <p:nvSpPr>
          <p:cNvPr id="18" name="Google Shape;285;p14">
            <a:extLst>
              <a:ext uri="{FF2B5EF4-FFF2-40B4-BE49-F238E27FC236}">
                <a16:creationId xmlns:a16="http://schemas.microsoft.com/office/drawing/2014/main" id="{DB9B4A50-BF7A-BE3B-AA3D-D8BCD31912D9}"/>
              </a:ext>
            </a:extLst>
          </p:cNvPr>
          <p:cNvSpPr txBox="1">
            <a:spLocks/>
          </p:cNvSpPr>
          <p:nvPr/>
        </p:nvSpPr>
        <p:spPr>
          <a:xfrm>
            <a:off x="3374598" y="1"/>
            <a:ext cx="5058157" cy="1087788"/>
          </a:xfrm>
          <a:prstGeom prst="rect">
            <a:avLst/>
          </a:prstGeom>
          <a:noFill/>
          <a:ln>
            <a:noFill/>
          </a:ln>
        </p:spPr>
        <p:txBody>
          <a:bodyPr spcFirstLastPara="1" wrap="square" lIns="91425" tIns="45700" rIns="91425" bIns="45700" anchor="ctr" anchorCtr="0">
            <a:normAutofit fontScale="92500" lnSpcReduction="10000"/>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lgn="ctr">
              <a:lnSpc>
                <a:spcPct val="90000"/>
              </a:lnSpc>
              <a:spcBef>
                <a:spcPts val="0"/>
              </a:spcBef>
              <a:buClr>
                <a:schemeClr val="dk1"/>
              </a:buClr>
              <a:buSzPts val="4000"/>
              <a:buFont typeface="Lato"/>
              <a:buNone/>
            </a:pPr>
            <a:endParaRPr lang="en-GB" sz="4000" b="1" dirty="0">
              <a:solidFill>
                <a:srgbClr val="6F2875"/>
              </a:solidFill>
              <a:latin typeface="Calibri" panose="020F0502020204030204" pitchFamily="34" charset="0"/>
              <a:ea typeface="Lato"/>
              <a:cs typeface="Calibri" panose="020F0502020204030204" pitchFamily="34" charset="0"/>
              <a:sym typeface="Lato"/>
            </a:endParaRPr>
          </a:p>
          <a:p>
            <a:pPr algn="ctr">
              <a:lnSpc>
                <a:spcPct val="90000"/>
              </a:lnSpc>
              <a:spcBef>
                <a:spcPts val="0"/>
              </a:spcBef>
              <a:buClr>
                <a:schemeClr val="dk1"/>
              </a:buClr>
              <a:buSzPts val="4000"/>
              <a:buFont typeface="Lato"/>
              <a:buNone/>
            </a:pPr>
            <a:r>
              <a:rPr lang="en-GB" sz="4000" b="1" dirty="0">
                <a:solidFill>
                  <a:srgbClr val="6F2875"/>
                </a:solidFill>
                <a:latin typeface="Calibri" panose="020F0502020204030204" pitchFamily="34" charset="0"/>
                <a:ea typeface="Lato"/>
                <a:cs typeface="Calibri" panose="020F0502020204030204" pitchFamily="34" charset="0"/>
                <a:sym typeface="Lato"/>
              </a:rPr>
              <a:t>Les structures de </a:t>
            </a:r>
            <a:r>
              <a:rPr lang="en-GB" sz="4000" b="1" dirty="0" err="1">
                <a:solidFill>
                  <a:srgbClr val="6F2875"/>
                </a:solidFill>
                <a:latin typeface="Calibri" panose="020F0502020204030204" pitchFamily="34" charset="0"/>
                <a:ea typeface="Lato"/>
                <a:cs typeface="Calibri" panose="020F0502020204030204" pitchFamily="34" charset="0"/>
                <a:sym typeface="Lato"/>
              </a:rPr>
              <a:t>mandat</a:t>
            </a:r>
            <a:endParaRPr lang="en-GB" sz="4000" b="1" dirty="0">
              <a:solidFill>
                <a:srgbClr val="6F2875"/>
              </a:solidFill>
            </a:endParaRPr>
          </a:p>
        </p:txBody>
      </p:sp>
    </p:spTree>
    <p:extLst>
      <p:ext uri="{BB962C8B-B14F-4D97-AF65-F5344CB8AC3E}">
        <p14:creationId xmlns:p14="http://schemas.microsoft.com/office/powerpoint/2010/main" val="15905208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11" name="Google Shape;285;p14">
            <a:extLst>
              <a:ext uri="{FF2B5EF4-FFF2-40B4-BE49-F238E27FC236}">
                <a16:creationId xmlns:a16="http://schemas.microsoft.com/office/drawing/2014/main" id="{754CEE4D-CA3F-B10B-738E-1A0E15A5B0F5}"/>
              </a:ext>
            </a:extLst>
          </p:cNvPr>
          <p:cNvSpPr txBox="1">
            <a:spLocks/>
          </p:cNvSpPr>
          <p:nvPr/>
        </p:nvSpPr>
        <p:spPr>
          <a:xfrm rot="16200000">
            <a:off x="463068" y="3245733"/>
            <a:ext cx="5230634" cy="872765"/>
          </a:xfrm>
          <a:prstGeom prst="rect">
            <a:avLst/>
          </a:prstGeom>
          <a:noFill/>
          <a:ln>
            <a:noFill/>
          </a:ln>
        </p:spPr>
        <p:txBody>
          <a:bodyPr spcFirstLastPara="1" wrap="square" lIns="91425" tIns="45700" rIns="91425" bIns="45700" anchor="ctr" anchorCtr="0">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lgn="ctr">
              <a:lnSpc>
                <a:spcPct val="90000"/>
              </a:lnSpc>
              <a:spcBef>
                <a:spcPts val="0"/>
              </a:spcBef>
              <a:buClr>
                <a:schemeClr val="dk1"/>
              </a:buClr>
              <a:buSzPts val="4000"/>
              <a:buFont typeface="Lato"/>
              <a:buNone/>
            </a:pPr>
            <a:endParaRPr lang="en-GB" sz="4000" b="1" dirty="0">
              <a:solidFill>
                <a:srgbClr val="6F2875"/>
              </a:solidFill>
            </a:endParaRPr>
          </a:p>
        </p:txBody>
      </p:sp>
      <p:sp>
        <p:nvSpPr>
          <p:cNvPr id="10" name="Title 1">
            <a:extLst>
              <a:ext uri="{FF2B5EF4-FFF2-40B4-BE49-F238E27FC236}">
                <a16:creationId xmlns:a16="http://schemas.microsoft.com/office/drawing/2014/main" id="{23FDC852-CF33-A028-9E08-86B92E1A5DDF}"/>
              </a:ext>
            </a:extLst>
          </p:cNvPr>
          <p:cNvSpPr txBox="1">
            <a:spLocks/>
          </p:cNvSpPr>
          <p:nvPr/>
        </p:nvSpPr>
        <p:spPr>
          <a:xfrm>
            <a:off x="723899" y="368053"/>
            <a:ext cx="10380875" cy="518508"/>
          </a:xfrm>
          <a:prstGeom prst="rect">
            <a:avLst/>
          </a:prstGeom>
        </p:spPr>
        <p:txBody>
          <a:bodyPr vert="horz" lIns="0" tIns="0" rIns="0" bIns="0" rtlCol="0" anchor="t" anchorCtr="0">
            <a:normAutofit fontScale="97500"/>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lgn="ctr">
              <a:lnSpc>
                <a:spcPct val="90000"/>
              </a:lnSpc>
              <a:spcBef>
                <a:spcPts val="0"/>
              </a:spcBef>
              <a:buClr>
                <a:schemeClr val="dk1"/>
              </a:buClr>
              <a:buSzPts val="4000"/>
              <a:buFont typeface="Lato"/>
              <a:buNone/>
            </a:pPr>
            <a:r>
              <a:rPr lang="en-GB" sz="3200" b="1" dirty="0">
                <a:solidFill>
                  <a:srgbClr val="6F2875"/>
                </a:solidFill>
                <a:latin typeface="Calibri" panose="020F0502020204030204" pitchFamily="34" charset="0"/>
                <a:ea typeface="Lato"/>
                <a:cs typeface="Calibri" panose="020F0502020204030204" pitchFamily="34" charset="0"/>
                <a:sym typeface="Lato"/>
              </a:rPr>
              <a:t>Les structures de mandate: examples</a:t>
            </a:r>
            <a:endParaRPr lang="en-GB" sz="3200" b="1" dirty="0">
              <a:solidFill>
                <a:srgbClr val="6F2875"/>
              </a:solidFill>
            </a:endParaRPr>
          </a:p>
        </p:txBody>
      </p:sp>
      <p:grpSp>
        <p:nvGrpSpPr>
          <p:cNvPr id="18" name="Group 17">
            <a:extLst>
              <a:ext uri="{FF2B5EF4-FFF2-40B4-BE49-F238E27FC236}">
                <a16:creationId xmlns:a16="http://schemas.microsoft.com/office/drawing/2014/main" id="{D4F86BEE-AC77-2CE0-0696-1573ACBFB147}"/>
              </a:ext>
            </a:extLst>
          </p:cNvPr>
          <p:cNvGrpSpPr/>
          <p:nvPr/>
        </p:nvGrpSpPr>
        <p:grpSpPr>
          <a:xfrm>
            <a:off x="3263998" y="972415"/>
            <a:ext cx="5805162" cy="5397508"/>
            <a:chOff x="3263998" y="972415"/>
            <a:chExt cx="5805162" cy="5397508"/>
          </a:xfrm>
        </p:grpSpPr>
        <p:grpSp>
          <p:nvGrpSpPr>
            <p:cNvPr id="12" name="Group 11">
              <a:extLst>
                <a:ext uri="{FF2B5EF4-FFF2-40B4-BE49-F238E27FC236}">
                  <a16:creationId xmlns:a16="http://schemas.microsoft.com/office/drawing/2014/main" id="{ABA78466-5F8F-2907-CCEC-B7C3190E6660}"/>
                </a:ext>
              </a:extLst>
            </p:cNvPr>
            <p:cNvGrpSpPr/>
            <p:nvPr/>
          </p:nvGrpSpPr>
          <p:grpSpPr>
            <a:xfrm>
              <a:off x="3263998" y="972415"/>
              <a:ext cx="5805162" cy="5397508"/>
              <a:chOff x="3386546" y="799370"/>
              <a:chExt cx="6283817" cy="5842550"/>
            </a:xfrm>
          </p:grpSpPr>
          <p:pic>
            <p:nvPicPr>
              <p:cNvPr id="2" name="Google Shape;274;p14">
                <a:extLst>
                  <a:ext uri="{FF2B5EF4-FFF2-40B4-BE49-F238E27FC236}">
                    <a16:creationId xmlns:a16="http://schemas.microsoft.com/office/drawing/2014/main" id="{CB2236C8-8458-EDBA-A202-FDD8037F0565}"/>
                  </a:ext>
                </a:extLst>
              </p:cNvPr>
              <p:cNvPicPr preferRelativeResize="0"/>
              <p:nvPr/>
            </p:nvPicPr>
            <p:blipFill rotWithShape="1">
              <a:blip r:embed="rId2">
                <a:alphaModFix/>
              </a:blip>
              <a:srcRect l="10809" r="10538" b="77966"/>
              <a:stretch/>
            </p:blipFill>
            <p:spPr>
              <a:xfrm>
                <a:off x="3386546" y="799370"/>
                <a:ext cx="5347336" cy="586918"/>
              </a:xfrm>
              <a:prstGeom prst="rect">
                <a:avLst/>
              </a:prstGeom>
              <a:noFill/>
              <a:ln>
                <a:noFill/>
              </a:ln>
            </p:spPr>
          </p:pic>
          <p:pic>
            <p:nvPicPr>
              <p:cNvPr id="3" name="Google Shape;275;p14">
                <a:extLst>
                  <a:ext uri="{FF2B5EF4-FFF2-40B4-BE49-F238E27FC236}">
                    <a16:creationId xmlns:a16="http://schemas.microsoft.com/office/drawing/2014/main" id="{07475F66-20BA-8383-919C-85AD8AA874AE}"/>
                  </a:ext>
                </a:extLst>
              </p:cNvPr>
              <p:cNvPicPr preferRelativeResize="0"/>
              <p:nvPr/>
            </p:nvPicPr>
            <p:blipFill rotWithShape="1">
              <a:blip r:embed="rId2">
                <a:alphaModFix/>
              </a:blip>
              <a:srcRect l="11487" t="23473" r="1073" b="40762"/>
              <a:stretch/>
            </p:blipFill>
            <p:spPr>
              <a:xfrm>
                <a:off x="3445864" y="1468500"/>
                <a:ext cx="5943801" cy="872765"/>
              </a:xfrm>
              <a:prstGeom prst="rect">
                <a:avLst/>
              </a:prstGeom>
              <a:noFill/>
              <a:ln>
                <a:noFill/>
              </a:ln>
            </p:spPr>
          </p:pic>
          <p:pic>
            <p:nvPicPr>
              <p:cNvPr id="5" name="Google Shape;276;p14">
                <a:extLst>
                  <a:ext uri="{FF2B5EF4-FFF2-40B4-BE49-F238E27FC236}">
                    <a16:creationId xmlns:a16="http://schemas.microsoft.com/office/drawing/2014/main" id="{6EEDFC1A-B77C-BD75-AB60-AEB79FCB4472}"/>
                  </a:ext>
                </a:extLst>
              </p:cNvPr>
              <p:cNvPicPr preferRelativeResize="0"/>
              <p:nvPr/>
            </p:nvPicPr>
            <p:blipFill rotWithShape="1">
              <a:blip r:embed="rId3">
                <a:alphaModFix/>
              </a:blip>
              <a:srcRect l="10991" r="222" b="49412"/>
              <a:stretch/>
            </p:blipFill>
            <p:spPr>
              <a:xfrm>
                <a:off x="3387624" y="2423477"/>
                <a:ext cx="6060279" cy="1014942"/>
              </a:xfrm>
              <a:prstGeom prst="rect">
                <a:avLst/>
              </a:prstGeom>
              <a:noFill/>
              <a:ln>
                <a:noFill/>
              </a:ln>
            </p:spPr>
          </p:pic>
          <p:pic>
            <p:nvPicPr>
              <p:cNvPr id="6" name="Google Shape;277;p14">
                <a:extLst>
                  <a:ext uri="{FF2B5EF4-FFF2-40B4-BE49-F238E27FC236}">
                    <a16:creationId xmlns:a16="http://schemas.microsoft.com/office/drawing/2014/main" id="{B5E1CB27-4FC1-2891-D37D-C32B2BF3C84A}"/>
                  </a:ext>
                </a:extLst>
              </p:cNvPr>
              <p:cNvPicPr preferRelativeResize="0"/>
              <p:nvPr/>
            </p:nvPicPr>
            <p:blipFill rotWithShape="1">
              <a:blip r:embed="rId4">
                <a:alphaModFix/>
              </a:blip>
              <a:srcRect l="10414" r="1785" b="47872"/>
              <a:stretch/>
            </p:blipFill>
            <p:spPr>
              <a:xfrm>
                <a:off x="3386547" y="3497078"/>
                <a:ext cx="6175072" cy="1055896"/>
              </a:xfrm>
              <a:prstGeom prst="rect">
                <a:avLst/>
              </a:prstGeom>
              <a:noFill/>
              <a:ln>
                <a:noFill/>
              </a:ln>
            </p:spPr>
          </p:pic>
          <p:pic>
            <p:nvPicPr>
              <p:cNvPr id="8" name="Google Shape;278;p14">
                <a:extLst>
                  <a:ext uri="{FF2B5EF4-FFF2-40B4-BE49-F238E27FC236}">
                    <a16:creationId xmlns:a16="http://schemas.microsoft.com/office/drawing/2014/main" id="{C8D6E361-53E1-5AB5-03C4-40E1A3914A18}"/>
                  </a:ext>
                </a:extLst>
              </p:cNvPr>
              <p:cNvPicPr preferRelativeResize="0"/>
              <p:nvPr/>
            </p:nvPicPr>
            <p:blipFill rotWithShape="1">
              <a:blip r:embed="rId5">
                <a:alphaModFix/>
              </a:blip>
              <a:srcRect l="11321" r="722" b="50975"/>
              <a:stretch/>
            </p:blipFill>
            <p:spPr>
              <a:xfrm>
                <a:off x="3445863" y="4541708"/>
                <a:ext cx="6175073" cy="1030255"/>
              </a:xfrm>
              <a:prstGeom prst="rect">
                <a:avLst/>
              </a:prstGeom>
              <a:noFill/>
              <a:ln>
                <a:noFill/>
              </a:ln>
            </p:spPr>
          </p:pic>
          <p:pic>
            <p:nvPicPr>
              <p:cNvPr id="9" name="Google Shape;279;p14">
                <a:extLst>
                  <a:ext uri="{FF2B5EF4-FFF2-40B4-BE49-F238E27FC236}">
                    <a16:creationId xmlns:a16="http://schemas.microsoft.com/office/drawing/2014/main" id="{575ED15D-9CE7-5040-D9B1-F0CD9929CB2D}"/>
                  </a:ext>
                </a:extLst>
              </p:cNvPr>
              <p:cNvPicPr preferRelativeResize="0"/>
              <p:nvPr/>
            </p:nvPicPr>
            <p:blipFill rotWithShape="1">
              <a:blip r:embed="rId6">
                <a:alphaModFix/>
              </a:blip>
              <a:srcRect l="10533" t="50892" r="1013"/>
              <a:stretch/>
            </p:blipFill>
            <p:spPr>
              <a:xfrm>
                <a:off x="3396435" y="5571963"/>
                <a:ext cx="6273928" cy="1069957"/>
              </a:xfrm>
              <a:prstGeom prst="rect">
                <a:avLst/>
              </a:prstGeom>
              <a:noFill/>
              <a:ln>
                <a:noFill/>
              </a:ln>
            </p:spPr>
          </p:pic>
        </p:grpSp>
        <p:sp>
          <p:nvSpPr>
            <p:cNvPr id="7" name="TextBox 6">
              <a:extLst>
                <a:ext uri="{FF2B5EF4-FFF2-40B4-BE49-F238E27FC236}">
                  <a16:creationId xmlns:a16="http://schemas.microsoft.com/office/drawing/2014/main" id="{7B858286-74A1-D087-4A1E-A0BF21B4BE04}"/>
                </a:ext>
              </a:extLst>
            </p:cNvPr>
            <p:cNvSpPr txBox="1"/>
            <p:nvPr/>
          </p:nvSpPr>
          <p:spPr>
            <a:xfrm>
              <a:off x="3696071" y="1109076"/>
              <a:ext cx="733446" cy="292388"/>
            </a:xfrm>
            <a:prstGeom prst="rect">
              <a:avLst/>
            </a:prstGeom>
            <a:solidFill>
              <a:srgbClr val="653499"/>
            </a:solidFill>
          </p:spPr>
          <p:txBody>
            <a:bodyPr wrap="square" rtlCol="0">
              <a:spAutoFit/>
            </a:bodyPr>
            <a:lstStyle/>
            <a:p>
              <a:r>
                <a:rPr lang="en-US" sz="1300" dirty="0">
                  <a:solidFill>
                    <a:schemeClr val="bg1"/>
                  </a:solidFill>
                </a:rPr>
                <a:t>Capture</a:t>
              </a:r>
            </a:p>
          </p:txBody>
        </p:sp>
        <p:sp>
          <p:nvSpPr>
            <p:cNvPr id="14" name="TextBox 13">
              <a:extLst>
                <a:ext uri="{FF2B5EF4-FFF2-40B4-BE49-F238E27FC236}">
                  <a16:creationId xmlns:a16="http://schemas.microsoft.com/office/drawing/2014/main" id="{645C98E4-C20D-329A-A6D8-4C449161D91E}"/>
                </a:ext>
              </a:extLst>
            </p:cNvPr>
            <p:cNvSpPr txBox="1"/>
            <p:nvPr/>
          </p:nvSpPr>
          <p:spPr>
            <a:xfrm>
              <a:off x="4615510" y="1095731"/>
              <a:ext cx="733446" cy="292388"/>
            </a:xfrm>
            <a:prstGeom prst="rect">
              <a:avLst/>
            </a:prstGeom>
            <a:solidFill>
              <a:srgbClr val="653499"/>
            </a:solidFill>
          </p:spPr>
          <p:txBody>
            <a:bodyPr wrap="square" rtlCol="0">
              <a:spAutoFit/>
            </a:bodyPr>
            <a:lstStyle/>
            <a:p>
              <a:r>
                <a:rPr lang="en-US" sz="1300" dirty="0" err="1">
                  <a:solidFill>
                    <a:schemeClr val="bg1"/>
                  </a:solidFill>
                </a:rPr>
                <a:t>Collecte</a:t>
              </a:r>
              <a:endParaRPr lang="en-US" sz="1300" dirty="0">
                <a:solidFill>
                  <a:schemeClr val="bg1"/>
                </a:solidFill>
              </a:endParaRPr>
            </a:p>
          </p:txBody>
        </p:sp>
        <p:sp>
          <p:nvSpPr>
            <p:cNvPr id="15" name="TextBox 14">
              <a:extLst>
                <a:ext uri="{FF2B5EF4-FFF2-40B4-BE49-F238E27FC236}">
                  <a16:creationId xmlns:a16="http://schemas.microsoft.com/office/drawing/2014/main" id="{4C656CFB-485A-D2FB-AA0B-2000308684B8}"/>
                </a:ext>
              </a:extLst>
            </p:cNvPr>
            <p:cNvSpPr txBox="1"/>
            <p:nvPr/>
          </p:nvSpPr>
          <p:spPr>
            <a:xfrm>
              <a:off x="5521115" y="1119806"/>
              <a:ext cx="750800" cy="261610"/>
            </a:xfrm>
            <a:prstGeom prst="rect">
              <a:avLst/>
            </a:prstGeom>
            <a:solidFill>
              <a:srgbClr val="653499"/>
            </a:solidFill>
          </p:spPr>
          <p:txBody>
            <a:bodyPr wrap="square" rtlCol="0">
              <a:spAutoFit/>
            </a:bodyPr>
            <a:lstStyle/>
            <a:p>
              <a:r>
                <a:rPr lang="en-US" sz="1100" dirty="0">
                  <a:solidFill>
                    <a:schemeClr val="bg1"/>
                  </a:solidFill>
                </a:rPr>
                <a:t>Transport</a:t>
              </a:r>
            </a:p>
          </p:txBody>
        </p:sp>
        <p:sp>
          <p:nvSpPr>
            <p:cNvPr id="16" name="TextBox 15">
              <a:extLst>
                <a:ext uri="{FF2B5EF4-FFF2-40B4-BE49-F238E27FC236}">
                  <a16:creationId xmlns:a16="http://schemas.microsoft.com/office/drawing/2014/main" id="{2DDE09AC-C58A-CFA2-9ED9-62FD775D36F8}"/>
                </a:ext>
              </a:extLst>
            </p:cNvPr>
            <p:cNvSpPr txBox="1"/>
            <p:nvPr/>
          </p:nvSpPr>
          <p:spPr>
            <a:xfrm>
              <a:off x="6401084" y="1107763"/>
              <a:ext cx="793790" cy="253916"/>
            </a:xfrm>
            <a:prstGeom prst="rect">
              <a:avLst/>
            </a:prstGeom>
            <a:solidFill>
              <a:srgbClr val="653499"/>
            </a:solidFill>
          </p:spPr>
          <p:txBody>
            <a:bodyPr wrap="square" rtlCol="0">
              <a:spAutoFit/>
            </a:bodyPr>
            <a:lstStyle/>
            <a:p>
              <a:r>
                <a:rPr lang="en-US" sz="1050" dirty="0" err="1">
                  <a:solidFill>
                    <a:schemeClr val="bg1"/>
                  </a:solidFill>
                </a:rPr>
                <a:t>Traitement</a:t>
              </a:r>
              <a:endParaRPr lang="en-US" sz="1000" dirty="0">
                <a:solidFill>
                  <a:schemeClr val="bg1"/>
                </a:solidFill>
              </a:endParaRPr>
            </a:p>
          </p:txBody>
        </p:sp>
        <p:sp>
          <p:nvSpPr>
            <p:cNvPr id="17" name="TextBox 16">
              <a:extLst>
                <a:ext uri="{FF2B5EF4-FFF2-40B4-BE49-F238E27FC236}">
                  <a16:creationId xmlns:a16="http://schemas.microsoft.com/office/drawing/2014/main" id="{EF232C86-64A7-3CFE-4AA7-353DEE82F721}"/>
                </a:ext>
              </a:extLst>
            </p:cNvPr>
            <p:cNvSpPr txBox="1"/>
            <p:nvPr/>
          </p:nvSpPr>
          <p:spPr>
            <a:xfrm>
              <a:off x="7324043" y="1089614"/>
              <a:ext cx="733446" cy="400110"/>
            </a:xfrm>
            <a:prstGeom prst="rect">
              <a:avLst/>
            </a:prstGeom>
            <a:solidFill>
              <a:srgbClr val="653499"/>
            </a:solidFill>
          </p:spPr>
          <p:txBody>
            <a:bodyPr wrap="square" rtlCol="0">
              <a:spAutoFit/>
            </a:bodyPr>
            <a:lstStyle/>
            <a:p>
              <a:r>
                <a:rPr lang="en-US" sz="1000" dirty="0">
                  <a:solidFill>
                    <a:schemeClr val="bg1"/>
                  </a:solidFill>
                </a:rPr>
                <a:t>Elim </a:t>
              </a:r>
              <a:r>
                <a:rPr lang="en-US" sz="1000" dirty="0" err="1">
                  <a:solidFill>
                    <a:schemeClr val="bg1"/>
                  </a:solidFill>
                </a:rPr>
                <a:t>ou</a:t>
              </a:r>
              <a:r>
                <a:rPr lang="en-US" sz="1000" dirty="0">
                  <a:solidFill>
                    <a:schemeClr val="bg1"/>
                  </a:solidFill>
                </a:rPr>
                <a:t> </a:t>
              </a:r>
              <a:r>
                <a:rPr lang="en-US" sz="1000" dirty="0" err="1">
                  <a:solidFill>
                    <a:schemeClr val="bg1"/>
                  </a:solidFill>
                </a:rPr>
                <a:t>Reut</a:t>
              </a:r>
              <a:endParaRPr lang="en-US" sz="1000" dirty="0">
                <a:solidFill>
                  <a:schemeClr val="bg1"/>
                </a:solidFill>
              </a:endParaRPr>
            </a:p>
          </p:txBody>
        </p:sp>
      </p:grpSp>
    </p:spTree>
    <p:extLst>
      <p:ext uri="{BB962C8B-B14F-4D97-AF65-F5344CB8AC3E}">
        <p14:creationId xmlns:p14="http://schemas.microsoft.com/office/powerpoint/2010/main" val="15146842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899" y="368053"/>
            <a:ext cx="10280705" cy="518508"/>
          </a:xfrm>
          <a:prstGeom prst="rect">
            <a:avLst/>
          </a:prstGeom>
        </p:spPr>
        <p:txBody>
          <a:bodyPr vert="horz" lIns="0" tIns="0" rIns="0" bIns="0" rtlCol="0" anchor="t" anchorCtr="0">
            <a:normAutofit/>
          </a:bodyPr>
          <a:lstStyle/>
          <a:p>
            <a:r>
              <a:rPr lang="en-US" sz="3200" b="1" dirty="0">
                <a:solidFill>
                  <a:schemeClr val="tx2"/>
                </a:solidFill>
                <a:latin typeface="Calibri" panose="020F0502020204030204" pitchFamily="34" charset="0"/>
              </a:rPr>
              <a:t>Étude de </a:t>
            </a:r>
            <a:r>
              <a:rPr lang="en-US" sz="3200" b="1" dirty="0" err="1">
                <a:solidFill>
                  <a:schemeClr val="tx2"/>
                </a:solidFill>
                <a:latin typeface="Calibri" panose="020F0502020204030204" pitchFamily="34" charset="0"/>
              </a:rPr>
              <a:t>cas</a:t>
            </a:r>
            <a:r>
              <a:rPr lang="en-US" sz="3200" b="1" dirty="0">
                <a:solidFill>
                  <a:schemeClr val="tx2"/>
                </a:solidFill>
                <a:latin typeface="Calibri" panose="020F0502020204030204" pitchFamily="34" charset="0"/>
              </a:rPr>
              <a:t> </a:t>
            </a: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9" name="Google Shape;284;p14">
            <a:extLst>
              <a:ext uri="{FF2B5EF4-FFF2-40B4-BE49-F238E27FC236}">
                <a16:creationId xmlns:a16="http://schemas.microsoft.com/office/drawing/2014/main" id="{A567C80C-FCBD-5246-2CB8-DB23BE3810E7}"/>
              </a:ext>
            </a:extLst>
          </p:cNvPr>
          <p:cNvSpPr/>
          <p:nvPr/>
        </p:nvSpPr>
        <p:spPr>
          <a:xfrm>
            <a:off x="723900" y="1086977"/>
            <a:ext cx="10280705" cy="3970797"/>
          </a:xfrm>
          <a:prstGeom prst="rect">
            <a:avLst/>
          </a:prstGeom>
          <a:solidFill>
            <a:srgbClr val="6F2875">
              <a:alpha val="10000"/>
            </a:srgbClr>
          </a:solid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dirty="0" err="1">
                <a:sym typeface="Lato"/>
              </a:rPr>
              <a:t>Inclure</a:t>
            </a:r>
            <a:r>
              <a:rPr lang="en-US" dirty="0">
                <a:sym typeface="Lato"/>
              </a:rPr>
              <a:t> </a:t>
            </a:r>
            <a:r>
              <a:rPr lang="en-US" dirty="0" err="1">
                <a:sym typeface="Lato"/>
              </a:rPr>
              <a:t>une</a:t>
            </a:r>
            <a:r>
              <a:rPr lang="en-US" dirty="0">
                <a:sym typeface="Lato"/>
              </a:rPr>
              <a:t> étude de </a:t>
            </a:r>
            <a:r>
              <a:rPr lang="en-US" dirty="0" err="1">
                <a:sym typeface="Lato"/>
              </a:rPr>
              <a:t>cas</a:t>
            </a:r>
            <a:r>
              <a:rPr lang="en-US" dirty="0">
                <a:sym typeface="Lato"/>
              </a:rPr>
              <a:t> </a:t>
            </a:r>
            <a:r>
              <a:rPr lang="en-US" dirty="0" err="1">
                <a:sym typeface="Lato"/>
              </a:rPr>
              <a:t>provenant</a:t>
            </a:r>
            <a:r>
              <a:rPr lang="en-US" dirty="0">
                <a:sym typeface="Lato"/>
              </a:rPr>
              <a:t> du </a:t>
            </a:r>
            <a:r>
              <a:rPr lang="en-US" dirty="0" err="1">
                <a:sym typeface="Lato"/>
              </a:rPr>
              <a:t>ou</a:t>
            </a:r>
            <a:r>
              <a:rPr lang="en-US" dirty="0">
                <a:sym typeface="Lato"/>
              </a:rPr>
              <a:t> des pays </a:t>
            </a:r>
            <a:r>
              <a:rPr lang="en-US" dirty="0" err="1">
                <a:sym typeface="Lato"/>
              </a:rPr>
              <a:t>pertinents</a:t>
            </a:r>
            <a:r>
              <a:rPr lang="en-US" dirty="0">
                <a:sym typeface="Lato"/>
              </a:rPr>
              <a:t> qui </a:t>
            </a:r>
            <a:r>
              <a:rPr lang="en-US" dirty="0" err="1">
                <a:sym typeface="Lato"/>
              </a:rPr>
              <a:t>montre</a:t>
            </a:r>
            <a:r>
              <a:rPr lang="en-US" dirty="0">
                <a:sym typeface="Lato"/>
              </a:rPr>
              <a:t> la </a:t>
            </a:r>
            <a:r>
              <a:rPr lang="en-US" dirty="0" err="1">
                <a:sym typeface="Lato"/>
              </a:rPr>
              <a:t>répartition</a:t>
            </a:r>
            <a:r>
              <a:rPr lang="en-US" dirty="0">
                <a:sym typeface="Lato"/>
              </a:rPr>
              <a:t> des </a:t>
            </a:r>
            <a:r>
              <a:rPr lang="en-US" dirty="0" err="1">
                <a:sym typeface="Lato"/>
              </a:rPr>
              <a:t>responsabilités</a:t>
            </a:r>
            <a:r>
              <a:rPr lang="en-US" dirty="0">
                <a:sym typeface="Lato"/>
              </a:rPr>
              <a:t> entre </a:t>
            </a:r>
            <a:r>
              <a:rPr lang="en-US" dirty="0" err="1">
                <a:sym typeface="Lato"/>
              </a:rPr>
              <a:t>différents</a:t>
            </a:r>
            <a:r>
              <a:rPr lang="en-US" dirty="0">
                <a:sym typeface="Lato"/>
              </a:rPr>
              <a:t> </a:t>
            </a:r>
            <a:r>
              <a:rPr lang="en-US" dirty="0" err="1">
                <a:sym typeface="Lato"/>
              </a:rPr>
              <a:t>acteurs</a:t>
            </a:r>
            <a:r>
              <a:rPr lang="en-US" dirty="0">
                <a:sym typeface="Lato"/>
              </a:rPr>
              <a:t>.</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dirty="0">
                <a:sym typeface="Lato"/>
              </a:rPr>
              <a:t>Les diapositives 28-32 </a:t>
            </a:r>
            <a:r>
              <a:rPr lang="en-US" dirty="0" err="1">
                <a:sym typeface="Lato"/>
              </a:rPr>
              <a:t>fournissent</a:t>
            </a:r>
            <a:r>
              <a:rPr lang="en-US" dirty="0">
                <a:sym typeface="Lato"/>
              </a:rPr>
              <a:t> </a:t>
            </a:r>
            <a:r>
              <a:rPr lang="en-US" dirty="0" err="1">
                <a:sym typeface="Lato"/>
              </a:rPr>
              <a:t>quelques</a:t>
            </a:r>
            <a:r>
              <a:rPr lang="en-US" dirty="0">
                <a:sym typeface="Lato"/>
              </a:rPr>
              <a:t> </a:t>
            </a:r>
            <a:r>
              <a:rPr lang="en-US" dirty="0" err="1">
                <a:sym typeface="Lato"/>
              </a:rPr>
              <a:t>exemples</a:t>
            </a:r>
            <a:r>
              <a:rPr lang="en-US" dirty="0">
                <a:sym typeface="Lato"/>
              </a:rPr>
              <a:t> </a:t>
            </a:r>
            <a:r>
              <a:rPr lang="en-US" dirty="0" err="1">
                <a:sym typeface="Lato"/>
              </a:rPr>
              <a:t>existants</a:t>
            </a:r>
            <a:r>
              <a:rPr lang="en-US" dirty="0">
                <a:sym typeface="Lato"/>
              </a:rPr>
              <a:t> qui </a:t>
            </a:r>
            <a:r>
              <a:rPr lang="en-US" dirty="0" err="1">
                <a:sym typeface="Lato"/>
              </a:rPr>
              <a:t>pourraient</a:t>
            </a:r>
            <a:r>
              <a:rPr lang="en-US" dirty="0">
                <a:sym typeface="Lato"/>
              </a:rPr>
              <a:t> </a:t>
            </a:r>
            <a:r>
              <a:rPr lang="en-US" dirty="0" err="1">
                <a:sym typeface="Lato"/>
              </a:rPr>
              <a:t>être</a:t>
            </a:r>
            <a:r>
              <a:rPr lang="en-US" dirty="0">
                <a:sym typeface="Lato"/>
              </a:rPr>
              <a:t> </a:t>
            </a:r>
            <a:r>
              <a:rPr lang="en-US" dirty="0" err="1">
                <a:sym typeface="Lato"/>
              </a:rPr>
              <a:t>utilisés</a:t>
            </a:r>
            <a:r>
              <a:rPr lang="en-US" dirty="0">
                <a:sym typeface="Lato"/>
              </a:rPr>
              <a:t> pour </a:t>
            </a:r>
            <a:r>
              <a:rPr lang="en-US" dirty="0" err="1">
                <a:sym typeface="Lato"/>
              </a:rPr>
              <a:t>étayer</a:t>
            </a:r>
            <a:r>
              <a:rPr lang="en-US" dirty="0">
                <a:sym typeface="Lato"/>
              </a:rPr>
              <a:t> les études de </a:t>
            </a:r>
            <a:r>
              <a:rPr lang="en-US" dirty="0" err="1">
                <a:sym typeface="Lato"/>
              </a:rPr>
              <a:t>cas</a:t>
            </a:r>
            <a:r>
              <a:rPr lang="en-US" dirty="0">
                <a:sym typeface="Lato"/>
              </a:rPr>
              <a:t> </a:t>
            </a:r>
            <a:r>
              <a:rPr lang="en-US" dirty="0" err="1">
                <a:sym typeface="Lato"/>
              </a:rPr>
              <a:t>développées</a:t>
            </a:r>
            <a:r>
              <a:rPr lang="en-US" dirty="0">
                <a:sym typeface="Lato"/>
              </a:rPr>
              <a:t>.</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dirty="0" err="1">
                <a:sym typeface="Lato"/>
              </a:rPr>
              <a:t>L'étude</a:t>
            </a:r>
            <a:r>
              <a:rPr lang="en-US" dirty="0">
                <a:sym typeface="Lato"/>
              </a:rPr>
              <a:t> de </a:t>
            </a:r>
            <a:r>
              <a:rPr lang="en-US" dirty="0" err="1">
                <a:sym typeface="Lato"/>
              </a:rPr>
              <a:t>cas</a:t>
            </a:r>
            <a:r>
              <a:rPr lang="en-US" dirty="0">
                <a:sym typeface="Lato"/>
              </a:rPr>
              <a:t> </a:t>
            </a:r>
            <a:r>
              <a:rPr lang="en-US" dirty="0" err="1">
                <a:sym typeface="Lato"/>
              </a:rPr>
              <a:t>devrait</a:t>
            </a:r>
            <a:r>
              <a:rPr lang="en-US" dirty="0">
                <a:sym typeface="Lato"/>
              </a:rPr>
              <a:t> </a:t>
            </a:r>
            <a:r>
              <a:rPr lang="en-US" dirty="0" err="1">
                <a:sym typeface="Lato"/>
              </a:rPr>
              <a:t>répondre</a:t>
            </a:r>
            <a:r>
              <a:rPr lang="en-US" dirty="0">
                <a:sym typeface="Lato"/>
              </a:rPr>
              <a:t> aux questions </a:t>
            </a:r>
            <a:r>
              <a:rPr lang="en-US" dirty="0" err="1">
                <a:sym typeface="Lato"/>
              </a:rPr>
              <a:t>suivantes</a:t>
            </a:r>
            <a:r>
              <a:rPr lang="en-US" dirty="0">
                <a:sym typeface="Lato"/>
              </a:rPr>
              <a:t> :</a:t>
            </a:r>
          </a:p>
          <a:p>
            <a:pPr marL="741600" lvl="1" indent="-285750">
              <a:lnSpc>
                <a:spcPts val="2200"/>
              </a:lnSpc>
              <a:spcBef>
                <a:spcPts val="1000"/>
              </a:spcBef>
              <a:buClr>
                <a:schemeClr val="dk1"/>
              </a:buClr>
              <a:buSzPts val="1800"/>
              <a:buFont typeface="Arial" panose="020B0604020202020204" pitchFamily="34" charset="0"/>
              <a:buChar char="•"/>
            </a:pPr>
            <a:r>
              <a:rPr lang="en-US" dirty="0">
                <a:sym typeface="Lato"/>
              </a:rPr>
              <a:t>Qui </a:t>
            </a:r>
            <a:r>
              <a:rPr lang="en-US" dirty="0" err="1">
                <a:sym typeface="Lato"/>
              </a:rPr>
              <a:t>est</a:t>
            </a:r>
            <a:r>
              <a:rPr lang="en-US" dirty="0">
                <a:sym typeface="Lato"/>
              </a:rPr>
              <a:t> </a:t>
            </a:r>
            <a:r>
              <a:rPr lang="en-US" dirty="0" err="1">
                <a:sym typeface="Lato"/>
              </a:rPr>
              <a:t>responsable</a:t>
            </a:r>
            <a:r>
              <a:rPr lang="en-US" dirty="0">
                <a:sym typeface="Lato"/>
              </a:rPr>
              <a:t> de </a:t>
            </a:r>
            <a:r>
              <a:rPr lang="en-US" dirty="0" err="1">
                <a:sym typeface="Lato"/>
              </a:rPr>
              <a:t>l'assainissement</a:t>
            </a:r>
            <a:r>
              <a:rPr lang="en-US" dirty="0">
                <a:sym typeface="Lato"/>
              </a:rPr>
              <a:t> avec </a:t>
            </a:r>
            <a:r>
              <a:rPr lang="en-US" dirty="0" err="1">
                <a:sym typeface="Lato"/>
              </a:rPr>
              <a:t>ou</a:t>
            </a:r>
            <a:r>
              <a:rPr lang="en-US" dirty="0">
                <a:sym typeface="Lato"/>
              </a:rPr>
              <a:t> sans </a:t>
            </a:r>
            <a:r>
              <a:rPr lang="en-US" dirty="0" err="1">
                <a:sym typeface="Lato"/>
              </a:rPr>
              <a:t>égouts</a:t>
            </a:r>
            <a:r>
              <a:rPr lang="en-US" dirty="0">
                <a:sym typeface="Lato"/>
              </a:rPr>
              <a:t> ?</a:t>
            </a:r>
          </a:p>
          <a:p>
            <a:pPr marL="741600" lvl="1" indent="-285750">
              <a:lnSpc>
                <a:spcPts val="2200"/>
              </a:lnSpc>
              <a:spcBef>
                <a:spcPts val="1000"/>
              </a:spcBef>
              <a:buClr>
                <a:schemeClr val="dk1"/>
              </a:buClr>
              <a:buSzPts val="1800"/>
              <a:buFont typeface="Arial" panose="020B0604020202020204" pitchFamily="34" charset="0"/>
              <a:buChar char="•"/>
            </a:pPr>
            <a:r>
              <a:rPr lang="en-US" dirty="0">
                <a:sym typeface="Lato"/>
              </a:rPr>
              <a:t>Le </a:t>
            </a:r>
            <a:r>
              <a:rPr lang="en-US" dirty="0" err="1">
                <a:sym typeface="Lato"/>
              </a:rPr>
              <a:t>mandat</a:t>
            </a:r>
            <a:r>
              <a:rPr lang="en-US" dirty="0">
                <a:sym typeface="Lato"/>
              </a:rPr>
              <a:t> </a:t>
            </a:r>
            <a:r>
              <a:rPr lang="en-US" dirty="0" err="1">
                <a:sym typeface="Lato"/>
              </a:rPr>
              <a:t>est</a:t>
            </a:r>
            <a:r>
              <a:rPr lang="en-US" dirty="0">
                <a:sym typeface="Lato"/>
              </a:rPr>
              <a:t>-il </a:t>
            </a:r>
            <a:r>
              <a:rPr lang="en-US" dirty="0" err="1">
                <a:sym typeface="Lato"/>
              </a:rPr>
              <a:t>intégré</a:t>
            </a:r>
            <a:r>
              <a:rPr lang="en-US" dirty="0">
                <a:sym typeface="Lato"/>
              </a:rPr>
              <a:t> </a:t>
            </a:r>
            <a:r>
              <a:rPr lang="en-US" dirty="0" err="1">
                <a:sym typeface="Lato"/>
              </a:rPr>
              <a:t>ou</a:t>
            </a:r>
            <a:r>
              <a:rPr lang="en-US" dirty="0">
                <a:sym typeface="Lato"/>
              </a:rPr>
              <a:t> </a:t>
            </a:r>
            <a:r>
              <a:rPr lang="en-US" dirty="0" err="1">
                <a:sym typeface="Lato"/>
              </a:rPr>
              <a:t>scindé</a:t>
            </a:r>
            <a:r>
              <a:rPr lang="en-US" dirty="0">
                <a:sym typeface="Lato"/>
              </a:rPr>
              <a:t> ? </a:t>
            </a:r>
            <a:r>
              <a:rPr lang="en-US" dirty="0" err="1">
                <a:sym typeface="Lato"/>
              </a:rPr>
              <a:t>Quel</a:t>
            </a:r>
            <a:r>
              <a:rPr lang="en-US" dirty="0">
                <a:sym typeface="Lato"/>
              </a:rPr>
              <a:t> </a:t>
            </a:r>
            <a:r>
              <a:rPr lang="en-US" dirty="0" err="1">
                <a:sym typeface="Lato"/>
              </a:rPr>
              <a:t>en</a:t>
            </a:r>
            <a:r>
              <a:rPr lang="en-US" dirty="0">
                <a:sym typeface="Lato"/>
              </a:rPr>
              <a:t> </a:t>
            </a:r>
            <a:r>
              <a:rPr lang="en-US" dirty="0" err="1">
                <a:sym typeface="Lato"/>
              </a:rPr>
              <a:t>est</a:t>
            </a:r>
            <a:r>
              <a:rPr lang="en-US" dirty="0">
                <a:sym typeface="Lato"/>
              </a:rPr>
              <a:t> </a:t>
            </a:r>
            <a:r>
              <a:rPr lang="en-US" dirty="0" err="1">
                <a:sym typeface="Lato"/>
              </a:rPr>
              <a:t>l'impact</a:t>
            </a:r>
            <a:r>
              <a:rPr lang="en-US" dirty="0">
                <a:sym typeface="Lato"/>
              </a:rPr>
              <a:t> ?</a:t>
            </a:r>
          </a:p>
          <a:p>
            <a:pPr marL="741600" lvl="1" indent="-285750">
              <a:lnSpc>
                <a:spcPts val="2200"/>
              </a:lnSpc>
              <a:spcBef>
                <a:spcPts val="1000"/>
              </a:spcBef>
              <a:buClr>
                <a:schemeClr val="dk1"/>
              </a:buClr>
              <a:buSzPts val="1800"/>
              <a:buFont typeface="Arial" panose="020B0604020202020204" pitchFamily="34" charset="0"/>
              <a:buChar char="•"/>
            </a:pPr>
            <a:r>
              <a:rPr lang="en-US" dirty="0">
                <a:sym typeface="Lato"/>
              </a:rPr>
              <a:t>Les </a:t>
            </a:r>
            <a:r>
              <a:rPr lang="en-US" dirty="0" err="1">
                <a:sym typeface="Lato"/>
              </a:rPr>
              <a:t>responsabilités</a:t>
            </a:r>
            <a:r>
              <a:rPr lang="en-US" dirty="0">
                <a:sym typeface="Lato"/>
              </a:rPr>
              <a:t> </a:t>
            </a:r>
            <a:r>
              <a:rPr lang="en-US" dirty="0" err="1">
                <a:sym typeface="Lato"/>
              </a:rPr>
              <a:t>énoncées</a:t>
            </a:r>
            <a:r>
              <a:rPr lang="en-US" dirty="0">
                <a:sym typeface="Lato"/>
              </a:rPr>
              <a:t> dans la </a:t>
            </a:r>
            <a:r>
              <a:rPr lang="en-US" dirty="0" err="1">
                <a:sym typeface="Lato"/>
              </a:rPr>
              <a:t>loi</a:t>
            </a:r>
            <a:r>
              <a:rPr lang="en-US" dirty="0">
                <a:sym typeface="Lato"/>
              </a:rPr>
              <a:t>/politique (du jure) </a:t>
            </a:r>
            <a:r>
              <a:rPr lang="en-US" dirty="0" err="1">
                <a:sym typeface="Lato"/>
              </a:rPr>
              <a:t>sont-elles</a:t>
            </a:r>
            <a:r>
              <a:rPr lang="en-US" dirty="0">
                <a:sym typeface="Lato"/>
              </a:rPr>
              <a:t> </a:t>
            </a:r>
            <a:r>
              <a:rPr lang="en-US" dirty="0" err="1">
                <a:sym typeface="Lato"/>
              </a:rPr>
              <a:t>alignées</a:t>
            </a:r>
            <a:r>
              <a:rPr lang="en-US" dirty="0">
                <a:sym typeface="Lato"/>
              </a:rPr>
              <a:t> sur </a:t>
            </a:r>
            <a:r>
              <a:rPr lang="en-US" dirty="0" err="1">
                <a:sym typeface="Lato"/>
              </a:rPr>
              <a:t>celles</a:t>
            </a:r>
            <a:r>
              <a:rPr lang="en-US" dirty="0">
                <a:sym typeface="Lato"/>
              </a:rPr>
              <a:t> mises </a:t>
            </a:r>
            <a:r>
              <a:rPr lang="en-US" dirty="0" err="1">
                <a:sym typeface="Lato"/>
              </a:rPr>
              <a:t>en</a:t>
            </a:r>
            <a:r>
              <a:rPr lang="en-US" dirty="0">
                <a:sym typeface="Lato"/>
              </a:rPr>
              <a:t> </a:t>
            </a:r>
            <a:r>
              <a:rPr lang="en-US" dirty="0" err="1">
                <a:sym typeface="Lato"/>
              </a:rPr>
              <a:t>œuvre</a:t>
            </a:r>
            <a:r>
              <a:rPr lang="en-US" dirty="0">
                <a:sym typeface="Lato"/>
              </a:rPr>
              <a:t> sur le terrain (du facto) ? </a:t>
            </a:r>
            <a:r>
              <a:rPr lang="en-US" dirty="0" err="1">
                <a:sym typeface="Lato"/>
              </a:rPr>
              <a:t>Quel</a:t>
            </a:r>
            <a:r>
              <a:rPr lang="en-US" dirty="0">
                <a:sym typeface="Lato"/>
              </a:rPr>
              <a:t> </a:t>
            </a:r>
            <a:r>
              <a:rPr lang="en-US" dirty="0" err="1">
                <a:sym typeface="Lato"/>
              </a:rPr>
              <a:t>est</a:t>
            </a:r>
            <a:r>
              <a:rPr lang="en-US" dirty="0">
                <a:sym typeface="Lato"/>
              </a:rPr>
              <a:t> </a:t>
            </a:r>
            <a:r>
              <a:rPr lang="en-US" dirty="0" err="1">
                <a:sym typeface="Lato"/>
              </a:rPr>
              <a:t>l'impact</a:t>
            </a:r>
            <a:r>
              <a:rPr lang="en-US" dirty="0">
                <a:sym typeface="Lato"/>
              </a:rPr>
              <a:t> de </a:t>
            </a:r>
            <a:r>
              <a:rPr lang="en-US" dirty="0" err="1">
                <a:sym typeface="Lato"/>
              </a:rPr>
              <a:t>cela</a:t>
            </a:r>
            <a:r>
              <a:rPr lang="en-US" dirty="0">
                <a:sym typeface="Lato"/>
              </a:rPr>
              <a:t> ?</a:t>
            </a:r>
          </a:p>
          <a:p>
            <a:pPr marL="741600" lvl="1" indent="-285750">
              <a:lnSpc>
                <a:spcPts val="2200"/>
              </a:lnSpc>
              <a:spcBef>
                <a:spcPts val="1000"/>
              </a:spcBef>
              <a:buClr>
                <a:schemeClr val="dk1"/>
              </a:buClr>
              <a:buSzPts val="1800"/>
              <a:buFont typeface="Arial" panose="020B0604020202020204" pitchFamily="34" charset="0"/>
              <a:buChar char="•"/>
            </a:pPr>
            <a:r>
              <a:rPr lang="en-US" dirty="0">
                <a:sym typeface="Lato"/>
              </a:rPr>
              <a:t>Comment </a:t>
            </a:r>
            <a:r>
              <a:rPr lang="en-US" dirty="0" err="1">
                <a:sym typeface="Lato"/>
              </a:rPr>
              <a:t>cela</a:t>
            </a:r>
            <a:r>
              <a:rPr lang="en-US" dirty="0">
                <a:sym typeface="Lato"/>
              </a:rPr>
              <a:t> </a:t>
            </a:r>
            <a:r>
              <a:rPr lang="en-US" dirty="0" err="1">
                <a:sym typeface="Lato"/>
              </a:rPr>
              <a:t>impacte</a:t>
            </a:r>
            <a:r>
              <a:rPr lang="en-US" dirty="0">
                <a:sym typeface="Lato"/>
              </a:rPr>
              <a:t>-t-il les services aux </a:t>
            </a:r>
            <a:r>
              <a:rPr lang="en-US" dirty="0" err="1">
                <a:sym typeface="Lato"/>
              </a:rPr>
              <a:t>personnes</a:t>
            </a:r>
            <a:r>
              <a:rPr lang="en-US" dirty="0">
                <a:sym typeface="Lato"/>
              </a:rPr>
              <a:t> </a:t>
            </a:r>
            <a:r>
              <a:rPr lang="en-US" dirty="0" err="1">
                <a:sym typeface="Lato"/>
              </a:rPr>
              <a:t>pauvres</a:t>
            </a:r>
            <a:r>
              <a:rPr lang="en-US" dirty="0">
                <a:sym typeface="Lato"/>
              </a:rPr>
              <a:t> et non </a:t>
            </a:r>
            <a:r>
              <a:rPr lang="en-US" dirty="0" err="1">
                <a:sym typeface="Lato"/>
              </a:rPr>
              <a:t>desservies</a:t>
            </a:r>
            <a:r>
              <a:rPr lang="en-US" dirty="0">
                <a:sym typeface="Lato"/>
              </a:rPr>
              <a:t> ?</a:t>
            </a:r>
          </a:p>
        </p:txBody>
      </p:sp>
    </p:spTree>
    <p:extLst>
      <p:ext uri="{BB962C8B-B14F-4D97-AF65-F5344CB8AC3E}">
        <p14:creationId xmlns:p14="http://schemas.microsoft.com/office/powerpoint/2010/main" val="30106760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grpSp>
        <p:nvGrpSpPr>
          <p:cNvPr id="8" name="Group 7">
            <a:extLst>
              <a:ext uri="{FF2B5EF4-FFF2-40B4-BE49-F238E27FC236}">
                <a16:creationId xmlns:a16="http://schemas.microsoft.com/office/drawing/2014/main" id="{9B4DAECC-CCAE-350A-053C-0FC19A660495}"/>
              </a:ext>
            </a:extLst>
          </p:cNvPr>
          <p:cNvGrpSpPr/>
          <p:nvPr/>
        </p:nvGrpSpPr>
        <p:grpSpPr>
          <a:xfrm>
            <a:off x="1066800" y="1142214"/>
            <a:ext cx="10098550" cy="4183930"/>
            <a:chOff x="100013" y="1084428"/>
            <a:chExt cx="12096189" cy="5011572"/>
          </a:xfrm>
        </p:grpSpPr>
        <p:pic>
          <p:nvPicPr>
            <p:cNvPr id="3" name="Picture 2">
              <a:extLst>
                <a:ext uri="{FF2B5EF4-FFF2-40B4-BE49-F238E27FC236}">
                  <a16:creationId xmlns:a16="http://schemas.microsoft.com/office/drawing/2014/main" id="{170A1419-870E-5A6D-2E98-0D7A60A63648}"/>
                </a:ext>
              </a:extLst>
            </p:cNvPr>
            <p:cNvPicPr>
              <a:picLocks noChangeAspect="1"/>
            </p:cNvPicPr>
            <p:nvPr/>
          </p:nvPicPr>
          <p:blipFill rotWithShape="1">
            <a:blip r:embed="rId3"/>
            <a:srcRect l="10809" r="10539" b="77966"/>
            <a:stretch/>
          </p:blipFill>
          <p:spPr>
            <a:xfrm>
              <a:off x="1400175" y="1084428"/>
              <a:ext cx="9515475" cy="1044410"/>
            </a:xfrm>
            <a:prstGeom prst="rect">
              <a:avLst/>
            </a:prstGeom>
          </p:spPr>
        </p:pic>
        <p:pic>
          <p:nvPicPr>
            <p:cNvPr id="5" name="Picture 4">
              <a:extLst>
                <a:ext uri="{FF2B5EF4-FFF2-40B4-BE49-F238E27FC236}">
                  <a16:creationId xmlns:a16="http://schemas.microsoft.com/office/drawing/2014/main" id="{ADB92000-C67C-AE18-7FAC-4A4D43DF9B34}"/>
                </a:ext>
              </a:extLst>
            </p:cNvPr>
            <p:cNvPicPr>
              <a:picLocks noChangeAspect="1"/>
            </p:cNvPicPr>
            <p:nvPr/>
          </p:nvPicPr>
          <p:blipFill rotWithShape="1">
            <a:blip r:embed="rId3"/>
            <a:srcRect t="20052"/>
            <a:stretch/>
          </p:blipFill>
          <p:spPr>
            <a:xfrm>
              <a:off x="100013" y="2128838"/>
              <a:ext cx="12096189" cy="3471862"/>
            </a:xfrm>
            <a:prstGeom prst="rect">
              <a:avLst/>
            </a:prstGeom>
          </p:spPr>
        </p:pic>
        <p:pic>
          <p:nvPicPr>
            <p:cNvPr id="6" name="Picture 5">
              <a:extLst>
                <a:ext uri="{FF2B5EF4-FFF2-40B4-BE49-F238E27FC236}">
                  <a16:creationId xmlns:a16="http://schemas.microsoft.com/office/drawing/2014/main" id="{5ADF1F60-B2C4-E6DE-0F3D-B97746D801B8}"/>
                </a:ext>
              </a:extLst>
            </p:cNvPr>
            <p:cNvPicPr>
              <a:picLocks noChangeAspect="1"/>
            </p:cNvPicPr>
            <p:nvPr/>
          </p:nvPicPr>
          <p:blipFill>
            <a:blip r:embed="rId4"/>
            <a:stretch>
              <a:fillRect/>
            </a:stretch>
          </p:blipFill>
          <p:spPr>
            <a:xfrm>
              <a:off x="3454400" y="5600700"/>
              <a:ext cx="5626100" cy="495300"/>
            </a:xfrm>
            <a:prstGeom prst="rect">
              <a:avLst/>
            </a:prstGeom>
          </p:spPr>
        </p:pic>
      </p:grpSp>
    </p:spTree>
    <p:extLst>
      <p:ext uri="{BB962C8B-B14F-4D97-AF65-F5344CB8AC3E}">
        <p14:creationId xmlns:p14="http://schemas.microsoft.com/office/powerpoint/2010/main" val="41102718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grpSp>
        <p:nvGrpSpPr>
          <p:cNvPr id="12" name="Group 11">
            <a:extLst>
              <a:ext uri="{FF2B5EF4-FFF2-40B4-BE49-F238E27FC236}">
                <a16:creationId xmlns:a16="http://schemas.microsoft.com/office/drawing/2014/main" id="{186475C9-045A-791E-57C1-CDD69D9477F9}"/>
              </a:ext>
            </a:extLst>
          </p:cNvPr>
          <p:cNvGrpSpPr/>
          <p:nvPr/>
        </p:nvGrpSpPr>
        <p:grpSpPr>
          <a:xfrm>
            <a:off x="1406950" y="1265145"/>
            <a:ext cx="9378099" cy="4280526"/>
            <a:chOff x="302736" y="1084428"/>
            <a:chExt cx="11586528" cy="5288538"/>
          </a:xfrm>
        </p:grpSpPr>
        <p:pic>
          <p:nvPicPr>
            <p:cNvPr id="13" name="Picture 12">
              <a:extLst>
                <a:ext uri="{FF2B5EF4-FFF2-40B4-BE49-F238E27FC236}">
                  <a16:creationId xmlns:a16="http://schemas.microsoft.com/office/drawing/2014/main" id="{FCDFA9B8-94DE-5DF8-84B5-70BE2978C2BB}"/>
                </a:ext>
              </a:extLst>
            </p:cNvPr>
            <p:cNvPicPr>
              <a:picLocks noChangeAspect="1"/>
            </p:cNvPicPr>
            <p:nvPr/>
          </p:nvPicPr>
          <p:blipFill rotWithShape="1">
            <a:blip r:embed="rId3"/>
            <a:srcRect l="10809" r="10539" b="77966"/>
            <a:stretch/>
          </p:blipFill>
          <p:spPr>
            <a:xfrm>
              <a:off x="1571624" y="1084428"/>
              <a:ext cx="9083683" cy="997017"/>
            </a:xfrm>
            <a:prstGeom prst="rect">
              <a:avLst/>
            </a:prstGeom>
          </p:spPr>
        </p:pic>
        <p:pic>
          <p:nvPicPr>
            <p:cNvPr id="14" name="Picture 13">
              <a:extLst>
                <a:ext uri="{FF2B5EF4-FFF2-40B4-BE49-F238E27FC236}">
                  <a16:creationId xmlns:a16="http://schemas.microsoft.com/office/drawing/2014/main" id="{35E48B78-521E-5793-4B43-ED9486BD8D26}"/>
                </a:ext>
              </a:extLst>
            </p:cNvPr>
            <p:cNvPicPr>
              <a:picLocks noChangeAspect="1"/>
            </p:cNvPicPr>
            <p:nvPr/>
          </p:nvPicPr>
          <p:blipFill>
            <a:blip r:embed="rId4"/>
            <a:stretch>
              <a:fillRect/>
            </a:stretch>
          </p:blipFill>
          <p:spPr>
            <a:xfrm>
              <a:off x="302736" y="2081445"/>
              <a:ext cx="11586528" cy="3530883"/>
            </a:xfrm>
            <a:prstGeom prst="rect">
              <a:avLst/>
            </a:prstGeom>
          </p:spPr>
        </p:pic>
        <p:pic>
          <p:nvPicPr>
            <p:cNvPr id="15" name="Picture 14">
              <a:extLst>
                <a:ext uri="{FF2B5EF4-FFF2-40B4-BE49-F238E27FC236}">
                  <a16:creationId xmlns:a16="http://schemas.microsoft.com/office/drawing/2014/main" id="{F486DB53-E984-C9B9-9758-73C7C889905A}"/>
                </a:ext>
              </a:extLst>
            </p:cNvPr>
            <p:cNvPicPr>
              <a:picLocks noChangeAspect="1"/>
            </p:cNvPicPr>
            <p:nvPr/>
          </p:nvPicPr>
          <p:blipFill>
            <a:blip r:embed="rId5"/>
            <a:stretch>
              <a:fillRect/>
            </a:stretch>
          </p:blipFill>
          <p:spPr>
            <a:xfrm>
              <a:off x="3425825" y="5877666"/>
              <a:ext cx="5626100" cy="495300"/>
            </a:xfrm>
            <a:prstGeom prst="rect">
              <a:avLst/>
            </a:prstGeom>
          </p:spPr>
        </p:pic>
      </p:grpSp>
    </p:spTree>
    <p:extLst>
      <p:ext uri="{BB962C8B-B14F-4D97-AF65-F5344CB8AC3E}">
        <p14:creationId xmlns:p14="http://schemas.microsoft.com/office/powerpoint/2010/main" val="3248785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5003147" y="415725"/>
            <a:ext cx="5142271" cy="1052061"/>
          </a:xfrm>
          <a:prstGeom prst="rect">
            <a:avLst/>
          </a:prstGeom>
        </p:spPr>
        <p:txBody>
          <a:bodyPr vert="horz" lIns="0" tIns="0" rIns="0" bIns="0" rtlCol="0" anchor="t" anchorCtr="0">
            <a:normAutofit/>
          </a:bodyPr>
          <a:lstStyle/>
          <a:p>
            <a:r>
              <a:rPr lang="en-US" sz="3200" b="1" dirty="0" err="1">
                <a:solidFill>
                  <a:schemeClr val="tx2"/>
                </a:solidFill>
                <a:latin typeface="Calibri" panose="020F0502020204030204" pitchFamily="34" charset="0"/>
              </a:rPr>
              <a:t>Programme</a:t>
            </a:r>
            <a:r>
              <a:rPr lang="en-US" sz="3200" b="1" dirty="0">
                <a:solidFill>
                  <a:schemeClr val="tx2"/>
                </a:solidFill>
                <a:latin typeface="Calibri" panose="020F0502020204030204" pitchFamily="34" charset="0"/>
              </a:rPr>
              <a:t> </a:t>
            </a:r>
          </a:p>
        </p:txBody>
      </p:sp>
      <p:pic>
        <p:nvPicPr>
          <p:cNvPr id="4" name="Picture 3" descr="A picture containing magenta, colorfulness, purple, screenshot&#10;&#10;Description automatically generated">
            <a:extLst>
              <a:ext uri="{FF2B5EF4-FFF2-40B4-BE49-F238E27FC236}">
                <a16:creationId xmlns:a16="http://schemas.microsoft.com/office/drawing/2014/main" id="{D6239904-F143-950F-EB61-0D7FECF59052}"/>
              </a:ext>
            </a:extLst>
          </p:cNvPr>
          <p:cNvPicPr>
            <a:picLocks noChangeAspect="1"/>
          </p:cNvPicPr>
          <p:nvPr/>
        </p:nvPicPr>
        <p:blipFill rotWithShape="1">
          <a:blip r:embed="rId2">
            <a:extLst>
              <a:ext uri="{28A0092B-C50C-407E-A947-70E740481C1C}">
                <a14:useLocalDpi xmlns:a14="http://schemas.microsoft.com/office/drawing/2010/main" val="0"/>
              </a:ext>
            </a:extLst>
          </a:blip>
          <a:srcRect l="55840"/>
          <a:stretch/>
        </p:blipFill>
        <p:spPr>
          <a:xfrm>
            <a:off x="-10288" y="10"/>
            <a:ext cx="4628007" cy="6864408"/>
          </a:xfrm>
          <a:prstGeom prst="rect">
            <a:avLst/>
          </a:prstGeom>
        </p:spPr>
      </p:pic>
      <p:graphicFrame>
        <p:nvGraphicFramePr>
          <p:cNvPr id="5" name="Content Placeholder 7">
            <a:extLst>
              <a:ext uri="{FF2B5EF4-FFF2-40B4-BE49-F238E27FC236}">
                <a16:creationId xmlns:a16="http://schemas.microsoft.com/office/drawing/2014/main" id="{7CB399B9-28F0-84BA-EDAE-509E2AF7C45A}"/>
              </a:ext>
            </a:extLst>
          </p:cNvPr>
          <p:cNvGraphicFramePr>
            <a:graphicFrameLocks/>
          </p:cNvGraphicFramePr>
          <p:nvPr>
            <p:extLst>
              <p:ext uri="{D42A27DB-BD31-4B8C-83A1-F6EECF244321}">
                <p14:modId xmlns:p14="http://schemas.microsoft.com/office/powerpoint/2010/main" val="4134322803"/>
              </p:ext>
            </p:extLst>
          </p:nvPr>
        </p:nvGraphicFramePr>
        <p:xfrm>
          <a:off x="4984859" y="955845"/>
          <a:ext cx="6464953" cy="4962748"/>
        </p:xfrm>
        <a:graphic>
          <a:graphicData uri="http://schemas.openxmlformats.org/drawingml/2006/table">
            <a:tbl>
              <a:tblPr firstRow="1" firstCol="1" bandRow="1">
                <a:tableStyleId>{69012ECD-51FC-41F1-AA8D-1B2483CD663E}</a:tableStyleId>
              </a:tblPr>
              <a:tblGrid>
                <a:gridCol w="6464953">
                  <a:extLst>
                    <a:ext uri="{9D8B030D-6E8A-4147-A177-3AD203B41FA5}">
                      <a16:colId xmlns:a16="http://schemas.microsoft.com/office/drawing/2014/main" val="791047328"/>
                    </a:ext>
                  </a:extLst>
                </a:gridCol>
              </a:tblGrid>
              <a:tr h="254779">
                <a:tc>
                  <a:txBody>
                    <a:bodyPr/>
                    <a:lstStyle/>
                    <a:p>
                      <a:pPr>
                        <a:spcAft>
                          <a:spcPts val="600"/>
                        </a:spcAft>
                      </a:pPr>
                      <a:r>
                        <a:rPr lang="en-GB" sz="1600" dirty="0">
                          <a:effectLst/>
                          <a:latin typeface="Calibri" panose="020F0502020204030204" pitchFamily="34" charset="0"/>
                          <a:ea typeface="Lato" panose="020F0502020204030203" pitchFamily="34" charset="0"/>
                          <a:cs typeface="Calibri" panose="020F0502020204030204" pitchFamily="34" charset="0"/>
                        </a:rPr>
                        <a:t>Session 1</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F2875"/>
                    </a:solidFill>
                  </a:tcPr>
                </a:tc>
                <a:extLst>
                  <a:ext uri="{0D108BD9-81ED-4DB2-BD59-A6C34878D82A}">
                    <a16:rowId xmlns:a16="http://schemas.microsoft.com/office/drawing/2014/main" val="746336487"/>
                  </a:ext>
                </a:extLst>
              </a:tr>
              <a:tr h="278143">
                <a:tc>
                  <a:txBody>
                    <a:bodyPr/>
                    <a:lstStyle/>
                    <a:p>
                      <a:pPr>
                        <a:spcAft>
                          <a:spcPts val="600"/>
                        </a:spcAft>
                      </a:pPr>
                      <a:r>
                        <a:rPr lang="en-GB" sz="1600" b="0" dirty="0">
                          <a:effectLst/>
                          <a:latin typeface="Calibri" panose="020F0502020204030204" pitchFamily="34" charset="0"/>
                          <a:ea typeface="Lato" panose="020F0502020204030203" pitchFamily="34" charset="0"/>
                          <a:cs typeface="Calibri" panose="020F0502020204030204" pitchFamily="34" charset="0"/>
                        </a:rPr>
                        <a:t>Introduction au cadre CWIS</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3638131"/>
                  </a:ext>
                </a:extLst>
              </a:tr>
              <a:tr h="264222">
                <a:tc>
                  <a:txBody>
                    <a:bodyPr/>
                    <a:lstStyle/>
                    <a:p>
                      <a:pPr>
                        <a:spcAft>
                          <a:spcPts val="600"/>
                        </a:spcAft>
                      </a:pPr>
                      <a:r>
                        <a:rPr lang="en-GB" sz="1600" b="0" dirty="0">
                          <a:effectLst/>
                          <a:latin typeface="Calibri" panose="020F0502020204030204" pitchFamily="34" charset="0"/>
                          <a:ea typeface="Lato" panose="020F0502020204030203" pitchFamily="34" charset="0"/>
                          <a:cs typeface="Calibri" panose="020F0502020204030204" pitchFamily="34" charset="0"/>
                        </a:rPr>
                        <a:t>Étude de </a:t>
                      </a:r>
                      <a:r>
                        <a:rPr lang="en-GB" sz="1600" b="0" dirty="0" err="1">
                          <a:effectLst/>
                          <a:latin typeface="Calibri" panose="020F0502020204030204" pitchFamily="34" charset="0"/>
                          <a:ea typeface="Lato" panose="020F0502020204030203" pitchFamily="34" charset="0"/>
                          <a:cs typeface="Calibri" panose="020F0502020204030204" pitchFamily="34" charset="0"/>
                        </a:rPr>
                        <a:t>cas</a:t>
                      </a:r>
                      <a:endParaRPr lang="en-GB" sz="1600" b="0" dirty="0">
                        <a:effectLst/>
                        <a:latin typeface="Calibri" panose="020F0502020204030204" pitchFamily="34" charset="0"/>
                        <a:ea typeface="Lato" panose="020F0502020204030203" pitchFamily="34" charset="0"/>
                        <a:cs typeface="Calibri" panose="020F050202020403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8336476"/>
                  </a:ext>
                </a:extLst>
              </a:tr>
              <a:tr h="254779">
                <a:tc>
                  <a:txBody>
                    <a:bodyPr/>
                    <a:lstStyle/>
                    <a:p>
                      <a:pPr>
                        <a:spcAft>
                          <a:spcPts val="600"/>
                        </a:spcAft>
                      </a:pPr>
                      <a:r>
                        <a:rPr lang="en-GB" sz="1600" dirty="0">
                          <a:solidFill>
                            <a:schemeClr val="bg1"/>
                          </a:solidFill>
                          <a:effectLst/>
                          <a:latin typeface="Calibri" panose="020F0502020204030204" pitchFamily="34" charset="0"/>
                          <a:ea typeface="Lato" panose="020F0502020204030203" pitchFamily="34" charset="0"/>
                          <a:cs typeface="Calibri" panose="020F0502020204030204" pitchFamily="34" charset="0"/>
                        </a:rPr>
                        <a:t>Session 2</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F2875"/>
                    </a:solidFill>
                  </a:tcPr>
                </a:tc>
                <a:extLst>
                  <a:ext uri="{0D108BD9-81ED-4DB2-BD59-A6C34878D82A}">
                    <a16:rowId xmlns:a16="http://schemas.microsoft.com/office/drawing/2014/main" val="3289183169"/>
                  </a:ext>
                </a:extLst>
              </a:tr>
              <a:tr h="283726">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b="1" kern="1200" dirty="0">
                          <a:solidFill>
                            <a:schemeClr val="tx1"/>
                          </a:solidFill>
                          <a:effectLst/>
                          <a:latin typeface="Calibri" panose="020F0502020204030204" pitchFamily="34" charset="0"/>
                          <a:ea typeface="Lato" panose="020F0502020204030203" pitchFamily="34" charset="0"/>
                          <a:cs typeface="Calibri" panose="020F0502020204030204" pitchFamily="34" charset="0"/>
                        </a:rPr>
                        <a:t>CWIS </a:t>
                      </a:r>
                      <a:r>
                        <a:rPr lang="en-GB" sz="1600" b="1" kern="1200" dirty="0" err="1">
                          <a:solidFill>
                            <a:schemeClr val="tx1"/>
                          </a:solidFill>
                          <a:effectLst/>
                          <a:latin typeface="Calibri" panose="020F0502020204030204" pitchFamily="34" charset="0"/>
                          <a:ea typeface="Lato" panose="020F0502020204030203" pitchFamily="34" charset="0"/>
                          <a:cs typeface="Calibri" panose="020F0502020204030204" pitchFamily="34" charset="0"/>
                        </a:rPr>
                        <a:t>Fonction</a:t>
                      </a:r>
                      <a:r>
                        <a:rPr lang="en-GB" sz="1600" b="1" kern="1200" dirty="0">
                          <a:solidFill>
                            <a:schemeClr val="tx1"/>
                          </a:solidFill>
                          <a:effectLst/>
                          <a:latin typeface="Calibri" panose="020F0502020204030204" pitchFamily="34" charset="0"/>
                          <a:ea typeface="Lato" panose="020F0502020204030203" pitchFamily="34" charset="0"/>
                          <a:cs typeface="Calibri" panose="020F0502020204030204" pitchFamily="34" charset="0"/>
                        </a:rPr>
                        <a:t> – </a:t>
                      </a:r>
                      <a:r>
                        <a:rPr lang="en-GB" sz="1600" b="1" kern="1200" dirty="0" err="1">
                          <a:solidFill>
                            <a:schemeClr val="tx1"/>
                          </a:solidFill>
                          <a:effectLst/>
                          <a:latin typeface="Calibri" panose="020F0502020204030204" pitchFamily="34" charset="0"/>
                          <a:ea typeface="Lato" panose="020F0502020204030203" pitchFamily="34" charset="0"/>
                          <a:cs typeface="Calibri" panose="020F0502020204030204" pitchFamily="34" charset="0"/>
                        </a:rPr>
                        <a:t>Responsabilité</a:t>
                      </a:r>
                      <a:endParaRPr lang="en-GB" sz="1600" b="1" kern="1200" dirty="0">
                        <a:solidFill>
                          <a:schemeClr val="tx1"/>
                        </a:solidFill>
                        <a:effectLst/>
                        <a:latin typeface="Calibri" panose="020F0502020204030204" pitchFamily="34" charset="0"/>
                        <a:ea typeface="Lato" panose="020F0502020204030203" pitchFamily="34" charset="0"/>
                        <a:cs typeface="Calibri" panose="020F050202020403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5326528"/>
                  </a:ext>
                </a:extLst>
              </a:tr>
              <a:tr h="254779">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b="0" dirty="0">
                          <a:effectLst/>
                          <a:latin typeface="Calibri" panose="020F0502020204030204" pitchFamily="34" charset="0"/>
                          <a:ea typeface="Lato" panose="020F0502020204030203" pitchFamily="34" charset="0"/>
                          <a:cs typeface="Calibri" panose="020F0502020204030204" pitchFamily="34" charset="0"/>
                        </a:rPr>
                        <a:t>Étude de </a:t>
                      </a:r>
                      <a:r>
                        <a:rPr lang="en-GB" sz="1600" b="0" dirty="0" err="1">
                          <a:effectLst/>
                          <a:latin typeface="Calibri" panose="020F0502020204030204" pitchFamily="34" charset="0"/>
                          <a:ea typeface="Lato" panose="020F0502020204030203" pitchFamily="34" charset="0"/>
                          <a:cs typeface="Calibri" panose="020F0502020204030204" pitchFamily="34" charset="0"/>
                        </a:rPr>
                        <a:t>cas</a:t>
                      </a:r>
                      <a:endParaRPr lang="en-GB" sz="1600" b="0" kern="1200" dirty="0">
                        <a:solidFill>
                          <a:schemeClr val="tx1"/>
                        </a:solidFill>
                        <a:effectLst/>
                        <a:latin typeface="Calibri" panose="020F0502020204030204" pitchFamily="34" charset="0"/>
                        <a:ea typeface="Lato" panose="020F0502020204030203" pitchFamily="34" charset="0"/>
                        <a:cs typeface="Calibri" panose="020F050202020403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9435121"/>
                  </a:ext>
                </a:extLst>
              </a:tr>
              <a:tr h="254779">
                <a:tc>
                  <a:txBody>
                    <a:bodyPr/>
                    <a:lstStyle/>
                    <a:p>
                      <a:pPr>
                        <a:spcAft>
                          <a:spcPts val="600"/>
                        </a:spcAft>
                      </a:pPr>
                      <a:r>
                        <a:rPr lang="en-GB" sz="1600" b="0" dirty="0">
                          <a:effectLst/>
                          <a:latin typeface="Calibri" panose="020F0502020204030204" pitchFamily="34" charset="0"/>
                          <a:ea typeface="Lato" panose="020F0502020204030203" pitchFamily="34" charset="0"/>
                          <a:cs typeface="Calibri" panose="020F0502020204030204" pitchFamily="34" charset="0"/>
                        </a:rPr>
                        <a:t>"Qui a la </a:t>
                      </a:r>
                      <a:r>
                        <a:rPr lang="en-GB" sz="1600" b="0" dirty="0" err="1">
                          <a:effectLst/>
                          <a:latin typeface="Calibri" panose="020F0502020204030204" pitchFamily="34" charset="0"/>
                          <a:ea typeface="Lato" panose="020F0502020204030203" pitchFamily="34" charset="0"/>
                          <a:cs typeface="Calibri" panose="020F0502020204030204" pitchFamily="34" charset="0"/>
                        </a:rPr>
                        <a:t>responsabilité</a:t>
                      </a:r>
                      <a:r>
                        <a:rPr lang="en-GB" sz="1600" b="0" dirty="0">
                          <a:effectLst/>
                          <a:latin typeface="Calibri" panose="020F0502020204030204" pitchFamily="34" charset="0"/>
                          <a:ea typeface="Lato" panose="020F0502020204030203" pitchFamily="34" charset="0"/>
                          <a:cs typeface="Calibri" panose="020F0502020204030204" pitchFamily="34" charset="0"/>
                        </a:rPr>
                        <a:t> ?" – Travail de </a:t>
                      </a:r>
                      <a:r>
                        <a:rPr lang="en-GB" sz="1600" b="0" dirty="0" err="1">
                          <a:effectLst/>
                          <a:latin typeface="Calibri" panose="020F0502020204030204" pitchFamily="34" charset="0"/>
                          <a:ea typeface="Lato" panose="020F0502020204030203" pitchFamily="34" charset="0"/>
                          <a:cs typeface="Calibri" panose="020F0502020204030204" pitchFamily="34" charset="0"/>
                        </a:rPr>
                        <a:t>groupe</a:t>
                      </a:r>
                      <a:endParaRPr lang="en-GB" sz="1600" b="0" dirty="0">
                        <a:effectLst/>
                        <a:latin typeface="Calibri" panose="020F0502020204030204" pitchFamily="34" charset="0"/>
                        <a:ea typeface="Lato" panose="020F0502020204030203" pitchFamily="34" charset="0"/>
                        <a:cs typeface="Calibri" panose="020F050202020403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1230253"/>
                  </a:ext>
                </a:extLst>
              </a:tr>
              <a:tr h="259742">
                <a:tc>
                  <a:txBody>
                    <a:bodyPr/>
                    <a:lstStyle/>
                    <a:p>
                      <a:pPr>
                        <a:spcAft>
                          <a:spcPts val="600"/>
                        </a:spcAft>
                      </a:pPr>
                      <a:r>
                        <a:rPr lang="en-GB" sz="1600" b="0" dirty="0" err="1">
                          <a:effectLst/>
                          <a:latin typeface="Calibri" panose="020F0502020204030204" pitchFamily="34" charset="0"/>
                          <a:ea typeface="Lato" panose="020F0502020204030203" pitchFamily="34" charset="0"/>
                          <a:cs typeface="Calibri" panose="020F0502020204030204" pitchFamily="34" charset="0"/>
                        </a:rPr>
                        <a:t>Principaux</a:t>
                      </a:r>
                      <a:r>
                        <a:rPr lang="en-GB" sz="1600" b="0" dirty="0">
                          <a:effectLst/>
                          <a:latin typeface="Calibri" panose="020F0502020204030204" pitchFamily="34" charset="0"/>
                          <a:ea typeface="Lato" panose="020F0502020204030203" pitchFamily="34" charset="0"/>
                          <a:cs typeface="Calibri" panose="020F0502020204030204" pitchFamily="34" charset="0"/>
                        </a:rPr>
                        <a:t> </a:t>
                      </a:r>
                      <a:r>
                        <a:rPr lang="en-GB" sz="1600" b="0" dirty="0" err="1">
                          <a:effectLst/>
                          <a:latin typeface="Calibri" panose="020F0502020204030204" pitchFamily="34" charset="0"/>
                          <a:ea typeface="Lato" panose="020F0502020204030203" pitchFamily="34" charset="0"/>
                          <a:cs typeface="Calibri" panose="020F0502020204030204" pitchFamily="34" charset="0"/>
                        </a:rPr>
                        <a:t>enseignements</a:t>
                      </a:r>
                      <a:r>
                        <a:rPr lang="en-GB" sz="1600" b="0" dirty="0">
                          <a:effectLst/>
                          <a:latin typeface="Calibri" panose="020F0502020204030204" pitchFamily="34" charset="0"/>
                          <a:ea typeface="Lato" panose="020F0502020204030203" pitchFamily="34" charset="0"/>
                          <a:cs typeface="Calibri" panose="020F0502020204030204" pitchFamily="34" charset="0"/>
                        </a:rPr>
                        <a:t> – </a:t>
                      </a:r>
                      <a:r>
                        <a:rPr lang="en-GB" sz="1600" b="0" dirty="0" err="1">
                          <a:effectLst/>
                          <a:latin typeface="Calibri" panose="020F0502020204030204" pitchFamily="34" charset="0"/>
                          <a:ea typeface="Lato" panose="020F0502020204030203" pitchFamily="34" charset="0"/>
                          <a:cs typeface="Calibri" panose="020F0502020204030204" pitchFamily="34" charset="0"/>
                        </a:rPr>
                        <a:t>Responsabilités</a:t>
                      </a:r>
                      <a:endParaRPr lang="en-GB" sz="1600" b="0" dirty="0">
                        <a:effectLst/>
                        <a:latin typeface="Calibri" panose="020F0502020204030204" pitchFamily="34" charset="0"/>
                        <a:ea typeface="Lato" panose="020F0502020204030203" pitchFamily="34" charset="0"/>
                        <a:cs typeface="Calibri" panose="020F050202020403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7938642"/>
                  </a:ext>
                </a:extLst>
              </a:tr>
              <a:tr h="257807">
                <a:tc>
                  <a:txBody>
                    <a:bodyPr/>
                    <a:lstStyle/>
                    <a:p>
                      <a:pPr>
                        <a:spcAft>
                          <a:spcPts val="600"/>
                        </a:spcAft>
                      </a:pPr>
                      <a:r>
                        <a:rPr lang="en-GB" sz="1600" b="1" dirty="0">
                          <a:effectLst/>
                          <a:latin typeface="Calibri" panose="020F0502020204030204" pitchFamily="34" charset="0"/>
                          <a:ea typeface="Lato" panose="020F0502020204030203" pitchFamily="34" charset="0"/>
                          <a:cs typeface="Calibri" panose="020F0502020204030204" pitchFamily="34" charset="0"/>
                        </a:rPr>
                        <a:t>CWIS </a:t>
                      </a:r>
                      <a:r>
                        <a:rPr lang="en-GB" sz="1600" b="1" dirty="0" err="1">
                          <a:effectLst/>
                          <a:latin typeface="Calibri" panose="020F0502020204030204" pitchFamily="34" charset="0"/>
                          <a:ea typeface="Lato" panose="020F0502020204030203" pitchFamily="34" charset="0"/>
                          <a:cs typeface="Calibri" panose="020F0502020204030204" pitchFamily="34" charset="0"/>
                        </a:rPr>
                        <a:t>Fonction</a:t>
                      </a:r>
                      <a:r>
                        <a:rPr lang="en-GB" sz="1600" b="1" dirty="0">
                          <a:effectLst/>
                          <a:latin typeface="Calibri" panose="020F0502020204030204" pitchFamily="34" charset="0"/>
                          <a:ea typeface="Lato" panose="020F0502020204030203" pitchFamily="34" charset="0"/>
                          <a:cs typeface="Calibri" panose="020F0502020204030204" pitchFamily="34" charset="0"/>
                        </a:rPr>
                        <a:t> – Obligation de </a:t>
                      </a:r>
                      <a:r>
                        <a:rPr lang="en-GB" sz="1600" b="1" dirty="0" err="1">
                          <a:effectLst/>
                          <a:latin typeface="Calibri" panose="020F0502020204030204" pitchFamily="34" charset="0"/>
                          <a:ea typeface="Lato" panose="020F0502020204030203" pitchFamily="34" charset="0"/>
                          <a:cs typeface="Calibri" panose="020F0502020204030204" pitchFamily="34" charset="0"/>
                        </a:rPr>
                        <a:t>rendre</a:t>
                      </a:r>
                      <a:r>
                        <a:rPr lang="en-GB" sz="1600" b="1" dirty="0">
                          <a:effectLst/>
                          <a:latin typeface="Calibri" panose="020F0502020204030204" pitchFamily="34" charset="0"/>
                          <a:ea typeface="Lato" panose="020F0502020204030203" pitchFamily="34" charset="0"/>
                          <a:cs typeface="Calibri" panose="020F0502020204030204" pitchFamily="34" charset="0"/>
                        </a:rPr>
                        <a:t> </a:t>
                      </a:r>
                      <a:r>
                        <a:rPr lang="en-GB" sz="1600" b="1" dirty="0" err="1">
                          <a:effectLst/>
                          <a:latin typeface="Calibri" panose="020F0502020204030204" pitchFamily="34" charset="0"/>
                          <a:ea typeface="Lato" panose="020F0502020204030203" pitchFamily="34" charset="0"/>
                          <a:cs typeface="Calibri" panose="020F0502020204030204" pitchFamily="34" charset="0"/>
                        </a:rPr>
                        <a:t>compte</a:t>
                      </a:r>
                      <a:endParaRPr lang="en-GB" sz="1600" b="1" dirty="0">
                        <a:effectLst/>
                        <a:latin typeface="Calibri" panose="020F0502020204030204" pitchFamily="34" charset="0"/>
                        <a:ea typeface="Lato" panose="020F0502020204030203" pitchFamily="34" charset="0"/>
                        <a:cs typeface="Calibri" panose="020F050202020403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3504771"/>
                  </a:ext>
                </a:extLst>
              </a:tr>
              <a:tr h="254779">
                <a:tc>
                  <a:txBody>
                    <a:bodyPr/>
                    <a:lstStyle/>
                    <a:p>
                      <a:pPr>
                        <a:spcAft>
                          <a:spcPts val="600"/>
                        </a:spcAft>
                      </a:pPr>
                      <a:r>
                        <a:rPr lang="en-GB" sz="1600" b="0" dirty="0">
                          <a:effectLst/>
                          <a:latin typeface="Calibri" panose="020F0502020204030204" pitchFamily="34" charset="0"/>
                          <a:ea typeface="Lato" panose="020F0502020204030203" pitchFamily="34" charset="0"/>
                          <a:cs typeface="Calibri" panose="020F0502020204030204" pitchFamily="34" charset="0"/>
                        </a:rPr>
                        <a:t>Étude de </a:t>
                      </a:r>
                      <a:r>
                        <a:rPr lang="en-GB" sz="1600" b="0" dirty="0" err="1">
                          <a:effectLst/>
                          <a:latin typeface="Calibri" panose="020F0502020204030204" pitchFamily="34" charset="0"/>
                          <a:ea typeface="Lato" panose="020F0502020204030203" pitchFamily="34" charset="0"/>
                          <a:cs typeface="Calibri" panose="020F0502020204030204" pitchFamily="34" charset="0"/>
                        </a:rPr>
                        <a:t>cas</a:t>
                      </a:r>
                      <a:endParaRPr lang="en-GB" sz="1600" b="0" kern="1200" dirty="0">
                        <a:solidFill>
                          <a:schemeClr val="tx1"/>
                        </a:solidFill>
                        <a:effectLst/>
                        <a:latin typeface="Calibri" panose="020F0502020204030204" pitchFamily="34" charset="0"/>
                        <a:ea typeface="Lato" panose="020F0502020204030203" pitchFamily="34" charset="0"/>
                        <a:cs typeface="Calibri" panose="020F050202020403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6891711"/>
                  </a:ext>
                </a:extLst>
              </a:tr>
              <a:tr h="254779">
                <a:tc>
                  <a:txBody>
                    <a:bodyPr/>
                    <a:lstStyle/>
                    <a:p>
                      <a:pPr>
                        <a:spcAft>
                          <a:spcPts val="600"/>
                        </a:spcAft>
                      </a:pPr>
                      <a:r>
                        <a:rPr lang="en-GB" sz="1600" b="0" dirty="0">
                          <a:effectLst/>
                          <a:latin typeface="Calibri" panose="020F0502020204030204" pitchFamily="34" charset="0"/>
                          <a:ea typeface="Lato" panose="020F0502020204030203" pitchFamily="34" charset="0"/>
                          <a:cs typeface="Calibri" panose="020F0502020204030204" pitchFamily="34" charset="0"/>
                        </a:rPr>
                        <a:t>"Comment la </a:t>
                      </a:r>
                      <a:r>
                        <a:rPr lang="en-GB" sz="1600" b="0" dirty="0" err="1">
                          <a:effectLst/>
                          <a:latin typeface="Calibri" panose="020F0502020204030204" pitchFamily="34" charset="0"/>
                          <a:ea typeface="Lato" panose="020F0502020204030203" pitchFamily="34" charset="0"/>
                          <a:cs typeface="Calibri" panose="020F0502020204030204" pitchFamily="34" charset="0"/>
                        </a:rPr>
                        <a:t>reddition</a:t>
                      </a:r>
                      <a:r>
                        <a:rPr lang="en-GB" sz="1600" b="0" dirty="0">
                          <a:effectLst/>
                          <a:latin typeface="Calibri" panose="020F0502020204030204" pitchFamily="34" charset="0"/>
                          <a:ea typeface="Lato" panose="020F0502020204030203" pitchFamily="34" charset="0"/>
                          <a:cs typeface="Calibri" panose="020F0502020204030204" pitchFamily="34" charset="0"/>
                        </a:rPr>
                        <a:t> de </a:t>
                      </a:r>
                      <a:r>
                        <a:rPr lang="en-GB" sz="1600" b="0" dirty="0" err="1">
                          <a:effectLst/>
                          <a:latin typeface="Calibri" panose="020F0502020204030204" pitchFamily="34" charset="0"/>
                          <a:ea typeface="Lato" panose="020F0502020204030203" pitchFamily="34" charset="0"/>
                          <a:cs typeface="Calibri" panose="020F0502020204030204" pitchFamily="34" charset="0"/>
                        </a:rPr>
                        <a:t>comptes</a:t>
                      </a:r>
                      <a:r>
                        <a:rPr lang="en-GB" sz="1600" b="0" dirty="0">
                          <a:effectLst/>
                          <a:latin typeface="Calibri" panose="020F0502020204030204" pitchFamily="34" charset="0"/>
                          <a:ea typeface="Lato" panose="020F0502020204030203" pitchFamily="34" charset="0"/>
                          <a:cs typeface="Calibri" panose="020F0502020204030204" pitchFamily="34" charset="0"/>
                        </a:rPr>
                        <a:t> </a:t>
                      </a:r>
                      <a:r>
                        <a:rPr lang="en-GB" sz="1600" b="0" dirty="0" err="1">
                          <a:effectLst/>
                          <a:latin typeface="Calibri" panose="020F0502020204030204" pitchFamily="34" charset="0"/>
                          <a:ea typeface="Lato" panose="020F0502020204030203" pitchFamily="34" charset="0"/>
                          <a:cs typeface="Calibri" panose="020F0502020204030204" pitchFamily="34" charset="0"/>
                        </a:rPr>
                        <a:t>est-elle</a:t>
                      </a:r>
                      <a:r>
                        <a:rPr lang="en-GB" sz="1600" b="0" dirty="0">
                          <a:effectLst/>
                          <a:latin typeface="Calibri" panose="020F0502020204030204" pitchFamily="34" charset="0"/>
                          <a:ea typeface="Lato" panose="020F0502020204030203" pitchFamily="34" charset="0"/>
                          <a:cs typeface="Calibri" panose="020F0502020204030204" pitchFamily="34" charset="0"/>
                        </a:rPr>
                        <a:t> </a:t>
                      </a:r>
                      <a:r>
                        <a:rPr lang="en-GB" sz="1600" b="0" dirty="0" err="1">
                          <a:effectLst/>
                          <a:latin typeface="Calibri" panose="020F0502020204030204" pitchFamily="34" charset="0"/>
                          <a:ea typeface="Lato" panose="020F0502020204030203" pitchFamily="34" charset="0"/>
                          <a:cs typeface="Calibri" panose="020F0502020204030204" pitchFamily="34" charset="0"/>
                        </a:rPr>
                        <a:t>réalisée</a:t>
                      </a:r>
                      <a:r>
                        <a:rPr lang="en-GB" sz="1600" b="0" dirty="0">
                          <a:effectLst/>
                          <a:latin typeface="Calibri" panose="020F0502020204030204" pitchFamily="34" charset="0"/>
                          <a:ea typeface="Lato" panose="020F0502020204030203" pitchFamily="34" charset="0"/>
                          <a:cs typeface="Calibri" panose="020F0502020204030204" pitchFamily="34" charset="0"/>
                        </a:rPr>
                        <a:t> ?" – Travail de </a:t>
                      </a:r>
                      <a:r>
                        <a:rPr lang="en-GB" sz="1600" b="0" dirty="0" err="1">
                          <a:effectLst/>
                          <a:latin typeface="Calibri" panose="020F0502020204030204" pitchFamily="34" charset="0"/>
                          <a:ea typeface="Lato" panose="020F0502020204030203" pitchFamily="34" charset="0"/>
                          <a:cs typeface="Calibri" panose="020F0502020204030204" pitchFamily="34" charset="0"/>
                        </a:rPr>
                        <a:t>groupe</a:t>
                      </a:r>
                      <a:endParaRPr lang="en-GB" sz="1600" b="0" kern="1200" dirty="0">
                        <a:solidFill>
                          <a:schemeClr val="tx1"/>
                        </a:solidFill>
                        <a:effectLst/>
                        <a:latin typeface="Calibri" panose="020F0502020204030204" pitchFamily="34" charset="0"/>
                        <a:ea typeface="Lato" panose="020F0502020204030203" pitchFamily="34" charset="0"/>
                        <a:cs typeface="Calibri" panose="020F050202020403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3399723"/>
                  </a:ext>
                </a:extLst>
              </a:tr>
              <a:tr h="254779">
                <a:tc>
                  <a:txBody>
                    <a:bodyPr/>
                    <a:lstStyle/>
                    <a:p>
                      <a:pPr>
                        <a:spcAft>
                          <a:spcPts val="600"/>
                        </a:spcAft>
                      </a:pPr>
                      <a:r>
                        <a:rPr lang="en-GB" sz="1600" b="0" dirty="0" err="1">
                          <a:effectLst/>
                          <a:latin typeface="Calibri" panose="020F0502020204030204" pitchFamily="34" charset="0"/>
                          <a:ea typeface="Lato" panose="020F0502020204030203" pitchFamily="34" charset="0"/>
                          <a:cs typeface="Calibri" panose="020F0502020204030204" pitchFamily="34" charset="0"/>
                        </a:rPr>
                        <a:t>Principaux</a:t>
                      </a:r>
                      <a:r>
                        <a:rPr lang="en-GB" sz="1600" b="0" dirty="0">
                          <a:effectLst/>
                          <a:latin typeface="Calibri" panose="020F0502020204030204" pitchFamily="34" charset="0"/>
                          <a:ea typeface="Lato" panose="020F0502020204030203" pitchFamily="34" charset="0"/>
                          <a:cs typeface="Calibri" panose="020F0502020204030204" pitchFamily="34" charset="0"/>
                        </a:rPr>
                        <a:t> </a:t>
                      </a:r>
                      <a:r>
                        <a:rPr lang="en-GB" sz="1600" b="0" dirty="0" err="1">
                          <a:effectLst/>
                          <a:latin typeface="Calibri" panose="020F0502020204030204" pitchFamily="34" charset="0"/>
                          <a:ea typeface="Lato" panose="020F0502020204030203" pitchFamily="34" charset="0"/>
                          <a:cs typeface="Calibri" panose="020F0502020204030204" pitchFamily="34" charset="0"/>
                        </a:rPr>
                        <a:t>enseignements</a:t>
                      </a:r>
                      <a:r>
                        <a:rPr lang="en-GB" sz="1600" b="0" dirty="0">
                          <a:effectLst/>
                          <a:latin typeface="Calibri" panose="020F0502020204030204" pitchFamily="34" charset="0"/>
                          <a:ea typeface="Lato" panose="020F0502020204030203" pitchFamily="34" charset="0"/>
                          <a:cs typeface="Calibri" panose="020F0502020204030204" pitchFamily="34" charset="0"/>
                        </a:rPr>
                        <a:t> – Obligation de </a:t>
                      </a:r>
                      <a:r>
                        <a:rPr lang="en-GB" sz="1600" b="0" dirty="0" err="1">
                          <a:effectLst/>
                          <a:latin typeface="Calibri" panose="020F0502020204030204" pitchFamily="34" charset="0"/>
                          <a:ea typeface="Lato" panose="020F0502020204030203" pitchFamily="34" charset="0"/>
                          <a:cs typeface="Calibri" panose="020F0502020204030204" pitchFamily="34" charset="0"/>
                        </a:rPr>
                        <a:t>rendre</a:t>
                      </a:r>
                      <a:r>
                        <a:rPr lang="en-GB" sz="1600" b="0" dirty="0">
                          <a:effectLst/>
                          <a:latin typeface="Calibri" panose="020F0502020204030204" pitchFamily="34" charset="0"/>
                          <a:ea typeface="Lato" panose="020F0502020204030203" pitchFamily="34" charset="0"/>
                          <a:cs typeface="Calibri" panose="020F0502020204030204" pitchFamily="34" charset="0"/>
                        </a:rPr>
                        <a:t> </a:t>
                      </a:r>
                      <a:r>
                        <a:rPr lang="en-GB" sz="1600" b="0" dirty="0" err="1">
                          <a:effectLst/>
                          <a:latin typeface="Calibri" panose="020F0502020204030204" pitchFamily="34" charset="0"/>
                          <a:ea typeface="Lato" panose="020F0502020204030203" pitchFamily="34" charset="0"/>
                          <a:cs typeface="Calibri" panose="020F0502020204030204" pitchFamily="34" charset="0"/>
                        </a:rPr>
                        <a:t>compte</a:t>
                      </a:r>
                      <a:endParaRPr lang="en-GB" sz="1600" b="0" dirty="0">
                        <a:effectLst/>
                        <a:latin typeface="Calibri" panose="020F0502020204030204" pitchFamily="34" charset="0"/>
                        <a:ea typeface="Lato" panose="020F0502020204030203" pitchFamily="34" charset="0"/>
                        <a:cs typeface="Calibri" panose="020F050202020403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1653230"/>
                  </a:ext>
                </a:extLst>
              </a:tr>
              <a:tr h="275085">
                <a:tc>
                  <a:txBody>
                    <a:bodyPr/>
                    <a:lstStyle/>
                    <a:p>
                      <a:pPr>
                        <a:spcAft>
                          <a:spcPts val="600"/>
                        </a:spcAft>
                      </a:pPr>
                      <a:r>
                        <a:rPr lang="en-GB" sz="1600" dirty="0">
                          <a:solidFill>
                            <a:schemeClr val="bg1"/>
                          </a:solidFill>
                          <a:effectLst/>
                          <a:latin typeface="Calibri" panose="020F0502020204030204" pitchFamily="34" charset="0"/>
                          <a:ea typeface="Lato" panose="020F0502020204030203" pitchFamily="34" charset="0"/>
                          <a:cs typeface="Calibri" panose="020F0502020204030204" pitchFamily="34" charset="0"/>
                        </a:rPr>
                        <a:t>Session 3</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F2875"/>
                    </a:solidFill>
                  </a:tcPr>
                </a:tc>
                <a:extLst>
                  <a:ext uri="{0D108BD9-81ED-4DB2-BD59-A6C34878D82A}">
                    <a16:rowId xmlns:a16="http://schemas.microsoft.com/office/drawing/2014/main" val="1718992759"/>
                  </a:ext>
                </a:extLst>
              </a:tr>
              <a:tr h="254779">
                <a:tc>
                  <a:txBody>
                    <a:bodyPr/>
                    <a:lstStyle/>
                    <a:p>
                      <a:pPr>
                        <a:spcAft>
                          <a:spcPts val="600"/>
                        </a:spcAft>
                      </a:pPr>
                      <a:r>
                        <a:rPr lang="en-GB" sz="1600" b="1" kern="1200" dirty="0">
                          <a:solidFill>
                            <a:schemeClr val="tx1"/>
                          </a:solidFill>
                          <a:effectLst/>
                          <a:latin typeface="Calibri" panose="020F0502020204030204" pitchFamily="34" charset="0"/>
                          <a:ea typeface="Lato" panose="020F0502020204030203" pitchFamily="34" charset="0"/>
                          <a:cs typeface="Calibri" panose="020F0502020204030204" pitchFamily="34" charset="0"/>
                        </a:rPr>
                        <a:t>CWIS </a:t>
                      </a:r>
                      <a:r>
                        <a:rPr lang="en-GB" sz="1600" b="1" kern="1200" dirty="0" err="1">
                          <a:solidFill>
                            <a:schemeClr val="tx1"/>
                          </a:solidFill>
                          <a:effectLst/>
                          <a:latin typeface="Calibri" panose="020F0502020204030204" pitchFamily="34" charset="0"/>
                          <a:ea typeface="Lato" panose="020F0502020204030203" pitchFamily="34" charset="0"/>
                          <a:cs typeface="Calibri" panose="020F0502020204030204" pitchFamily="34" charset="0"/>
                        </a:rPr>
                        <a:t>Fonction</a:t>
                      </a:r>
                      <a:r>
                        <a:rPr lang="en-GB" sz="1600" b="1" kern="1200" dirty="0">
                          <a:solidFill>
                            <a:schemeClr val="tx1"/>
                          </a:solidFill>
                          <a:effectLst/>
                          <a:latin typeface="Calibri" panose="020F0502020204030204" pitchFamily="34" charset="0"/>
                          <a:ea typeface="Lato" panose="020F0502020204030203" pitchFamily="34" charset="0"/>
                          <a:cs typeface="Calibri" panose="020F0502020204030204" pitchFamily="34" charset="0"/>
                        </a:rPr>
                        <a:t> – Planification et gestion des </a:t>
                      </a:r>
                      <a:r>
                        <a:rPr lang="en-GB" sz="1600" b="1" kern="1200" dirty="0" err="1">
                          <a:solidFill>
                            <a:schemeClr val="tx1"/>
                          </a:solidFill>
                          <a:effectLst/>
                          <a:latin typeface="Calibri" panose="020F0502020204030204" pitchFamily="34" charset="0"/>
                          <a:ea typeface="Lato" panose="020F0502020204030203" pitchFamily="34" charset="0"/>
                          <a:cs typeface="Calibri" panose="020F0502020204030204" pitchFamily="34" charset="0"/>
                        </a:rPr>
                        <a:t>ressources</a:t>
                      </a:r>
                      <a:r>
                        <a:rPr lang="en-GB" sz="1600" b="1" kern="1200" dirty="0">
                          <a:solidFill>
                            <a:schemeClr val="tx1"/>
                          </a:solidFill>
                          <a:effectLst/>
                          <a:latin typeface="Calibri" panose="020F0502020204030204" pitchFamily="34" charset="0"/>
                          <a:ea typeface="Lato" panose="020F0502020204030203" pitchFamily="34" charset="0"/>
                          <a:cs typeface="Calibri" panose="020F0502020204030204" pitchFamily="34" charset="0"/>
                        </a:rPr>
                        <a:t> </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8497176"/>
                  </a:ext>
                </a:extLst>
              </a:tr>
              <a:tr h="254779">
                <a:tc>
                  <a:txBody>
                    <a:bodyPr/>
                    <a:lstStyle/>
                    <a:p>
                      <a:pPr>
                        <a:spcAft>
                          <a:spcPts val="600"/>
                        </a:spcAft>
                      </a:pPr>
                      <a:r>
                        <a:rPr lang="en-GB" sz="1600" b="0" kern="1200" dirty="0">
                          <a:solidFill>
                            <a:schemeClr val="tx1"/>
                          </a:solidFill>
                          <a:effectLst/>
                          <a:latin typeface="Calibri" panose="020F0502020204030204" pitchFamily="34" charset="0"/>
                          <a:ea typeface="Lato" panose="020F0502020204030203" pitchFamily="34" charset="0"/>
                          <a:cs typeface="Calibri" panose="020F0502020204030204" pitchFamily="34" charset="0"/>
                        </a:rPr>
                        <a:t>Cadres de </a:t>
                      </a:r>
                      <a:r>
                        <a:rPr lang="en-GB" sz="1600" b="0" kern="1200" dirty="0" err="1">
                          <a:solidFill>
                            <a:schemeClr val="tx1"/>
                          </a:solidFill>
                          <a:effectLst/>
                          <a:latin typeface="Calibri" panose="020F0502020204030204" pitchFamily="34" charset="0"/>
                          <a:ea typeface="Lato" panose="020F0502020204030203" pitchFamily="34" charset="0"/>
                          <a:cs typeface="Calibri" panose="020F0502020204030204" pitchFamily="34" charset="0"/>
                        </a:rPr>
                        <a:t>financement</a:t>
                      </a:r>
                      <a:endParaRPr lang="en-GB" sz="1600" b="0" kern="1200" dirty="0">
                        <a:solidFill>
                          <a:schemeClr val="tx1"/>
                        </a:solidFill>
                        <a:effectLst/>
                        <a:latin typeface="Calibri" panose="020F0502020204030204" pitchFamily="34" charset="0"/>
                        <a:ea typeface="Lato" panose="020F0502020204030203" pitchFamily="34" charset="0"/>
                        <a:cs typeface="Calibri" panose="020F050202020403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4096673"/>
                  </a:ext>
                </a:extLst>
              </a:tr>
              <a:tr h="509558">
                <a:tc>
                  <a:txBody>
                    <a:bodyPr/>
                    <a:lstStyle/>
                    <a:p>
                      <a:pPr>
                        <a:spcAft>
                          <a:spcPts val="600"/>
                        </a:spcAft>
                      </a:pPr>
                      <a:r>
                        <a:rPr lang="en-GB" sz="1600" b="0" kern="1200" dirty="0">
                          <a:solidFill>
                            <a:schemeClr val="tx1"/>
                          </a:solidFill>
                          <a:effectLst/>
                          <a:latin typeface="Calibri" panose="020F0502020204030204" pitchFamily="34" charset="0"/>
                          <a:ea typeface="Lato" panose="020F0502020204030203" pitchFamily="34" charset="0"/>
                          <a:cs typeface="Calibri" panose="020F0502020204030204" pitchFamily="34" charset="0"/>
                        </a:rPr>
                        <a:t>"Qui </a:t>
                      </a:r>
                      <a:r>
                        <a:rPr lang="en-GB" sz="1600" b="0" kern="1200" dirty="0" err="1">
                          <a:solidFill>
                            <a:schemeClr val="tx1"/>
                          </a:solidFill>
                          <a:effectLst/>
                          <a:latin typeface="Calibri" panose="020F0502020204030204" pitchFamily="34" charset="0"/>
                          <a:ea typeface="Lato" panose="020F0502020204030203" pitchFamily="34" charset="0"/>
                          <a:cs typeface="Calibri" panose="020F0502020204030204" pitchFamily="34" charset="0"/>
                        </a:rPr>
                        <a:t>prend</a:t>
                      </a:r>
                      <a:r>
                        <a:rPr lang="en-GB" sz="1600" b="0" kern="1200" dirty="0">
                          <a:solidFill>
                            <a:schemeClr val="tx1"/>
                          </a:solidFill>
                          <a:effectLst/>
                          <a:latin typeface="Calibri" panose="020F0502020204030204" pitchFamily="34" charset="0"/>
                          <a:ea typeface="Lato" panose="020F0502020204030203" pitchFamily="34" charset="0"/>
                          <a:cs typeface="Calibri" panose="020F0502020204030204" pitchFamily="34" charset="0"/>
                        </a:rPr>
                        <a:t> les </a:t>
                      </a:r>
                      <a:r>
                        <a:rPr lang="en-GB" sz="1600" b="0" kern="1200" dirty="0" err="1">
                          <a:solidFill>
                            <a:schemeClr val="tx1"/>
                          </a:solidFill>
                          <a:effectLst/>
                          <a:latin typeface="Calibri" panose="020F0502020204030204" pitchFamily="34" charset="0"/>
                          <a:ea typeface="Lato" panose="020F0502020204030203" pitchFamily="34" charset="0"/>
                          <a:cs typeface="Calibri" panose="020F0502020204030204" pitchFamily="34" charset="0"/>
                        </a:rPr>
                        <a:t>décisions</a:t>
                      </a:r>
                      <a:r>
                        <a:rPr lang="en-GB" sz="1600" b="0" kern="1200" dirty="0">
                          <a:solidFill>
                            <a:schemeClr val="tx1"/>
                          </a:solidFill>
                          <a:effectLst/>
                          <a:latin typeface="Calibri" panose="020F0502020204030204" pitchFamily="34" charset="0"/>
                          <a:ea typeface="Lato" panose="020F0502020204030203" pitchFamily="34" charset="0"/>
                          <a:cs typeface="Calibri" panose="020F0502020204030204" pitchFamily="34" charset="0"/>
                        </a:rPr>
                        <a:t> de </a:t>
                      </a:r>
                      <a:r>
                        <a:rPr lang="en-GB" sz="1600" b="0" kern="1200" dirty="0" err="1">
                          <a:solidFill>
                            <a:schemeClr val="tx1"/>
                          </a:solidFill>
                          <a:effectLst/>
                          <a:latin typeface="Calibri" panose="020F0502020204030204" pitchFamily="34" charset="0"/>
                          <a:ea typeface="Lato" panose="020F0502020204030203" pitchFamily="34" charset="0"/>
                          <a:cs typeface="Calibri" panose="020F0502020204030204" pitchFamily="34" charset="0"/>
                        </a:rPr>
                        <a:t>financement</a:t>
                      </a:r>
                      <a:r>
                        <a:rPr lang="en-GB" sz="1600" b="0" kern="1200" dirty="0">
                          <a:solidFill>
                            <a:schemeClr val="tx1"/>
                          </a:solidFill>
                          <a:effectLst/>
                          <a:latin typeface="Calibri" panose="020F0502020204030204" pitchFamily="34" charset="0"/>
                          <a:ea typeface="Lato" panose="020F0502020204030203" pitchFamily="34" charset="0"/>
                          <a:cs typeface="Calibri" panose="020F0502020204030204" pitchFamily="34" charset="0"/>
                        </a:rPr>
                        <a:t> et </a:t>
                      </a:r>
                      <a:r>
                        <a:rPr lang="en-GB" sz="1600" b="0" kern="1200" dirty="0" err="1">
                          <a:solidFill>
                            <a:schemeClr val="tx1"/>
                          </a:solidFill>
                          <a:effectLst/>
                          <a:latin typeface="Calibri" panose="020F0502020204030204" pitchFamily="34" charset="0"/>
                          <a:ea typeface="Lato" panose="020F0502020204030203" pitchFamily="34" charset="0"/>
                          <a:cs typeface="Calibri" panose="020F0502020204030204" pitchFamily="34" charset="0"/>
                        </a:rPr>
                        <a:t>d'investissement</a:t>
                      </a:r>
                      <a:r>
                        <a:rPr lang="en-GB" sz="1600" b="0" kern="1200" dirty="0">
                          <a:solidFill>
                            <a:schemeClr val="tx1"/>
                          </a:solidFill>
                          <a:effectLst/>
                          <a:latin typeface="Calibri" panose="020F0502020204030204" pitchFamily="34" charset="0"/>
                          <a:ea typeface="Lato" panose="020F0502020204030203" pitchFamily="34" charset="0"/>
                          <a:cs typeface="Calibri" panose="020F0502020204030204" pitchFamily="34" charset="0"/>
                        </a:rPr>
                        <a:t> et comment </a:t>
                      </a:r>
                      <a:r>
                        <a:rPr lang="en-GB" sz="1600" b="0" kern="1200" dirty="0" err="1">
                          <a:solidFill>
                            <a:schemeClr val="tx1"/>
                          </a:solidFill>
                          <a:effectLst/>
                          <a:latin typeface="Calibri" panose="020F0502020204030204" pitchFamily="34" charset="0"/>
                          <a:ea typeface="Lato" panose="020F0502020204030203" pitchFamily="34" charset="0"/>
                          <a:cs typeface="Calibri" panose="020F0502020204030204" pitchFamily="34" charset="0"/>
                        </a:rPr>
                        <a:t>sont-elles</a:t>
                      </a:r>
                      <a:r>
                        <a:rPr lang="en-GB" sz="1600" b="0" kern="1200" dirty="0">
                          <a:solidFill>
                            <a:schemeClr val="tx1"/>
                          </a:solidFill>
                          <a:effectLst/>
                          <a:latin typeface="Calibri" panose="020F0502020204030204" pitchFamily="34" charset="0"/>
                          <a:ea typeface="Lato" panose="020F0502020204030203" pitchFamily="34" charset="0"/>
                          <a:cs typeface="Calibri" panose="020F0502020204030204" pitchFamily="34" charset="0"/>
                        </a:rPr>
                        <a:t> </a:t>
                      </a:r>
                      <a:r>
                        <a:rPr lang="en-GB" sz="1600" b="0" kern="1200" dirty="0" err="1">
                          <a:solidFill>
                            <a:schemeClr val="tx1"/>
                          </a:solidFill>
                          <a:effectLst/>
                          <a:latin typeface="Calibri" panose="020F0502020204030204" pitchFamily="34" charset="0"/>
                          <a:ea typeface="Lato" panose="020F0502020204030203" pitchFamily="34" charset="0"/>
                          <a:cs typeface="Calibri" panose="020F0502020204030204" pitchFamily="34" charset="0"/>
                        </a:rPr>
                        <a:t>surveillées</a:t>
                      </a:r>
                      <a:r>
                        <a:rPr lang="en-GB" sz="1600" b="0" kern="1200" dirty="0">
                          <a:solidFill>
                            <a:schemeClr val="tx1"/>
                          </a:solidFill>
                          <a:effectLst/>
                          <a:latin typeface="Calibri" panose="020F0502020204030204" pitchFamily="34" charset="0"/>
                          <a:ea typeface="Lato" panose="020F0502020204030203" pitchFamily="34" charset="0"/>
                          <a:cs typeface="Calibri" panose="020F0502020204030204" pitchFamily="34" charset="0"/>
                        </a:rPr>
                        <a:t> ?" – Travail de </a:t>
                      </a:r>
                      <a:r>
                        <a:rPr lang="en-GB" sz="1600" b="0" kern="1200" dirty="0" err="1">
                          <a:solidFill>
                            <a:schemeClr val="tx1"/>
                          </a:solidFill>
                          <a:effectLst/>
                          <a:latin typeface="Calibri" panose="020F0502020204030204" pitchFamily="34" charset="0"/>
                          <a:ea typeface="Lato" panose="020F0502020204030203" pitchFamily="34" charset="0"/>
                          <a:cs typeface="Calibri" panose="020F0502020204030204" pitchFamily="34" charset="0"/>
                        </a:rPr>
                        <a:t>groupe</a:t>
                      </a:r>
                      <a:endParaRPr lang="en-GB" sz="1600" b="0" kern="1200" dirty="0">
                        <a:solidFill>
                          <a:schemeClr val="tx1"/>
                        </a:solidFill>
                        <a:effectLst/>
                        <a:latin typeface="Calibri" panose="020F0502020204030204" pitchFamily="34" charset="0"/>
                        <a:ea typeface="Lato" panose="020F0502020204030203" pitchFamily="34" charset="0"/>
                        <a:cs typeface="Calibri" panose="020F050202020403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5034106"/>
                  </a:ext>
                </a:extLst>
              </a:tr>
              <a:tr h="254779">
                <a:tc>
                  <a:txBody>
                    <a:bodyPr/>
                    <a:lstStyle/>
                    <a:p>
                      <a:pPr>
                        <a:spcAft>
                          <a:spcPts val="600"/>
                        </a:spcAft>
                      </a:pPr>
                      <a:r>
                        <a:rPr lang="en-GB" sz="1600" b="0" dirty="0" err="1">
                          <a:effectLst/>
                          <a:latin typeface="Calibri" panose="020F0502020204030204" pitchFamily="34" charset="0"/>
                          <a:ea typeface="Lato" panose="020F0502020204030203" pitchFamily="34" charset="0"/>
                          <a:cs typeface="Calibri" panose="020F0502020204030204" pitchFamily="34" charset="0"/>
                        </a:rPr>
                        <a:t>Principaux</a:t>
                      </a:r>
                      <a:r>
                        <a:rPr lang="en-GB" sz="1600" b="0" dirty="0">
                          <a:effectLst/>
                          <a:latin typeface="Calibri" panose="020F0502020204030204" pitchFamily="34" charset="0"/>
                          <a:ea typeface="Lato" panose="020F0502020204030203" pitchFamily="34" charset="0"/>
                          <a:cs typeface="Calibri" panose="020F0502020204030204" pitchFamily="34" charset="0"/>
                        </a:rPr>
                        <a:t> </a:t>
                      </a:r>
                      <a:r>
                        <a:rPr lang="en-GB" sz="1600" b="0" dirty="0" err="1">
                          <a:effectLst/>
                          <a:latin typeface="Calibri" panose="020F0502020204030204" pitchFamily="34" charset="0"/>
                          <a:ea typeface="Lato" panose="020F0502020204030203" pitchFamily="34" charset="0"/>
                          <a:cs typeface="Calibri" panose="020F0502020204030204" pitchFamily="34" charset="0"/>
                        </a:rPr>
                        <a:t>enseignements</a:t>
                      </a:r>
                      <a:r>
                        <a:rPr lang="en-GB" sz="1600" b="0" kern="1200" dirty="0">
                          <a:solidFill>
                            <a:schemeClr val="tx1"/>
                          </a:solidFill>
                          <a:effectLst/>
                          <a:latin typeface="Calibri" panose="020F0502020204030204" pitchFamily="34" charset="0"/>
                          <a:ea typeface="Lato" panose="020F0502020204030203" pitchFamily="34" charset="0"/>
                          <a:cs typeface="Calibri" panose="020F0502020204030204" pitchFamily="34" charset="0"/>
                        </a:rPr>
                        <a:t> –  PGR</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1206024"/>
                  </a:ext>
                </a:extLst>
              </a:tr>
              <a:tr h="286675">
                <a:tc>
                  <a:txBody>
                    <a:bodyPr/>
                    <a:lstStyle/>
                    <a:p>
                      <a:pPr>
                        <a:spcAft>
                          <a:spcPts val="600"/>
                        </a:spcAft>
                      </a:pPr>
                      <a:r>
                        <a:rPr lang="en-GB" sz="1600" b="0" kern="1200" dirty="0" err="1">
                          <a:solidFill>
                            <a:schemeClr val="tx1"/>
                          </a:solidFill>
                          <a:effectLst/>
                          <a:latin typeface="Calibri" panose="020F0502020204030204" pitchFamily="34" charset="0"/>
                          <a:ea typeface="Lato" panose="020F0502020204030203" pitchFamily="34" charset="0"/>
                          <a:cs typeface="Calibri" panose="020F0502020204030204" pitchFamily="34" charset="0"/>
                        </a:rPr>
                        <a:t>Fonctions</a:t>
                      </a:r>
                      <a:r>
                        <a:rPr lang="en-GB" sz="1600" b="0" kern="1200" dirty="0">
                          <a:solidFill>
                            <a:schemeClr val="tx1"/>
                          </a:solidFill>
                          <a:effectLst/>
                          <a:latin typeface="Calibri" panose="020F0502020204030204" pitchFamily="34" charset="0"/>
                          <a:ea typeface="Lato" panose="020F0502020204030203" pitchFamily="34" charset="0"/>
                          <a:cs typeface="Calibri" panose="020F0502020204030204" pitchFamily="34" charset="0"/>
                        </a:rPr>
                        <a:t> CWIS – Lacunes/</a:t>
                      </a:r>
                      <a:r>
                        <a:rPr lang="en-GB" sz="1600" b="0" kern="1200" dirty="0" err="1">
                          <a:solidFill>
                            <a:schemeClr val="tx1"/>
                          </a:solidFill>
                          <a:effectLst/>
                          <a:latin typeface="Calibri" panose="020F0502020204030204" pitchFamily="34" charset="0"/>
                          <a:ea typeface="Lato" panose="020F0502020204030203" pitchFamily="34" charset="0"/>
                          <a:cs typeface="Calibri" panose="020F0502020204030204" pitchFamily="34" charset="0"/>
                        </a:rPr>
                        <a:t>Défis</a:t>
                      </a:r>
                      <a:r>
                        <a:rPr lang="en-GB" sz="1600" b="0" kern="1200" dirty="0">
                          <a:solidFill>
                            <a:schemeClr val="tx1"/>
                          </a:solidFill>
                          <a:effectLst/>
                          <a:latin typeface="Calibri" panose="020F0502020204030204" pitchFamily="34" charset="0"/>
                          <a:ea typeface="Lato" panose="020F0502020204030203" pitchFamily="34" charset="0"/>
                          <a:cs typeface="Calibri" panose="020F0502020204030204" pitchFamily="34" charset="0"/>
                        </a:rPr>
                        <a:t> et </a:t>
                      </a:r>
                      <a:r>
                        <a:rPr lang="en-GB" sz="1600" b="0" kern="1200" dirty="0" err="1">
                          <a:solidFill>
                            <a:schemeClr val="tx1"/>
                          </a:solidFill>
                          <a:effectLst/>
                          <a:latin typeface="Calibri" panose="020F0502020204030204" pitchFamily="34" charset="0"/>
                          <a:ea typeface="Lato" panose="020F0502020204030203" pitchFamily="34" charset="0"/>
                          <a:cs typeface="Calibri" panose="020F0502020204030204" pitchFamily="34" charset="0"/>
                        </a:rPr>
                        <a:t>Principaux</a:t>
                      </a:r>
                      <a:r>
                        <a:rPr lang="en-GB" sz="1600" b="0" kern="1200" dirty="0">
                          <a:solidFill>
                            <a:schemeClr val="tx1"/>
                          </a:solidFill>
                          <a:effectLst/>
                          <a:latin typeface="Calibri" panose="020F0502020204030204" pitchFamily="34" charset="0"/>
                          <a:ea typeface="Lato" panose="020F0502020204030203" pitchFamily="34" charset="0"/>
                          <a:cs typeface="Calibri" panose="020F0502020204030204" pitchFamily="34" charset="0"/>
                        </a:rPr>
                        <a:t> </a:t>
                      </a:r>
                      <a:r>
                        <a:rPr lang="en-GB" sz="1600" b="0" kern="1200" dirty="0" err="1">
                          <a:solidFill>
                            <a:schemeClr val="tx1"/>
                          </a:solidFill>
                          <a:effectLst/>
                          <a:latin typeface="Calibri" panose="020F0502020204030204" pitchFamily="34" charset="0"/>
                          <a:ea typeface="Lato" panose="020F0502020204030203" pitchFamily="34" charset="0"/>
                          <a:cs typeface="Calibri" panose="020F0502020204030204" pitchFamily="34" charset="0"/>
                        </a:rPr>
                        <a:t>Enseignements</a:t>
                      </a:r>
                      <a:endParaRPr lang="en-GB" sz="1600" b="0" kern="1200" dirty="0">
                        <a:solidFill>
                          <a:schemeClr val="tx1"/>
                        </a:solidFill>
                        <a:effectLst/>
                        <a:latin typeface="Calibri" panose="020F0502020204030204" pitchFamily="34" charset="0"/>
                        <a:ea typeface="Lato" panose="020F0502020204030203" pitchFamily="34" charset="0"/>
                        <a:cs typeface="Calibri" panose="020F050202020403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9919663"/>
                  </a:ext>
                </a:extLst>
              </a:tr>
            </a:tbl>
          </a:graphicData>
        </a:graphic>
      </p:graphicFrame>
    </p:spTree>
    <p:extLst>
      <p:ext uri="{BB962C8B-B14F-4D97-AF65-F5344CB8AC3E}">
        <p14:creationId xmlns:p14="http://schemas.microsoft.com/office/powerpoint/2010/main" val="17126089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grpSp>
        <p:nvGrpSpPr>
          <p:cNvPr id="8" name="Group 7">
            <a:extLst>
              <a:ext uri="{FF2B5EF4-FFF2-40B4-BE49-F238E27FC236}">
                <a16:creationId xmlns:a16="http://schemas.microsoft.com/office/drawing/2014/main" id="{EC688D24-12BA-4667-27DA-951D06F3562E}"/>
              </a:ext>
            </a:extLst>
          </p:cNvPr>
          <p:cNvGrpSpPr/>
          <p:nvPr/>
        </p:nvGrpSpPr>
        <p:grpSpPr>
          <a:xfrm>
            <a:off x="1304041" y="1193314"/>
            <a:ext cx="9612984" cy="4179964"/>
            <a:chOff x="385763" y="1149514"/>
            <a:chExt cx="11806237" cy="5133645"/>
          </a:xfrm>
        </p:grpSpPr>
        <p:pic>
          <p:nvPicPr>
            <p:cNvPr id="9" name="Picture 8">
              <a:extLst>
                <a:ext uri="{FF2B5EF4-FFF2-40B4-BE49-F238E27FC236}">
                  <a16:creationId xmlns:a16="http://schemas.microsoft.com/office/drawing/2014/main" id="{1DA9F463-67A1-75DB-5929-C0879BC1B55A}"/>
                </a:ext>
              </a:extLst>
            </p:cNvPr>
            <p:cNvPicPr>
              <a:picLocks noChangeAspect="1"/>
            </p:cNvPicPr>
            <p:nvPr/>
          </p:nvPicPr>
          <p:blipFill rotWithShape="1">
            <a:blip r:embed="rId3"/>
            <a:srcRect l="10809" r="10539" b="77966"/>
            <a:stretch/>
          </p:blipFill>
          <p:spPr>
            <a:xfrm>
              <a:off x="1600200" y="1149514"/>
              <a:ext cx="9086850" cy="1045547"/>
            </a:xfrm>
            <a:prstGeom prst="rect">
              <a:avLst/>
            </a:prstGeom>
          </p:spPr>
        </p:pic>
        <p:pic>
          <p:nvPicPr>
            <p:cNvPr id="10" name="Picture 9">
              <a:extLst>
                <a:ext uri="{FF2B5EF4-FFF2-40B4-BE49-F238E27FC236}">
                  <a16:creationId xmlns:a16="http://schemas.microsoft.com/office/drawing/2014/main" id="{8E63113D-5481-11D2-47A0-C09BC890B8B6}"/>
                </a:ext>
              </a:extLst>
            </p:cNvPr>
            <p:cNvPicPr>
              <a:picLocks noChangeAspect="1"/>
            </p:cNvPicPr>
            <p:nvPr/>
          </p:nvPicPr>
          <p:blipFill>
            <a:blip r:embed="rId4"/>
            <a:stretch>
              <a:fillRect/>
            </a:stretch>
          </p:blipFill>
          <p:spPr>
            <a:xfrm>
              <a:off x="3344862" y="5787859"/>
              <a:ext cx="5626100" cy="495300"/>
            </a:xfrm>
            <a:prstGeom prst="rect">
              <a:avLst/>
            </a:prstGeom>
          </p:spPr>
        </p:pic>
        <p:pic>
          <p:nvPicPr>
            <p:cNvPr id="11" name="Picture 10">
              <a:extLst>
                <a:ext uri="{FF2B5EF4-FFF2-40B4-BE49-F238E27FC236}">
                  <a16:creationId xmlns:a16="http://schemas.microsoft.com/office/drawing/2014/main" id="{4D8521DE-9EF9-194E-D62C-CA9F478EF25A}"/>
                </a:ext>
              </a:extLst>
            </p:cNvPr>
            <p:cNvPicPr>
              <a:picLocks noChangeAspect="1"/>
            </p:cNvPicPr>
            <p:nvPr/>
          </p:nvPicPr>
          <p:blipFill>
            <a:blip r:embed="rId5"/>
            <a:stretch>
              <a:fillRect/>
            </a:stretch>
          </p:blipFill>
          <p:spPr>
            <a:xfrm>
              <a:off x="385763" y="2243847"/>
              <a:ext cx="11806237" cy="3464639"/>
            </a:xfrm>
            <a:prstGeom prst="rect">
              <a:avLst/>
            </a:prstGeom>
          </p:spPr>
        </p:pic>
      </p:grpSp>
    </p:spTree>
    <p:extLst>
      <p:ext uri="{BB962C8B-B14F-4D97-AF65-F5344CB8AC3E}">
        <p14:creationId xmlns:p14="http://schemas.microsoft.com/office/powerpoint/2010/main" val="9162655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grpSp>
        <p:nvGrpSpPr>
          <p:cNvPr id="12" name="Group 11">
            <a:extLst>
              <a:ext uri="{FF2B5EF4-FFF2-40B4-BE49-F238E27FC236}">
                <a16:creationId xmlns:a16="http://schemas.microsoft.com/office/drawing/2014/main" id="{9A519A50-CE96-1353-C573-25F18E38DDA8}"/>
              </a:ext>
            </a:extLst>
          </p:cNvPr>
          <p:cNvGrpSpPr/>
          <p:nvPr/>
        </p:nvGrpSpPr>
        <p:grpSpPr>
          <a:xfrm>
            <a:off x="1304042" y="1084429"/>
            <a:ext cx="9583918" cy="4578710"/>
            <a:chOff x="423861" y="1084428"/>
            <a:chExt cx="11646323" cy="5564022"/>
          </a:xfrm>
        </p:grpSpPr>
        <p:pic>
          <p:nvPicPr>
            <p:cNvPr id="13" name="Picture 12">
              <a:extLst>
                <a:ext uri="{FF2B5EF4-FFF2-40B4-BE49-F238E27FC236}">
                  <a16:creationId xmlns:a16="http://schemas.microsoft.com/office/drawing/2014/main" id="{B5096D15-8F5D-A00E-3CE9-1C43D32D6837}"/>
                </a:ext>
              </a:extLst>
            </p:cNvPr>
            <p:cNvPicPr>
              <a:picLocks noChangeAspect="1"/>
            </p:cNvPicPr>
            <p:nvPr/>
          </p:nvPicPr>
          <p:blipFill rotWithShape="1">
            <a:blip r:embed="rId3"/>
            <a:srcRect l="10809" r="10539" b="77966"/>
            <a:stretch/>
          </p:blipFill>
          <p:spPr>
            <a:xfrm>
              <a:off x="1657350" y="1084428"/>
              <a:ext cx="8943975" cy="1044410"/>
            </a:xfrm>
            <a:prstGeom prst="rect">
              <a:avLst/>
            </a:prstGeom>
          </p:spPr>
        </p:pic>
        <p:pic>
          <p:nvPicPr>
            <p:cNvPr id="14" name="Picture 13">
              <a:extLst>
                <a:ext uri="{FF2B5EF4-FFF2-40B4-BE49-F238E27FC236}">
                  <a16:creationId xmlns:a16="http://schemas.microsoft.com/office/drawing/2014/main" id="{F8FE4739-AAAE-B5A0-9388-858A510BA319}"/>
                </a:ext>
              </a:extLst>
            </p:cNvPr>
            <p:cNvPicPr>
              <a:picLocks noChangeAspect="1"/>
            </p:cNvPicPr>
            <p:nvPr/>
          </p:nvPicPr>
          <p:blipFill>
            <a:blip r:embed="rId4"/>
            <a:stretch>
              <a:fillRect/>
            </a:stretch>
          </p:blipFill>
          <p:spPr>
            <a:xfrm>
              <a:off x="3344862" y="6153150"/>
              <a:ext cx="5626100" cy="495300"/>
            </a:xfrm>
            <a:prstGeom prst="rect">
              <a:avLst/>
            </a:prstGeom>
          </p:spPr>
        </p:pic>
        <p:pic>
          <p:nvPicPr>
            <p:cNvPr id="15" name="Picture 14">
              <a:extLst>
                <a:ext uri="{FF2B5EF4-FFF2-40B4-BE49-F238E27FC236}">
                  <a16:creationId xmlns:a16="http://schemas.microsoft.com/office/drawing/2014/main" id="{EFB33BBE-1C7B-37FB-6A6C-4A69197A7E30}"/>
                </a:ext>
              </a:extLst>
            </p:cNvPr>
            <p:cNvPicPr>
              <a:picLocks noChangeAspect="1"/>
            </p:cNvPicPr>
            <p:nvPr/>
          </p:nvPicPr>
          <p:blipFill>
            <a:blip r:embed="rId5"/>
            <a:stretch>
              <a:fillRect/>
            </a:stretch>
          </p:blipFill>
          <p:spPr>
            <a:xfrm>
              <a:off x="423861" y="2287422"/>
              <a:ext cx="11646323" cy="3486150"/>
            </a:xfrm>
            <a:prstGeom prst="rect">
              <a:avLst/>
            </a:prstGeom>
          </p:spPr>
        </p:pic>
      </p:grpSp>
    </p:spTree>
    <p:extLst>
      <p:ext uri="{BB962C8B-B14F-4D97-AF65-F5344CB8AC3E}">
        <p14:creationId xmlns:p14="http://schemas.microsoft.com/office/powerpoint/2010/main" val="7903942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grpSp>
        <p:nvGrpSpPr>
          <p:cNvPr id="8" name="Group 7">
            <a:extLst>
              <a:ext uri="{FF2B5EF4-FFF2-40B4-BE49-F238E27FC236}">
                <a16:creationId xmlns:a16="http://schemas.microsoft.com/office/drawing/2014/main" id="{870D8A12-4F66-8526-287A-C63D5847F1B5}"/>
              </a:ext>
            </a:extLst>
          </p:cNvPr>
          <p:cNvGrpSpPr/>
          <p:nvPr/>
        </p:nvGrpSpPr>
        <p:grpSpPr>
          <a:xfrm>
            <a:off x="1256905" y="1084430"/>
            <a:ext cx="9715894" cy="4537820"/>
            <a:chOff x="401278" y="1084429"/>
            <a:chExt cx="11790722" cy="5506871"/>
          </a:xfrm>
        </p:grpSpPr>
        <p:pic>
          <p:nvPicPr>
            <p:cNvPr id="9" name="Picture 8">
              <a:extLst>
                <a:ext uri="{FF2B5EF4-FFF2-40B4-BE49-F238E27FC236}">
                  <a16:creationId xmlns:a16="http://schemas.microsoft.com/office/drawing/2014/main" id="{99BEE3EC-5AB8-9E79-2947-A8AF4D9D843A}"/>
                </a:ext>
              </a:extLst>
            </p:cNvPr>
            <p:cNvPicPr>
              <a:picLocks noChangeAspect="1"/>
            </p:cNvPicPr>
            <p:nvPr/>
          </p:nvPicPr>
          <p:blipFill rotWithShape="1">
            <a:blip r:embed="rId3"/>
            <a:srcRect l="10809" r="10539" b="77966"/>
            <a:stretch/>
          </p:blipFill>
          <p:spPr>
            <a:xfrm>
              <a:off x="1530342" y="1084429"/>
              <a:ext cx="8994789" cy="987260"/>
            </a:xfrm>
            <a:prstGeom prst="rect">
              <a:avLst/>
            </a:prstGeom>
          </p:spPr>
        </p:pic>
        <p:pic>
          <p:nvPicPr>
            <p:cNvPr id="10" name="Picture 9">
              <a:extLst>
                <a:ext uri="{FF2B5EF4-FFF2-40B4-BE49-F238E27FC236}">
                  <a16:creationId xmlns:a16="http://schemas.microsoft.com/office/drawing/2014/main" id="{6B265E3B-167B-6D2A-EB99-2A7662C58C72}"/>
                </a:ext>
              </a:extLst>
            </p:cNvPr>
            <p:cNvPicPr>
              <a:picLocks noChangeAspect="1"/>
            </p:cNvPicPr>
            <p:nvPr/>
          </p:nvPicPr>
          <p:blipFill>
            <a:blip r:embed="rId4"/>
            <a:stretch>
              <a:fillRect/>
            </a:stretch>
          </p:blipFill>
          <p:spPr>
            <a:xfrm>
              <a:off x="3282950" y="6096000"/>
              <a:ext cx="5626100" cy="495300"/>
            </a:xfrm>
            <a:prstGeom prst="rect">
              <a:avLst/>
            </a:prstGeom>
          </p:spPr>
        </p:pic>
        <p:pic>
          <p:nvPicPr>
            <p:cNvPr id="11" name="Picture 10">
              <a:extLst>
                <a:ext uri="{FF2B5EF4-FFF2-40B4-BE49-F238E27FC236}">
                  <a16:creationId xmlns:a16="http://schemas.microsoft.com/office/drawing/2014/main" id="{26617481-A5B3-BAAF-CD15-4E9CA068ED66}"/>
                </a:ext>
              </a:extLst>
            </p:cNvPr>
            <p:cNvPicPr>
              <a:picLocks noChangeAspect="1"/>
            </p:cNvPicPr>
            <p:nvPr/>
          </p:nvPicPr>
          <p:blipFill rotWithShape="1">
            <a:blip r:embed="rId5"/>
            <a:srcRect t="3931"/>
            <a:stretch/>
          </p:blipFill>
          <p:spPr>
            <a:xfrm>
              <a:off x="401278" y="2238490"/>
              <a:ext cx="11790722" cy="3535082"/>
            </a:xfrm>
            <a:prstGeom prst="rect">
              <a:avLst/>
            </a:prstGeom>
          </p:spPr>
        </p:pic>
      </p:grpSp>
    </p:spTree>
    <p:extLst>
      <p:ext uri="{BB962C8B-B14F-4D97-AF65-F5344CB8AC3E}">
        <p14:creationId xmlns:p14="http://schemas.microsoft.com/office/powerpoint/2010/main" val="5087498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900" y="368053"/>
            <a:ext cx="7719060" cy="518508"/>
          </a:xfrm>
          <a:prstGeom prst="rect">
            <a:avLst/>
          </a:prstGeom>
        </p:spPr>
        <p:txBody>
          <a:bodyPr vert="horz" lIns="0" tIns="0" rIns="0" bIns="0" rtlCol="0" anchor="t" anchorCtr="0">
            <a:normAutofit/>
          </a:bodyPr>
          <a:lstStyle/>
          <a:p>
            <a:r>
              <a:rPr lang="en-US" sz="3200" b="1" dirty="0">
                <a:solidFill>
                  <a:schemeClr val="tx2"/>
                </a:solidFill>
                <a:latin typeface="Calibri" panose="020F0502020204030204" pitchFamily="34" charset="0"/>
              </a:rPr>
              <a:t>Des </a:t>
            </a:r>
            <a:r>
              <a:rPr lang="en-US" sz="3200" b="1" dirty="0" err="1">
                <a:solidFill>
                  <a:schemeClr val="tx2"/>
                </a:solidFill>
                <a:latin typeface="Calibri" panose="020F0502020204030204" pitchFamily="34" charset="0"/>
              </a:rPr>
              <a:t>responsabilités</a:t>
            </a:r>
            <a:r>
              <a:rPr lang="en-US" sz="3200" b="1" dirty="0">
                <a:solidFill>
                  <a:schemeClr val="tx2"/>
                </a:solidFill>
                <a:latin typeface="Calibri" panose="020F0502020204030204" pitchFamily="34" charset="0"/>
              </a:rPr>
              <a:t> </a:t>
            </a:r>
            <a:r>
              <a:rPr lang="en-US" sz="3200" b="1" dirty="0" err="1">
                <a:solidFill>
                  <a:schemeClr val="tx2"/>
                </a:solidFill>
                <a:latin typeface="Calibri" panose="020F0502020204030204" pitchFamily="34" charset="0"/>
              </a:rPr>
              <a:t>claires</a:t>
            </a:r>
            <a:r>
              <a:rPr lang="en-US" sz="3200" b="1" dirty="0">
                <a:solidFill>
                  <a:schemeClr val="tx2"/>
                </a:solidFill>
                <a:latin typeface="Calibri" panose="020F0502020204030204" pitchFamily="34" charset="0"/>
              </a:rPr>
              <a:t> </a:t>
            </a:r>
            <a:r>
              <a:rPr lang="en-US" sz="3200" b="1" dirty="0" err="1">
                <a:solidFill>
                  <a:schemeClr val="tx2"/>
                </a:solidFill>
                <a:latin typeface="Calibri" panose="020F0502020204030204" pitchFamily="34" charset="0"/>
              </a:rPr>
              <a:t>sont</a:t>
            </a:r>
            <a:r>
              <a:rPr lang="en-US" sz="3200" b="1" dirty="0">
                <a:solidFill>
                  <a:schemeClr val="tx2"/>
                </a:solidFill>
                <a:latin typeface="Calibri" panose="020F0502020204030204" pitchFamily="34" charset="0"/>
              </a:rPr>
              <a:t> le </a:t>
            </a:r>
            <a:r>
              <a:rPr lang="en-US" sz="3200" b="1" dirty="0" err="1">
                <a:solidFill>
                  <a:schemeClr val="tx2"/>
                </a:solidFill>
                <a:latin typeface="Calibri" panose="020F0502020204030204" pitchFamily="34" charset="0"/>
              </a:rPr>
              <a:t>fondement</a:t>
            </a:r>
            <a:endParaRPr lang="en-US" sz="3200" b="1" dirty="0">
              <a:solidFill>
                <a:schemeClr val="tx2"/>
              </a:solidFill>
              <a:latin typeface="Calibri" panose="020F0502020204030204" pitchFamily="34" charset="0"/>
            </a:endParaRP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3" name="Google Shape;284;p14">
            <a:extLst>
              <a:ext uri="{FF2B5EF4-FFF2-40B4-BE49-F238E27FC236}">
                <a16:creationId xmlns:a16="http://schemas.microsoft.com/office/drawing/2014/main" id="{2713BF4B-9E54-EE04-0F0C-818F3235A097}"/>
              </a:ext>
            </a:extLst>
          </p:cNvPr>
          <p:cNvSpPr/>
          <p:nvPr/>
        </p:nvSpPr>
        <p:spPr>
          <a:xfrm>
            <a:off x="1409075" y="1293253"/>
            <a:ext cx="4591345" cy="761888"/>
          </a:xfrm>
          <a:prstGeom prst="rect">
            <a:avLst/>
          </a:prstGeom>
          <a:solidFill>
            <a:srgbClr val="6F2875"/>
          </a:solidFill>
          <a:ln w="12700" cap="flat" cmpd="sng">
            <a:solidFill>
              <a:srgbClr val="6F2875"/>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GB" sz="2400" b="1" dirty="0">
                <a:solidFill>
                  <a:schemeClr val="lt1"/>
                </a:solidFill>
                <a:latin typeface="Calibri" panose="020F0502020204030204" pitchFamily="34" charset="0"/>
                <a:ea typeface="Lato"/>
                <a:cs typeface="Calibri" panose="020F0502020204030204" pitchFamily="34" charset="0"/>
                <a:sym typeface="Lato"/>
              </a:rPr>
              <a:t>Conception du mandate:</a:t>
            </a:r>
          </a:p>
        </p:txBody>
      </p:sp>
      <p:sp>
        <p:nvSpPr>
          <p:cNvPr id="6" name="Google Shape;284;p14">
            <a:extLst>
              <a:ext uri="{FF2B5EF4-FFF2-40B4-BE49-F238E27FC236}">
                <a16:creationId xmlns:a16="http://schemas.microsoft.com/office/drawing/2014/main" id="{3A7E5E45-647E-9AB8-B309-D4921674925B}"/>
              </a:ext>
            </a:extLst>
          </p:cNvPr>
          <p:cNvSpPr/>
          <p:nvPr/>
        </p:nvSpPr>
        <p:spPr>
          <a:xfrm>
            <a:off x="1409075" y="2055141"/>
            <a:ext cx="4591345" cy="4025619"/>
          </a:xfrm>
          <a:prstGeom prst="rect">
            <a:avLst/>
          </a:prstGeom>
          <a:solidFill>
            <a:srgbClr val="6F2875">
              <a:alpha val="20000"/>
            </a:srgbClr>
          </a:solidFill>
          <a:ln w="12700" cap="flat" cmpd="sng">
            <a:solidFill>
              <a:srgbClr val="6F2875"/>
            </a:solidFill>
            <a:prstDash val="solid"/>
            <a:miter lim="800000"/>
            <a:headEnd type="none" w="sm" len="sm"/>
            <a:tailEnd type="none" w="sm" len="sm"/>
          </a:ln>
        </p:spPr>
        <p:txBody>
          <a:bodyPr spcFirstLastPara="1" wrap="square" lIns="91425" tIns="45700" rIns="91425" bIns="45700" anchor="t" anchorCtr="0">
            <a:noAutofit/>
          </a:bodyPr>
          <a:lstStyle/>
          <a:p>
            <a:pPr marL="285750" lvl="0" indent="-285750">
              <a:lnSpc>
                <a:spcPts val="2200"/>
              </a:lnSpc>
              <a:spcBef>
                <a:spcPts val="1000"/>
              </a:spcBef>
              <a:buClr>
                <a:schemeClr val="dk1"/>
              </a:buClr>
              <a:buSzPts val="1800"/>
              <a:buFont typeface="Wingdings" panose="05000000000000000000" pitchFamily="2" charset="2"/>
              <a:buChar char="Ø"/>
            </a:pPr>
            <a:r>
              <a:rPr lang="en-US" dirty="0">
                <a:latin typeface="+mj-lt"/>
                <a:ea typeface="Lato"/>
                <a:cs typeface="Calibri" panose="020F0502020204030204" pitchFamily="34" charset="0"/>
                <a:sym typeface="Lato"/>
              </a:rPr>
              <a:t>Les </a:t>
            </a:r>
            <a:r>
              <a:rPr lang="en-US" dirty="0" err="1">
                <a:latin typeface="+mj-lt"/>
                <a:ea typeface="Lato"/>
                <a:cs typeface="Calibri" panose="020F0502020204030204" pitchFamily="34" charset="0"/>
                <a:sym typeface="Lato"/>
              </a:rPr>
              <a:t>mandats</a:t>
            </a:r>
            <a:r>
              <a:rPr lang="en-US" dirty="0">
                <a:latin typeface="+mj-lt"/>
                <a:ea typeface="Lato"/>
                <a:cs typeface="Calibri" panose="020F0502020204030204" pitchFamily="34" charset="0"/>
                <a:sym typeface="Lato"/>
              </a:rPr>
              <a:t> </a:t>
            </a:r>
            <a:r>
              <a:rPr lang="en-US" dirty="0" err="1">
                <a:latin typeface="+mj-lt"/>
                <a:ea typeface="Lato"/>
                <a:cs typeface="Calibri" panose="020F0502020204030204" pitchFamily="34" charset="0"/>
                <a:sym typeface="Lato"/>
              </a:rPr>
              <a:t>doivent</a:t>
            </a:r>
            <a:r>
              <a:rPr lang="en-US" dirty="0">
                <a:latin typeface="+mj-lt"/>
                <a:ea typeface="Lato"/>
                <a:cs typeface="Calibri" panose="020F0502020204030204" pitchFamily="34" charset="0"/>
                <a:sym typeface="Lato"/>
              </a:rPr>
              <a:t> </a:t>
            </a:r>
            <a:r>
              <a:rPr lang="en-US" dirty="0" err="1">
                <a:latin typeface="+mj-lt"/>
                <a:ea typeface="Lato"/>
                <a:cs typeface="Calibri" panose="020F0502020204030204" pitchFamily="34" charset="0"/>
                <a:sym typeface="Lato"/>
              </a:rPr>
              <a:t>apporter</a:t>
            </a:r>
            <a:r>
              <a:rPr lang="en-US" dirty="0">
                <a:latin typeface="+mj-lt"/>
                <a:ea typeface="Lato"/>
                <a:cs typeface="Calibri" panose="020F0502020204030204" pitchFamily="34" charset="0"/>
                <a:sym typeface="Lato"/>
              </a:rPr>
              <a:t> de la </a:t>
            </a:r>
            <a:r>
              <a:rPr lang="en-US" dirty="0" err="1">
                <a:latin typeface="+mj-lt"/>
                <a:ea typeface="Lato"/>
                <a:cs typeface="Calibri" panose="020F0502020204030204" pitchFamily="34" charset="0"/>
                <a:sym typeface="Lato"/>
              </a:rPr>
              <a:t>clarté</a:t>
            </a:r>
            <a:r>
              <a:rPr lang="en-US" dirty="0">
                <a:latin typeface="+mj-lt"/>
                <a:ea typeface="Lato"/>
                <a:cs typeface="Calibri" panose="020F0502020204030204" pitchFamily="34" charset="0"/>
                <a:sym typeface="Lato"/>
              </a:rPr>
              <a:t> sur qui </a:t>
            </a:r>
            <a:r>
              <a:rPr lang="en-US" dirty="0" err="1">
                <a:latin typeface="+mj-lt"/>
                <a:ea typeface="Lato"/>
                <a:cs typeface="Calibri" panose="020F0502020204030204" pitchFamily="34" charset="0"/>
                <a:sym typeface="Lato"/>
              </a:rPr>
              <a:t>est</a:t>
            </a:r>
            <a:r>
              <a:rPr lang="en-US" dirty="0">
                <a:latin typeface="+mj-lt"/>
                <a:ea typeface="Lato"/>
                <a:cs typeface="Calibri" panose="020F0502020204030204" pitchFamily="34" charset="0"/>
                <a:sym typeface="Lato"/>
              </a:rPr>
              <a:t> </a:t>
            </a:r>
            <a:r>
              <a:rPr lang="en-US" dirty="0" err="1">
                <a:latin typeface="+mj-lt"/>
                <a:ea typeface="Lato"/>
                <a:cs typeface="Calibri" panose="020F0502020204030204" pitchFamily="34" charset="0"/>
                <a:sym typeface="Lato"/>
              </a:rPr>
              <a:t>responsable</a:t>
            </a:r>
            <a:r>
              <a:rPr lang="en-US" dirty="0">
                <a:latin typeface="+mj-lt"/>
                <a:ea typeface="Lato"/>
                <a:cs typeface="Calibri" panose="020F0502020204030204" pitchFamily="34" charset="0"/>
                <a:sym typeface="Lato"/>
              </a:rPr>
              <a:t> de </a:t>
            </a:r>
            <a:r>
              <a:rPr lang="en-US" dirty="0" err="1">
                <a:latin typeface="+mj-lt"/>
                <a:ea typeface="Lato"/>
                <a:cs typeface="Calibri" panose="020F0502020204030204" pitchFamily="34" charset="0"/>
                <a:sym typeface="Lato"/>
              </a:rPr>
              <a:t>différents</a:t>
            </a:r>
            <a:r>
              <a:rPr lang="en-US" dirty="0">
                <a:latin typeface="+mj-lt"/>
                <a:ea typeface="Lato"/>
                <a:cs typeface="Calibri" panose="020F0502020204030204" pitchFamily="34" charset="0"/>
                <a:sym typeface="Lato"/>
              </a:rPr>
              <a:t> </a:t>
            </a:r>
            <a:r>
              <a:rPr lang="en-US" dirty="0" err="1">
                <a:latin typeface="+mj-lt"/>
                <a:ea typeface="Lato"/>
                <a:cs typeface="Calibri" panose="020F0502020204030204" pitchFamily="34" charset="0"/>
                <a:sym typeface="Lato"/>
              </a:rPr>
              <a:t>éléments</a:t>
            </a:r>
            <a:r>
              <a:rPr lang="en-US" dirty="0">
                <a:latin typeface="+mj-lt"/>
                <a:ea typeface="Lato"/>
                <a:cs typeface="Calibri" panose="020F0502020204030204" pitchFamily="34" charset="0"/>
                <a:sym typeface="Lato"/>
              </a:rPr>
              <a:t> de la </a:t>
            </a:r>
            <a:r>
              <a:rPr lang="en-US" dirty="0" err="1">
                <a:latin typeface="+mj-lt"/>
                <a:ea typeface="Lato"/>
                <a:cs typeface="Calibri" panose="020F0502020204030204" pitchFamily="34" charset="0"/>
                <a:sym typeface="Lato"/>
              </a:rPr>
              <a:t>chaîne</a:t>
            </a:r>
            <a:r>
              <a:rPr lang="en-US" dirty="0">
                <a:latin typeface="+mj-lt"/>
                <a:ea typeface="Lato"/>
                <a:cs typeface="Calibri" panose="020F0502020204030204" pitchFamily="34" charset="0"/>
                <a:sym typeface="Lato"/>
              </a:rPr>
              <a:t> de services </a:t>
            </a:r>
            <a:r>
              <a:rPr lang="en-US" dirty="0" err="1">
                <a:latin typeface="+mj-lt"/>
                <a:ea typeface="Lato"/>
                <a:cs typeface="Calibri" panose="020F0502020204030204" pitchFamily="34" charset="0"/>
                <a:sym typeface="Lato"/>
              </a:rPr>
              <a:t>d'assainissement</a:t>
            </a:r>
            <a:r>
              <a:rPr lang="en-US" dirty="0">
                <a:latin typeface="+mj-lt"/>
                <a:ea typeface="Lato"/>
                <a:cs typeface="Calibri" panose="020F0502020204030204" pitchFamily="34" charset="0"/>
                <a:sym typeface="Lato"/>
              </a:rPr>
              <a:t>.</a:t>
            </a:r>
          </a:p>
          <a:p>
            <a:pPr marL="285750" lvl="0" indent="-285750">
              <a:lnSpc>
                <a:spcPts val="2200"/>
              </a:lnSpc>
              <a:spcBef>
                <a:spcPts val="1000"/>
              </a:spcBef>
              <a:buClr>
                <a:schemeClr val="dk1"/>
              </a:buClr>
              <a:buSzPts val="1800"/>
              <a:buFont typeface="Wingdings" panose="05000000000000000000" pitchFamily="2" charset="2"/>
              <a:buChar char="Ø"/>
            </a:pPr>
            <a:r>
              <a:rPr lang="en-US" dirty="0">
                <a:latin typeface="+mj-lt"/>
                <a:ea typeface="Lato"/>
                <a:cs typeface="Calibri" panose="020F0502020204030204" pitchFamily="34" charset="0"/>
                <a:sym typeface="Lato"/>
              </a:rPr>
              <a:t>La pratique effective </a:t>
            </a:r>
            <a:r>
              <a:rPr lang="en-US" dirty="0" err="1">
                <a:latin typeface="+mj-lt"/>
                <a:ea typeface="Lato"/>
                <a:cs typeface="Calibri" panose="020F0502020204030204" pitchFamily="34" charset="0"/>
                <a:sym typeface="Lato"/>
              </a:rPr>
              <a:t>devrait</a:t>
            </a:r>
            <a:r>
              <a:rPr lang="en-US" dirty="0">
                <a:latin typeface="+mj-lt"/>
                <a:ea typeface="Lato"/>
                <a:cs typeface="Calibri" panose="020F0502020204030204" pitchFamily="34" charset="0"/>
                <a:sym typeface="Lato"/>
              </a:rPr>
              <a:t> </a:t>
            </a:r>
            <a:r>
              <a:rPr lang="en-US" dirty="0" err="1">
                <a:latin typeface="+mj-lt"/>
                <a:ea typeface="Lato"/>
                <a:cs typeface="Calibri" panose="020F0502020204030204" pitchFamily="34" charset="0"/>
                <a:sym typeface="Lato"/>
              </a:rPr>
              <a:t>répondre</a:t>
            </a:r>
            <a:r>
              <a:rPr lang="en-US" dirty="0">
                <a:latin typeface="+mj-lt"/>
                <a:ea typeface="Lato"/>
                <a:cs typeface="Calibri" panose="020F0502020204030204" pitchFamily="34" charset="0"/>
                <a:sym typeface="Lato"/>
              </a:rPr>
              <a:t> aux </a:t>
            </a:r>
            <a:r>
              <a:rPr lang="en-US" dirty="0" err="1">
                <a:latin typeface="+mj-lt"/>
                <a:ea typeface="Lato"/>
                <a:cs typeface="Calibri" panose="020F0502020204030204" pitchFamily="34" charset="0"/>
                <a:sym typeface="Lato"/>
              </a:rPr>
              <a:t>mandats</a:t>
            </a:r>
            <a:r>
              <a:rPr lang="en-US" dirty="0">
                <a:latin typeface="+mj-lt"/>
                <a:ea typeface="Lato"/>
                <a:cs typeface="Calibri" panose="020F0502020204030204" pitchFamily="34" charset="0"/>
                <a:sym typeface="Lato"/>
              </a:rPr>
              <a:t> </a:t>
            </a:r>
            <a:r>
              <a:rPr lang="en-US" dirty="0" err="1">
                <a:latin typeface="+mj-lt"/>
                <a:ea typeface="Lato"/>
                <a:cs typeface="Calibri" panose="020F0502020204030204" pitchFamily="34" charset="0"/>
                <a:sym typeface="Lato"/>
              </a:rPr>
              <a:t>légaux</a:t>
            </a:r>
            <a:r>
              <a:rPr lang="en-US" dirty="0">
                <a:latin typeface="+mj-lt"/>
                <a:ea typeface="Lato"/>
                <a:cs typeface="Calibri" panose="020F0502020204030204" pitchFamily="34" charset="0"/>
                <a:sym typeface="Lato"/>
              </a:rPr>
              <a:t>.</a:t>
            </a:r>
          </a:p>
          <a:p>
            <a:pPr marL="285750" lvl="0" indent="-285750">
              <a:lnSpc>
                <a:spcPts val="2200"/>
              </a:lnSpc>
              <a:spcBef>
                <a:spcPts val="1000"/>
              </a:spcBef>
              <a:buClr>
                <a:schemeClr val="dk1"/>
              </a:buClr>
              <a:buSzPts val="1800"/>
              <a:buFont typeface="Wingdings" panose="05000000000000000000" pitchFamily="2" charset="2"/>
              <a:buChar char="Ø"/>
            </a:pPr>
            <a:r>
              <a:rPr lang="en-US" dirty="0">
                <a:latin typeface="+mj-lt"/>
                <a:ea typeface="Lato"/>
                <a:cs typeface="Calibri" panose="020F0502020204030204" pitchFamily="34" charset="0"/>
                <a:sym typeface="Lato"/>
              </a:rPr>
              <a:t>Les </a:t>
            </a:r>
            <a:r>
              <a:rPr lang="en-US" dirty="0" err="1">
                <a:latin typeface="+mj-lt"/>
                <a:ea typeface="Lato"/>
                <a:cs typeface="Calibri" panose="020F0502020204030204" pitchFamily="34" charset="0"/>
                <a:sym typeface="Lato"/>
              </a:rPr>
              <a:t>responsabilités</a:t>
            </a:r>
            <a:r>
              <a:rPr lang="en-US" dirty="0">
                <a:latin typeface="+mj-lt"/>
                <a:ea typeface="Lato"/>
                <a:cs typeface="Calibri" panose="020F0502020204030204" pitchFamily="34" charset="0"/>
                <a:sym typeface="Lato"/>
              </a:rPr>
              <a:t> pour </a:t>
            </a:r>
            <a:r>
              <a:rPr lang="en-US" dirty="0" err="1">
                <a:latin typeface="+mj-lt"/>
                <a:ea typeface="Lato"/>
                <a:cs typeface="Calibri" panose="020F0502020204030204" pitchFamily="34" charset="0"/>
                <a:sym typeface="Lato"/>
              </a:rPr>
              <a:t>l'assainissement</a:t>
            </a:r>
            <a:r>
              <a:rPr lang="en-US" dirty="0">
                <a:latin typeface="+mj-lt"/>
                <a:ea typeface="Lato"/>
                <a:cs typeface="Calibri" panose="020F0502020204030204" pitchFamily="34" charset="0"/>
                <a:sym typeface="Lato"/>
              </a:rPr>
              <a:t> </a:t>
            </a:r>
            <a:r>
              <a:rPr lang="en-US" dirty="0" err="1">
                <a:latin typeface="+mj-lt"/>
                <a:ea typeface="Lato"/>
                <a:cs typeface="Calibri" panose="020F0502020204030204" pitchFamily="34" charset="0"/>
                <a:sym typeface="Lato"/>
              </a:rPr>
              <a:t>raccordé</a:t>
            </a:r>
            <a:r>
              <a:rPr lang="en-US" dirty="0">
                <a:latin typeface="+mj-lt"/>
                <a:ea typeface="Lato"/>
                <a:cs typeface="Calibri" panose="020F0502020204030204" pitchFamily="34" charset="0"/>
                <a:sym typeface="Lato"/>
              </a:rPr>
              <a:t> au </a:t>
            </a:r>
            <a:r>
              <a:rPr lang="en-US" dirty="0" err="1">
                <a:latin typeface="+mj-lt"/>
                <a:ea typeface="Lato"/>
                <a:cs typeface="Calibri" panose="020F0502020204030204" pitchFamily="34" charset="0"/>
                <a:sym typeface="Lato"/>
              </a:rPr>
              <a:t>réseau</a:t>
            </a:r>
            <a:r>
              <a:rPr lang="en-US" dirty="0">
                <a:latin typeface="+mj-lt"/>
                <a:ea typeface="Lato"/>
                <a:cs typeface="Calibri" panose="020F0502020204030204" pitchFamily="34" charset="0"/>
                <a:sym typeface="Lato"/>
              </a:rPr>
              <a:t> et non </a:t>
            </a:r>
            <a:r>
              <a:rPr lang="en-US" dirty="0" err="1">
                <a:latin typeface="+mj-lt"/>
                <a:ea typeface="Lato"/>
                <a:cs typeface="Calibri" panose="020F0502020204030204" pitchFamily="34" charset="0"/>
                <a:sym typeface="Lato"/>
              </a:rPr>
              <a:t>raccordé</a:t>
            </a:r>
            <a:r>
              <a:rPr lang="en-US" dirty="0">
                <a:latin typeface="+mj-lt"/>
                <a:ea typeface="Lato"/>
                <a:cs typeface="Calibri" panose="020F0502020204030204" pitchFamily="34" charset="0"/>
                <a:sym typeface="Lato"/>
              </a:rPr>
              <a:t> au </a:t>
            </a:r>
            <a:r>
              <a:rPr lang="en-US" dirty="0" err="1">
                <a:latin typeface="+mj-lt"/>
                <a:ea typeface="Lato"/>
                <a:cs typeface="Calibri" panose="020F0502020204030204" pitchFamily="34" charset="0"/>
                <a:sym typeface="Lato"/>
              </a:rPr>
              <a:t>réseau</a:t>
            </a:r>
            <a:r>
              <a:rPr lang="en-US" dirty="0">
                <a:latin typeface="+mj-lt"/>
                <a:ea typeface="Lato"/>
                <a:cs typeface="Calibri" panose="020F0502020204030204" pitchFamily="34" charset="0"/>
                <a:sym typeface="Lato"/>
              </a:rPr>
              <a:t> </a:t>
            </a:r>
            <a:r>
              <a:rPr lang="en-US" dirty="0" err="1">
                <a:latin typeface="+mj-lt"/>
                <a:ea typeface="Lato"/>
                <a:cs typeface="Calibri" panose="020F0502020204030204" pitchFamily="34" charset="0"/>
                <a:sym typeface="Lato"/>
              </a:rPr>
              <a:t>devraient</a:t>
            </a:r>
            <a:r>
              <a:rPr lang="en-US" dirty="0">
                <a:latin typeface="+mj-lt"/>
                <a:ea typeface="Lato"/>
                <a:cs typeface="Calibri" panose="020F0502020204030204" pitchFamily="34" charset="0"/>
                <a:sym typeface="Lato"/>
              </a:rPr>
              <a:t> </a:t>
            </a:r>
            <a:r>
              <a:rPr lang="en-US" dirty="0" err="1">
                <a:latin typeface="+mj-lt"/>
                <a:ea typeface="Lato"/>
                <a:cs typeface="Calibri" panose="020F0502020204030204" pitchFamily="34" charset="0"/>
                <a:sym typeface="Lato"/>
              </a:rPr>
              <a:t>être</a:t>
            </a:r>
            <a:r>
              <a:rPr lang="en-US" dirty="0">
                <a:latin typeface="+mj-lt"/>
                <a:ea typeface="Lato"/>
                <a:cs typeface="Calibri" panose="020F0502020204030204" pitchFamily="34" charset="0"/>
                <a:sym typeface="Lato"/>
              </a:rPr>
              <a:t> </a:t>
            </a:r>
            <a:r>
              <a:rPr lang="en-US" dirty="0" err="1">
                <a:latin typeface="+mj-lt"/>
                <a:ea typeface="Lato"/>
                <a:cs typeface="Calibri" panose="020F0502020204030204" pitchFamily="34" charset="0"/>
                <a:sym typeface="Lato"/>
              </a:rPr>
              <a:t>intégrées</a:t>
            </a:r>
            <a:r>
              <a:rPr lang="en-US" dirty="0">
                <a:latin typeface="+mj-lt"/>
                <a:ea typeface="Lato"/>
                <a:cs typeface="Calibri" panose="020F0502020204030204" pitchFamily="34" charset="0"/>
                <a:sym typeface="Lato"/>
              </a:rPr>
              <a:t> (</a:t>
            </a:r>
            <a:r>
              <a:rPr lang="en-US" dirty="0" err="1">
                <a:latin typeface="+mj-lt"/>
                <a:ea typeface="Lato"/>
                <a:cs typeface="Calibri" panose="020F0502020204030204" pitchFamily="34" charset="0"/>
                <a:sym typeface="Lato"/>
              </a:rPr>
              <a:t>lorsque</a:t>
            </a:r>
            <a:r>
              <a:rPr lang="en-US" dirty="0">
                <a:latin typeface="+mj-lt"/>
                <a:ea typeface="Lato"/>
                <a:cs typeface="Calibri" panose="020F0502020204030204" pitchFamily="34" charset="0"/>
                <a:sym typeface="Lato"/>
              </a:rPr>
              <a:t> </a:t>
            </a:r>
            <a:r>
              <a:rPr lang="en-US" dirty="0" err="1">
                <a:latin typeface="+mj-lt"/>
                <a:ea typeface="Lato"/>
                <a:cs typeface="Calibri" panose="020F0502020204030204" pitchFamily="34" charset="0"/>
                <a:sym typeface="Lato"/>
              </a:rPr>
              <a:t>cela</a:t>
            </a:r>
            <a:r>
              <a:rPr lang="en-US" dirty="0">
                <a:latin typeface="+mj-lt"/>
                <a:ea typeface="Lato"/>
                <a:cs typeface="Calibri" panose="020F0502020204030204" pitchFamily="34" charset="0"/>
                <a:sym typeface="Lato"/>
              </a:rPr>
              <a:t> </a:t>
            </a:r>
            <a:r>
              <a:rPr lang="en-US" dirty="0" err="1">
                <a:latin typeface="+mj-lt"/>
                <a:ea typeface="Lato"/>
                <a:cs typeface="Calibri" panose="020F0502020204030204" pitchFamily="34" charset="0"/>
                <a:sym typeface="Lato"/>
              </a:rPr>
              <a:t>est</a:t>
            </a:r>
            <a:r>
              <a:rPr lang="en-US" dirty="0">
                <a:latin typeface="+mj-lt"/>
                <a:ea typeface="Lato"/>
                <a:cs typeface="Calibri" panose="020F0502020204030204" pitchFamily="34" charset="0"/>
                <a:sym typeface="Lato"/>
              </a:rPr>
              <a:t> possible).</a:t>
            </a:r>
          </a:p>
          <a:p>
            <a:pPr marL="285750" lvl="0" indent="-285750">
              <a:lnSpc>
                <a:spcPts val="2200"/>
              </a:lnSpc>
              <a:spcBef>
                <a:spcPts val="1000"/>
              </a:spcBef>
              <a:buClr>
                <a:schemeClr val="dk1"/>
              </a:buClr>
              <a:buSzPts val="1800"/>
              <a:buFont typeface="Wingdings" panose="05000000000000000000" pitchFamily="2" charset="2"/>
              <a:buChar char="Ø"/>
            </a:pPr>
            <a:r>
              <a:rPr lang="en-US" dirty="0">
                <a:latin typeface="+mj-lt"/>
                <a:ea typeface="Lato"/>
                <a:cs typeface="Calibri" panose="020F0502020204030204" pitchFamily="34" charset="0"/>
                <a:sym typeface="Lato"/>
              </a:rPr>
              <a:t>La </a:t>
            </a:r>
            <a:r>
              <a:rPr lang="en-US" dirty="0" err="1">
                <a:latin typeface="+mj-lt"/>
                <a:ea typeface="Lato"/>
                <a:cs typeface="Calibri" panose="020F0502020204030204" pitchFamily="34" charset="0"/>
                <a:sym typeface="Lato"/>
              </a:rPr>
              <a:t>juridiction</a:t>
            </a:r>
            <a:r>
              <a:rPr lang="en-US" dirty="0">
                <a:latin typeface="+mj-lt"/>
                <a:ea typeface="Lato"/>
                <a:cs typeface="Calibri" panose="020F0502020204030204" pitchFamily="34" charset="0"/>
                <a:sym typeface="Lato"/>
              </a:rPr>
              <a:t> de service des </a:t>
            </a:r>
            <a:r>
              <a:rPr lang="en-US" dirty="0" err="1">
                <a:latin typeface="+mj-lt"/>
                <a:ea typeface="Lato"/>
                <a:cs typeface="Calibri" panose="020F0502020204030204" pitchFamily="34" charset="0"/>
                <a:sym typeface="Lato"/>
              </a:rPr>
              <a:t>fournisseurs</a:t>
            </a:r>
            <a:r>
              <a:rPr lang="en-US" dirty="0">
                <a:latin typeface="+mj-lt"/>
                <a:ea typeface="Lato"/>
                <a:cs typeface="Calibri" panose="020F0502020204030204" pitchFamily="34" charset="0"/>
                <a:sym typeface="Lato"/>
              </a:rPr>
              <a:t> </a:t>
            </a:r>
            <a:r>
              <a:rPr lang="en-US" dirty="0" err="1">
                <a:latin typeface="+mj-lt"/>
                <a:ea typeface="Lato"/>
                <a:cs typeface="Calibri" panose="020F0502020204030204" pitchFamily="34" charset="0"/>
                <a:sym typeface="Lato"/>
              </a:rPr>
              <a:t>mandatés</a:t>
            </a:r>
            <a:r>
              <a:rPr lang="en-US" dirty="0">
                <a:latin typeface="+mj-lt"/>
                <a:ea typeface="Lato"/>
                <a:cs typeface="Calibri" panose="020F0502020204030204" pitchFamily="34" charset="0"/>
                <a:sym typeface="Lato"/>
              </a:rPr>
              <a:t> doit </a:t>
            </a:r>
            <a:r>
              <a:rPr lang="en-US" dirty="0" err="1">
                <a:latin typeface="+mj-lt"/>
                <a:ea typeface="Lato"/>
                <a:cs typeface="Calibri" panose="020F0502020204030204" pitchFamily="34" charset="0"/>
                <a:sym typeface="Lato"/>
              </a:rPr>
              <a:t>inclure</a:t>
            </a:r>
            <a:r>
              <a:rPr lang="en-US" dirty="0">
                <a:latin typeface="+mj-lt"/>
                <a:ea typeface="Lato"/>
                <a:cs typeface="Calibri" panose="020F0502020204030204" pitchFamily="34" charset="0"/>
                <a:sym typeface="Lato"/>
              </a:rPr>
              <a:t> les quartiers </a:t>
            </a:r>
            <a:r>
              <a:rPr lang="en-US" dirty="0" err="1">
                <a:latin typeface="+mj-lt"/>
                <a:ea typeface="Lato"/>
                <a:cs typeface="Calibri" panose="020F0502020204030204" pitchFamily="34" charset="0"/>
                <a:sym typeface="Lato"/>
              </a:rPr>
              <a:t>informels</a:t>
            </a:r>
            <a:endParaRPr lang="en-US" b="1" dirty="0">
              <a:latin typeface="+mj-lt"/>
              <a:ea typeface="Lato"/>
              <a:cs typeface="Calibri" panose="020F0502020204030204" pitchFamily="34" charset="0"/>
              <a:sym typeface="Lato"/>
            </a:endParaRPr>
          </a:p>
        </p:txBody>
      </p:sp>
      <p:sp>
        <p:nvSpPr>
          <p:cNvPr id="7" name="Google Shape;284;p14">
            <a:extLst>
              <a:ext uri="{FF2B5EF4-FFF2-40B4-BE49-F238E27FC236}">
                <a16:creationId xmlns:a16="http://schemas.microsoft.com/office/drawing/2014/main" id="{DFAE4782-38EE-DA91-930D-DB1ACACEF090}"/>
              </a:ext>
            </a:extLst>
          </p:cNvPr>
          <p:cNvSpPr/>
          <p:nvPr/>
        </p:nvSpPr>
        <p:spPr>
          <a:xfrm>
            <a:off x="6216432" y="1293253"/>
            <a:ext cx="4441575" cy="761888"/>
          </a:xfrm>
          <a:prstGeom prst="rect">
            <a:avLst/>
          </a:prstGeom>
          <a:solidFill>
            <a:srgbClr val="6F2875"/>
          </a:solidFill>
          <a:ln w="12700" cap="flat" cmpd="sng">
            <a:solidFill>
              <a:srgbClr val="6F2875"/>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GB" sz="2400" b="1" dirty="0" err="1">
                <a:solidFill>
                  <a:schemeClr val="lt1"/>
                </a:solidFill>
                <a:latin typeface="Calibri" panose="020F0502020204030204" pitchFamily="34" charset="0"/>
                <a:ea typeface="Lato"/>
                <a:cs typeface="Calibri" panose="020F0502020204030204" pitchFamily="34" charset="0"/>
                <a:sym typeface="Lato"/>
              </a:rPr>
              <a:t>Exécution</a:t>
            </a:r>
            <a:r>
              <a:rPr lang="en-GB" sz="2400" b="1" dirty="0">
                <a:solidFill>
                  <a:schemeClr val="lt1"/>
                </a:solidFill>
                <a:latin typeface="Calibri" panose="020F0502020204030204" pitchFamily="34" charset="0"/>
                <a:ea typeface="Lato"/>
                <a:cs typeface="Calibri" panose="020F0502020204030204" pitchFamily="34" charset="0"/>
                <a:sym typeface="Lato"/>
              </a:rPr>
              <a:t> du </a:t>
            </a:r>
            <a:r>
              <a:rPr lang="en-GB" sz="2400" b="1" dirty="0" err="1">
                <a:solidFill>
                  <a:schemeClr val="lt1"/>
                </a:solidFill>
                <a:latin typeface="Calibri" panose="020F0502020204030204" pitchFamily="34" charset="0"/>
                <a:ea typeface="Lato"/>
                <a:cs typeface="Calibri" panose="020F0502020204030204" pitchFamily="34" charset="0"/>
                <a:sym typeface="Lato"/>
              </a:rPr>
              <a:t>mandat</a:t>
            </a:r>
            <a:r>
              <a:rPr lang="en-GB" sz="2400" b="1" dirty="0">
                <a:solidFill>
                  <a:schemeClr val="lt1"/>
                </a:solidFill>
                <a:latin typeface="Calibri" panose="020F0502020204030204" pitchFamily="34" charset="0"/>
                <a:ea typeface="Lato"/>
                <a:cs typeface="Calibri" panose="020F0502020204030204" pitchFamily="34" charset="0"/>
                <a:sym typeface="Lato"/>
              </a:rPr>
              <a:t> :</a:t>
            </a:r>
          </a:p>
        </p:txBody>
      </p:sp>
      <p:sp>
        <p:nvSpPr>
          <p:cNvPr id="8" name="Google Shape;284;p14">
            <a:extLst>
              <a:ext uri="{FF2B5EF4-FFF2-40B4-BE49-F238E27FC236}">
                <a16:creationId xmlns:a16="http://schemas.microsoft.com/office/drawing/2014/main" id="{73533FD8-225A-BEEF-9600-F985EE45E187}"/>
              </a:ext>
            </a:extLst>
          </p:cNvPr>
          <p:cNvSpPr/>
          <p:nvPr/>
        </p:nvSpPr>
        <p:spPr>
          <a:xfrm>
            <a:off x="6216432" y="2055141"/>
            <a:ext cx="4441575" cy="4025619"/>
          </a:xfrm>
          <a:prstGeom prst="rect">
            <a:avLst/>
          </a:prstGeom>
          <a:solidFill>
            <a:srgbClr val="6F2875">
              <a:alpha val="20000"/>
            </a:srgbClr>
          </a:solidFill>
          <a:ln w="12700" cap="flat" cmpd="sng">
            <a:solidFill>
              <a:srgbClr val="6F2875"/>
            </a:solidFill>
            <a:prstDash val="solid"/>
            <a:miter lim="800000"/>
            <a:headEnd type="none" w="sm" len="sm"/>
            <a:tailEnd type="none" w="sm" len="sm"/>
          </a:ln>
        </p:spPr>
        <p:txBody>
          <a:bodyPr spcFirstLastPara="1" wrap="square" lIns="91425" tIns="45700" rIns="91425" bIns="45700" anchor="t" anchorCtr="0">
            <a:noAutofit/>
          </a:bodyPr>
          <a:lstStyle/>
          <a:p>
            <a:pPr marL="285750" lvl="0" indent="-285750">
              <a:lnSpc>
                <a:spcPts val="2200"/>
              </a:lnSpc>
              <a:spcBef>
                <a:spcPts val="1000"/>
              </a:spcBef>
              <a:buClr>
                <a:schemeClr val="dk1"/>
              </a:buClr>
              <a:buSzPts val="1800"/>
              <a:buFont typeface="Wingdings" panose="05000000000000000000" pitchFamily="2" charset="2"/>
              <a:buChar char="Ø"/>
            </a:pPr>
            <a:r>
              <a:rPr lang="en-US" dirty="0">
                <a:latin typeface="+mj-lt"/>
                <a:ea typeface="Lato"/>
                <a:cs typeface="Calibri" panose="020F0502020204030204" pitchFamily="34" charset="0"/>
                <a:sym typeface="Lato"/>
              </a:rPr>
              <a:t>La clarification du </a:t>
            </a:r>
            <a:r>
              <a:rPr lang="en-US" dirty="0" err="1">
                <a:latin typeface="+mj-lt"/>
                <a:ea typeface="Lato"/>
                <a:cs typeface="Calibri" panose="020F0502020204030204" pitchFamily="34" charset="0"/>
                <a:sym typeface="Lato"/>
              </a:rPr>
              <a:t>mandat</a:t>
            </a:r>
            <a:r>
              <a:rPr lang="en-US" dirty="0">
                <a:latin typeface="+mj-lt"/>
                <a:ea typeface="Lato"/>
                <a:cs typeface="Calibri" panose="020F0502020204030204" pitchFamily="34" charset="0"/>
                <a:sym typeface="Lato"/>
              </a:rPr>
              <a:t> de service public </a:t>
            </a:r>
            <a:r>
              <a:rPr lang="en-US" dirty="0" err="1">
                <a:latin typeface="+mj-lt"/>
                <a:ea typeface="Lato"/>
                <a:cs typeface="Calibri" panose="020F0502020204030204" pitchFamily="34" charset="0"/>
                <a:sym typeface="Lato"/>
              </a:rPr>
              <a:t>n'implique</a:t>
            </a:r>
            <a:r>
              <a:rPr lang="en-US" dirty="0">
                <a:latin typeface="+mj-lt"/>
                <a:ea typeface="Lato"/>
                <a:cs typeface="Calibri" panose="020F0502020204030204" pitchFamily="34" charset="0"/>
                <a:sym typeface="Lato"/>
              </a:rPr>
              <a:t> pas que </a:t>
            </a:r>
            <a:r>
              <a:rPr lang="en-US" dirty="0" err="1">
                <a:latin typeface="+mj-lt"/>
                <a:ea typeface="Lato"/>
                <a:cs typeface="Calibri" panose="020F0502020204030204" pitchFamily="34" charset="0"/>
                <a:sym typeface="Lato"/>
              </a:rPr>
              <a:t>tous</a:t>
            </a:r>
            <a:r>
              <a:rPr lang="en-US" dirty="0">
                <a:latin typeface="+mj-lt"/>
                <a:ea typeface="Lato"/>
                <a:cs typeface="Calibri" panose="020F0502020204030204" pitchFamily="34" charset="0"/>
                <a:sym typeface="Lato"/>
              </a:rPr>
              <a:t> les services </a:t>
            </a:r>
            <a:r>
              <a:rPr lang="en-US" dirty="0" err="1">
                <a:latin typeface="+mj-lt"/>
                <a:ea typeface="Lato"/>
                <a:cs typeface="Calibri" panose="020F0502020204030204" pitchFamily="34" charset="0"/>
                <a:sym typeface="Lato"/>
              </a:rPr>
              <a:t>doivent</a:t>
            </a:r>
            <a:r>
              <a:rPr lang="en-US" dirty="0">
                <a:latin typeface="+mj-lt"/>
                <a:ea typeface="Lato"/>
                <a:cs typeface="Calibri" panose="020F0502020204030204" pitchFamily="34" charset="0"/>
                <a:sym typeface="Lato"/>
              </a:rPr>
              <a:t> </a:t>
            </a:r>
            <a:r>
              <a:rPr lang="en-US" dirty="0" err="1">
                <a:latin typeface="+mj-lt"/>
                <a:ea typeface="Lato"/>
                <a:cs typeface="Calibri" panose="020F0502020204030204" pitchFamily="34" charset="0"/>
                <a:sym typeface="Lato"/>
              </a:rPr>
              <a:t>être</a:t>
            </a:r>
            <a:r>
              <a:rPr lang="en-US" dirty="0">
                <a:latin typeface="+mj-lt"/>
                <a:ea typeface="Lato"/>
                <a:cs typeface="Calibri" panose="020F0502020204030204" pitchFamily="34" charset="0"/>
                <a:sym typeface="Lato"/>
              </a:rPr>
              <a:t> </a:t>
            </a:r>
            <a:r>
              <a:rPr lang="en-US" dirty="0" err="1">
                <a:latin typeface="+mj-lt"/>
                <a:ea typeface="Lato"/>
                <a:cs typeface="Calibri" panose="020F0502020204030204" pitchFamily="34" charset="0"/>
                <a:sym typeface="Lato"/>
              </a:rPr>
              <a:t>fournis</a:t>
            </a:r>
            <a:r>
              <a:rPr lang="en-US" dirty="0">
                <a:latin typeface="+mj-lt"/>
                <a:ea typeface="Lato"/>
                <a:cs typeface="Calibri" panose="020F0502020204030204" pitchFamily="34" charset="0"/>
                <a:sym typeface="Lato"/>
              </a:rPr>
              <a:t> par le </a:t>
            </a:r>
            <a:r>
              <a:rPr lang="en-US" dirty="0" err="1">
                <a:latin typeface="+mj-lt"/>
                <a:ea typeface="Lato"/>
                <a:cs typeface="Calibri" panose="020F0502020204030204" pitchFamily="34" charset="0"/>
                <a:sym typeface="Lato"/>
              </a:rPr>
              <a:t>secteur</a:t>
            </a:r>
            <a:r>
              <a:rPr lang="en-US" dirty="0">
                <a:latin typeface="+mj-lt"/>
                <a:ea typeface="Lato"/>
                <a:cs typeface="Calibri" panose="020F0502020204030204" pitchFamily="34" charset="0"/>
                <a:sym typeface="Lato"/>
              </a:rPr>
              <a:t> public.</a:t>
            </a:r>
          </a:p>
          <a:p>
            <a:pPr marL="285750" lvl="0" indent="-285750">
              <a:lnSpc>
                <a:spcPts val="2200"/>
              </a:lnSpc>
              <a:spcBef>
                <a:spcPts val="1000"/>
              </a:spcBef>
              <a:buClr>
                <a:schemeClr val="dk1"/>
              </a:buClr>
              <a:buSzPts val="1800"/>
              <a:buFont typeface="Wingdings" panose="05000000000000000000" pitchFamily="2" charset="2"/>
              <a:buChar char="Ø"/>
            </a:pPr>
            <a:r>
              <a:rPr lang="en-US" dirty="0">
                <a:latin typeface="+mj-lt"/>
                <a:ea typeface="Lato"/>
                <a:cs typeface="Calibri" panose="020F0502020204030204" pitchFamily="34" charset="0"/>
                <a:sym typeface="Lato"/>
              </a:rPr>
              <a:t>Il y a un </a:t>
            </a:r>
            <a:r>
              <a:rPr lang="en-US" dirty="0" err="1">
                <a:latin typeface="+mj-lt"/>
                <a:ea typeface="Lato"/>
                <a:cs typeface="Calibri" panose="020F0502020204030204" pitchFamily="34" charset="0"/>
                <a:sym typeface="Lato"/>
              </a:rPr>
              <a:t>besoin</a:t>
            </a:r>
            <a:r>
              <a:rPr lang="en-US" dirty="0">
                <a:latin typeface="+mj-lt"/>
                <a:ea typeface="Lato"/>
                <a:cs typeface="Calibri" panose="020F0502020204030204" pitchFamily="34" charset="0"/>
                <a:sym typeface="Lato"/>
              </a:rPr>
              <a:t> </a:t>
            </a:r>
            <a:r>
              <a:rPr lang="en-US" dirty="0" err="1">
                <a:latin typeface="+mj-lt"/>
                <a:ea typeface="Lato"/>
                <a:cs typeface="Calibri" panose="020F0502020204030204" pitchFamily="34" charset="0"/>
                <a:sym typeface="Lato"/>
              </a:rPr>
              <a:t>accru</a:t>
            </a:r>
            <a:r>
              <a:rPr lang="en-US" dirty="0">
                <a:latin typeface="+mj-lt"/>
                <a:ea typeface="Lato"/>
                <a:cs typeface="Calibri" panose="020F0502020204030204" pitchFamily="34" charset="0"/>
                <a:sym typeface="Lato"/>
              </a:rPr>
              <a:t> de se </a:t>
            </a:r>
            <a:r>
              <a:rPr lang="en-US" dirty="0" err="1">
                <a:latin typeface="+mj-lt"/>
                <a:ea typeface="Lato"/>
                <a:cs typeface="Calibri" panose="020F0502020204030204" pitchFamily="34" charset="0"/>
                <a:sym typeface="Lato"/>
              </a:rPr>
              <a:t>concentrer</a:t>
            </a:r>
            <a:r>
              <a:rPr lang="en-US" dirty="0">
                <a:latin typeface="+mj-lt"/>
                <a:ea typeface="Lato"/>
                <a:cs typeface="Calibri" panose="020F0502020204030204" pitchFamily="34" charset="0"/>
                <a:sym typeface="Lato"/>
              </a:rPr>
              <a:t> sur les </a:t>
            </a:r>
            <a:r>
              <a:rPr lang="en-US" dirty="0" err="1">
                <a:latin typeface="+mj-lt"/>
                <a:ea typeface="Lato"/>
                <a:cs typeface="Calibri" panose="020F0502020204030204" pitchFamily="34" charset="0"/>
                <a:sym typeface="Lato"/>
              </a:rPr>
              <a:t>mécanismes</a:t>
            </a:r>
            <a:r>
              <a:rPr lang="en-US" dirty="0">
                <a:latin typeface="+mj-lt"/>
                <a:ea typeface="Lato"/>
                <a:cs typeface="Calibri" panose="020F0502020204030204" pitchFamily="34" charset="0"/>
                <a:sym typeface="Lato"/>
              </a:rPr>
              <a:t> </a:t>
            </a:r>
            <a:r>
              <a:rPr lang="en-US" dirty="0" err="1">
                <a:latin typeface="+mj-lt"/>
                <a:ea typeface="Lato"/>
                <a:cs typeface="Calibri" panose="020F0502020204030204" pitchFamily="34" charset="0"/>
                <a:sym typeface="Lato"/>
              </a:rPr>
              <a:t>institutionnels</a:t>
            </a:r>
            <a:r>
              <a:rPr lang="en-US" dirty="0">
                <a:latin typeface="+mj-lt"/>
                <a:ea typeface="Lato"/>
                <a:cs typeface="Calibri" panose="020F0502020204030204" pitchFamily="34" charset="0"/>
                <a:sym typeface="Lato"/>
              </a:rPr>
              <a:t> pour la prestation des services </a:t>
            </a:r>
            <a:r>
              <a:rPr lang="en-US" dirty="0" err="1">
                <a:latin typeface="+mj-lt"/>
                <a:ea typeface="Lato"/>
                <a:cs typeface="Calibri" panose="020F0502020204030204" pitchFamily="34" charset="0"/>
                <a:sym typeface="Lato"/>
              </a:rPr>
              <a:t>d'assainissement</a:t>
            </a:r>
            <a:r>
              <a:rPr lang="en-US" dirty="0">
                <a:latin typeface="+mj-lt"/>
                <a:ea typeface="Lato"/>
                <a:cs typeface="Calibri" panose="020F0502020204030204" pitchFamily="34" charset="0"/>
                <a:sym typeface="Lato"/>
              </a:rPr>
              <a:t>.</a:t>
            </a:r>
          </a:p>
        </p:txBody>
      </p:sp>
    </p:spTree>
    <p:extLst>
      <p:ext uri="{BB962C8B-B14F-4D97-AF65-F5344CB8AC3E}">
        <p14:creationId xmlns:p14="http://schemas.microsoft.com/office/powerpoint/2010/main" val="79769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ssolv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899" y="368053"/>
            <a:ext cx="10744200" cy="518508"/>
          </a:xfrm>
          <a:prstGeom prst="rect">
            <a:avLst/>
          </a:prstGeom>
        </p:spPr>
        <p:txBody>
          <a:bodyPr vert="horz" lIns="0" tIns="0" rIns="0" bIns="0" rtlCol="0" anchor="t" anchorCtr="0">
            <a:normAutofit fontScale="90000"/>
          </a:bodyPr>
          <a:lstStyle/>
          <a:p>
            <a:r>
              <a:rPr lang="en-US" sz="3200" b="1" dirty="0">
                <a:solidFill>
                  <a:schemeClr val="tx2"/>
                </a:solidFill>
                <a:latin typeface="Calibri" panose="020F0502020204030204" pitchFamily="34" charset="0"/>
              </a:rPr>
              <a:t>Comment la </a:t>
            </a:r>
            <a:r>
              <a:rPr lang="en-US" sz="3200" b="1" dirty="0" err="1">
                <a:solidFill>
                  <a:schemeClr val="tx2"/>
                </a:solidFill>
                <a:latin typeface="Calibri" panose="020F0502020204030204" pitchFamily="34" charset="0"/>
              </a:rPr>
              <a:t>reddition</a:t>
            </a:r>
            <a:r>
              <a:rPr lang="en-US" sz="3200" b="1" dirty="0">
                <a:solidFill>
                  <a:schemeClr val="tx2"/>
                </a:solidFill>
                <a:latin typeface="Calibri" panose="020F0502020204030204" pitchFamily="34" charset="0"/>
              </a:rPr>
              <a:t> de </a:t>
            </a:r>
            <a:r>
              <a:rPr lang="en-US" sz="3200" b="1" dirty="0" err="1">
                <a:solidFill>
                  <a:schemeClr val="tx2"/>
                </a:solidFill>
                <a:latin typeface="Calibri" panose="020F0502020204030204" pitchFamily="34" charset="0"/>
              </a:rPr>
              <a:t>comptes</a:t>
            </a:r>
            <a:r>
              <a:rPr lang="en-US" sz="3200" b="1" dirty="0">
                <a:solidFill>
                  <a:schemeClr val="tx2"/>
                </a:solidFill>
                <a:latin typeface="Calibri" panose="020F0502020204030204" pitchFamily="34" charset="0"/>
              </a:rPr>
              <a:t> </a:t>
            </a:r>
            <a:r>
              <a:rPr lang="en-US" sz="3200" b="1" dirty="0" err="1">
                <a:solidFill>
                  <a:schemeClr val="tx2"/>
                </a:solidFill>
                <a:latin typeface="Calibri" panose="020F0502020204030204" pitchFamily="34" charset="0"/>
              </a:rPr>
              <a:t>est-elle</a:t>
            </a:r>
            <a:r>
              <a:rPr lang="en-US" sz="3200" b="1" dirty="0">
                <a:solidFill>
                  <a:schemeClr val="tx2"/>
                </a:solidFill>
                <a:latin typeface="Calibri" panose="020F0502020204030204" pitchFamily="34" charset="0"/>
              </a:rPr>
              <a:t> </a:t>
            </a:r>
            <a:r>
              <a:rPr lang="en-US" sz="3200" b="1" dirty="0" err="1">
                <a:solidFill>
                  <a:schemeClr val="tx2"/>
                </a:solidFill>
                <a:latin typeface="Calibri" panose="020F0502020204030204" pitchFamily="34" charset="0"/>
              </a:rPr>
              <a:t>réalisée</a:t>
            </a:r>
            <a:r>
              <a:rPr lang="en-US" sz="3200" b="1" dirty="0">
                <a:solidFill>
                  <a:schemeClr val="tx2"/>
                </a:solidFill>
                <a:latin typeface="Calibri" panose="020F0502020204030204" pitchFamily="34" charset="0"/>
              </a:rPr>
              <a:t> ? </a:t>
            </a:r>
            <a:r>
              <a:rPr lang="en-US" sz="3200" b="1" i="1" dirty="0">
                <a:solidFill>
                  <a:schemeClr val="tx2"/>
                </a:solidFill>
                <a:latin typeface="Calibri" panose="020F0502020204030204" pitchFamily="34" charset="0"/>
              </a:rPr>
              <a:t>– Travail de </a:t>
            </a:r>
            <a:r>
              <a:rPr lang="en-US" sz="3200" b="1" i="1" dirty="0" err="1">
                <a:solidFill>
                  <a:schemeClr val="tx2"/>
                </a:solidFill>
                <a:latin typeface="Calibri" panose="020F0502020204030204" pitchFamily="34" charset="0"/>
              </a:rPr>
              <a:t>groupe</a:t>
            </a:r>
            <a:endParaRPr lang="en-US" sz="3200" b="1" i="1" dirty="0">
              <a:solidFill>
                <a:schemeClr val="tx2"/>
              </a:solidFill>
              <a:latin typeface="Calibri" panose="020F0502020204030204" pitchFamily="34" charset="0"/>
            </a:endParaRP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9" name="Google Shape;284;p14">
            <a:extLst>
              <a:ext uri="{FF2B5EF4-FFF2-40B4-BE49-F238E27FC236}">
                <a16:creationId xmlns:a16="http://schemas.microsoft.com/office/drawing/2014/main" id="{A567C80C-FCBD-5246-2CB8-DB23BE3810E7}"/>
              </a:ext>
            </a:extLst>
          </p:cNvPr>
          <p:cNvSpPr/>
          <p:nvPr/>
        </p:nvSpPr>
        <p:spPr>
          <a:xfrm>
            <a:off x="723900" y="1066800"/>
            <a:ext cx="10744200" cy="3779520"/>
          </a:xfrm>
          <a:prstGeom prst="rect">
            <a:avLst/>
          </a:prstGeom>
          <a:solidFill>
            <a:srgbClr val="6F2875">
              <a:alpha val="10000"/>
            </a:srgbClr>
          </a:solid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lvl="0" algn="l" rtl="0">
              <a:lnSpc>
                <a:spcPts val="2200"/>
              </a:lnSpc>
              <a:spcBef>
                <a:spcPts val="1000"/>
              </a:spcBef>
              <a:spcAft>
                <a:spcPts val="0"/>
              </a:spcAft>
              <a:buClr>
                <a:schemeClr val="dk1"/>
              </a:buClr>
              <a:buSzPts val="1800"/>
            </a:pPr>
            <a:r>
              <a:rPr lang="en-US" sz="2800" b="1" dirty="0">
                <a:solidFill>
                  <a:srgbClr val="6F2875"/>
                </a:solidFill>
                <a:latin typeface="Calibri" panose="020F0502020204030204" pitchFamily="34" charset="0"/>
                <a:cs typeface="Calibri" panose="020F0502020204030204" pitchFamily="34" charset="0"/>
                <a:sym typeface="Lato"/>
              </a:rPr>
              <a:t>Les participants </a:t>
            </a:r>
            <a:r>
              <a:rPr lang="en-US" sz="2800" b="1" dirty="0" err="1">
                <a:solidFill>
                  <a:srgbClr val="6F2875"/>
                </a:solidFill>
                <a:latin typeface="Calibri" panose="020F0502020204030204" pitchFamily="34" charset="0"/>
                <a:cs typeface="Calibri" panose="020F0502020204030204" pitchFamily="34" charset="0"/>
                <a:sym typeface="Lato"/>
              </a:rPr>
              <a:t>sont</a:t>
            </a:r>
            <a:r>
              <a:rPr lang="en-US" sz="2800" b="1" dirty="0">
                <a:solidFill>
                  <a:srgbClr val="6F2875"/>
                </a:solidFill>
                <a:latin typeface="Calibri" panose="020F0502020204030204" pitchFamily="34" charset="0"/>
                <a:cs typeface="Calibri" panose="020F0502020204030204" pitchFamily="34" charset="0"/>
                <a:sym typeface="Lato"/>
              </a:rPr>
              <a:t> </a:t>
            </a:r>
            <a:r>
              <a:rPr lang="en-US" sz="2800" b="1" dirty="0" err="1">
                <a:solidFill>
                  <a:srgbClr val="6F2875"/>
                </a:solidFill>
                <a:latin typeface="Calibri" panose="020F0502020204030204" pitchFamily="34" charset="0"/>
                <a:cs typeface="Calibri" panose="020F0502020204030204" pitchFamily="34" charset="0"/>
                <a:sym typeface="Lato"/>
              </a:rPr>
              <a:t>invités</a:t>
            </a:r>
            <a:r>
              <a:rPr lang="en-US" sz="2800" b="1" dirty="0">
                <a:solidFill>
                  <a:srgbClr val="6F2875"/>
                </a:solidFill>
                <a:latin typeface="Calibri" panose="020F0502020204030204" pitchFamily="34" charset="0"/>
                <a:cs typeface="Calibri" panose="020F0502020204030204" pitchFamily="34" charset="0"/>
                <a:sym typeface="Lato"/>
              </a:rPr>
              <a:t> </a:t>
            </a:r>
            <a:r>
              <a:rPr lang="en-US" sz="2800" b="1" dirty="0" err="1">
                <a:solidFill>
                  <a:srgbClr val="6F2875"/>
                </a:solidFill>
                <a:latin typeface="Calibri" panose="020F0502020204030204" pitchFamily="34" charset="0"/>
                <a:cs typeface="Calibri" panose="020F0502020204030204" pitchFamily="34" charset="0"/>
                <a:sym typeface="Lato"/>
              </a:rPr>
              <a:t>à</a:t>
            </a:r>
            <a:r>
              <a:rPr lang="en-US" sz="2800" b="1" dirty="0">
                <a:solidFill>
                  <a:srgbClr val="6F2875"/>
                </a:solidFill>
                <a:latin typeface="Calibri" panose="020F0502020204030204" pitchFamily="34" charset="0"/>
                <a:cs typeface="Calibri" panose="020F0502020204030204" pitchFamily="34" charset="0"/>
                <a:sym typeface="Lato"/>
              </a:rPr>
              <a:t> </a:t>
            </a:r>
            <a:r>
              <a:rPr lang="en-US" sz="2800" b="1" dirty="0" err="1">
                <a:solidFill>
                  <a:srgbClr val="6F2875"/>
                </a:solidFill>
                <a:latin typeface="Calibri" panose="020F0502020204030204" pitchFamily="34" charset="0"/>
                <a:cs typeface="Calibri" panose="020F0502020204030204" pitchFamily="34" charset="0"/>
                <a:sym typeface="Lato"/>
              </a:rPr>
              <a:t>réfléchir</a:t>
            </a:r>
            <a:r>
              <a:rPr lang="en-US" sz="2800" b="1" dirty="0">
                <a:solidFill>
                  <a:srgbClr val="6F2875"/>
                </a:solidFill>
                <a:latin typeface="Calibri" panose="020F0502020204030204" pitchFamily="34" charset="0"/>
                <a:cs typeface="Calibri" panose="020F0502020204030204" pitchFamily="34" charset="0"/>
                <a:sym typeface="Lato"/>
              </a:rPr>
              <a:t> </a:t>
            </a:r>
            <a:r>
              <a:rPr lang="en-US" sz="2800" b="1" dirty="0" err="1">
                <a:solidFill>
                  <a:srgbClr val="6F2875"/>
                </a:solidFill>
                <a:latin typeface="Calibri" panose="020F0502020204030204" pitchFamily="34" charset="0"/>
                <a:cs typeface="Calibri" panose="020F0502020204030204" pitchFamily="34" charset="0"/>
                <a:sym typeface="Lato"/>
              </a:rPr>
              <a:t>à</a:t>
            </a:r>
            <a:r>
              <a:rPr lang="en-US" sz="2800" b="1" dirty="0">
                <a:solidFill>
                  <a:srgbClr val="6F2875"/>
                </a:solidFill>
                <a:latin typeface="Calibri" panose="020F0502020204030204" pitchFamily="34" charset="0"/>
                <a:cs typeface="Calibri" panose="020F0502020204030204" pitchFamily="34" charset="0"/>
                <a:sym typeface="Lato"/>
              </a:rPr>
              <a:t> </a:t>
            </a:r>
            <a:r>
              <a:rPr lang="en-US" sz="2800" b="1" dirty="0" err="1">
                <a:solidFill>
                  <a:srgbClr val="6F2875"/>
                </a:solidFill>
                <a:latin typeface="Calibri" panose="020F0502020204030204" pitchFamily="34" charset="0"/>
                <a:cs typeface="Calibri" panose="020F0502020204030204" pitchFamily="34" charset="0"/>
                <a:sym typeface="Lato"/>
              </a:rPr>
              <a:t>leur</a:t>
            </a:r>
            <a:r>
              <a:rPr lang="en-US" sz="2800" b="1" dirty="0">
                <a:solidFill>
                  <a:srgbClr val="6F2875"/>
                </a:solidFill>
                <a:latin typeface="Calibri" panose="020F0502020204030204" pitchFamily="34" charset="0"/>
                <a:cs typeface="Calibri" panose="020F0502020204030204" pitchFamily="34" charset="0"/>
                <a:sym typeface="Lato"/>
              </a:rPr>
              <a:t> propre </a:t>
            </a:r>
            <a:r>
              <a:rPr lang="en-US" sz="2800" b="1" dirty="0" err="1">
                <a:solidFill>
                  <a:srgbClr val="6F2875"/>
                </a:solidFill>
                <a:latin typeface="Calibri" panose="020F0502020204030204" pitchFamily="34" charset="0"/>
                <a:cs typeface="Calibri" panose="020F0502020204030204" pitchFamily="34" charset="0"/>
                <a:sym typeface="Lato"/>
              </a:rPr>
              <a:t>contexte</a:t>
            </a:r>
            <a:r>
              <a:rPr lang="en-US" sz="2800" b="1" dirty="0">
                <a:solidFill>
                  <a:srgbClr val="6F2875"/>
                </a:solidFill>
                <a:latin typeface="Calibri" panose="020F0502020204030204" pitchFamily="34" charset="0"/>
                <a:cs typeface="Calibri" panose="020F0502020204030204" pitchFamily="34" charset="0"/>
                <a:sym typeface="Lato"/>
              </a:rPr>
              <a:t> et </a:t>
            </a:r>
            <a:r>
              <a:rPr lang="en-US" sz="2800" b="1" dirty="0" err="1">
                <a:solidFill>
                  <a:srgbClr val="6F2875"/>
                </a:solidFill>
                <a:latin typeface="Calibri" panose="020F0502020204030204" pitchFamily="34" charset="0"/>
                <a:cs typeface="Calibri" panose="020F0502020204030204" pitchFamily="34" charset="0"/>
                <a:sym typeface="Lato"/>
              </a:rPr>
              <a:t>expérience</a:t>
            </a:r>
            <a:r>
              <a:rPr lang="en-US" sz="2800" b="1" dirty="0">
                <a:solidFill>
                  <a:srgbClr val="6F2875"/>
                </a:solidFill>
                <a:latin typeface="Calibri" panose="020F0502020204030204" pitchFamily="34" charset="0"/>
                <a:cs typeface="Calibri" panose="020F0502020204030204" pitchFamily="34" charset="0"/>
                <a:sym typeface="Lato"/>
              </a:rPr>
              <a:t>.</a:t>
            </a:r>
          </a:p>
          <a:p>
            <a:pPr lvl="0" algn="l" rtl="0">
              <a:lnSpc>
                <a:spcPts val="2200"/>
              </a:lnSpc>
              <a:spcBef>
                <a:spcPts val="1000"/>
              </a:spcBef>
              <a:spcAft>
                <a:spcPts val="0"/>
              </a:spcAft>
              <a:buClr>
                <a:schemeClr val="dk1"/>
              </a:buClr>
              <a:buSzPts val="1800"/>
            </a:pPr>
            <a:endParaRPr lang="en-US" sz="2800" b="1" dirty="0">
              <a:solidFill>
                <a:srgbClr val="6F2875"/>
              </a:solidFill>
              <a:latin typeface="Calibri" panose="020F0502020204030204" pitchFamily="34" charset="0"/>
              <a:cs typeface="Calibri" panose="020F0502020204030204" pitchFamily="34" charset="0"/>
              <a:sym typeface="Lato"/>
            </a:endParaRPr>
          </a:p>
          <a:p>
            <a:pPr marL="28575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2400" dirty="0">
                <a:latin typeface="Calibri" panose="020F0502020204030204" pitchFamily="34" charset="0"/>
                <a:cs typeface="Calibri" panose="020F0502020204030204" pitchFamily="34" charset="0"/>
                <a:sym typeface="Lato"/>
              </a:rPr>
              <a:t>Qui </a:t>
            </a:r>
            <a:r>
              <a:rPr lang="en-US" sz="2400" dirty="0" err="1">
                <a:latin typeface="Calibri" panose="020F0502020204030204" pitchFamily="34" charset="0"/>
                <a:cs typeface="Calibri" panose="020F0502020204030204" pitchFamily="34" charset="0"/>
                <a:sym typeface="Lato"/>
              </a:rPr>
              <a:t>détient</a:t>
            </a:r>
            <a:r>
              <a:rPr lang="en-US" sz="2400" dirty="0">
                <a:latin typeface="Calibri" panose="020F0502020204030204" pitchFamily="34" charset="0"/>
                <a:cs typeface="Calibri" panose="020F0502020204030204" pitchFamily="34" charset="0"/>
                <a:sym typeface="Lato"/>
              </a:rPr>
              <a:t> </a:t>
            </a:r>
            <a:r>
              <a:rPr lang="en-US" sz="2400" b="1" dirty="0">
                <a:latin typeface="Calibri" panose="020F0502020204030204" pitchFamily="34" charset="0"/>
                <a:cs typeface="Calibri" panose="020F0502020204030204" pitchFamily="34" charset="0"/>
                <a:sym typeface="Lato"/>
              </a:rPr>
              <a:t>le </a:t>
            </a:r>
            <a:r>
              <a:rPr lang="en-US" sz="2400" b="1" dirty="0" err="1">
                <a:latin typeface="Calibri" panose="020F0502020204030204" pitchFamily="34" charset="0"/>
                <a:cs typeface="Calibri" panose="020F0502020204030204" pitchFamily="34" charset="0"/>
                <a:sym typeface="Lato"/>
              </a:rPr>
              <a:t>mandat</a:t>
            </a:r>
            <a:r>
              <a:rPr lang="en-US" sz="2400" b="1" dirty="0">
                <a:latin typeface="Calibri" panose="020F0502020204030204" pitchFamily="34" charset="0"/>
                <a:cs typeface="Calibri" panose="020F0502020204030204" pitchFamily="34" charset="0"/>
                <a:sym typeface="Lato"/>
              </a:rPr>
              <a:t> </a:t>
            </a:r>
            <a:r>
              <a:rPr lang="en-US" sz="2400" dirty="0">
                <a:latin typeface="Calibri" panose="020F0502020204030204" pitchFamily="34" charset="0"/>
                <a:cs typeface="Calibri" panose="020F0502020204030204" pitchFamily="34" charset="0"/>
                <a:sym typeface="Lato"/>
              </a:rPr>
              <a:t>pour la prestation de services </a:t>
            </a:r>
            <a:r>
              <a:rPr lang="en-US" sz="2400" dirty="0" err="1">
                <a:latin typeface="Calibri" panose="020F0502020204030204" pitchFamily="34" charset="0"/>
                <a:cs typeface="Calibri" panose="020F0502020204030204" pitchFamily="34" charset="0"/>
                <a:sym typeface="Lato"/>
              </a:rPr>
              <a:t>d'assainissement</a:t>
            </a:r>
            <a:r>
              <a:rPr lang="en-US" sz="2400" dirty="0">
                <a:latin typeface="Calibri" panose="020F0502020204030204" pitchFamily="34" charset="0"/>
                <a:cs typeface="Calibri" panose="020F0502020204030204" pitchFamily="34" charset="0"/>
                <a:sym typeface="Lato"/>
              </a:rPr>
              <a:t> </a:t>
            </a:r>
            <a:r>
              <a:rPr lang="en-US" sz="2400" dirty="0" err="1">
                <a:latin typeface="Calibri" panose="020F0502020204030204" pitchFamily="34" charset="0"/>
                <a:cs typeface="Calibri" panose="020F0502020204030204" pitchFamily="34" charset="0"/>
                <a:sym typeface="Lato"/>
              </a:rPr>
              <a:t>urbain</a:t>
            </a:r>
            <a:r>
              <a:rPr lang="en-US" sz="2400" dirty="0">
                <a:latin typeface="Calibri" panose="020F0502020204030204" pitchFamily="34" charset="0"/>
                <a:cs typeface="Calibri" panose="020F0502020204030204" pitchFamily="34" charset="0"/>
                <a:sym typeface="Lato"/>
              </a:rPr>
              <a:t> ?</a:t>
            </a:r>
          </a:p>
          <a:p>
            <a:pPr marL="28575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2400" dirty="0">
                <a:latin typeface="Calibri" panose="020F0502020204030204" pitchFamily="34" charset="0"/>
                <a:cs typeface="Calibri" panose="020F0502020204030204" pitchFamily="34" charset="0"/>
                <a:sym typeface="Lato"/>
              </a:rPr>
              <a:t>Les </a:t>
            </a:r>
            <a:r>
              <a:rPr lang="en-US" sz="2400" dirty="0" err="1">
                <a:latin typeface="Calibri" panose="020F0502020204030204" pitchFamily="34" charset="0"/>
                <a:cs typeface="Calibri" panose="020F0502020204030204" pitchFamily="34" charset="0"/>
                <a:sym typeface="Lato"/>
              </a:rPr>
              <a:t>acteurs</a:t>
            </a:r>
            <a:r>
              <a:rPr lang="en-US" sz="2400" dirty="0">
                <a:latin typeface="Calibri" panose="020F0502020204030204" pitchFamily="34" charset="0"/>
                <a:cs typeface="Calibri" panose="020F0502020204030204" pitchFamily="34" charset="0"/>
                <a:sym typeface="Lato"/>
              </a:rPr>
              <a:t> </a:t>
            </a:r>
            <a:r>
              <a:rPr lang="en-US" sz="2400" dirty="0" err="1">
                <a:latin typeface="Calibri" panose="020F0502020204030204" pitchFamily="34" charset="0"/>
                <a:cs typeface="Calibri" panose="020F0502020204030204" pitchFamily="34" charset="0"/>
                <a:sym typeface="Lato"/>
              </a:rPr>
              <a:t>mandatés</a:t>
            </a:r>
            <a:r>
              <a:rPr lang="en-US" sz="2400" dirty="0">
                <a:latin typeface="Calibri" panose="020F0502020204030204" pitchFamily="34" charset="0"/>
                <a:cs typeface="Calibri" panose="020F0502020204030204" pitchFamily="34" charset="0"/>
                <a:sym typeface="Lato"/>
              </a:rPr>
              <a:t> </a:t>
            </a:r>
            <a:r>
              <a:rPr lang="en-US" sz="2400" b="1" dirty="0" err="1">
                <a:latin typeface="Calibri" panose="020F0502020204030204" pitchFamily="34" charset="0"/>
                <a:cs typeface="Calibri" panose="020F0502020204030204" pitchFamily="34" charset="0"/>
                <a:sym typeface="Lato"/>
              </a:rPr>
              <a:t>exécutent-ils</a:t>
            </a:r>
            <a:r>
              <a:rPr lang="en-US" sz="2400" dirty="0">
                <a:latin typeface="Calibri" panose="020F0502020204030204" pitchFamily="34" charset="0"/>
                <a:cs typeface="Calibri" panose="020F0502020204030204" pitchFamily="34" charset="0"/>
                <a:sym typeface="Lato"/>
              </a:rPr>
              <a:t> </a:t>
            </a:r>
            <a:r>
              <a:rPr lang="en-US" sz="2400" dirty="0" err="1">
                <a:latin typeface="Calibri" panose="020F0502020204030204" pitchFamily="34" charset="0"/>
                <a:cs typeface="Calibri" panose="020F0502020204030204" pitchFamily="34" charset="0"/>
                <a:sym typeface="Lato"/>
              </a:rPr>
              <a:t>leurs</a:t>
            </a:r>
            <a:r>
              <a:rPr lang="en-US" sz="2400" dirty="0">
                <a:latin typeface="Calibri" panose="020F0502020204030204" pitchFamily="34" charset="0"/>
                <a:cs typeface="Calibri" panose="020F0502020204030204" pitchFamily="34" charset="0"/>
                <a:sym typeface="Lato"/>
              </a:rPr>
              <a:t> </a:t>
            </a:r>
            <a:r>
              <a:rPr lang="en-US" sz="2400" dirty="0" err="1">
                <a:latin typeface="Calibri" panose="020F0502020204030204" pitchFamily="34" charset="0"/>
                <a:cs typeface="Calibri" panose="020F0502020204030204" pitchFamily="34" charset="0"/>
                <a:sym typeface="Lato"/>
              </a:rPr>
              <a:t>responsabilités</a:t>
            </a:r>
            <a:r>
              <a:rPr lang="en-US" sz="2400" dirty="0">
                <a:latin typeface="Calibri" panose="020F0502020204030204" pitchFamily="34" charset="0"/>
                <a:cs typeface="Calibri" panose="020F0502020204030204" pitchFamily="34" charset="0"/>
                <a:sym typeface="Lato"/>
              </a:rPr>
              <a:t> ?</a:t>
            </a:r>
          </a:p>
          <a:p>
            <a:pPr marL="28575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2400" dirty="0">
                <a:latin typeface="Calibri" panose="020F0502020204030204" pitchFamily="34" charset="0"/>
                <a:cs typeface="Calibri" panose="020F0502020204030204" pitchFamily="34" charset="0"/>
                <a:sym typeface="Lato"/>
              </a:rPr>
              <a:t>Si </a:t>
            </a:r>
            <a:r>
              <a:rPr lang="en-US" sz="2400" dirty="0" err="1">
                <a:latin typeface="Calibri" panose="020F0502020204030204" pitchFamily="34" charset="0"/>
                <a:cs typeface="Calibri" panose="020F0502020204030204" pitchFamily="34" charset="0"/>
                <a:sym typeface="Lato"/>
              </a:rPr>
              <a:t>ce</a:t>
            </a:r>
            <a:r>
              <a:rPr lang="en-US" sz="2400" dirty="0">
                <a:latin typeface="Calibri" panose="020F0502020204030204" pitchFamily="34" charset="0"/>
                <a:cs typeface="Calibri" panose="020F0502020204030204" pitchFamily="34" charset="0"/>
                <a:sym typeface="Lato"/>
              </a:rPr>
              <a:t> </a:t>
            </a:r>
            <a:r>
              <a:rPr lang="en-US" sz="2400" dirty="0" err="1">
                <a:latin typeface="Calibri" panose="020F0502020204030204" pitchFamily="34" charset="0"/>
                <a:cs typeface="Calibri" panose="020F0502020204030204" pitchFamily="34" charset="0"/>
                <a:sym typeface="Lato"/>
              </a:rPr>
              <a:t>n'est</a:t>
            </a:r>
            <a:r>
              <a:rPr lang="en-US" sz="2400" dirty="0">
                <a:latin typeface="Calibri" panose="020F0502020204030204" pitchFamily="34" charset="0"/>
                <a:cs typeface="Calibri" panose="020F0502020204030204" pitchFamily="34" charset="0"/>
                <a:sym typeface="Lato"/>
              </a:rPr>
              <a:t> pas le </a:t>
            </a:r>
            <a:r>
              <a:rPr lang="en-US" sz="2400" dirty="0" err="1">
                <a:latin typeface="Calibri" panose="020F0502020204030204" pitchFamily="34" charset="0"/>
                <a:cs typeface="Calibri" panose="020F0502020204030204" pitchFamily="34" charset="0"/>
                <a:sym typeface="Lato"/>
              </a:rPr>
              <a:t>cas</a:t>
            </a:r>
            <a:r>
              <a:rPr lang="en-US" sz="2400" dirty="0">
                <a:latin typeface="Calibri" panose="020F0502020204030204" pitchFamily="34" charset="0"/>
                <a:cs typeface="Calibri" panose="020F0502020204030204" pitchFamily="34" charset="0"/>
                <a:sym typeface="Lato"/>
              </a:rPr>
              <a:t>, </a:t>
            </a:r>
            <a:r>
              <a:rPr lang="en-US" sz="2400" dirty="0" err="1">
                <a:latin typeface="Calibri" panose="020F0502020204030204" pitchFamily="34" charset="0"/>
                <a:cs typeface="Calibri" panose="020F0502020204030204" pitchFamily="34" charset="0"/>
                <a:sym typeface="Lato"/>
              </a:rPr>
              <a:t>qu'est-ce</a:t>
            </a:r>
            <a:r>
              <a:rPr lang="en-US" sz="2400" dirty="0">
                <a:latin typeface="Calibri" panose="020F0502020204030204" pitchFamily="34" charset="0"/>
                <a:cs typeface="Calibri" panose="020F0502020204030204" pitchFamily="34" charset="0"/>
                <a:sym typeface="Lato"/>
              </a:rPr>
              <a:t> qui les </a:t>
            </a:r>
            <a:r>
              <a:rPr lang="en-US" sz="2400" b="1" dirty="0" err="1">
                <a:latin typeface="Calibri" panose="020F0502020204030204" pitchFamily="34" charset="0"/>
                <a:cs typeface="Calibri" panose="020F0502020204030204" pitchFamily="34" charset="0"/>
                <a:sym typeface="Lato"/>
              </a:rPr>
              <a:t>empêche</a:t>
            </a:r>
            <a:r>
              <a:rPr lang="en-US" sz="2400" b="1" dirty="0">
                <a:latin typeface="Calibri" panose="020F0502020204030204" pitchFamily="34" charset="0"/>
                <a:cs typeface="Calibri" panose="020F0502020204030204" pitchFamily="34" charset="0"/>
                <a:sym typeface="Lato"/>
              </a:rPr>
              <a:t> </a:t>
            </a:r>
            <a:r>
              <a:rPr lang="en-US" sz="2400" b="1" dirty="0" err="1">
                <a:latin typeface="Calibri" panose="020F0502020204030204" pitchFamily="34" charset="0"/>
                <a:cs typeface="Calibri" panose="020F0502020204030204" pitchFamily="34" charset="0"/>
                <a:sym typeface="Lato"/>
              </a:rPr>
              <a:t>d'accomplir</a:t>
            </a:r>
            <a:r>
              <a:rPr lang="en-US" sz="2400" b="1" dirty="0">
                <a:latin typeface="Calibri" panose="020F0502020204030204" pitchFamily="34" charset="0"/>
                <a:cs typeface="Calibri" panose="020F0502020204030204" pitchFamily="34" charset="0"/>
                <a:sym typeface="Lato"/>
              </a:rPr>
              <a:t> </a:t>
            </a:r>
            <a:r>
              <a:rPr lang="en-US" sz="2400" dirty="0" err="1">
                <a:latin typeface="Calibri" panose="020F0502020204030204" pitchFamily="34" charset="0"/>
                <a:cs typeface="Calibri" panose="020F0502020204030204" pitchFamily="34" charset="0"/>
                <a:sym typeface="Lato"/>
              </a:rPr>
              <a:t>leurs</a:t>
            </a:r>
            <a:r>
              <a:rPr lang="en-US" sz="2400" dirty="0">
                <a:latin typeface="Calibri" panose="020F0502020204030204" pitchFamily="34" charset="0"/>
                <a:cs typeface="Calibri" panose="020F0502020204030204" pitchFamily="34" charset="0"/>
                <a:sym typeface="Lato"/>
              </a:rPr>
              <a:t> </a:t>
            </a:r>
            <a:r>
              <a:rPr lang="en-US" sz="2400" dirty="0" err="1">
                <a:latin typeface="Calibri" panose="020F0502020204030204" pitchFamily="34" charset="0"/>
                <a:cs typeface="Calibri" panose="020F0502020204030204" pitchFamily="34" charset="0"/>
                <a:sym typeface="Lato"/>
              </a:rPr>
              <a:t>responsabilités</a:t>
            </a:r>
            <a:r>
              <a:rPr lang="en-US" sz="2400" dirty="0">
                <a:latin typeface="Calibri" panose="020F0502020204030204" pitchFamily="34" charset="0"/>
                <a:cs typeface="Calibri" panose="020F0502020204030204" pitchFamily="34" charset="0"/>
                <a:sym typeface="Lato"/>
              </a:rPr>
              <a:t> ?</a:t>
            </a:r>
          </a:p>
          <a:p>
            <a:pPr marL="28575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2400" dirty="0">
                <a:latin typeface="Calibri" panose="020F0502020204030204" pitchFamily="34" charset="0"/>
                <a:cs typeface="Calibri" panose="020F0502020204030204" pitchFamily="34" charset="0"/>
                <a:sym typeface="Lato"/>
              </a:rPr>
              <a:t>Comment </a:t>
            </a:r>
            <a:r>
              <a:rPr lang="en-US" sz="2400" dirty="0" err="1">
                <a:latin typeface="Calibri" panose="020F0502020204030204" pitchFamily="34" charset="0"/>
                <a:cs typeface="Calibri" panose="020F0502020204030204" pitchFamily="34" charset="0"/>
                <a:sym typeface="Lato"/>
              </a:rPr>
              <a:t>cela</a:t>
            </a:r>
            <a:r>
              <a:rPr lang="en-US" sz="2400" dirty="0">
                <a:latin typeface="Calibri" panose="020F0502020204030204" pitchFamily="34" charset="0"/>
                <a:cs typeface="Calibri" panose="020F0502020204030204" pitchFamily="34" charset="0"/>
                <a:sym typeface="Lato"/>
              </a:rPr>
              <a:t> </a:t>
            </a:r>
            <a:r>
              <a:rPr lang="en-US" sz="2400" dirty="0" err="1">
                <a:latin typeface="Calibri" panose="020F0502020204030204" pitchFamily="34" charset="0"/>
                <a:cs typeface="Calibri" panose="020F0502020204030204" pitchFamily="34" charset="0"/>
                <a:sym typeface="Lato"/>
              </a:rPr>
              <a:t>impacte</a:t>
            </a:r>
            <a:r>
              <a:rPr lang="en-US" sz="2400" dirty="0">
                <a:latin typeface="Calibri" panose="020F0502020204030204" pitchFamily="34" charset="0"/>
                <a:cs typeface="Calibri" panose="020F0502020204030204" pitchFamily="34" charset="0"/>
                <a:sym typeface="Lato"/>
              </a:rPr>
              <a:t>-t-il les services aux </a:t>
            </a:r>
            <a:r>
              <a:rPr lang="en-US" sz="2400" b="1" dirty="0" err="1">
                <a:latin typeface="Calibri" panose="020F0502020204030204" pitchFamily="34" charset="0"/>
                <a:cs typeface="Calibri" panose="020F0502020204030204" pitchFamily="34" charset="0"/>
                <a:sym typeface="Lato"/>
              </a:rPr>
              <a:t>personnes</a:t>
            </a:r>
            <a:r>
              <a:rPr lang="en-US" sz="2400" b="1" dirty="0">
                <a:latin typeface="Calibri" panose="020F0502020204030204" pitchFamily="34" charset="0"/>
                <a:cs typeface="Calibri" panose="020F0502020204030204" pitchFamily="34" charset="0"/>
                <a:sym typeface="Lato"/>
              </a:rPr>
              <a:t> </a:t>
            </a:r>
            <a:r>
              <a:rPr lang="en-US" sz="2400" b="1" dirty="0" err="1">
                <a:latin typeface="Calibri" panose="020F0502020204030204" pitchFamily="34" charset="0"/>
                <a:cs typeface="Calibri" panose="020F0502020204030204" pitchFamily="34" charset="0"/>
                <a:sym typeface="Lato"/>
              </a:rPr>
              <a:t>défavorisées</a:t>
            </a:r>
            <a:r>
              <a:rPr lang="en-US" sz="2400" b="1" dirty="0">
                <a:latin typeface="Calibri" panose="020F0502020204030204" pitchFamily="34" charset="0"/>
                <a:cs typeface="Calibri" panose="020F0502020204030204" pitchFamily="34" charset="0"/>
                <a:sym typeface="Lato"/>
              </a:rPr>
              <a:t> </a:t>
            </a:r>
            <a:r>
              <a:rPr lang="en-US" sz="2400" dirty="0">
                <a:latin typeface="Calibri" panose="020F0502020204030204" pitchFamily="34" charset="0"/>
                <a:cs typeface="Calibri" panose="020F0502020204030204" pitchFamily="34" charset="0"/>
                <a:sym typeface="Lato"/>
              </a:rPr>
              <a:t>?</a:t>
            </a:r>
            <a:br>
              <a:rPr lang="en-US" sz="2400" dirty="0">
                <a:sym typeface="Lato"/>
              </a:rPr>
            </a:br>
            <a:endParaRPr lang="en-US" sz="2400" dirty="0">
              <a:sym typeface="Lato"/>
            </a:endParaRPr>
          </a:p>
          <a:p>
            <a:pPr>
              <a:lnSpc>
                <a:spcPts val="1500"/>
              </a:lnSpc>
              <a:buClr>
                <a:schemeClr val="dk1"/>
              </a:buClr>
              <a:buSzPts val="1800"/>
            </a:pPr>
            <a:endParaRPr lang="en-US" sz="2400" b="1" i="1" dirty="0">
              <a:solidFill>
                <a:srgbClr val="6F2875"/>
              </a:solidFill>
              <a:latin typeface="Calibri" panose="020F0502020204030204" pitchFamily="34" charset="0"/>
              <a:cs typeface="Calibri" panose="020F0502020204030204" pitchFamily="34" charset="0"/>
              <a:sym typeface="Lato"/>
            </a:endParaRPr>
          </a:p>
          <a:p>
            <a:pPr>
              <a:lnSpc>
                <a:spcPts val="1500"/>
              </a:lnSpc>
              <a:buClr>
                <a:schemeClr val="dk1"/>
              </a:buClr>
              <a:buSzPts val="1800"/>
            </a:pPr>
            <a:r>
              <a:rPr lang="en-US" sz="2400" b="1" i="1" dirty="0" err="1">
                <a:solidFill>
                  <a:srgbClr val="6F2875"/>
                </a:solidFill>
                <a:latin typeface="Calibri" panose="020F0502020204030204" pitchFamily="34" charset="0"/>
                <a:cs typeface="Calibri" panose="020F0502020204030204" pitchFamily="34" charset="0"/>
                <a:sym typeface="Lato"/>
              </a:rPr>
              <a:t>Formez</a:t>
            </a:r>
            <a:r>
              <a:rPr lang="en-US" sz="2400" b="1" i="1" dirty="0">
                <a:solidFill>
                  <a:srgbClr val="6F2875"/>
                </a:solidFill>
                <a:latin typeface="Calibri" panose="020F0502020204030204" pitchFamily="34" charset="0"/>
                <a:cs typeface="Calibri" panose="020F0502020204030204" pitchFamily="34" charset="0"/>
                <a:sym typeface="Lato"/>
              </a:rPr>
              <a:t> des </a:t>
            </a:r>
            <a:r>
              <a:rPr lang="en-US" sz="2400" b="1" i="1" dirty="0" err="1">
                <a:solidFill>
                  <a:srgbClr val="6F2875"/>
                </a:solidFill>
                <a:latin typeface="Calibri" panose="020F0502020204030204" pitchFamily="34" charset="0"/>
                <a:cs typeface="Calibri" panose="020F0502020204030204" pitchFamily="34" charset="0"/>
                <a:sym typeface="Lato"/>
              </a:rPr>
              <a:t>groupes</a:t>
            </a:r>
            <a:r>
              <a:rPr lang="en-US" sz="2400" b="1" i="1" dirty="0">
                <a:solidFill>
                  <a:srgbClr val="6F2875"/>
                </a:solidFill>
                <a:latin typeface="Calibri" panose="020F0502020204030204" pitchFamily="34" charset="0"/>
                <a:cs typeface="Calibri" panose="020F0502020204030204" pitchFamily="34" charset="0"/>
                <a:sym typeface="Lato"/>
              </a:rPr>
              <a:t> de 4 </a:t>
            </a:r>
            <a:r>
              <a:rPr lang="en-US" sz="2400" b="1" i="1" dirty="0" err="1">
                <a:solidFill>
                  <a:srgbClr val="6F2875"/>
                </a:solidFill>
                <a:latin typeface="Calibri" panose="020F0502020204030204" pitchFamily="34" charset="0"/>
                <a:cs typeface="Calibri" panose="020F0502020204030204" pitchFamily="34" charset="0"/>
                <a:sym typeface="Lato"/>
              </a:rPr>
              <a:t>à</a:t>
            </a:r>
            <a:r>
              <a:rPr lang="en-US" sz="2400" b="1" i="1" dirty="0">
                <a:solidFill>
                  <a:srgbClr val="6F2875"/>
                </a:solidFill>
                <a:latin typeface="Calibri" panose="020F0502020204030204" pitchFamily="34" charset="0"/>
                <a:cs typeface="Calibri" panose="020F0502020204030204" pitchFamily="34" charset="0"/>
                <a:sym typeface="Lato"/>
              </a:rPr>
              <a:t> 5 </a:t>
            </a:r>
            <a:r>
              <a:rPr lang="en-US" sz="2400" b="1" i="1" dirty="0" err="1">
                <a:solidFill>
                  <a:srgbClr val="6F2875"/>
                </a:solidFill>
                <a:latin typeface="Calibri" panose="020F0502020204030204" pitchFamily="34" charset="0"/>
                <a:cs typeface="Calibri" panose="020F0502020204030204" pitchFamily="34" charset="0"/>
                <a:sym typeface="Lato"/>
              </a:rPr>
              <a:t>personnes</a:t>
            </a:r>
            <a:r>
              <a:rPr lang="en-US" sz="2400" b="1" i="1" dirty="0">
                <a:solidFill>
                  <a:srgbClr val="6F2875"/>
                </a:solidFill>
                <a:latin typeface="Calibri" panose="020F0502020204030204" pitchFamily="34" charset="0"/>
                <a:cs typeface="Calibri" panose="020F0502020204030204" pitchFamily="34" charset="0"/>
                <a:sym typeface="Lato"/>
              </a:rPr>
              <a:t>.</a:t>
            </a:r>
          </a:p>
        </p:txBody>
      </p:sp>
    </p:spTree>
    <p:extLst>
      <p:ext uri="{BB962C8B-B14F-4D97-AF65-F5344CB8AC3E}">
        <p14:creationId xmlns:p14="http://schemas.microsoft.com/office/powerpoint/2010/main" val="41182209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900" y="368053"/>
            <a:ext cx="10060364" cy="518508"/>
          </a:xfrm>
          <a:prstGeom prst="rect">
            <a:avLst/>
          </a:prstGeom>
        </p:spPr>
        <p:txBody>
          <a:bodyPr vert="horz" lIns="0" tIns="0" rIns="0" bIns="0" rtlCol="0" anchor="t" anchorCtr="0">
            <a:normAutofit/>
          </a:bodyPr>
          <a:lstStyle/>
          <a:p>
            <a:r>
              <a:rPr lang="en-US" sz="3200" b="1" dirty="0">
                <a:solidFill>
                  <a:schemeClr val="tx2"/>
                </a:solidFill>
                <a:latin typeface="Calibri" panose="020F0502020204030204" pitchFamily="34" charset="0"/>
              </a:rPr>
              <a:t>Des </a:t>
            </a:r>
            <a:r>
              <a:rPr lang="en-US" sz="3200" b="1" dirty="0" err="1">
                <a:solidFill>
                  <a:schemeClr val="tx2"/>
                </a:solidFill>
                <a:latin typeface="Calibri" panose="020F0502020204030204" pitchFamily="34" charset="0"/>
              </a:rPr>
              <a:t>responsabilités</a:t>
            </a:r>
            <a:r>
              <a:rPr lang="en-US" sz="3200" b="1" dirty="0">
                <a:solidFill>
                  <a:schemeClr val="tx2"/>
                </a:solidFill>
                <a:latin typeface="Calibri" panose="020F0502020204030204" pitchFamily="34" charset="0"/>
              </a:rPr>
              <a:t> </a:t>
            </a:r>
            <a:r>
              <a:rPr lang="en-US" sz="3200" b="1" dirty="0" err="1">
                <a:solidFill>
                  <a:schemeClr val="tx2"/>
                </a:solidFill>
                <a:latin typeface="Calibri" panose="020F0502020204030204" pitchFamily="34" charset="0"/>
              </a:rPr>
              <a:t>claires</a:t>
            </a:r>
            <a:r>
              <a:rPr lang="en-US" sz="3200" b="1" dirty="0">
                <a:solidFill>
                  <a:schemeClr val="tx2"/>
                </a:solidFill>
                <a:latin typeface="Calibri" panose="020F0502020204030204" pitchFamily="34" charset="0"/>
              </a:rPr>
              <a:t> </a:t>
            </a:r>
            <a:r>
              <a:rPr lang="en-US" sz="3200" b="1" dirty="0" err="1">
                <a:solidFill>
                  <a:schemeClr val="tx2"/>
                </a:solidFill>
                <a:latin typeface="Calibri" panose="020F0502020204030204" pitchFamily="34" charset="0"/>
              </a:rPr>
              <a:t>sont</a:t>
            </a:r>
            <a:r>
              <a:rPr lang="en-US" sz="3200" b="1" dirty="0">
                <a:solidFill>
                  <a:schemeClr val="tx2"/>
                </a:solidFill>
                <a:latin typeface="Calibri" panose="020F0502020204030204" pitchFamily="34" charset="0"/>
              </a:rPr>
              <a:t> la base du CWIS</a:t>
            </a: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9" name="Google Shape;284;p14">
            <a:extLst>
              <a:ext uri="{FF2B5EF4-FFF2-40B4-BE49-F238E27FC236}">
                <a16:creationId xmlns:a16="http://schemas.microsoft.com/office/drawing/2014/main" id="{A567C80C-FCBD-5246-2CB8-DB23BE3810E7}"/>
              </a:ext>
            </a:extLst>
          </p:cNvPr>
          <p:cNvSpPr/>
          <p:nvPr/>
        </p:nvSpPr>
        <p:spPr>
          <a:xfrm>
            <a:off x="723900" y="1066800"/>
            <a:ext cx="10744200" cy="5132832"/>
          </a:xfrm>
          <a:prstGeom prst="rect">
            <a:avLst/>
          </a:prstGeom>
          <a:solidFill>
            <a:srgbClr val="6F2875">
              <a:alpha val="10000"/>
            </a:srgbClr>
          </a:solid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lvl="0" algn="l" rtl="0">
              <a:lnSpc>
                <a:spcPts val="2200"/>
              </a:lnSpc>
              <a:spcBef>
                <a:spcPts val="1000"/>
              </a:spcBef>
              <a:spcAft>
                <a:spcPts val="0"/>
              </a:spcAft>
              <a:buClr>
                <a:schemeClr val="dk1"/>
              </a:buClr>
              <a:buSzPts val="1800"/>
            </a:pPr>
            <a:r>
              <a:rPr lang="en-US" sz="2800" b="1" dirty="0">
                <a:solidFill>
                  <a:srgbClr val="6F2875"/>
                </a:solidFill>
                <a:latin typeface="Calibri" panose="020F0502020204030204" pitchFamily="34" charset="0"/>
                <a:cs typeface="Calibri" panose="020F0502020204030204" pitchFamily="34" charset="0"/>
                <a:sym typeface="Lato"/>
              </a:rPr>
              <a:t>Conception du </a:t>
            </a:r>
            <a:r>
              <a:rPr lang="en-US" sz="2800" b="1" dirty="0" err="1">
                <a:solidFill>
                  <a:srgbClr val="6F2875"/>
                </a:solidFill>
                <a:latin typeface="Calibri" panose="020F0502020204030204" pitchFamily="34" charset="0"/>
                <a:cs typeface="Calibri" panose="020F0502020204030204" pitchFamily="34" charset="0"/>
                <a:sym typeface="Lato"/>
              </a:rPr>
              <a:t>mandat</a:t>
            </a:r>
            <a:r>
              <a:rPr lang="en-US" sz="2800" b="1" dirty="0">
                <a:solidFill>
                  <a:srgbClr val="6F2875"/>
                </a:solidFill>
                <a:latin typeface="Calibri" panose="020F0502020204030204" pitchFamily="34" charset="0"/>
                <a:cs typeface="Calibri" panose="020F0502020204030204" pitchFamily="34" charset="0"/>
                <a:sym typeface="Lato"/>
              </a:rPr>
              <a:t> :</a:t>
            </a:r>
          </a:p>
          <a:p>
            <a:pPr marL="285750" lvl="0" indent="-285750" algn="l" rtl="0">
              <a:lnSpc>
                <a:spcPts val="2200"/>
              </a:lnSpc>
              <a:spcBef>
                <a:spcPts val="1000"/>
              </a:spcBef>
              <a:spcAft>
                <a:spcPts val="0"/>
              </a:spcAft>
              <a:buClr>
                <a:schemeClr val="dk1"/>
              </a:buClr>
              <a:buSzPts val="1800"/>
              <a:buFont typeface="Wingdings" panose="05000000000000000000" pitchFamily="2" charset="2"/>
              <a:buChar char="Ø"/>
            </a:pPr>
            <a:r>
              <a:rPr lang="en-US" sz="2400" dirty="0">
                <a:sym typeface="Lato"/>
              </a:rPr>
              <a:t>Les </a:t>
            </a:r>
            <a:r>
              <a:rPr lang="en-US" sz="2400" dirty="0" err="1">
                <a:sym typeface="Lato"/>
              </a:rPr>
              <a:t>mandats</a:t>
            </a:r>
            <a:r>
              <a:rPr lang="en-US" sz="2400" dirty="0">
                <a:sym typeface="Lato"/>
              </a:rPr>
              <a:t> </a:t>
            </a:r>
            <a:r>
              <a:rPr lang="en-US" sz="2400" dirty="0" err="1">
                <a:sym typeface="Lato"/>
              </a:rPr>
              <a:t>doivent</a:t>
            </a:r>
            <a:r>
              <a:rPr lang="en-US" sz="2400" dirty="0">
                <a:sym typeface="Lato"/>
              </a:rPr>
              <a:t> </a:t>
            </a:r>
            <a:r>
              <a:rPr lang="en-US" sz="2400" dirty="0" err="1">
                <a:sym typeface="Lato"/>
              </a:rPr>
              <a:t>préciser</a:t>
            </a:r>
            <a:r>
              <a:rPr lang="en-US" sz="2400" dirty="0">
                <a:sym typeface="Lato"/>
              </a:rPr>
              <a:t> </a:t>
            </a:r>
            <a:r>
              <a:rPr lang="en-US" sz="2400" dirty="0" err="1">
                <a:sym typeface="Lato"/>
              </a:rPr>
              <a:t>clairement</a:t>
            </a:r>
            <a:r>
              <a:rPr lang="en-US" sz="2400" dirty="0">
                <a:sym typeface="Lato"/>
              </a:rPr>
              <a:t> qui </a:t>
            </a:r>
            <a:r>
              <a:rPr lang="en-US" sz="2400" dirty="0" err="1">
                <a:sym typeface="Lato"/>
              </a:rPr>
              <a:t>est</a:t>
            </a:r>
            <a:r>
              <a:rPr lang="en-US" sz="2400" dirty="0">
                <a:sym typeface="Lato"/>
              </a:rPr>
              <a:t> </a:t>
            </a:r>
            <a:r>
              <a:rPr lang="en-US" sz="2400" dirty="0" err="1">
                <a:sym typeface="Lato"/>
              </a:rPr>
              <a:t>responsable</a:t>
            </a:r>
            <a:r>
              <a:rPr lang="en-US" sz="2400" dirty="0">
                <a:sym typeface="Lato"/>
              </a:rPr>
              <a:t> de </a:t>
            </a:r>
            <a:r>
              <a:rPr lang="en-US" sz="2400" dirty="0" err="1">
                <a:sym typeface="Lato"/>
              </a:rPr>
              <a:t>garantir</a:t>
            </a:r>
            <a:r>
              <a:rPr lang="en-US" sz="2400" dirty="0">
                <a:sym typeface="Lato"/>
              </a:rPr>
              <a:t> les </a:t>
            </a:r>
            <a:r>
              <a:rPr lang="en-US" sz="2400" dirty="0" err="1">
                <a:sym typeface="Lato"/>
              </a:rPr>
              <a:t>différents</a:t>
            </a:r>
            <a:r>
              <a:rPr lang="en-US" sz="2400" dirty="0">
                <a:sym typeface="Lato"/>
              </a:rPr>
              <a:t> </a:t>
            </a:r>
            <a:r>
              <a:rPr lang="en-US" sz="2400" dirty="0" err="1">
                <a:sym typeface="Lato"/>
              </a:rPr>
              <a:t>éléments</a:t>
            </a:r>
            <a:r>
              <a:rPr lang="en-US" sz="2400" dirty="0">
                <a:sym typeface="Lato"/>
              </a:rPr>
              <a:t> de la </a:t>
            </a:r>
            <a:r>
              <a:rPr lang="en-US" sz="2400" dirty="0" err="1">
                <a:sym typeface="Lato"/>
              </a:rPr>
              <a:t>chaîne</a:t>
            </a:r>
            <a:r>
              <a:rPr lang="en-US" sz="2400" dirty="0">
                <a:sym typeface="Lato"/>
              </a:rPr>
              <a:t> de services </a:t>
            </a:r>
            <a:r>
              <a:rPr lang="en-US" sz="2400" dirty="0" err="1">
                <a:sym typeface="Lato"/>
              </a:rPr>
              <a:t>d'assainissement</a:t>
            </a:r>
            <a:r>
              <a:rPr lang="en-US" sz="2400" dirty="0">
                <a:sym typeface="Lato"/>
              </a:rPr>
              <a:t>.</a:t>
            </a:r>
          </a:p>
          <a:p>
            <a:pPr marL="285750" lvl="0" indent="-285750" algn="l" rtl="0">
              <a:lnSpc>
                <a:spcPts val="2200"/>
              </a:lnSpc>
              <a:spcBef>
                <a:spcPts val="1000"/>
              </a:spcBef>
              <a:spcAft>
                <a:spcPts val="0"/>
              </a:spcAft>
              <a:buClr>
                <a:schemeClr val="dk1"/>
              </a:buClr>
              <a:buSzPts val="1800"/>
              <a:buFont typeface="Wingdings" panose="05000000000000000000" pitchFamily="2" charset="2"/>
              <a:buChar char="Ø"/>
            </a:pPr>
            <a:r>
              <a:rPr lang="en-US" sz="2400" dirty="0">
                <a:sym typeface="Lato"/>
              </a:rPr>
              <a:t>Les </a:t>
            </a:r>
            <a:r>
              <a:rPr lang="en-US" sz="2400" dirty="0" err="1">
                <a:sym typeface="Lato"/>
              </a:rPr>
              <a:t>mandats</a:t>
            </a:r>
            <a:r>
              <a:rPr lang="en-US" sz="2400" dirty="0">
                <a:sym typeface="Lato"/>
              </a:rPr>
              <a:t> </a:t>
            </a:r>
            <a:r>
              <a:rPr lang="en-US" sz="2400" dirty="0" err="1">
                <a:sym typeface="Lato"/>
              </a:rPr>
              <a:t>légaux</a:t>
            </a:r>
            <a:r>
              <a:rPr lang="en-US" sz="2400" dirty="0">
                <a:sym typeface="Lato"/>
              </a:rPr>
              <a:t> </a:t>
            </a:r>
            <a:r>
              <a:rPr lang="en-US" sz="2400" dirty="0" err="1">
                <a:sym typeface="Lato"/>
              </a:rPr>
              <a:t>formels</a:t>
            </a:r>
            <a:r>
              <a:rPr lang="en-US" sz="2400" dirty="0">
                <a:sym typeface="Lato"/>
              </a:rPr>
              <a:t> et la pratique </a:t>
            </a:r>
            <a:r>
              <a:rPr lang="en-US" sz="2400" dirty="0" err="1">
                <a:sym typeface="Lato"/>
              </a:rPr>
              <a:t>réelle</a:t>
            </a:r>
            <a:r>
              <a:rPr lang="en-US" sz="2400" dirty="0">
                <a:sym typeface="Lato"/>
              </a:rPr>
              <a:t> </a:t>
            </a:r>
            <a:r>
              <a:rPr lang="en-US" sz="2400" dirty="0" err="1">
                <a:sym typeface="Lato"/>
              </a:rPr>
              <a:t>doivent</a:t>
            </a:r>
            <a:r>
              <a:rPr lang="en-US" sz="2400" dirty="0">
                <a:sym typeface="Lato"/>
              </a:rPr>
              <a:t> </a:t>
            </a:r>
            <a:r>
              <a:rPr lang="en-US" sz="2400" dirty="0" err="1">
                <a:sym typeface="Lato"/>
              </a:rPr>
              <a:t>être</a:t>
            </a:r>
            <a:r>
              <a:rPr lang="en-US" sz="2400" dirty="0">
                <a:sym typeface="Lato"/>
              </a:rPr>
              <a:t> </a:t>
            </a:r>
            <a:r>
              <a:rPr lang="en-US" sz="2400" dirty="0" err="1">
                <a:sym typeface="Lato"/>
              </a:rPr>
              <a:t>alignés</a:t>
            </a:r>
            <a:r>
              <a:rPr lang="en-US" sz="2400" dirty="0">
                <a:sym typeface="Lato"/>
              </a:rPr>
              <a:t>.</a:t>
            </a:r>
          </a:p>
          <a:p>
            <a:pPr marL="285750" lvl="0" indent="-285750" algn="l" rtl="0">
              <a:lnSpc>
                <a:spcPts val="2200"/>
              </a:lnSpc>
              <a:spcBef>
                <a:spcPts val="1000"/>
              </a:spcBef>
              <a:spcAft>
                <a:spcPts val="0"/>
              </a:spcAft>
              <a:buClr>
                <a:schemeClr val="dk1"/>
              </a:buClr>
              <a:buSzPts val="1800"/>
              <a:buFont typeface="Wingdings" panose="05000000000000000000" pitchFamily="2" charset="2"/>
              <a:buChar char="Ø"/>
            </a:pPr>
            <a:r>
              <a:rPr lang="en-US" sz="2400" dirty="0">
                <a:sym typeface="Lato"/>
              </a:rPr>
              <a:t>Les </a:t>
            </a:r>
            <a:r>
              <a:rPr lang="en-US" sz="2400" dirty="0" err="1">
                <a:sym typeface="Lato"/>
              </a:rPr>
              <a:t>responsabilités</a:t>
            </a:r>
            <a:r>
              <a:rPr lang="en-US" sz="2400" dirty="0">
                <a:sym typeface="Lato"/>
              </a:rPr>
              <a:t> </a:t>
            </a:r>
            <a:r>
              <a:rPr lang="en-US" sz="2400" dirty="0" err="1">
                <a:sym typeface="Lato"/>
              </a:rPr>
              <a:t>en</a:t>
            </a:r>
            <a:r>
              <a:rPr lang="en-US" sz="2400" dirty="0">
                <a:sym typeface="Lato"/>
              </a:rPr>
              <a:t> matière </a:t>
            </a:r>
            <a:r>
              <a:rPr lang="en-US" sz="2400" dirty="0" err="1">
                <a:sym typeface="Lato"/>
              </a:rPr>
              <a:t>d'assainissement</a:t>
            </a:r>
            <a:r>
              <a:rPr lang="en-US" sz="2400" dirty="0">
                <a:sym typeface="Lato"/>
              </a:rPr>
              <a:t> avec </a:t>
            </a:r>
            <a:r>
              <a:rPr lang="en-US" sz="2400" dirty="0" err="1">
                <a:sym typeface="Lato"/>
              </a:rPr>
              <a:t>ou</a:t>
            </a:r>
            <a:r>
              <a:rPr lang="en-US" sz="2400" dirty="0">
                <a:sym typeface="Lato"/>
              </a:rPr>
              <a:t> sans </a:t>
            </a:r>
            <a:r>
              <a:rPr lang="en-US" sz="2400" dirty="0" err="1">
                <a:sym typeface="Lato"/>
              </a:rPr>
              <a:t>égouts</a:t>
            </a:r>
            <a:r>
              <a:rPr lang="en-US" sz="2400" dirty="0">
                <a:sym typeface="Lato"/>
              </a:rPr>
              <a:t> </a:t>
            </a:r>
            <a:r>
              <a:rPr lang="en-US" sz="2400" dirty="0" err="1">
                <a:sym typeface="Lato"/>
              </a:rPr>
              <a:t>devraient</a:t>
            </a:r>
            <a:r>
              <a:rPr lang="en-US" sz="2400" dirty="0">
                <a:sym typeface="Lato"/>
              </a:rPr>
              <a:t> </a:t>
            </a:r>
            <a:r>
              <a:rPr lang="en-US" sz="2400" dirty="0" err="1">
                <a:sym typeface="Lato"/>
              </a:rPr>
              <a:t>être</a:t>
            </a:r>
            <a:r>
              <a:rPr lang="en-US" sz="2400" dirty="0">
                <a:sym typeface="Lato"/>
              </a:rPr>
              <a:t> </a:t>
            </a:r>
            <a:r>
              <a:rPr lang="en-US" sz="2400" dirty="0" err="1">
                <a:sym typeface="Lato"/>
              </a:rPr>
              <a:t>intégrées</a:t>
            </a:r>
            <a:r>
              <a:rPr lang="en-US" sz="2400" dirty="0">
                <a:sym typeface="Lato"/>
              </a:rPr>
              <a:t> dans la </a:t>
            </a:r>
            <a:r>
              <a:rPr lang="en-US" sz="2400" dirty="0" err="1">
                <a:sym typeface="Lato"/>
              </a:rPr>
              <a:t>mesure</a:t>
            </a:r>
            <a:r>
              <a:rPr lang="en-US" sz="2400" dirty="0">
                <a:sym typeface="Lato"/>
              </a:rPr>
              <a:t> du possible.</a:t>
            </a:r>
          </a:p>
          <a:p>
            <a:pPr marL="285750" lvl="0" indent="-285750" algn="l" rtl="0">
              <a:lnSpc>
                <a:spcPts val="2200"/>
              </a:lnSpc>
              <a:spcBef>
                <a:spcPts val="1000"/>
              </a:spcBef>
              <a:spcAft>
                <a:spcPts val="0"/>
              </a:spcAft>
              <a:buClr>
                <a:schemeClr val="dk1"/>
              </a:buClr>
              <a:buSzPts val="1800"/>
              <a:buFont typeface="Wingdings" panose="05000000000000000000" pitchFamily="2" charset="2"/>
              <a:buChar char="Ø"/>
            </a:pPr>
            <a:r>
              <a:rPr lang="en-US" sz="2400" dirty="0">
                <a:sym typeface="Lato"/>
              </a:rPr>
              <a:t>La </a:t>
            </a:r>
            <a:r>
              <a:rPr lang="en-US" sz="2400" dirty="0" err="1">
                <a:sym typeface="Lato"/>
              </a:rPr>
              <a:t>juridiction</a:t>
            </a:r>
            <a:r>
              <a:rPr lang="en-US" sz="2400" dirty="0">
                <a:sym typeface="Lato"/>
              </a:rPr>
              <a:t> de service des </a:t>
            </a:r>
            <a:r>
              <a:rPr lang="en-US" sz="2400" dirty="0" err="1">
                <a:sym typeface="Lato"/>
              </a:rPr>
              <a:t>mandats</a:t>
            </a:r>
            <a:r>
              <a:rPr lang="en-US" sz="2400" dirty="0">
                <a:sym typeface="Lato"/>
              </a:rPr>
              <a:t> doit </a:t>
            </a:r>
            <a:r>
              <a:rPr lang="en-US" sz="2400" dirty="0" err="1">
                <a:sym typeface="Lato"/>
              </a:rPr>
              <a:t>inclure</a:t>
            </a:r>
            <a:r>
              <a:rPr lang="en-US" sz="2400" dirty="0">
                <a:sym typeface="Lato"/>
              </a:rPr>
              <a:t> les </a:t>
            </a:r>
            <a:r>
              <a:rPr lang="en-US" sz="2400" dirty="0" err="1">
                <a:sym typeface="Lato"/>
              </a:rPr>
              <a:t>établissements</a:t>
            </a:r>
            <a:r>
              <a:rPr lang="en-US" sz="2400" dirty="0">
                <a:sym typeface="Lato"/>
              </a:rPr>
              <a:t> </a:t>
            </a:r>
            <a:r>
              <a:rPr lang="en-US" sz="2400" dirty="0" err="1">
                <a:sym typeface="Lato"/>
              </a:rPr>
              <a:t>informels</a:t>
            </a:r>
            <a:r>
              <a:rPr lang="en-US" sz="2400" dirty="0">
                <a:sym typeface="Lato"/>
              </a:rPr>
              <a:t>.</a:t>
            </a:r>
          </a:p>
          <a:p>
            <a:pPr lvl="0" algn="l" rtl="0">
              <a:lnSpc>
                <a:spcPts val="2200"/>
              </a:lnSpc>
              <a:spcBef>
                <a:spcPts val="1000"/>
              </a:spcBef>
              <a:spcAft>
                <a:spcPts val="0"/>
              </a:spcAft>
              <a:buClr>
                <a:schemeClr val="dk1"/>
              </a:buClr>
              <a:buSzPts val="1800"/>
            </a:pPr>
            <a:endParaRPr lang="en-US" sz="2800" b="1" dirty="0">
              <a:solidFill>
                <a:srgbClr val="6F2875"/>
              </a:solidFill>
              <a:latin typeface="Calibri" panose="020F0502020204030204" pitchFamily="34" charset="0"/>
              <a:cs typeface="Calibri" panose="020F0502020204030204" pitchFamily="34" charset="0"/>
              <a:sym typeface="Lato"/>
            </a:endParaRPr>
          </a:p>
          <a:p>
            <a:pPr lvl="0" algn="l" rtl="0">
              <a:lnSpc>
                <a:spcPts val="2200"/>
              </a:lnSpc>
              <a:spcBef>
                <a:spcPts val="1000"/>
              </a:spcBef>
              <a:spcAft>
                <a:spcPts val="0"/>
              </a:spcAft>
              <a:buClr>
                <a:schemeClr val="dk1"/>
              </a:buClr>
              <a:buSzPts val="1800"/>
            </a:pPr>
            <a:r>
              <a:rPr lang="en-US" sz="2800" b="1" dirty="0" err="1">
                <a:solidFill>
                  <a:srgbClr val="6F2875"/>
                </a:solidFill>
                <a:latin typeface="Calibri" panose="020F0502020204030204" pitchFamily="34" charset="0"/>
                <a:cs typeface="Calibri" panose="020F0502020204030204" pitchFamily="34" charset="0"/>
                <a:sym typeface="Lato"/>
              </a:rPr>
              <a:t>Exécution</a:t>
            </a:r>
            <a:r>
              <a:rPr lang="en-US" sz="2800" b="1" dirty="0">
                <a:solidFill>
                  <a:srgbClr val="6F2875"/>
                </a:solidFill>
                <a:latin typeface="Calibri" panose="020F0502020204030204" pitchFamily="34" charset="0"/>
                <a:cs typeface="Calibri" panose="020F0502020204030204" pitchFamily="34" charset="0"/>
                <a:sym typeface="Lato"/>
              </a:rPr>
              <a:t> du </a:t>
            </a:r>
            <a:r>
              <a:rPr lang="en-US" sz="2800" b="1" dirty="0" err="1">
                <a:solidFill>
                  <a:srgbClr val="6F2875"/>
                </a:solidFill>
                <a:latin typeface="Calibri" panose="020F0502020204030204" pitchFamily="34" charset="0"/>
                <a:cs typeface="Calibri" panose="020F0502020204030204" pitchFamily="34" charset="0"/>
                <a:sym typeface="Lato"/>
              </a:rPr>
              <a:t>mandat</a:t>
            </a:r>
            <a:r>
              <a:rPr lang="en-US" sz="2800" b="1" dirty="0">
                <a:solidFill>
                  <a:srgbClr val="6F2875"/>
                </a:solidFill>
                <a:latin typeface="Calibri" panose="020F0502020204030204" pitchFamily="34" charset="0"/>
                <a:cs typeface="Calibri" panose="020F0502020204030204" pitchFamily="34" charset="0"/>
                <a:sym typeface="Lato"/>
              </a:rPr>
              <a:t> : </a:t>
            </a:r>
          </a:p>
          <a:p>
            <a:pPr marL="285750" lvl="0" indent="-285750" algn="l" rtl="0">
              <a:lnSpc>
                <a:spcPts val="2200"/>
              </a:lnSpc>
              <a:spcBef>
                <a:spcPts val="1000"/>
              </a:spcBef>
              <a:spcAft>
                <a:spcPts val="0"/>
              </a:spcAft>
              <a:buClr>
                <a:schemeClr val="dk1"/>
              </a:buClr>
              <a:buSzPts val="1800"/>
              <a:buFont typeface="Wingdings" panose="05000000000000000000" pitchFamily="2" charset="2"/>
              <a:buChar char="Ø"/>
            </a:pPr>
            <a:r>
              <a:rPr lang="en-US" sz="2400" dirty="0">
                <a:sym typeface="Lato"/>
              </a:rPr>
              <a:t>La clarification du </a:t>
            </a:r>
            <a:r>
              <a:rPr lang="en-US" sz="2400" dirty="0" err="1">
                <a:sym typeface="Lato"/>
              </a:rPr>
              <a:t>mandat</a:t>
            </a:r>
            <a:r>
              <a:rPr lang="en-US" sz="2400" dirty="0">
                <a:sym typeface="Lato"/>
              </a:rPr>
              <a:t> de service public </a:t>
            </a:r>
            <a:r>
              <a:rPr lang="en-US" sz="2400" dirty="0" err="1">
                <a:sym typeface="Lato"/>
              </a:rPr>
              <a:t>n'implique</a:t>
            </a:r>
            <a:r>
              <a:rPr lang="en-US" sz="2400" dirty="0">
                <a:sym typeface="Lato"/>
              </a:rPr>
              <a:t> pas </a:t>
            </a:r>
            <a:r>
              <a:rPr lang="en-US" sz="2400" dirty="0" err="1">
                <a:sym typeface="Lato"/>
              </a:rPr>
              <a:t>une</a:t>
            </a:r>
            <a:r>
              <a:rPr lang="en-US" sz="2400" dirty="0">
                <a:sym typeface="Lato"/>
              </a:rPr>
              <a:t> prestation de services </a:t>
            </a:r>
            <a:r>
              <a:rPr lang="en-US" sz="2400" dirty="0" err="1">
                <a:sym typeface="Lato"/>
              </a:rPr>
              <a:t>entièrement</a:t>
            </a:r>
            <a:r>
              <a:rPr lang="en-US" sz="2400" dirty="0">
                <a:sym typeface="Lato"/>
              </a:rPr>
              <a:t> </a:t>
            </a:r>
            <a:r>
              <a:rPr lang="en-US" sz="2400" dirty="0" err="1">
                <a:sym typeface="Lato"/>
              </a:rPr>
              <a:t>publique</a:t>
            </a:r>
            <a:r>
              <a:rPr lang="en-US" sz="2400" dirty="0">
                <a:sym typeface="Lato"/>
              </a:rPr>
              <a:t>.</a:t>
            </a:r>
          </a:p>
          <a:p>
            <a:pPr marL="285750" lvl="0" indent="-285750" algn="l" rtl="0">
              <a:lnSpc>
                <a:spcPts val="2200"/>
              </a:lnSpc>
              <a:spcBef>
                <a:spcPts val="1000"/>
              </a:spcBef>
              <a:spcAft>
                <a:spcPts val="0"/>
              </a:spcAft>
              <a:buClr>
                <a:schemeClr val="dk1"/>
              </a:buClr>
              <a:buSzPts val="1800"/>
              <a:buFont typeface="Wingdings" panose="05000000000000000000" pitchFamily="2" charset="2"/>
              <a:buChar char="Ø"/>
            </a:pPr>
            <a:r>
              <a:rPr lang="en-US" sz="2400" dirty="0" err="1">
                <a:sym typeface="Lato"/>
              </a:rPr>
              <a:t>Nécessité</a:t>
            </a:r>
            <a:r>
              <a:rPr lang="en-US" sz="2400" dirty="0">
                <a:sym typeface="Lato"/>
              </a:rPr>
              <a:t> de </a:t>
            </a:r>
            <a:r>
              <a:rPr lang="en-US" sz="2400" dirty="0" err="1">
                <a:sym typeface="Lato"/>
              </a:rPr>
              <a:t>mettre</a:t>
            </a:r>
            <a:r>
              <a:rPr lang="en-US" sz="2400" dirty="0">
                <a:sym typeface="Lato"/>
              </a:rPr>
              <a:t> </a:t>
            </a:r>
            <a:r>
              <a:rPr lang="en-US" sz="2400" dirty="0" err="1">
                <a:sym typeface="Lato"/>
              </a:rPr>
              <a:t>l'accent</a:t>
            </a:r>
            <a:r>
              <a:rPr lang="en-US" sz="2400" dirty="0">
                <a:sym typeface="Lato"/>
              </a:rPr>
              <a:t> sur les </a:t>
            </a:r>
            <a:r>
              <a:rPr lang="en-US" sz="2400" dirty="0" err="1">
                <a:sym typeface="Lato"/>
              </a:rPr>
              <a:t>mécanismes</a:t>
            </a:r>
            <a:r>
              <a:rPr lang="en-US" sz="2400" dirty="0">
                <a:sym typeface="Lato"/>
              </a:rPr>
              <a:t> </a:t>
            </a:r>
            <a:r>
              <a:rPr lang="en-US" sz="2400" dirty="0" err="1">
                <a:sym typeface="Lato"/>
              </a:rPr>
              <a:t>institutionnels</a:t>
            </a:r>
            <a:r>
              <a:rPr lang="en-US" sz="2400" dirty="0">
                <a:sym typeface="Lato"/>
              </a:rPr>
              <a:t> pour la prestation de services </a:t>
            </a:r>
            <a:r>
              <a:rPr lang="en-US" sz="2400" dirty="0" err="1">
                <a:sym typeface="Lato"/>
              </a:rPr>
              <a:t>d'assainissement</a:t>
            </a:r>
            <a:r>
              <a:rPr lang="en-US" sz="2400" dirty="0">
                <a:sym typeface="Lato"/>
              </a:rPr>
              <a:t>.</a:t>
            </a:r>
          </a:p>
          <a:p>
            <a:pPr marL="285750" lvl="0" indent="-285750" algn="l" rtl="0">
              <a:lnSpc>
                <a:spcPts val="2200"/>
              </a:lnSpc>
              <a:spcBef>
                <a:spcPts val="1000"/>
              </a:spcBef>
              <a:spcAft>
                <a:spcPts val="0"/>
              </a:spcAft>
              <a:buClr>
                <a:schemeClr val="dk1"/>
              </a:buClr>
              <a:buSzPts val="1800"/>
              <a:buFont typeface="Arial" panose="020B0604020202020204" pitchFamily="34" charset="0"/>
              <a:buChar char="•"/>
            </a:pPr>
            <a:endParaRPr lang="en-US" sz="2400" dirty="0">
              <a:sym typeface="Lato"/>
            </a:endParaRPr>
          </a:p>
        </p:txBody>
      </p:sp>
    </p:spTree>
    <p:extLst>
      <p:ext uri="{BB962C8B-B14F-4D97-AF65-F5344CB8AC3E}">
        <p14:creationId xmlns:p14="http://schemas.microsoft.com/office/powerpoint/2010/main" val="14153381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3409950" y="3169746"/>
            <a:ext cx="5372100" cy="518508"/>
          </a:xfrm>
          <a:prstGeom prst="rect">
            <a:avLst/>
          </a:prstGeom>
        </p:spPr>
        <p:txBody>
          <a:bodyPr vert="horz" lIns="0" tIns="0" rIns="0" bIns="0" rtlCol="0" anchor="t" anchorCtr="0">
            <a:normAutofit fontScale="90000"/>
          </a:bodyPr>
          <a:lstStyle/>
          <a:p>
            <a:r>
              <a:rPr lang="en-US" sz="4000" b="1" dirty="0">
                <a:solidFill>
                  <a:schemeClr val="tx2"/>
                </a:solidFill>
                <a:latin typeface="Calibri" panose="020F0502020204030204" pitchFamily="34" charset="0"/>
              </a:rPr>
              <a:t>Obligation de </a:t>
            </a:r>
            <a:r>
              <a:rPr lang="en-US" sz="4000" b="1" dirty="0" err="1">
                <a:solidFill>
                  <a:schemeClr val="tx2"/>
                </a:solidFill>
                <a:latin typeface="Calibri" panose="020F0502020204030204" pitchFamily="34" charset="0"/>
              </a:rPr>
              <a:t>rendre</a:t>
            </a:r>
            <a:r>
              <a:rPr lang="en-US" sz="4000" b="1" dirty="0">
                <a:solidFill>
                  <a:schemeClr val="tx2"/>
                </a:solidFill>
                <a:latin typeface="Calibri" panose="020F0502020204030204" pitchFamily="34" charset="0"/>
              </a:rPr>
              <a:t> </a:t>
            </a:r>
            <a:r>
              <a:rPr lang="en-US" sz="4000" b="1" dirty="0" err="1">
                <a:solidFill>
                  <a:schemeClr val="tx2"/>
                </a:solidFill>
                <a:latin typeface="Calibri" panose="020F0502020204030204" pitchFamily="34" charset="0"/>
              </a:rPr>
              <a:t>compte</a:t>
            </a:r>
            <a:endParaRPr lang="en-US" sz="4000" b="1" dirty="0">
              <a:solidFill>
                <a:schemeClr val="tx2"/>
              </a:solidFill>
              <a:latin typeface="Calibri" panose="020F0502020204030204" pitchFamily="34" charset="0"/>
            </a:endParaRP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Tree>
    <p:extLst>
      <p:ext uri="{BB962C8B-B14F-4D97-AF65-F5344CB8AC3E}">
        <p14:creationId xmlns:p14="http://schemas.microsoft.com/office/powerpoint/2010/main" val="10517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5" name="TextBox 4">
            <a:extLst>
              <a:ext uri="{FF2B5EF4-FFF2-40B4-BE49-F238E27FC236}">
                <a16:creationId xmlns:a16="http://schemas.microsoft.com/office/drawing/2014/main" id="{FE0D3200-1E01-C6D5-F3E0-ECC8685D62CD}"/>
              </a:ext>
            </a:extLst>
          </p:cNvPr>
          <p:cNvSpPr txBox="1"/>
          <p:nvPr/>
        </p:nvSpPr>
        <p:spPr>
          <a:xfrm>
            <a:off x="723900" y="1751617"/>
            <a:ext cx="10263890" cy="4001095"/>
          </a:xfrm>
          <a:prstGeom prst="rect">
            <a:avLst/>
          </a:prstGeom>
          <a:noFill/>
        </p:spPr>
        <p:txBody>
          <a:bodyPr wrap="square">
            <a:spAutoFit/>
          </a:bodyPr>
          <a:lstStyle/>
          <a:p>
            <a:pPr marL="457200" indent="-457200" algn="just">
              <a:spcBef>
                <a:spcPts val="0"/>
              </a:spcBef>
              <a:spcAft>
                <a:spcPts val="1200"/>
              </a:spcAft>
              <a:buFont typeface="Arial" panose="020B0604020202020204" pitchFamily="34" charset="0"/>
              <a:buChar char="•"/>
            </a:pPr>
            <a:r>
              <a:rPr lang="en-US" sz="3200" dirty="0">
                <a:solidFill>
                  <a:schemeClr val="tx2"/>
                </a:solidFill>
                <a:latin typeface="Calibri" panose="020F0502020204030204" pitchFamily="34" charset="0"/>
                <a:ea typeface="Lato Light"/>
                <a:cs typeface="Calibri" panose="020F0502020204030204" pitchFamily="34" charset="0"/>
                <a:sym typeface="Lato Light"/>
              </a:rPr>
              <a:t>Les </a:t>
            </a:r>
            <a:r>
              <a:rPr lang="en-US" sz="3200" dirty="0" err="1">
                <a:solidFill>
                  <a:schemeClr val="tx2"/>
                </a:solidFill>
                <a:latin typeface="Calibri" panose="020F0502020204030204" pitchFamily="34" charset="0"/>
                <a:ea typeface="Lato Light"/>
                <a:cs typeface="Calibri" panose="020F0502020204030204" pitchFamily="34" charset="0"/>
                <a:sym typeface="Lato Light"/>
              </a:rPr>
              <a:t>autorités</a:t>
            </a:r>
            <a:r>
              <a:rPr lang="en-US" sz="3200" dirty="0">
                <a:solidFill>
                  <a:schemeClr val="tx2"/>
                </a:solidFill>
                <a:latin typeface="Calibri" panose="020F0502020204030204" pitchFamily="34" charset="0"/>
                <a:ea typeface="Lato Light"/>
                <a:cs typeface="Calibri" panose="020F0502020204030204" pitchFamily="34" charset="0"/>
                <a:sym typeface="Lato Light"/>
              </a:rPr>
              <a:t> </a:t>
            </a:r>
            <a:r>
              <a:rPr lang="en-US" sz="3200" dirty="0" err="1">
                <a:solidFill>
                  <a:schemeClr val="tx2"/>
                </a:solidFill>
                <a:latin typeface="Calibri" panose="020F0502020204030204" pitchFamily="34" charset="0"/>
                <a:ea typeface="Lato Light"/>
                <a:cs typeface="Calibri" panose="020F0502020204030204" pitchFamily="34" charset="0"/>
                <a:sym typeface="Lato Light"/>
              </a:rPr>
              <a:t>mandatées</a:t>
            </a:r>
            <a:r>
              <a:rPr lang="en-US" sz="3200" dirty="0">
                <a:solidFill>
                  <a:schemeClr val="tx2"/>
                </a:solidFill>
                <a:latin typeface="Calibri" panose="020F0502020204030204" pitchFamily="34" charset="0"/>
                <a:ea typeface="Lato Light"/>
                <a:cs typeface="Calibri" panose="020F0502020204030204" pitchFamily="34" charset="0"/>
                <a:sym typeface="Lato Light"/>
              </a:rPr>
              <a:t> </a:t>
            </a:r>
            <a:r>
              <a:rPr lang="en-US" sz="3200" dirty="0" err="1">
                <a:solidFill>
                  <a:schemeClr val="tx2"/>
                </a:solidFill>
                <a:latin typeface="Calibri" panose="020F0502020204030204" pitchFamily="34" charset="0"/>
                <a:ea typeface="Lato Light"/>
                <a:cs typeface="Calibri" panose="020F0502020204030204" pitchFamily="34" charset="0"/>
                <a:sym typeface="Lato Light"/>
              </a:rPr>
              <a:t>devraient</a:t>
            </a:r>
            <a:r>
              <a:rPr lang="en-US" sz="3200" dirty="0">
                <a:solidFill>
                  <a:schemeClr val="tx2"/>
                </a:solidFill>
                <a:latin typeface="Calibri" panose="020F0502020204030204" pitchFamily="34" charset="0"/>
                <a:ea typeface="Lato Light"/>
                <a:cs typeface="Calibri" panose="020F0502020204030204" pitchFamily="34" charset="0"/>
                <a:sym typeface="Lato Light"/>
              </a:rPr>
              <a:t> </a:t>
            </a:r>
            <a:r>
              <a:rPr lang="en-US" sz="3200" dirty="0" err="1">
                <a:solidFill>
                  <a:schemeClr val="tx2"/>
                </a:solidFill>
                <a:latin typeface="Calibri" panose="020F0502020204030204" pitchFamily="34" charset="0"/>
                <a:ea typeface="Lato Light"/>
                <a:cs typeface="Calibri" panose="020F0502020204030204" pitchFamily="34" charset="0"/>
                <a:sym typeface="Lato Light"/>
              </a:rPr>
              <a:t>avoir</a:t>
            </a:r>
            <a:r>
              <a:rPr lang="en-US" sz="3200" dirty="0">
                <a:solidFill>
                  <a:schemeClr val="tx2"/>
                </a:solidFill>
                <a:latin typeface="Calibri" panose="020F0502020204030204" pitchFamily="34" charset="0"/>
                <a:ea typeface="Lato Light"/>
                <a:cs typeface="Calibri" panose="020F0502020204030204" pitchFamily="34" charset="0"/>
                <a:sym typeface="Lato Light"/>
              </a:rPr>
              <a:t> des </a:t>
            </a:r>
            <a:r>
              <a:rPr lang="en-US" sz="3200" dirty="0" err="1">
                <a:solidFill>
                  <a:schemeClr val="tx2"/>
                </a:solidFill>
                <a:latin typeface="Calibri" panose="020F0502020204030204" pitchFamily="34" charset="0"/>
                <a:ea typeface="Lato Light"/>
                <a:cs typeface="Calibri" panose="020F0502020204030204" pitchFamily="34" charset="0"/>
                <a:sym typeface="Lato Light"/>
              </a:rPr>
              <a:t>objectifs</a:t>
            </a:r>
            <a:r>
              <a:rPr lang="en-US" sz="3200" dirty="0">
                <a:solidFill>
                  <a:schemeClr val="tx2"/>
                </a:solidFill>
                <a:latin typeface="Calibri" panose="020F0502020204030204" pitchFamily="34" charset="0"/>
                <a:ea typeface="Lato Light"/>
                <a:cs typeface="Calibri" panose="020F0502020204030204" pitchFamily="34" charset="0"/>
                <a:sym typeface="Lato Light"/>
              </a:rPr>
              <a:t> de </a:t>
            </a:r>
            <a:r>
              <a:rPr lang="en-US" sz="3200" b="1" dirty="0">
                <a:solidFill>
                  <a:schemeClr val="tx2"/>
                </a:solidFill>
                <a:latin typeface="Calibri" panose="020F0502020204030204" pitchFamily="34" charset="0"/>
                <a:ea typeface="Lato Light"/>
                <a:cs typeface="Calibri" panose="020F0502020204030204" pitchFamily="34" charset="0"/>
                <a:sym typeface="Lato Light"/>
              </a:rPr>
              <a:t>performance </a:t>
            </a:r>
            <a:r>
              <a:rPr lang="en-US" sz="3200" b="1" dirty="0" err="1">
                <a:solidFill>
                  <a:schemeClr val="tx2"/>
                </a:solidFill>
                <a:latin typeface="Calibri" panose="020F0502020204030204" pitchFamily="34" charset="0"/>
                <a:ea typeface="Lato Light"/>
                <a:cs typeface="Calibri" panose="020F0502020204030204" pitchFamily="34" charset="0"/>
                <a:sym typeface="Lato Light"/>
              </a:rPr>
              <a:t>clairs</a:t>
            </a:r>
            <a:r>
              <a:rPr lang="en-US" sz="3200" dirty="0">
                <a:solidFill>
                  <a:schemeClr val="tx2"/>
                </a:solidFill>
                <a:latin typeface="Calibri" panose="020F0502020204030204" pitchFamily="34" charset="0"/>
                <a:ea typeface="Lato Light"/>
                <a:cs typeface="Calibri" panose="020F0502020204030204" pitchFamily="34" charset="0"/>
                <a:sym typeface="Lato Light"/>
              </a:rPr>
              <a:t>.</a:t>
            </a:r>
          </a:p>
          <a:p>
            <a:pPr marL="457200" indent="-457200" algn="just">
              <a:spcBef>
                <a:spcPts val="0"/>
              </a:spcBef>
              <a:spcAft>
                <a:spcPts val="1200"/>
              </a:spcAft>
              <a:buFont typeface="Arial" panose="020B0604020202020204" pitchFamily="34" charset="0"/>
              <a:buChar char="•"/>
            </a:pPr>
            <a:r>
              <a:rPr lang="en-US" sz="3200" dirty="0">
                <a:solidFill>
                  <a:schemeClr val="tx2"/>
                </a:solidFill>
                <a:latin typeface="Calibri" panose="020F0502020204030204" pitchFamily="34" charset="0"/>
                <a:ea typeface="Lato Light"/>
                <a:cs typeface="Calibri" panose="020F0502020204030204" pitchFamily="34" charset="0"/>
                <a:sym typeface="Lato Light"/>
              </a:rPr>
              <a:t>Des </a:t>
            </a:r>
            <a:r>
              <a:rPr lang="en-US" sz="3200" dirty="0" err="1">
                <a:solidFill>
                  <a:schemeClr val="tx2"/>
                </a:solidFill>
                <a:latin typeface="Calibri" panose="020F0502020204030204" pitchFamily="34" charset="0"/>
                <a:ea typeface="Lato Light"/>
                <a:cs typeface="Calibri" panose="020F0502020204030204" pitchFamily="34" charset="0"/>
                <a:sym typeface="Lato Light"/>
              </a:rPr>
              <a:t>mécanismes</a:t>
            </a:r>
            <a:r>
              <a:rPr lang="en-US" sz="3200" dirty="0">
                <a:solidFill>
                  <a:schemeClr val="tx2"/>
                </a:solidFill>
                <a:latin typeface="Calibri" panose="020F0502020204030204" pitchFamily="34" charset="0"/>
                <a:ea typeface="Lato Light"/>
                <a:cs typeface="Calibri" panose="020F0502020204030204" pitchFamily="34" charset="0"/>
                <a:sym typeface="Lato Light"/>
              </a:rPr>
              <a:t> </a:t>
            </a:r>
            <a:r>
              <a:rPr lang="en-US" sz="3200" dirty="0" err="1">
                <a:solidFill>
                  <a:schemeClr val="tx2"/>
                </a:solidFill>
                <a:latin typeface="Calibri" panose="020F0502020204030204" pitchFamily="34" charset="0"/>
                <a:ea typeface="Lato Light"/>
                <a:cs typeface="Calibri" panose="020F0502020204030204" pitchFamily="34" charset="0"/>
                <a:sym typeface="Lato Light"/>
              </a:rPr>
              <a:t>sont</a:t>
            </a:r>
            <a:r>
              <a:rPr lang="en-US" sz="3200" dirty="0">
                <a:solidFill>
                  <a:schemeClr val="tx2"/>
                </a:solidFill>
                <a:latin typeface="Calibri" panose="020F0502020204030204" pitchFamily="34" charset="0"/>
                <a:ea typeface="Lato Light"/>
                <a:cs typeface="Calibri" panose="020F0502020204030204" pitchFamily="34" charset="0"/>
                <a:sym typeface="Lato Light"/>
              </a:rPr>
              <a:t> </a:t>
            </a:r>
            <a:r>
              <a:rPr lang="en-US" sz="3200" dirty="0" err="1">
                <a:solidFill>
                  <a:schemeClr val="tx2"/>
                </a:solidFill>
                <a:latin typeface="Calibri" panose="020F0502020204030204" pitchFamily="34" charset="0"/>
                <a:ea typeface="Lato Light"/>
                <a:cs typeface="Calibri" panose="020F0502020204030204" pitchFamily="34" charset="0"/>
                <a:sym typeface="Lato Light"/>
              </a:rPr>
              <a:t>en</a:t>
            </a:r>
            <a:r>
              <a:rPr lang="en-US" sz="3200" dirty="0">
                <a:solidFill>
                  <a:schemeClr val="tx2"/>
                </a:solidFill>
                <a:latin typeface="Calibri" panose="020F0502020204030204" pitchFamily="34" charset="0"/>
                <a:ea typeface="Lato Light"/>
                <a:cs typeface="Calibri" panose="020F0502020204030204" pitchFamily="34" charset="0"/>
                <a:sym typeface="Lato Light"/>
              </a:rPr>
              <a:t> place pour </a:t>
            </a:r>
            <a:r>
              <a:rPr lang="en-US" sz="3200" dirty="0" err="1">
                <a:solidFill>
                  <a:schemeClr val="tx2"/>
                </a:solidFill>
                <a:latin typeface="Calibri" panose="020F0502020204030204" pitchFamily="34" charset="0"/>
                <a:ea typeface="Lato Light"/>
                <a:cs typeface="Calibri" panose="020F0502020204030204" pitchFamily="34" charset="0"/>
                <a:sym typeface="Lato Light"/>
              </a:rPr>
              <a:t>garantir</a:t>
            </a:r>
            <a:r>
              <a:rPr lang="en-US" sz="3200" dirty="0">
                <a:solidFill>
                  <a:schemeClr val="tx2"/>
                </a:solidFill>
                <a:latin typeface="Calibri" panose="020F0502020204030204" pitchFamily="34" charset="0"/>
                <a:ea typeface="Lato Light"/>
                <a:cs typeface="Calibri" panose="020F0502020204030204" pitchFamily="34" charset="0"/>
                <a:sym typeface="Lato Light"/>
              </a:rPr>
              <a:t> un </a:t>
            </a:r>
            <a:r>
              <a:rPr lang="en-US" sz="3200" b="1" dirty="0" err="1">
                <a:solidFill>
                  <a:schemeClr val="tx2"/>
                </a:solidFill>
                <a:latin typeface="Calibri" panose="020F0502020204030204" pitchFamily="34" charset="0"/>
                <a:ea typeface="Lato Light"/>
                <a:cs typeface="Calibri" panose="020F0502020204030204" pitchFamily="34" charset="0"/>
                <a:sym typeface="Lato Light"/>
              </a:rPr>
              <a:t>suivi</a:t>
            </a:r>
            <a:r>
              <a:rPr lang="en-US" sz="3200" b="1" dirty="0">
                <a:solidFill>
                  <a:schemeClr val="tx2"/>
                </a:solidFill>
                <a:latin typeface="Calibri" panose="020F0502020204030204" pitchFamily="34" charset="0"/>
                <a:ea typeface="Lato Light"/>
                <a:cs typeface="Calibri" panose="020F0502020204030204" pitchFamily="34" charset="0"/>
                <a:sym typeface="Lato Light"/>
              </a:rPr>
              <a:t> </a:t>
            </a:r>
            <a:r>
              <a:rPr lang="en-US" sz="3200" b="1" dirty="0" err="1">
                <a:solidFill>
                  <a:schemeClr val="tx2"/>
                </a:solidFill>
                <a:latin typeface="Calibri" panose="020F0502020204030204" pitchFamily="34" charset="0"/>
                <a:ea typeface="Lato Light"/>
                <a:cs typeface="Calibri" panose="020F0502020204030204" pitchFamily="34" charset="0"/>
                <a:sym typeface="Lato Light"/>
              </a:rPr>
              <a:t>rigoureux</a:t>
            </a:r>
            <a:r>
              <a:rPr lang="en-US" sz="3200" dirty="0">
                <a:solidFill>
                  <a:schemeClr val="tx2"/>
                </a:solidFill>
                <a:latin typeface="Calibri" panose="020F0502020204030204" pitchFamily="34" charset="0"/>
                <a:ea typeface="Lato Light"/>
                <a:cs typeface="Calibri" panose="020F0502020204030204" pitchFamily="34" charset="0"/>
                <a:sym typeface="Lato Light"/>
              </a:rPr>
              <a:t> de la performance par rapport </a:t>
            </a:r>
            <a:r>
              <a:rPr lang="en-US" sz="3200" dirty="0" err="1">
                <a:solidFill>
                  <a:schemeClr val="tx2"/>
                </a:solidFill>
                <a:latin typeface="Calibri" panose="020F0502020204030204" pitchFamily="34" charset="0"/>
                <a:ea typeface="Lato Light"/>
                <a:cs typeface="Calibri" panose="020F0502020204030204" pitchFamily="34" charset="0"/>
                <a:sym typeface="Lato Light"/>
              </a:rPr>
              <a:t>à</a:t>
            </a:r>
            <a:r>
              <a:rPr lang="en-US" sz="3200" dirty="0">
                <a:solidFill>
                  <a:schemeClr val="tx2"/>
                </a:solidFill>
                <a:latin typeface="Calibri" panose="020F0502020204030204" pitchFamily="34" charset="0"/>
                <a:ea typeface="Lato Light"/>
                <a:cs typeface="Calibri" panose="020F0502020204030204" pitchFamily="34" charset="0"/>
                <a:sym typeface="Lato Light"/>
              </a:rPr>
              <a:t> </a:t>
            </a:r>
            <a:r>
              <a:rPr lang="en-US" sz="3200" dirty="0" err="1">
                <a:solidFill>
                  <a:schemeClr val="tx2"/>
                </a:solidFill>
                <a:latin typeface="Calibri" panose="020F0502020204030204" pitchFamily="34" charset="0"/>
                <a:ea typeface="Lato Light"/>
                <a:cs typeface="Calibri" panose="020F0502020204030204" pitchFamily="34" charset="0"/>
                <a:sym typeface="Lato Light"/>
              </a:rPr>
              <a:t>ces</a:t>
            </a:r>
            <a:r>
              <a:rPr lang="en-US" sz="3200" dirty="0">
                <a:solidFill>
                  <a:schemeClr val="tx2"/>
                </a:solidFill>
                <a:latin typeface="Calibri" panose="020F0502020204030204" pitchFamily="34" charset="0"/>
                <a:ea typeface="Lato Light"/>
                <a:cs typeface="Calibri" panose="020F0502020204030204" pitchFamily="34" charset="0"/>
                <a:sym typeface="Lato Light"/>
              </a:rPr>
              <a:t> </a:t>
            </a:r>
            <a:r>
              <a:rPr lang="en-US" sz="3200" dirty="0" err="1">
                <a:solidFill>
                  <a:schemeClr val="tx2"/>
                </a:solidFill>
                <a:latin typeface="Calibri" panose="020F0502020204030204" pitchFamily="34" charset="0"/>
                <a:ea typeface="Lato Light"/>
                <a:cs typeface="Calibri" panose="020F0502020204030204" pitchFamily="34" charset="0"/>
                <a:sym typeface="Lato Light"/>
              </a:rPr>
              <a:t>objectifs</a:t>
            </a:r>
            <a:r>
              <a:rPr lang="en-US" sz="3200" dirty="0">
                <a:solidFill>
                  <a:schemeClr val="tx2"/>
                </a:solidFill>
                <a:latin typeface="Calibri" panose="020F0502020204030204" pitchFamily="34" charset="0"/>
                <a:ea typeface="Lato Light"/>
                <a:cs typeface="Calibri" panose="020F0502020204030204" pitchFamily="34" charset="0"/>
                <a:sym typeface="Lato Light"/>
              </a:rPr>
              <a:t>.</a:t>
            </a:r>
          </a:p>
          <a:p>
            <a:pPr marL="457200" indent="-457200" algn="just">
              <a:spcBef>
                <a:spcPts val="0"/>
              </a:spcBef>
              <a:spcAft>
                <a:spcPts val="1200"/>
              </a:spcAft>
              <a:buFont typeface="Arial" panose="020B0604020202020204" pitchFamily="34" charset="0"/>
              <a:buChar char="•"/>
            </a:pPr>
            <a:r>
              <a:rPr lang="en-US" sz="3200" dirty="0">
                <a:solidFill>
                  <a:schemeClr val="tx2"/>
                </a:solidFill>
                <a:latin typeface="Calibri" panose="020F0502020204030204" pitchFamily="34" charset="0"/>
                <a:ea typeface="Lato Light"/>
                <a:cs typeface="Calibri" panose="020F0502020204030204" pitchFamily="34" charset="0"/>
                <a:sym typeface="Lato Light"/>
              </a:rPr>
              <a:t>Le </a:t>
            </a:r>
            <a:r>
              <a:rPr lang="en-US" sz="3200" dirty="0" err="1">
                <a:solidFill>
                  <a:schemeClr val="tx2"/>
                </a:solidFill>
                <a:latin typeface="Calibri" panose="020F0502020204030204" pitchFamily="34" charset="0"/>
                <a:ea typeface="Lato Light"/>
                <a:cs typeface="Calibri" panose="020F0502020204030204" pitchFamily="34" charset="0"/>
                <a:sym typeface="Lato Light"/>
              </a:rPr>
              <a:t>suivi</a:t>
            </a:r>
            <a:r>
              <a:rPr lang="en-US" sz="3200" dirty="0">
                <a:solidFill>
                  <a:schemeClr val="tx2"/>
                </a:solidFill>
                <a:latin typeface="Calibri" panose="020F0502020204030204" pitchFamily="34" charset="0"/>
                <a:ea typeface="Lato Light"/>
                <a:cs typeface="Calibri" panose="020F0502020204030204" pitchFamily="34" charset="0"/>
                <a:sym typeface="Lato Light"/>
              </a:rPr>
              <a:t> des </a:t>
            </a:r>
            <a:r>
              <a:rPr lang="en-US" sz="3200" dirty="0" err="1">
                <a:solidFill>
                  <a:schemeClr val="tx2"/>
                </a:solidFill>
                <a:latin typeface="Calibri" panose="020F0502020204030204" pitchFamily="34" charset="0"/>
                <a:ea typeface="Lato Light"/>
                <a:cs typeface="Calibri" panose="020F0502020204030204" pitchFamily="34" charset="0"/>
                <a:sym typeface="Lato Light"/>
              </a:rPr>
              <a:t>résultats</a:t>
            </a:r>
            <a:r>
              <a:rPr lang="en-US" sz="3200" dirty="0">
                <a:solidFill>
                  <a:schemeClr val="tx2"/>
                </a:solidFill>
                <a:latin typeface="Calibri" panose="020F0502020204030204" pitchFamily="34" charset="0"/>
                <a:ea typeface="Lato Light"/>
                <a:cs typeface="Calibri" panose="020F0502020204030204" pitchFamily="34" charset="0"/>
                <a:sym typeface="Lato Light"/>
              </a:rPr>
              <a:t> se </a:t>
            </a:r>
            <a:r>
              <a:rPr lang="en-US" sz="3200" dirty="0" err="1">
                <a:solidFill>
                  <a:schemeClr val="tx2"/>
                </a:solidFill>
                <a:latin typeface="Calibri" panose="020F0502020204030204" pitchFamily="34" charset="0"/>
                <a:ea typeface="Lato Light"/>
                <a:cs typeface="Calibri" panose="020F0502020204030204" pitchFamily="34" charset="0"/>
                <a:sym typeface="Lato Light"/>
              </a:rPr>
              <a:t>traduit</a:t>
            </a:r>
            <a:r>
              <a:rPr lang="en-US" sz="3200" dirty="0">
                <a:solidFill>
                  <a:schemeClr val="tx2"/>
                </a:solidFill>
                <a:latin typeface="Calibri" panose="020F0502020204030204" pitchFamily="34" charset="0"/>
                <a:ea typeface="Lato Light"/>
                <a:cs typeface="Calibri" panose="020F0502020204030204" pitchFamily="34" charset="0"/>
                <a:sym typeface="Lato Light"/>
              </a:rPr>
              <a:t> par des </a:t>
            </a:r>
            <a:r>
              <a:rPr lang="en-US" sz="3200" b="1" dirty="0" err="1">
                <a:solidFill>
                  <a:schemeClr val="tx2"/>
                </a:solidFill>
                <a:latin typeface="Calibri" panose="020F0502020204030204" pitchFamily="34" charset="0"/>
                <a:ea typeface="Lato Light"/>
                <a:cs typeface="Calibri" panose="020F0502020204030204" pitchFamily="34" charset="0"/>
                <a:sym typeface="Lato Light"/>
              </a:rPr>
              <a:t>conséquences</a:t>
            </a:r>
            <a:r>
              <a:rPr lang="en-US" sz="3200" dirty="0">
                <a:solidFill>
                  <a:schemeClr val="tx2"/>
                </a:solidFill>
                <a:latin typeface="Calibri" panose="020F0502020204030204" pitchFamily="34" charset="0"/>
                <a:ea typeface="Lato Light"/>
                <a:cs typeface="Calibri" panose="020F0502020204030204" pitchFamily="34" charset="0"/>
                <a:sym typeface="Lato Light"/>
              </a:rPr>
              <a:t> (positives </a:t>
            </a:r>
            <a:r>
              <a:rPr lang="en-US" sz="3200" dirty="0" err="1">
                <a:solidFill>
                  <a:schemeClr val="tx2"/>
                </a:solidFill>
                <a:latin typeface="Calibri" panose="020F0502020204030204" pitchFamily="34" charset="0"/>
                <a:ea typeface="Lato Light"/>
                <a:cs typeface="Calibri" panose="020F0502020204030204" pitchFamily="34" charset="0"/>
                <a:sym typeface="Lato Light"/>
              </a:rPr>
              <a:t>ou</a:t>
            </a:r>
            <a:r>
              <a:rPr lang="en-US" sz="3200" dirty="0">
                <a:solidFill>
                  <a:schemeClr val="tx2"/>
                </a:solidFill>
                <a:latin typeface="Calibri" panose="020F0502020204030204" pitchFamily="34" charset="0"/>
                <a:ea typeface="Lato Light"/>
                <a:cs typeface="Calibri" panose="020F0502020204030204" pitchFamily="34" charset="0"/>
                <a:sym typeface="Lato Light"/>
              </a:rPr>
              <a:t> </a:t>
            </a:r>
            <a:r>
              <a:rPr lang="en-US" sz="3200" dirty="0" err="1">
                <a:solidFill>
                  <a:schemeClr val="tx2"/>
                </a:solidFill>
                <a:latin typeface="Calibri" panose="020F0502020204030204" pitchFamily="34" charset="0"/>
                <a:ea typeface="Lato Light"/>
                <a:cs typeface="Calibri" panose="020F0502020204030204" pitchFamily="34" charset="0"/>
                <a:sym typeface="Lato Light"/>
              </a:rPr>
              <a:t>négatives</a:t>
            </a:r>
            <a:r>
              <a:rPr lang="en-US" sz="3200" dirty="0">
                <a:solidFill>
                  <a:schemeClr val="tx2"/>
                </a:solidFill>
                <a:latin typeface="Calibri" panose="020F0502020204030204" pitchFamily="34" charset="0"/>
                <a:ea typeface="Lato Light"/>
                <a:cs typeface="Calibri" panose="020F0502020204030204" pitchFamily="34" charset="0"/>
                <a:sym typeface="Lato Light"/>
              </a:rPr>
              <a:t>).</a:t>
            </a:r>
          </a:p>
          <a:p>
            <a:pPr algn="just">
              <a:spcBef>
                <a:spcPts val="0"/>
              </a:spcBef>
              <a:spcAft>
                <a:spcPts val="1200"/>
              </a:spcAft>
            </a:pPr>
            <a:endParaRPr lang="en-US" sz="3200" dirty="0">
              <a:solidFill>
                <a:schemeClr val="tx2"/>
              </a:solidFill>
              <a:latin typeface="Calibri" panose="020F0502020204030204" pitchFamily="34" charset="0"/>
              <a:ea typeface="Lato Light"/>
              <a:cs typeface="Calibri" panose="020F0502020204030204" pitchFamily="34" charset="0"/>
              <a:sym typeface="Lato Light"/>
            </a:endParaRPr>
          </a:p>
        </p:txBody>
      </p:sp>
    </p:spTree>
    <p:extLst>
      <p:ext uri="{BB962C8B-B14F-4D97-AF65-F5344CB8AC3E}">
        <p14:creationId xmlns:p14="http://schemas.microsoft.com/office/powerpoint/2010/main" val="146775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900" y="368053"/>
            <a:ext cx="7719060" cy="518508"/>
          </a:xfrm>
          <a:prstGeom prst="rect">
            <a:avLst/>
          </a:prstGeom>
        </p:spPr>
        <p:txBody>
          <a:bodyPr vert="horz" lIns="0" tIns="0" rIns="0" bIns="0" rtlCol="0" anchor="t" anchorCtr="0">
            <a:normAutofit/>
          </a:bodyPr>
          <a:lstStyle/>
          <a:p>
            <a:r>
              <a:rPr lang="en-US" sz="3200" b="1" dirty="0" err="1">
                <a:solidFill>
                  <a:schemeClr val="tx2"/>
                </a:solidFill>
                <a:latin typeface="Calibri" panose="020F0502020204030204" pitchFamily="34" charset="0"/>
              </a:rPr>
              <a:t>Quels</a:t>
            </a:r>
            <a:r>
              <a:rPr lang="en-US" sz="3200" b="1" dirty="0">
                <a:solidFill>
                  <a:schemeClr val="tx2"/>
                </a:solidFill>
                <a:latin typeface="Calibri" panose="020F0502020204030204" pitchFamily="34" charset="0"/>
              </a:rPr>
              <a:t> </a:t>
            </a:r>
            <a:r>
              <a:rPr lang="en-US" sz="3200" b="1" dirty="0" err="1">
                <a:solidFill>
                  <a:schemeClr val="tx2"/>
                </a:solidFill>
                <a:latin typeface="Calibri" panose="020F0502020204030204" pitchFamily="34" charset="0"/>
              </a:rPr>
              <a:t>sont</a:t>
            </a:r>
            <a:r>
              <a:rPr lang="en-US" sz="3200" b="1" dirty="0">
                <a:solidFill>
                  <a:schemeClr val="tx2"/>
                </a:solidFill>
                <a:latin typeface="Calibri" panose="020F0502020204030204" pitchFamily="34" charset="0"/>
              </a:rPr>
              <a:t> les </a:t>
            </a:r>
            <a:r>
              <a:rPr lang="en-US" sz="3200" b="1" dirty="0" err="1">
                <a:solidFill>
                  <a:schemeClr val="tx2"/>
                </a:solidFill>
                <a:latin typeface="Calibri" panose="020F0502020204030204" pitchFamily="34" charset="0"/>
              </a:rPr>
              <a:t>mécanismes</a:t>
            </a:r>
            <a:r>
              <a:rPr lang="en-US" sz="3200" b="1" dirty="0">
                <a:solidFill>
                  <a:schemeClr val="tx2"/>
                </a:solidFill>
                <a:latin typeface="Calibri" panose="020F0502020204030204" pitchFamily="34" charset="0"/>
              </a:rPr>
              <a:t> de </a:t>
            </a:r>
            <a:r>
              <a:rPr lang="en-US" sz="3200" b="1" dirty="0" err="1">
                <a:solidFill>
                  <a:schemeClr val="tx2"/>
                </a:solidFill>
                <a:latin typeface="Calibri" panose="020F0502020204030204" pitchFamily="34" charset="0"/>
              </a:rPr>
              <a:t>responsabilité</a:t>
            </a:r>
            <a:r>
              <a:rPr lang="en-US" sz="3200" b="1" dirty="0">
                <a:solidFill>
                  <a:schemeClr val="tx2"/>
                </a:solidFill>
                <a:latin typeface="Calibri" panose="020F0502020204030204" pitchFamily="34" charset="0"/>
              </a:rPr>
              <a:t> ?</a:t>
            </a: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9" name="Google Shape;284;p14">
            <a:extLst>
              <a:ext uri="{FF2B5EF4-FFF2-40B4-BE49-F238E27FC236}">
                <a16:creationId xmlns:a16="http://schemas.microsoft.com/office/drawing/2014/main" id="{A567C80C-FCBD-5246-2CB8-DB23BE3810E7}"/>
              </a:ext>
            </a:extLst>
          </p:cNvPr>
          <p:cNvSpPr/>
          <p:nvPr/>
        </p:nvSpPr>
        <p:spPr>
          <a:xfrm>
            <a:off x="723900" y="1066801"/>
            <a:ext cx="10744199" cy="4218431"/>
          </a:xfrm>
          <a:prstGeom prst="rect">
            <a:avLst/>
          </a:prstGeom>
          <a:solidFill>
            <a:srgbClr val="6F2875">
              <a:alpha val="10000"/>
            </a:srgbClr>
          </a:solid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285750" lvl="0" indent="-285750">
              <a:lnSpc>
                <a:spcPts val="2200"/>
              </a:lnSpc>
              <a:spcBef>
                <a:spcPts val="1000"/>
              </a:spcBef>
              <a:buClr>
                <a:schemeClr val="dk1"/>
              </a:buClr>
              <a:buSzPts val="1800"/>
              <a:buFont typeface="Wingdings" panose="05000000000000000000" pitchFamily="2" charset="2"/>
              <a:buChar char="Ø"/>
            </a:pPr>
            <a:r>
              <a:rPr lang="en-US" sz="2000" b="1" dirty="0" err="1">
                <a:solidFill>
                  <a:srgbClr val="6F2875"/>
                </a:solidFill>
                <a:sym typeface="Lato"/>
              </a:rPr>
              <a:t>Régulation</a:t>
            </a:r>
            <a:r>
              <a:rPr lang="en-US" sz="2000" b="1" dirty="0">
                <a:solidFill>
                  <a:srgbClr val="6F2875"/>
                </a:solidFill>
                <a:sym typeface="Lato"/>
              </a:rPr>
              <a:t> </a:t>
            </a:r>
            <a:r>
              <a:rPr lang="en-US" sz="2000" b="1" dirty="0" err="1">
                <a:solidFill>
                  <a:srgbClr val="6F2875"/>
                </a:solidFill>
                <a:sym typeface="Lato"/>
              </a:rPr>
              <a:t>indépendante</a:t>
            </a:r>
            <a:r>
              <a:rPr lang="en-US" sz="2000" b="1" dirty="0">
                <a:solidFill>
                  <a:srgbClr val="6F2875"/>
                </a:solidFill>
                <a:sym typeface="Lato"/>
              </a:rPr>
              <a:t> </a:t>
            </a:r>
            <a:r>
              <a:rPr lang="en-US" sz="2000" dirty="0">
                <a:solidFill>
                  <a:srgbClr val="6F2875"/>
                </a:solidFill>
                <a:sym typeface="Lato"/>
              </a:rPr>
              <a:t>: </a:t>
            </a:r>
            <a:r>
              <a:rPr lang="en-US" sz="2000" dirty="0">
                <a:sym typeface="Lato"/>
              </a:rPr>
              <a:t>un </a:t>
            </a:r>
            <a:r>
              <a:rPr lang="en-US" sz="2000" dirty="0" err="1">
                <a:sym typeface="Lato"/>
              </a:rPr>
              <a:t>régulateur</a:t>
            </a:r>
            <a:r>
              <a:rPr lang="en-US" sz="2000" dirty="0">
                <a:sym typeface="Lato"/>
              </a:rPr>
              <a:t>, </a:t>
            </a:r>
            <a:r>
              <a:rPr lang="en-US" sz="2000" dirty="0" err="1">
                <a:sym typeface="Lato"/>
              </a:rPr>
              <a:t>plusieurs</a:t>
            </a:r>
            <a:r>
              <a:rPr lang="en-US" sz="2000" dirty="0">
                <a:sym typeface="Lato"/>
              </a:rPr>
              <a:t> </a:t>
            </a:r>
            <a:r>
              <a:rPr lang="en-US" sz="2000" dirty="0" err="1">
                <a:sym typeface="Lato"/>
              </a:rPr>
              <a:t>fournisseurs</a:t>
            </a:r>
            <a:r>
              <a:rPr lang="en-US" sz="2000" dirty="0">
                <a:sym typeface="Lato"/>
              </a:rPr>
              <a:t> de services (par </a:t>
            </a:r>
            <a:r>
              <a:rPr lang="en-US" sz="2000" dirty="0" err="1">
                <a:sym typeface="Lato"/>
              </a:rPr>
              <a:t>exemple</a:t>
            </a:r>
            <a:r>
              <a:rPr lang="en-US" sz="2000" dirty="0">
                <a:sym typeface="Lato"/>
              </a:rPr>
              <a:t>, au Kenya, </a:t>
            </a:r>
            <a:r>
              <a:rPr lang="en-US" sz="2000" dirty="0" err="1">
                <a:sym typeface="Lato"/>
              </a:rPr>
              <a:t>en</a:t>
            </a:r>
            <a:r>
              <a:rPr lang="en-US" sz="2000" dirty="0">
                <a:sym typeface="Lato"/>
              </a:rPr>
              <a:t> </a:t>
            </a:r>
            <a:r>
              <a:rPr lang="en-US" sz="2000" dirty="0" err="1">
                <a:sym typeface="Lato"/>
              </a:rPr>
              <a:t>Tanzanie</a:t>
            </a:r>
            <a:r>
              <a:rPr lang="en-US" sz="2000" dirty="0">
                <a:sym typeface="Lato"/>
              </a:rPr>
              <a:t>, </a:t>
            </a:r>
            <a:r>
              <a:rPr lang="en-US" sz="2000" dirty="0" err="1">
                <a:sym typeface="Lato"/>
              </a:rPr>
              <a:t>en</a:t>
            </a:r>
            <a:r>
              <a:rPr lang="en-US" sz="2000" dirty="0">
                <a:sym typeface="Lato"/>
              </a:rPr>
              <a:t> </a:t>
            </a:r>
            <a:r>
              <a:rPr lang="en-US" sz="2000" dirty="0" err="1">
                <a:sym typeface="Lato"/>
              </a:rPr>
              <a:t>Zambie</a:t>
            </a:r>
            <a:r>
              <a:rPr lang="en-US" sz="2000" dirty="0">
                <a:sym typeface="Lato"/>
              </a:rPr>
              <a:t>)</a:t>
            </a:r>
          </a:p>
          <a:p>
            <a:pPr marL="285750" lvl="0" indent="-285750">
              <a:lnSpc>
                <a:spcPts val="2200"/>
              </a:lnSpc>
              <a:spcBef>
                <a:spcPts val="1000"/>
              </a:spcBef>
              <a:buClr>
                <a:schemeClr val="dk1"/>
              </a:buClr>
              <a:buSzPts val="1800"/>
              <a:buFont typeface="Wingdings" panose="05000000000000000000" pitchFamily="2" charset="2"/>
              <a:buChar char="Ø"/>
            </a:pPr>
            <a:r>
              <a:rPr lang="en-US" sz="2000" b="1" dirty="0" err="1">
                <a:solidFill>
                  <a:srgbClr val="6F2875"/>
                </a:solidFill>
                <a:sym typeface="Lato"/>
              </a:rPr>
              <a:t>Régulation</a:t>
            </a:r>
            <a:r>
              <a:rPr lang="en-US" sz="2000" b="1" dirty="0">
                <a:solidFill>
                  <a:srgbClr val="6F2875"/>
                </a:solidFill>
                <a:sym typeface="Lato"/>
              </a:rPr>
              <a:t> </a:t>
            </a:r>
            <a:r>
              <a:rPr lang="en-US" sz="2000" b="1" dirty="0" err="1">
                <a:solidFill>
                  <a:srgbClr val="6F2875"/>
                </a:solidFill>
                <a:sym typeface="Lato"/>
              </a:rPr>
              <a:t>indépendante</a:t>
            </a:r>
            <a:r>
              <a:rPr lang="en-US" sz="2000" b="1" dirty="0">
                <a:solidFill>
                  <a:srgbClr val="6F2875"/>
                </a:solidFill>
                <a:sym typeface="Lato"/>
              </a:rPr>
              <a:t> </a:t>
            </a:r>
            <a:r>
              <a:rPr lang="en-US" sz="2000" dirty="0">
                <a:sym typeface="Lato"/>
              </a:rPr>
              <a:t>: un </a:t>
            </a:r>
            <a:r>
              <a:rPr lang="en-US" sz="2000" dirty="0" err="1">
                <a:sym typeface="Lato"/>
              </a:rPr>
              <a:t>régulateur</a:t>
            </a:r>
            <a:r>
              <a:rPr lang="en-US" sz="2000" dirty="0">
                <a:sym typeface="Lato"/>
              </a:rPr>
              <a:t>, un </a:t>
            </a:r>
            <a:r>
              <a:rPr lang="en-US" sz="2000" dirty="0" err="1">
                <a:sym typeface="Lato"/>
              </a:rPr>
              <a:t>seul</a:t>
            </a:r>
            <a:r>
              <a:rPr lang="en-US" sz="2000" dirty="0">
                <a:sym typeface="Lato"/>
              </a:rPr>
              <a:t> </a:t>
            </a:r>
            <a:r>
              <a:rPr lang="en-US" sz="2000" dirty="0" err="1">
                <a:sym typeface="Lato"/>
              </a:rPr>
              <a:t>fournisseur</a:t>
            </a:r>
            <a:r>
              <a:rPr lang="en-US" sz="2000" dirty="0">
                <a:sym typeface="Lato"/>
              </a:rPr>
              <a:t> de services national (par </a:t>
            </a:r>
            <a:r>
              <a:rPr lang="en-US" sz="2000" dirty="0" err="1">
                <a:sym typeface="Lato"/>
              </a:rPr>
              <a:t>exemple</a:t>
            </a:r>
            <a:r>
              <a:rPr lang="en-US" sz="2000" dirty="0">
                <a:sym typeface="Lato"/>
              </a:rPr>
              <a:t>, </a:t>
            </a:r>
            <a:r>
              <a:rPr lang="en-US" sz="2000" dirty="0" err="1">
                <a:sym typeface="Lato"/>
              </a:rPr>
              <a:t>en</a:t>
            </a:r>
            <a:r>
              <a:rPr lang="en-US" sz="2000" dirty="0">
                <a:sym typeface="Lato"/>
              </a:rPr>
              <a:t> </a:t>
            </a:r>
            <a:r>
              <a:rPr lang="en-US" sz="2000" dirty="0" err="1">
                <a:sym typeface="Lato"/>
              </a:rPr>
              <a:t>Malaisie</a:t>
            </a:r>
            <a:r>
              <a:rPr lang="en-US" sz="2000" dirty="0">
                <a:sym typeface="Lato"/>
              </a:rPr>
              <a:t>)</a:t>
            </a:r>
          </a:p>
          <a:p>
            <a:pPr marL="285750" lvl="0" indent="-285750">
              <a:lnSpc>
                <a:spcPts val="2200"/>
              </a:lnSpc>
              <a:spcBef>
                <a:spcPts val="1000"/>
              </a:spcBef>
              <a:buClr>
                <a:schemeClr val="dk1"/>
              </a:buClr>
              <a:buSzPts val="1800"/>
              <a:buFont typeface="Wingdings" panose="05000000000000000000" pitchFamily="2" charset="2"/>
              <a:buChar char="Ø"/>
            </a:pPr>
            <a:r>
              <a:rPr lang="en-US" sz="2000" b="1" dirty="0" err="1">
                <a:solidFill>
                  <a:srgbClr val="6F2875"/>
                </a:solidFill>
                <a:sym typeface="Lato"/>
              </a:rPr>
              <a:t>Régulation</a:t>
            </a:r>
            <a:r>
              <a:rPr lang="en-US" sz="2000" b="1" dirty="0">
                <a:solidFill>
                  <a:srgbClr val="6F2875"/>
                </a:solidFill>
                <a:sym typeface="Lato"/>
              </a:rPr>
              <a:t> </a:t>
            </a:r>
            <a:r>
              <a:rPr lang="en-US" sz="2000" b="1" dirty="0" err="1">
                <a:solidFill>
                  <a:srgbClr val="6F2875"/>
                </a:solidFill>
                <a:sym typeface="Lato"/>
              </a:rPr>
              <a:t>ministérielle</a:t>
            </a:r>
            <a:r>
              <a:rPr lang="en-US" sz="2000" b="1" dirty="0">
                <a:solidFill>
                  <a:srgbClr val="6F2875"/>
                </a:solidFill>
                <a:sym typeface="Lato"/>
              </a:rPr>
              <a:t> </a:t>
            </a:r>
            <a:r>
              <a:rPr lang="en-US" sz="2000" dirty="0">
                <a:solidFill>
                  <a:srgbClr val="6F2875"/>
                </a:solidFill>
                <a:sym typeface="Lato"/>
              </a:rPr>
              <a:t>: </a:t>
            </a:r>
            <a:r>
              <a:rPr lang="en-US" sz="2000" dirty="0" err="1">
                <a:sym typeface="Lato"/>
              </a:rPr>
              <a:t>souvent</a:t>
            </a:r>
            <a:r>
              <a:rPr lang="en-US" sz="2000" dirty="0">
                <a:sym typeface="Lato"/>
              </a:rPr>
              <a:t> </a:t>
            </a:r>
            <a:r>
              <a:rPr lang="en-US" sz="2000" dirty="0" err="1">
                <a:sym typeface="Lato"/>
              </a:rPr>
              <a:t>observée</a:t>
            </a:r>
            <a:r>
              <a:rPr lang="en-US" sz="2000" dirty="0">
                <a:sym typeface="Lato"/>
              </a:rPr>
              <a:t> dans les pays avec un </a:t>
            </a:r>
            <a:r>
              <a:rPr lang="en-US" sz="2000" dirty="0" err="1">
                <a:sym typeface="Lato"/>
              </a:rPr>
              <a:t>seul</a:t>
            </a:r>
            <a:r>
              <a:rPr lang="en-US" sz="2000" dirty="0">
                <a:sym typeface="Lato"/>
              </a:rPr>
              <a:t> </a:t>
            </a:r>
            <a:r>
              <a:rPr lang="en-US" sz="2000" dirty="0" err="1">
                <a:sym typeface="Lato"/>
              </a:rPr>
              <a:t>fournisseur</a:t>
            </a:r>
            <a:r>
              <a:rPr lang="en-US" sz="2000" dirty="0">
                <a:sym typeface="Lato"/>
              </a:rPr>
              <a:t> de services national (par </a:t>
            </a:r>
            <a:r>
              <a:rPr lang="en-US" sz="2000" dirty="0" err="1">
                <a:sym typeface="Lato"/>
              </a:rPr>
              <a:t>exemple</a:t>
            </a:r>
            <a:r>
              <a:rPr lang="en-US" sz="2000" dirty="0">
                <a:sym typeface="Lato"/>
              </a:rPr>
              <a:t>, au </a:t>
            </a:r>
            <a:r>
              <a:rPr lang="en-US" sz="2000" dirty="0" err="1">
                <a:sym typeface="Lato"/>
              </a:rPr>
              <a:t>Sénégal</a:t>
            </a:r>
            <a:r>
              <a:rPr lang="en-US" sz="2000" dirty="0">
                <a:sym typeface="Lato"/>
              </a:rPr>
              <a:t>)</a:t>
            </a:r>
          </a:p>
          <a:p>
            <a:pPr marL="285750" lvl="0" indent="-285750">
              <a:lnSpc>
                <a:spcPts val="2200"/>
              </a:lnSpc>
              <a:spcBef>
                <a:spcPts val="1000"/>
              </a:spcBef>
              <a:buClr>
                <a:schemeClr val="dk1"/>
              </a:buClr>
              <a:buSzPts val="1800"/>
              <a:buFont typeface="Wingdings" panose="05000000000000000000" pitchFamily="2" charset="2"/>
              <a:buChar char="Ø"/>
            </a:pPr>
            <a:r>
              <a:rPr lang="en-US" sz="2000" b="1" dirty="0" err="1">
                <a:solidFill>
                  <a:srgbClr val="6F2875"/>
                </a:solidFill>
                <a:sym typeface="Lato"/>
              </a:rPr>
              <a:t>Autorégulation</a:t>
            </a:r>
            <a:r>
              <a:rPr lang="en-US" sz="2000" dirty="0">
                <a:solidFill>
                  <a:srgbClr val="6F2875"/>
                </a:solidFill>
                <a:sym typeface="Lato"/>
              </a:rPr>
              <a:t> : </a:t>
            </a:r>
            <a:r>
              <a:rPr lang="en-US" sz="2000" dirty="0" err="1">
                <a:sym typeface="Lato"/>
              </a:rPr>
              <a:t>peut</a:t>
            </a:r>
            <a:r>
              <a:rPr lang="en-US" sz="2000" dirty="0">
                <a:sym typeface="Lato"/>
              </a:rPr>
              <a:t> </a:t>
            </a:r>
            <a:r>
              <a:rPr lang="en-US" sz="2000" dirty="0" err="1">
                <a:sym typeface="Lato"/>
              </a:rPr>
              <a:t>être</a:t>
            </a:r>
            <a:r>
              <a:rPr lang="en-US" sz="2000" dirty="0">
                <a:sym typeface="Lato"/>
              </a:rPr>
              <a:t> </a:t>
            </a:r>
            <a:r>
              <a:rPr lang="en-US" sz="2000" dirty="0" err="1">
                <a:sym typeface="Lato"/>
              </a:rPr>
              <a:t>essentiellement</a:t>
            </a:r>
            <a:r>
              <a:rPr lang="en-US" sz="2000" dirty="0">
                <a:sym typeface="Lato"/>
              </a:rPr>
              <a:t> </a:t>
            </a:r>
            <a:r>
              <a:rPr lang="en-US" sz="2000" dirty="0" err="1">
                <a:sym typeface="Lato"/>
              </a:rPr>
              <a:t>une</a:t>
            </a:r>
            <a:r>
              <a:rPr lang="en-US" sz="2000" dirty="0">
                <a:sym typeface="Lato"/>
              </a:rPr>
              <a:t> non-</a:t>
            </a:r>
            <a:r>
              <a:rPr lang="en-US" sz="2000" dirty="0" err="1">
                <a:sym typeface="Lato"/>
              </a:rPr>
              <a:t>régulation</a:t>
            </a:r>
            <a:r>
              <a:rPr lang="en-US" sz="2000" dirty="0">
                <a:sym typeface="Lato"/>
              </a:rPr>
              <a:t>, </a:t>
            </a:r>
            <a:r>
              <a:rPr lang="en-US" sz="2000" dirty="0" err="1">
                <a:sym typeface="Lato"/>
              </a:rPr>
              <a:t>mais</a:t>
            </a:r>
            <a:r>
              <a:rPr lang="en-US" sz="2000" dirty="0">
                <a:sym typeface="Lato"/>
              </a:rPr>
              <a:t> </a:t>
            </a:r>
            <a:r>
              <a:rPr lang="en-US" sz="2000" dirty="0" err="1">
                <a:sym typeface="Lato"/>
              </a:rPr>
              <a:t>lorsqu'elle</a:t>
            </a:r>
            <a:r>
              <a:rPr lang="en-US" sz="2000" dirty="0">
                <a:sym typeface="Lato"/>
              </a:rPr>
              <a:t> </a:t>
            </a:r>
            <a:r>
              <a:rPr lang="en-US" sz="2000" dirty="0" err="1">
                <a:sym typeface="Lato"/>
              </a:rPr>
              <a:t>est</a:t>
            </a:r>
            <a:r>
              <a:rPr lang="en-US" sz="2000" dirty="0">
                <a:sym typeface="Lato"/>
              </a:rPr>
              <a:t> forte (par </a:t>
            </a:r>
            <a:r>
              <a:rPr lang="en-US" sz="2000" dirty="0" err="1">
                <a:sym typeface="Lato"/>
              </a:rPr>
              <a:t>exemple</a:t>
            </a:r>
            <a:r>
              <a:rPr lang="en-US" sz="2000" dirty="0">
                <a:sym typeface="Lato"/>
              </a:rPr>
              <a:t>, </a:t>
            </a:r>
            <a:r>
              <a:rPr lang="en-US" sz="2000" dirty="0" err="1">
                <a:sym typeface="Lato"/>
              </a:rPr>
              <a:t>à</a:t>
            </a:r>
            <a:r>
              <a:rPr lang="en-US" sz="2000" dirty="0">
                <a:sym typeface="Lato"/>
              </a:rPr>
              <a:t> Johannesburg), </a:t>
            </a:r>
            <a:r>
              <a:rPr lang="en-US" sz="2000" dirty="0" err="1">
                <a:sym typeface="Lato"/>
              </a:rPr>
              <a:t>peut</a:t>
            </a:r>
            <a:r>
              <a:rPr lang="en-US" sz="2000" dirty="0">
                <a:sym typeface="Lato"/>
              </a:rPr>
              <a:t> </a:t>
            </a:r>
            <a:r>
              <a:rPr lang="en-US" sz="2000" dirty="0" err="1">
                <a:sym typeface="Lato"/>
              </a:rPr>
              <a:t>être</a:t>
            </a:r>
            <a:r>
              <a:rPr lang="en-US" sz="2000" dirty="0">
                <a:sym typeface="Lato"/>
              </a:rPr>
              <a:t> </a:t>
            </a:r>
            <a:r>
              <a:rPr lang="en-US" sz="2000" dirty="0" err="1">
                <a:sym typeface="Lato"/>
              </a:rPr>
              <a:t>puissante</a:t>
            </a:r>
            <a:endParaRPr lang="en-US" sz="2000" dirty="0">
              <a:sym typeface="Lato"/>
            </a:endParaRPr>
          </a:p>
          <a:p>
            <a:pPr marL="285750" lvl="0" indent="-285750">
              <a:lnSpc>
                <a:spcPts val="2200"/>
              </a:lnSpc>
              <a:spcBef>
                <a:spcPts val="1000"/>
              </a:spcBef>
              <a:buClr>
                <a:schemeClr val="dk1"/>
              </a:buClr>
              <a:buSzPts val="1800"/>
              <a:buFont typeface="Wingdings" panose="05000000000000000000" pitchFamily="2" charset="2"/>
              <a:buChar char="Ø"/>
            </a:pPr>
            <a:r>
              <a:rPr lang="en-US" sz="2000" b="1" dirty="0" err="1">
                <a:solidFill>
                  <a:srgbClr val="6F2875"/>
                </a:solidFill>
                <a:sym typeface="Lato"/>
              </a:rPr>
              <a:t>Classements</a:t>
            </a:r>
            <a:r>
              <a:rPr lang="en-US" sz="2000" b="1" dirty="0">
                <a:solidFill>
                  <a:srgbClr val="6F2875"/>
                </a:solidFill>
                <a:sym typeface="Lato"/>
              </a:rPr>
              <a:t> des </a:t>
            </a:r>
            <a:r>
              <a:rPr lang="en-US" sz="2000" b="1" dirty="0" err="1">
                <a:solidFill>
                  <a:srgbClr val="6F2875"/>
                </a:solidFill>
                <a:sym typeface="Lato"/>
              </a:rPr>
              <a:t>villes</a:t>
            </a:r>
            <a:r>
              <a:rPr lang="en-US" sz="2000" b="1" dirty="0">
                <a:solidFill>
                  <a:srgbClr val="6F2875"/>
                </a:solidFill>
                <a:sym typeface="Lato"/>
              </a:rPr>
              <a:t> et </a:t>
            </a:r>
            <a:r>
              <a:rPr lang="en-US" sz="2000" b="1" dirty="0" err="1">
                <a:solidFill>
                  <a:srgbClr val="6F2875"/>
                </a:solidFill>
                <a:sym typeface="Lato"/>
              </a:rPr>
              <a:t>similaires</a:t>
            </a:r>
            <a:endParaRPr lang="en-US" sz="2000" b="1" dirty="0">
              <a:solidFill>
                <a:srgbClr val="6F2875"/>
              </a:solidFill>
              <a:sym typeface="Lato"/>
            </a:endParaRPr>
          </a:p>
          <a:p>
            <a:pPr marL="285750" lvl="0" indent="-285750">
              <a:lnSpc>
                <a:spcPts val="2200"/>
              </a:lnSpc>
              <a:spcBef>
                <a:spcPts val="1000"/>
              </a:spcBef>
              <a:buClr>
                <a:schemeClr val="dk1"/>
              </a:buClr>
              <a:buSzPts val="1800"/>
              <a:buFont typeface="Wingdings" panose="05000000000000000000" pitchFamily="2" charset="2"/>
              <a:buChar char="Ø"/>
            </a:pPr>
            <a:r>
              <a:rPr lang="en-US" sz="2000" dirty="0" err="1">
                <a:solidFill>
                  <a:srgbClr val="6F2875"/>
                </a:solidFill>
                <a:sym typeface="Lato"/>
              </a:rPr>
              <a:t>Mécanismes</a:t>
            </a:r>
            <a:r>
              <a:rPr lang="en-US" sz="2000" dirty="0">
                <a:solidFill>
                  <a:srgbClr val="6F2875"/>
                </a:solidFill>
                <a:sym typeface="Lato"/>
              </a:rPr>
              <a:t> de </a:t>
            </a:r>
            <a:r>
              <a:rPr lang="en-US" sz="2000" b="1" dirty="0" err="1">
                <a:solidFill>
                  <a:srgbClr val="6F2875"/>
                </a:solidFill>
                <a:sym typeface="Lato"/>
              </a:rPr>
              <a:t>plainte</a:t>
            </a:r>
            <a:r>
              <a:rPr lang="en-US" sz="2000" dirty="0">
                <a:solidFill>
                  <a:srgbClr val="6F2875"/>
                </a:solidFill>
                <a:sym typeface="Lato"/>
              </a:rPr>
              <a:t> des clients, </a:t>
            </a:r>
            <a:r>
              <a:rPr lang="en-US" sz="2000" dirty="0" err="1">
                <a:solidFill>
                  <a:srgbClr val="6F2875"/>
                </a:solidFill>
                <a:sym typeface="Lato"/>
              </a:rPr>
              <a:t>mécanismes</a:t>
            </a:r>
            <a:r>
              <a:rPr lang="en-US" sz="2000" dirty="0">
                <a:solidFill>
                  <a:srgbClr val="6F2875"/>
                </a:solidFill>
                <a:sym typeface="Lato"/>
              </a:rPr>
              <a:t> de </a:t>
            </a:r>
            <a:r>
              <a:rPr lang="en-US" sz="2000" dirty="0" err="1">
                <a:solidFill>
                  <a:srgbClr val="6F2875"/>
                </a:solidFill>
                <a:sym typeface="Lato"/>
              </a:rPr>
              <a:t>plainte</a:t>
            </a:r>
            <a:r>
              <a:rPr lang="en-US" sz="2000" dirty="0">
                <a:solidFill>
                  <a:srgbClr val="6F2875"/>
                </a:solidFill>
                <a:sym typeface="Lato"/>
              </a:rPr>
              <a:t> des </a:t>
            </a:r>
            <a:r>
              <a:rPr lang="en-US" sz="2000" dirty="0" err="1">
                <a:solidFill>
                  <a:srgbClr val="6F2875"/>
                </a:solidFill>
                <a:sym typeface="Lato"/>
              </a:rPr>
              <a:t>citoyens</a:t>
            </a:r>
            <a:r>
              <a:rPr lang="en-US" sz="2000" dirty="0">
                <a:solidFill>
                  <a:srgbClr val="6F2875"/>
                </a:solidFill>
                <a:sym typeface="Lato"/>
              </a:rPr>
              <a:t> plus larges</a:t>
            </a:r>
          </a:p>
          <a:p>
            <a:pPr marL="285750" lvl="0" indent="-285750">
              <a:lnSpc>
                <a:spcPts val="2200"/>
              </a:lnSpc>
              <a:spcBef>
                <a:spcPts val="1000"/>
              </a:spcBef>
              <a:buClr>
                <a:schemeClr val="dk1"/>
              </a:buClr>
              <a:buSzPts val="1800"/>
              <a:buFont typeface="Wingdings" panose="05000000000000000000" pitchFamily="2" charset="2"/>
              <a:buChar char="Ø"/>
            </a:pPr>
            <a:r>
              <a:rPr lang="en-US" sz="2000" dirty="0" err="1">
                <a:solidFill>
                  <a:srgbClr val="6F2875"/>
                </a:solidFill>
                <a:sym typeface="Lato"/>
              </a:rPr>
              <a:t>Responsabilité</a:t>
            </a:r>
            <a:r>
              <a:rPr lang="en-US" sz="2000" dirty="0">
                <a:solidFill>
                  <a:srgbClr val="6F2875"/>
                </a:solidFill>
                <a:sym typeface="Lato"/>
              </a:rPr>
              <a:t> </a:t>
            </a:r>
            <a:r>
              <a:rPr lang="en-US" sz="2000" b="1" dirty="0" err="1">
                <a:solidFill>
                  <a:srgbClr val="6F2875"/>
                </a:solidFill>
                <a:sym typeface="Lato"/>
              </a:rPr>
              <a:t>électorale</a:t>
            </a:r>
            <a:endParaRPr lang="en-US" sz="2000" b="1" dirty="0">
              <a:sym typeface="Lato"/>
            </a:endParaRPr>
          </a:p>
        </p:txBody>
      </p:sp>
    </p:spTree>
    <p:extLst>
      <p:ext uri="{BB962C8B-B14F-4D97-AF65-F5344CB8AC3E}">
        <p14:creationId xmlns:p14="http://schemas.microsoft.com/office/powerpoint/2010/main" val="251273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fade">
                                      <p:cBhvr>
                                        <p:cTn id="3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899" y="368053"/>
            <a:ext cx="10280705" cy="518508"/>
          </a:xfrm>
          <a:prstGeom prst="rect">
            <a:avLst/>
          </a:prstGeom>
        </p:spPr>
        <p:txBody>
          <a:bodyPr vert="horz" lIns="0" tIns="0" rIns="0" bIns="0" rtlCol="0" anchor="t" anchorCtr="0">
            <a:normAutofit/>
          </a:bodyPr>
          <a:lstStyle/>
          <a:p>
            <a:r>
              <a:rPr lang="en-US" sz="3200" b="1" dirty="0" err="1">
                <a:solidFill>
                  <a:schemeClr val="tx2"/>
                </a:solidFill>
                <a:latin typeface="Calibri" panose="020F0502020204030204" pitchFamily="34" charset="0"/>
              </a:rPr>
              <a:t>Régulation</a:t>
            </a:r>
            <a:r>
              <a:rPr lang="en-US" sz="3200" b="1" dirty="0">
                <a:solidFill>
                  <a:schemeClr val="tx2"/>
                </a:solidFill>
                <a:latin typeface="Calibri" panose="020F0502020204030204" pitchFamily="34" charset="0"/>
              </a:rPr>
              <a:t> </a:t>
            </a:r>
            <a:r>
              <a:rPr lang="en-US" sz="3200" b="1" dirty="0" err="1">
                <a:solidFill>
                  <a:schemeClr val="tx2"/>
                </a:solidFill>
                <a:latin typeface="Calibri" panose="020F0502020204030204" pitchFamily="34" charset="0"/>
              </a:rPr>
              <a:t>indépendante</a:t>
            </a:r>
            <a:endParaRPr lang="en-US" sz="3200" b="1" dirty="0">
              <a:solidFill>
                <a:schemeClr val="tx2"/>
              </a:solidFill>
              <a:latin typeface="Calibri" panose="020F0502020204030204" pitchFamily="34" charset="0"/>
            </a:endParaRP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9" name="Google Shape;284;p14">
            <a:extLst>
              <a:ext uri="{FF2B5EF4-FFF2-40B4-BE49-F238E27FC236}">
                <a16:creationId xmlns:a16="http://schemas.microsoft.com/office/drawing/2014/main" id="{A567C80C-FCBD-5246-2CB8-DB23BE3810E7}"/>
              </a:ext>
            </a:extLst>
          </p:cNvPr>
          <p:cNvSpPr/>
          <p:nvPr/>
        </p:nvSpPr>
        <p:spPr>
          <a:xfrm>
            <a:off x="723900" y="1086977"/>
            <a:ext cx="10744200" cy="5402969"/>
          </a:xfrm>
          <a:prstGeom prst="rect">
            <a:avLst/>
          </a:prstGeom>
          <a:solidFill>
            <a:srgbClr val="6F2875">
              <a:alpha val="10000"/>
            </a:srgbClr>
          </a:solid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b="1" dirty="0">
                <a:sym typeface="Lato"/>
              </a:rPr>
              <a:t>Le </a:t>
            </a:r>
            <a:r>
              <a:rPr lang="en-US" b="1" dirty="0" err="1">
                <a:sym typeface="Lato"/>
              </a:rPr>
              <a:t>régulateur</a:t>
            </a:r>
            <a:r>
              <a:rPr lang="en-US" b="1" dirty="0">
                <a:sym typeface="Lato"/>
              </a:rPr>
              <a:t> </a:t>
            </a:r>
            <a:r>
              <a:rPr lang="en-US" b="1" dirty="0" err="1">
                <a:sym typeface="Lato"/>
              </a:rPr>
              <a:t>devrait</a:t>
            </a:r>
            <a:r>
              <a:rPr lang="en-US" b="1" dirty="0">
                <a:sym typeface="Lato"/>
              </a:rPr>
              <a:t> disposer de </a:t>
            </a:r>
            <a:r>
              <a:rPr lang="en-US" b="1" dirty="0" err="1">
                <a:sym typeface="Lato"/>
              </a:rPr>
              <a:t>suffisamment</a:t>
            </a:r>
            <a:r>
              <a:rPr lang="en-US" b="1" dirty="0">
                <a:sym typeface="Lato"/>
              </a:rPr>
              <a:t> :</a:t>
            </a:r>
          </a:p>
          <a:p>
            <a:pPr marL="741600" lvl="1" indent="-285750">
              <a:lnSpc>
                <a:spcPts val="2200"/>
              </a:lnSpc>
              <a:spcBef>
                <a:spcPts val="1000"/>
              </a:spcBef>
              <a:buClr>
                <a:schemeClr val="dk1"/>
              </a:buClr>
              <a:buSzPts val="1800"/>
              <a:buFont typeface="Arial" panose="020B0604020202020204" pitchFamily="34" charset="0"/>
              <a:buChar char="•"/>
            </a:pPr>
            <a:r>
              <a:rPr lang="en-US" dirty="0" err="1">
                <a:sym typeface="Lato"/>
              </a:rPr>
              <a:t>d'autorité</a:t>
            </a:r>
            <a:r>
              <a:rPr lang="en-US" dirty="0">
                <a:sym typeface="Lato"/>
              </a:rPr>
              <a:t> </a:t>
            </a:r>
            <a:r>
              <a:rPr lang="en-US" dirty="0" err="1">
                <a:sym typeface="Lato"/>
              </a:rPr>
              <a:t>déléguée</a:t>
            </a:r>
            <a:r>
              <a:rPr lang="en-US" dirty="0">
                <a:sym typeface="Lato"/>
              </a:rPr>
              <a:t>, de </a:t>
            </a:r>
            <a:r>
              <a:rPr lang="en-US" dirty="0" err="1">
                <a:sym typeface="Lato"/>
              </a:rPr>
              <a:t>capacité</a:t>
            </a:r>
            <a:r>
              <a:rPr lang="en-US" dirty="0">
                <a:sym typeface="Lato"/>
              </a:rPr>
              <a:t> technique, de </a:t>
            </a:r>
            <a:r>
              <a:rPr lang="en-US" dirty="0" err="1">
                <a:sym typeface="Lato"/>
              </a:rPr>
              <a:t>ressources</a:t>
            </a:r>
            <a:r>
              <a:rPr lang="en-US" dirty="0">
                <a:sym typeface="Lato"/>
              </a:rPr>
              <a:t> </a:t>
            </a:r>
            <a:r>
              <a:rPr lang="en-US" dirty="0" err="1">
                <a:sym typeface="Lato"/>
              </a:rPr>
              <a:t>financières</a:t>
            </a:r>
            <a:r>
              <a:rPr lang="en-US" dirty="0">
                <a:sym typeface="Lato"/>
              </a:rPr>
              <a:t>, </a:t>
            </a:r>
            <a:r>
              <a:rPr lang="en-US" dirty="0" err="1">
                <a:sym typeface="Lato"/>
              </a:rPr>
              <a:t>d'indépendance</a:t>
            </a:r>
            <a:r>
              <a:rPr lang="en-US" dirty="0">
                <a:sym typeface="Lato"/>
              </a:rPr>
              <a:t> politique</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b="1" dirty="0" err="1">
                <a:sym typeface="Lato"/>
              </a:rPr>
              <a:t>L'entité</a:t>
            </a:r>
            <a:r>
              <a:rPr lang="en-US" b="1" dirty="0">
                <a:sym typeface="Lato"/>
              </a:rPr>
              <a:t> </a:t>
            </a:r>
            <a:r>
              <a:rPr lang="en-US" b="1" dirty="0" err="1">
                <a:sym typeface="Lato"/>
              </a:rPr>
              <a:t>réglementée</a:t>
            </a:r>
            <a:r>
              <a:rPr lang="en-US" b="1" dirty="0">
                <a:sym typeface="Lato"/>
              </a:rPr>
              <a:t> </a:t>
            </a:r>
            <a:r>
              <a:rPr lang="en-US" b="1" dirty="0" err="1">
                <a:sym typeface="Lato"/>
              </a:rPr>
              <a:t>devrait</a:t>
            </a:r>
            <a:r>
              <a:rPr lang="en-US" b="1" dirty="0">
                <a:sym typeface="Lato"/>
              </a:rPr>
              <a:t> </a:t>
            </a:r>
            <a:r>
              <a:rPr lang="en-US" b="1" dirty="0" err="1">
                <a:sym typeface="Lato"/>
              </a:rPr>
              <a:t>avoir</a:t>
            </a:r>
            <a:r>
              <a:rPr lang="en-US" b="1" dirty="0">
                <a:sym typeface="Lato"/>
              </a:rPr>
              <a:t> des </a:t>
            </a:r>
            <a:r>
              <a:rPr lang="en-US" b="1" dirty="0" err="1">
                <a:sym typeface="Lato"/>
              </a:rPr>
              <a:t>objectifs</a:t>
            </a:r>
            <a:r>
              <a:rPr lang="en-US" b="1" dirty="0">
                <a:sym typeface="Lato"/>
              </a:rPr>
              <a:t> de performance </a:t>
            </a:r>
            <a:r>
              <a:rPr lang="en-US" b="1" dirty="0" err="1">
                <a:sym typeface="Lato"/>
              </a:rPr>
              <a:t>clairs</a:t>
            </a:r>
            <a:r>
              <a:rPr lang="en-US" b="1" dirty="0">
                <a:sym typeface="Lato"/>
              </a:rPr>
              <a:t> et </a:t>
            </a:r>
            <a:r>
              <a:rPr lang="en-US" b="1" dirty="0" err="1">
                <a:sym typeface="Lato"/>
              </a:rPr>
              <a:t>appropriés</a:t>
            </a:r>
            <a:r>
              <a:rPr lang="en-US" b="1" dirty="0">
                <a:sym typeface="Lato"/>
              </a:rPr>
              <a:t>, </a:t>
            </a:r>
            <a:r>
              <a:rPr lang="en-US" b="1" dirty="0" err="1">
                <a:sym typeface="Lato"/>
              </a:rPr>
              <a:t>notamment</a:t>
            </a:r>
            <a:r>
              <a:rPr lang="en-US" b="1" dirty="0">
                <a:sym typeface="Lato"/>
              </a:rPr>
              <a:t> des </a:t>
            </a:r>
            <a:r>
              <a:rPr lang="en-US" b="1" dirty="0" err="1">
                <a:sym typeface="Lato"/>
              </a:rPr>
              <a:t>mesures</a:t>
            </a:r>
            <a:r>
              <a:rPr lang="en-US" b="1" dirty="0">
                <a:sym typeface="Lato"/>
              </a:rPr>
              <a:t> </a:t>
            </a:r>
            <a:r>
              <a:rPr lang="en-US" b="1" dirty="0" err="1">
                <a:sym typeface="Lato"/>
              </a:rPr>
              <a:t>concernant</a:t>
            </a:r>
            <a:r>
              <a:rPr lang="en-US" b="1" dirty="0">
                <a:sym typeface="Lato"/>
              </a:rPr>
              <a:t> :</a:t>
            </a:r>
          </a:p>
          <a:p>
            <a:pPr marL="741600" lvl="1" indent="-285750">
              <a:lnSpc>
                <a:spcPts val="2200"/>
              </a:lnSpc>
              <a:spcBef>
                <a:spcPts val="1000"/>
              </a:spcBef>
              <a:buClr>
                <a:schemeClr val="dk1"/>
              </a:buClr>
              <a:buSzPts val="1800"/>
              <a:buFont typeface="Arial" panose="020B0604020202020204" pitchFamily="34" charset="0"/>
              <a:buChar char="•"/>
            </a:pPr>
            <a:r>
              <a:rPr lang="en-US" dirty="0">
                <a:sym typeface="Lato"/>
              </a:rPr>
              <a:t>le service aux </a:t>
            </a:r>
            <a:r>
              <a:rPr lang="en-US" dirty="0" err="1">
                <a:sym typeface="Lato"/>
              </a:rPr>
              <a:t>pauvres</a:t>
            </a:r>
            <a:endParaRPr lang="en-US" dirty="0">
              <a:sym typeface="Lato"/>
            </a:endParaRPr>
          </a:p>
          <a:p>
            <a:pPr marL="741600" lvl="1" indent="-285750">
              <a:lnSpc>
                <a:spcPts val="2200"/>
              </a:lnSpc>
              <a:spcBef>
                <a:spcPts val="1000"/>
              </a:spcBef>
              <a:buClr>
                <a:schemeClr val="dk1"/>
              </a:buClr>
              <a:buSzPts val="1800"/>
              <a:buFont typeface="Arial" panose="020B0604020202020204" pitchFamily="34" charset="0"/>
              <a:buChar char="•"/>
            </a:pPr>
            <a:r>
              <a:rPr lang="en-US" dirty="0" err="1">
                <a:sym typeface="Lato"/>
              </a:rPr>
              <a:t>l'assainissement</a:t>
            </a:r>
            <a:r>
              <a:rPr lang="en-US" dirty="0">
                <a:sym typeface="Lato"/>
              </a:rPr>
              <a:t> sans </a:t>
            </a:r>
            <a:r>
              <a:rPr lang="en-US" dirty="0" err="1">
                <a:sym typeface="Lato"/>
              </a:rPr>
              <a:t>égouts</a:t>
            </a:r>
            <a:r>
              <a:rPr lang="en-US" dirty="0">
                <a:sym typeface="Lato"/>
              </a:rPr>
              <a:t> (</a:t>
            </a:r>
            <a:r>
              <a:rPr lang="en-US" dirty="0" err="1">
                <a:sym typeface="Lato"/>
              </a:rPr>
              <a:t>si</a:t>
            </a:r>
            <a:r>
              <a:rPr lang="en-US" dirty="0">
                <a:sym typeface="Lato"/>
              </a:rPr>
              <a:t> </a:t>
            </a:r>
            <a:r>
              <a:rPr lang="en-US" dirty="0" err="1">
                <a:sym typeface="Lato"/>
              </a:rPr>
              <a:t>approprié</a:t>
            </a:r>
            <a:r>
              <a:rPr lang="en-US" dirty="0">
                <a:sym typeface="Lato"/>
              </a:rPr>
              <a:t>)</a:t>
            </a:r>
          </a:p>
          <a:p>
            <a:pPr marL="284400" indent="-285750">
              <a:lnSpc>
                <a:spcPts val="2200"/>
              </a:lnSpc>
              <a:spcBef>
                <a:spcPts val="1000"/>
              </a:spcBef>
              <a:buClr>
                <a:schemeClr val="dk1"/>
              </a:buClr>
              <a:buSzPts val="1800"/>
              <a:buFont typeface="Arial" panose="020B0604020202020204" pitchFamily="34" charset="0"/>
              <a:buChar char="•"/>
            </a:pPr>
            <a:r>
              <a:rPr lang="en-US" b="1" dirty="0">
                <a:sym typeface="Lato"/>
              </a:rPr>
              <a:t>Les rapports du </a:t>
            </a:r>
            <a:r>
              <a:rPr lang="en-US" b="1" dirty="0" err="1">
                <a:sym typeface="Lato"/>
              </a:rPr>
              <a:t>prestataire</a:t>
            </a:r>
            <a:r>
              <a:rPr lang="en-US" b="1" dirty="0">
                <a:sym typeface="Lato"/>
              </a:rPr>
              <a:t> de services </a:t>
            </a:r>
            <a:r>
              <a:rPr lang="en-US" b="1" dirty="0" err="1">
                <a:sym typeface="Lato"/>
              </a:rPr>
              <a:t>devraient</a:t>
            </a:r>
            <a:r>
              <a:rPr lang="en-US" b="1" dirty="0">
                <a:sym typeface="Lato"/>
              </a:rPr>
              <a:t> </a:t>
            </a:r>
            <a:r>
              <a:rPr lang="en-US" b="1" dirty="0" err="1">
                <a:sym typeface="Lato"/>
              </a:rPr>
              <a:t>être</a:t>
            </a:r>
            <a:r>
              <a:rPr lang="en-US" b="1" dirty="0">
                <a:sym typeface="Lato"/>
              </a:rPr>
              <a:t> :</a:t>
            </a:r>
          </a:p>
          <a:p>
            <a:pPr marL="540000" lvl="0" indent="-285750" algn="l" rtl="0">
              <a:lnSpc>
                <a:spcPts val="2200"/>
              </a:lnSpc>
              <a:spcBef>
                <a:spcPts val="300"/>
              </a:spcBef>
              <a:spcAft>
                <a:spcPts val="0"/>
              </a:spcAft>
              <a:buClr>
                <a:schemeClr val="dk1"/>
              </a:buClr>
              <a:buSzPts val="1800"/>
              <a:buFont typeface="Arial" panose="020B0604020202020204" pitchFamily="34" charset="0"/>
              <a:buChar char="•"/>
            </a:pPr>
            <a:r>
              <a:rPr lang="en-US" dirty="0" err="1">
                <a:sym typeface="Lato"/>
              </a:rPr>
              <a:t>vérifiés</a:t>
            </a:r>
            <a:r>
              <a:rPr lang="en-US" dirty="0">
                <a:sym typeface="Lato"/>
              </a:rPr>
              <a:t> et </a:t>
            </a:r>
            <a:r>
              <a:rPr lang="en-US" dirty="0" err="1">
                <a:sym typeface="Lato"/>
              </a:rPr>
              <a:t>triangulés</a:t>
            </a:r>
            <a:r>
              <a:rPr lang="en-US" dirty="0">
                <a:sym typeface="Lato"/>
              </a:rPr>
              <a:t> de manière </a:t>
            </a:r>
            <a:r>
              <a:rPr lang="en-US" dirty="0" err="1">
                <a:sym typeface="Lato"/>
              </a:rPr>
              <a:t>indépendante</a:t>
            </a:r>
            <a:endParaRPr lang="en-US" dirty="0">
              <a:sym typeface="Lato"/>
            </a:endParaRPr>
          </a:p>
          <a:p>
            <a:pPr marL="540000" lvl="0" indent="-285750" algn="l" rtl="0">
              <a:lnSpc>
                <a:spcPts val="2200"/>
              </a:lnSpc>
              <a:spcBef>
                <a:spcPts val="300"/>
              </a:spcBef>
              <a:spcAft>
                <a:spcPts val="0"/>
              </a:spcAft>
              <a:buClr>
                <a:schemeClr val="dk1"/>
              </a:buClr>
              <a:buSzPts val="1800"/>
              <a:buFont typeface="Arial" panose="020B0604020202020204" pitchFamily="34" charset="0"/>
              <a:buChar char="•"/>
            </a:pPr>
            <a:r>
              <a:rPr lang="en-US" dirty="0" err="1">
                <a:sym typeface="Lato"/>
              </a:rPr>
              <a:t>publiés</a:t>
            </a:r>
            <a:r>
              <a:rPr lang="en-US" dirty="0">
                <a:sym typeface="Lato"/>
              </a:rPr>
              <a:t> pour le </a:t>
            </a:r>
            <a:r>
              <a:rPr lang="en-US" dirty="0" err="1">
                <a:sym typeface="Lato"/>
              </a:rPr>
              <a:t>secteur</a:t>
            </a:r>
            <a:r>
              <a:rPr lang="en-US" dirty="0">
                <a:sym typeface="Lato"/>
              </a:rPr>
              <a:t> et résumés pour la population </a:t>
            </a:r>
            <a:r>
              <a:rPr lang="en-US" dirty="0" err="1">
                <a:sym typeface="Lato"/>
              </a:rPr>
              <a:t>générale</a:t>
            </a:r>
            <a:endParaRPr lang="en-US" dirty="0">
              <a:sym typeface="Lato"/>
            </a:endParaRPr>
          </a:p>
          <a:p>
            <a:pPr marL="254250" lvl="0" algn="l" rtl="0">
              <a:lnSpc>
                <a:spcPts val="2200"/>
              </a:lnSpc>
              <a:spcBef>
                <a:spcPts val="300"/>
              </a:spcBef>
              <a:spcAft>
                <a:spcPts val="0"/>
              </a:spcAft>
              <a:buClr>
                <a:schemeClr val="dk1"/>
              </a:buClr>
              <a:buSzPts val="1800"/>
            </a:pPr>
            <a:endParaRPr lang="en-US" b="1" dirty="0">
              <a:sym typeface="Lato"/>
            </a:endParaRPr>
          </a:p>
          <a:p>
            <a:pPr marL="254250" lvl="0" algn="l" rtl="0">
              <a:lnSpc>
                <a:spcPts val="2200"/>
              </a:lnSpc>
              <a:spcBef>
                <a:spcPts val="300"/>
              </a:spcBef>
              <a:spcAft>
                <a:spcPts val="0"/>
              </a:spcAft>
              <a:buClr>
                <a:schemeClr val="dk1"/>
              </a:buClr>
              <a:buSzPts val="1800"/>
            </a:pPr>
            <a:r>
              <a:rPr lang="en-US" b="1" dirty="0">
                <a:sym typeface="Lato"/>
              </a:rPr>
              <a:t>Les </a:t>
            </a:r>
            <a:r>
              <a:rPr lang="en-US" b="1" dirty="0" err="1">
                <a:sym typeface="Lato"/>
              </a:rPr>
              <a:t>conséquences</a:t>
            </a:r>
            <a:r>
              <a:rPr lang="en-US" b="1" dirty="0">
                <a:sym typeface="Lato"/>
              </a:rPr>
              <a:t> (</a:t>
            </a:r>
            <a:r>
              <a:rPr lang="en-US" b="1" dirty="0" err="1">
                <a:sym typeface="Lato"/>
              </a:rPr>
              <a:t>récompenses</a:t>
            </a:r>
            <a:r>
              <a:rPr lang="en-US" b="1" dirty="0">
                <a:sym typeface="Lato"/>
              </a:rPr>
              <a:t> positives et sanctions </a:t>
            </a:r>
            <a:r>
              <a:rPr lang="en-US" b="1" dirty="0" err="1">
                <a:sym typeface="Lato"/>
              </a:rPr>
              <a:t>négatives</a:t>
            </a:r>
            <a:r>
              <a:rPr lang="en-US" b="1" dirty="0">
                <a:sym typeface="Lato"/>
              </a:rPr>
              <a:t>) </a:t>
            </a:r>
            <a:r>
              <a:rPr lang="en-US" b="1" dirty="0" err="1">
                <a:sym typeface="Lato"/>
              </a:rPr>
              <a:t>devraient</a:t>
            </a:r>
            <a:r>
              <a:rPr lang="en-US" b="1" dirty="0">
                <a:sym typeface="Lato"/>
              </a:rPr>
              <a:t> </a:t>
            </a:r>
            <a:r>
              <a:rPr lang="en-US" b="1" dirty="0" err="1">
                <a:sym typeface="Lato"/>
              </a:rPr>
              <a:t>être</a:t>
            </a:r>
            <a:r>
              <a:rPr lang="en-US" b="1" dirty="0">
                <a:sym typeface="Lato"/>
              </a:rPr>
              <a:t> </a:t>
            </a:r>
            <a:r>
              <a:rPr lang="en-US" b="1" dirty="0" err="1">
                <a:sym typeface="Lato"/>
              </a:rPr>
              <a:t>clairement</a:t>
            </a:r>
            <a:r>
              <a:rPr lang="en-US" b="1" dirty="0">
                <a:sym typeface="Lato"/>
              </a:rPr>
              <a:t> </a:t>
            </a:r>
            <a:r>
              <a:rPr lang="en-US" b="1" dirty="0" err="1">
                <a:sym typeface="Lato"/>
              </a:rPr>
              <a:t>définies</a:t>
            </a:r>
            <a:r>
              <a:rPr lang="en-US" b="1" dirty="0">
                <a:sym typeface="Lato"/>
              </a:rPr>
              <a:t> et </a:t>
            </a:r>
            <a:r>
              <a:rPr lang="en-US" b="1" dirty="0" err="1">
                <a:sym typeface="Lato"/>
              </a:rPr>
              <a:t>appliquées</a:t>
            </a:r>
            <a:r>
              <a:rPr lang="en-US" b="1" dirty="0">
                <a:sym typeface="Lato"/>
              </a:rPr>
              <a:t> :</a:t>
            </a:r>
          </a:p>
          <a:p>
            <a:pPr marL="540000" lvl="0" indent="-285750" algn="l" rtl="0">
              <a:lnSpc>
                <a:spcPts val="2200"/>
              </a:lnSpc>
              <a:spcBef>
                <a:spcPts val="300"/>
              </a:spcBef>
              <a:spcAft>
                <a:spcPts val="0"/>
              </a:spcAft>
              <a:buClr>
                <a:schemeClr val="dk1"/>
              </a:buClr>
              <a:buSzPts val="1800"/>
              <a:buFont typeface="Arial" panose="020B0604020202020204" pitchFamily="34" charset="0"/>
              <a:buChar char="•"/>
            </a:pPr>
            <a:r>
              <a:rPr lang="en-US" dirty="0">
                <a:sym typeface="Lato"/>
              </a:rPr>
              <a:t>Le </a:t>
            </a:r>
            <a:r>
              <a:rPr lang="en-US" dirty="0" err="1">
                <a:sym typeface="Lato"/>
              </a:rPr>
              <a:t>régulateur</a:t>
            </a:r>
            <a:r>
              <a:rPr lang="en-US" dirty="0">
                <a:sym typeface="Lato"/>
              </a:rPr>
              <a:t> doit </a:t>
            </a:r>
            <a:r>
              <a:rPr lang="en-US" dirty="0" err="1">
                <a:sym typeface="Lato"/>
              </a:rPr>
              <a:t>avoir</a:t>
            </a:r>
            <a:r>
              <a:rPr lang="en-US" dirty="0">
                <a:sym typeface="Lato"/>
              </a:rPr>
              <a:t> la </a:t>
            </a:r>
            <a:r>
              <a:rPr lang="en-US" dirty="0" err="1">
                <a:sym typeface="Lato"/>
              </a:rPr>
              <a:t>capacité</a:t>
            </a:r>
            <a:r>
              <a:rPr lang="en-US" dirty="0">
                <a:sym typeface="Lato"/>
              </a:rPr>
              <a:t> de </a:t>
            </a:r>
            <a:r>
              <a:rPr lang="en-US" dirty="0" err="1">
                <a:sym typeface="Lato"/>
              </a:rPr>
              <a:t>sanctionner</a:t>
            </a:r>
            <a:r>
              <a:rPr lang="en-US" dirty="0">
                <a:sym typeface="Lato"/>
              </a:rPr>
              <a:t> </a:t>
            </a:r>
            <a:r>
              <a:rPr lang="en-US" dirty="0" err="1">
                <a:sym typeface="Lato"/>
              </a:rPr>
              <a:t>en</a:t>
            </a:r>
            <a:r>
              <a:rPr lang="en-US" dirty="0">
                <a:sym typeface="Lato"/>
              </a:rPr>
              <a:t> </a:t>
            </a:r>
            <a:r>
              <a:rPr lang="en-US" dirty="0" err="1">
                <a:sym typeface="Lato"/>
              </a:rPr>
              <a:t>cas</a:t>
            </a:r>
            <a:r>
              <a:rPr lang="en-US" dirty="0">
                <a:sym typeface="Lato"/>
              </a:rPr>
              <a:t> de </a:t>
            </a:r>
            <a:r>
              <a:rPr lang="en-US" dirty="0" err="1">
                <a:sym typeface="Lato"/>
              </a:rPr>
              <a:t>mauvaise</a:t>
            </a:r>
            <a:r>
              <a:rPr lang="en-US" dirty="0">
                <a:sym typeface="Lato"/>
              </a:rPr>
              <a:t> performance</a:t>
            </a:r>
          </a:p>
          <a:p>
            <a:pPr marL="540000" lvl="0" indent="-285750" algn="l" rtl="0">
              <a:lnSpc>
                <a:spcPts val="2200"/>
              </a:lnSpc>
              <a:spcBef>
                <a:spcPts val="300"/>
              </a:spcBef>
              <a:spcAft>
                <a:spcPts val="0"/>
              </a:spcAft>
              <a:buClr>
                <a:schemeClr val="dk1"/>
              </a:buClr>
              <a:buSzPts val="1800"/>
              <a:buFont typeface="Arial" panose="020B0604020202020204" pitchFamily="34" charset="0"/>
              <a:buChar char="•"/>
            </a:pPr>
            <a:r>
              <a:rPr lang="en-US" dirty="0">
                <a:sym typeface="Lato"/>
              </a:rPr>
              <a:t>Les </a:t>
            </a:r>
            <a:r>
              <a:rPr lang="en-US" dirty="0" err="1">
                <a:sym typeface="Lato"/>
              </a:rPr>
              <a:t>conséquences</a:t>
            </a:r>
            <a:r>
              <a:rPr lang="en-US" dirty="0">
                <a:sym typeface="Lato"/>
              </a:rPr>
              <a:t> </a:t>
            </a:r>
            <a:r>
              <a:rPr lang="en-US" dirty="0" err="1">
                <a:sym typeface="Lato"/>
              </a:rPr>
              <a:t>doivent</a:t>
            </a:r>
            <a:r>
              <a:rPr lang="en-US" dirty="0">
                <a:sym typeface="Lato"/>
              </a:rPr>
              <a:t> </a:t>
            </a:r>
            <a:r>
              <a:rPr lang="en-US" dirty="0" err="1">
                <a:sym typeface="Lato"/>
              </a:rPr>
              <a:t>être</a:t>
            </a:r>
            <a:r>
              <a:rPr lang="en-US" dirty="0">
                <a:sym typeface="Lato"/>
              </a:rPr>
              <a:t> </a:t>
            </a:r>
            <a:r>
              <a:rPr lang="en-US" dirty="0" err="1">
                <a:sym typeface="Lato"/>
              </a:rPr>
              <a:t>équitables</a:t>
            </a:r>
            <a:r>
              <a:rPr lang="en-US" dirty="0">
                <a:sym typeface="Lato"/>
              </a:rPr>
              <a:t>, car </a:t>
            </a:r>
            <a:r>
              <a:rPr lang="en-US" dirty="0" err="1">
                <a:sym typeface="Lato"/>
              </a:rPr>
              <a:t>différents</a:t>
            </a:r>
            <a:r>
              <a:rPr lang="en-US" dirty="0">
                <a:sym typeface="Lato"/>
              </a:rPr>
              <a:t> </a:t>
            </a:r>
            <a:r>
              <a:rPr lang="en-US" dirty="0" err="1">
                <a:sym typeface="Lato"/>
              </a:rPr>
              <a:t>prestataires</a:t>
            </a:r>
            <a:r>
              <a:rPr lang="en-US" dirty="0">
                <a:sym typeface="Lato"/>
              </a:rPr>
              <a:t> de services </a:t>
            </a:r>
            <a:r>
              <a:rPr lang="en-US" dirty="0" err="1">
                <a:sym typeface="Lato"/>
              </a:rPr>
              <a:t>sont</a:t>
            </a:r>
            <a:r>
              <a:rPr lang="en-US" dirty="0">
                <a:sym typeface="Lato"/>
              </a:rPr>
              <a:t> </a:t>
            </a:r>
            <a:r>
              <a:rPr lang="en-US" dirty="0" err="1">
                <a:sym typeface="Lato"/>
              </a:rPr>
              <a:t>confrontés</a:t>
            </a:r>
            <a:r>
              <a:rPr lang="en-US" dirty="0">
                <a:sym typeface="Lato"/>
              </a:rPr>
              <a:t> </a:t>
            </a:r>
            <a:r>
              <a:rPr lang="en-US" dirty="0" err="1">
                <a:sym typeface="Lato"/>
              </a:rPr>
              <a:t>à</a:t>
            </a:r>
            <a:r>
              <a:rPr lang="en-US" dirty="0">
                <a:sym typeface="Lato"/>
              </a:rPr>
              <a:t> des </a:t>
            </a:r>
            <a:r>
              <a:rPr lang="en-US" dirty="0" err="1">
                <a:sym typeface="Lato"/>
              </a:rPr>
              <a:t>défis</a:t>
            </a:r>
            <a:r>
              <a:rPr lang="en-US" dirty="0">
                <a:sym typeface="Lato"/>
              </a:rPr>
              <a:t> </a:t>
            </a:r>
            <a:r>
              <a:rPr lang="en-US" dirty="0" err="1">
                <a:sym typeface="Lato"/>
              </a:rPr>
              <a:t>différents</a:t>
            </a:r>
            <a:endParaRPr lang="en-US" dirty="0">
              <a:sym typeface="Lato"/>
            </a:endParaRPr>
          </a:p>
        </p:txBody>
      </p:sp>
    </p:spTree>
    <p:extLst>
      <p:ext uri="{BB962C8B-B14F-4D97-AF65-F5344CB8AC3E}">
        <p14:creationId xmlns:p14="http://schemas.microsoft.com/office/powerpoint/2010/main" val="640340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4A575-AF8F-3C3D-1BEB-47D7152133AA}"/>
              </a:ext>
            </a:extLst>
          </p:cNvPr>
          <p:cNvSpPr>
            <a:spLocks noGrp="1"/>
          </p:cNvSpPr>
          <p:nvPr>
            <p:ph type="title" idx="4294967295"/>
          </p:nvPr>
        </p:nvSpPr>
        <p:spPr>
          <a:xfrm>
            <a:off x="723900" y="415725"/>
            <a:ext cx="9265052" cy="647700"/>
          </a:xfrm>
          <a:prstGeom prst="rect">
            <a:avLst/>
          </a:prstGeom>
        </p:spPr>
        <p:txBody>
          <a:bodyPr lIns="0" tIns="0" rIns="0">
            <a:noAutofit/>
          </a:bodyPr>
          <a:lstStyle/>
          <a:p>
            <a:r>
              <a:rPr lang="en-GB" sz="3200" b="1" dirty="0" err="1">
                <a:solidFill>
                  <a:schemeClr val="tx2"/>
                </a:solidFill>
                <a:latin typeface="Calibri" panose="020F0502020204030204" pitchFamily="34" charset="0"/>
              </a:rPr>
              <a:t>Objectifs</a:t>
            </a:r>
            <a:r>
              <a:rPr lang="en-GB" sz="3200" b="1" dirty="0">
                <a:solidFill>
                  <a:schemeClr val="tx2"/>
                </a:solidFill>
                <a:latin typeface="Calibri" panose="020F0502020204030204" pitchFamily="34" charset="0"/>
              </a:rPr>
              <a:t> </a:t>
            </a:r>
            <a:r>
              <a:rPr lang="en-GB" sz="3200" b="1" dirty="0" err="1">
                <a:solidFill>
                  <a:schemeClr val="tx2"/>
                </a:solidFill>
                <a:latin typeface="Calibri" panose="020F0502020204030204" pitchFamily="34" charset="0"/>
              </a:rPr>
              <a:t>pédagogiques</a:t>
            </a:r>
            <a:endParaRPr lang="en-GB" sz="3200" b="1" dirty="0">
              <a:solidFill>
                <a:schemeClr val="tx2"/>
              </a:solidFill>
              <a:latin typeface="Calibri" panose="020F0502020204030204" pitchFamily="34" charset="0"/>
            </a:endParaRPr>
          </a:p>
        </p:txBody>
      </p:sp>
    </p:spTree>
    <p:extLst>
      <p:ext uri="{BB962C8B-B14F-4D97-AF65-F5344CB8AC3E}">
        <p14:creationId xmlns:p14="http://schemas.microsoft.com/office/powerpoint/2010/main" val="26439505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899" y="368053"/>
            <a:ext cx="10280705" cy="518508"/>
          </a:xfrm>
          <a:prstGeom prst="rect">
            <a:avLst/>
          </a:prstGeom>
        </p:spPr>
        <p:txBody>
          <a:bodyPr vert="horz" lIns="0" tIns="0" rIns="0" bIns="0" rtlCol="0" anchor="t" anchorCtr="0">
            <a:normAutofit/>
          </a:bodyPr>
          <a:lstStyle/>
          <a:p>
            <a:r>
              <a:rPr lang="en-US" sz="3200" b="1" dirty="0" err="1">
                <a:solidFill>
                  <a:schemeClr val="tx2"/>
                </a:solidFill>
                <a:latin typeface="Calibri" panose="020F0502020204030204" pitchFamily="34" charset="0"/>
              </a:rPr>
              <a:t>Systèmes</a:t>
            </a:r>
            <a:r>
              <a:rPr lang="en-US" sz="3200" b="1" dirty="0">
                <a:solidFill>
                  <a:schemeClr val="tx2"/>
                </a:solidFill>
                <a:latin typeface="Calibri" panose="020F0502020204030204" pitchFamily="34" charset="0"/>
              </a:rPr>
              <a:t> de </a:t>
            </a:r>
            <a:r>
              <a:rPr lang="en-US" sz="3200" b="1" dirty="0" err="1">
                <a:solidFill>
                  <a:schemeClr val="tx2"/>
                </a:solidFill>
                <a:latin typeface="Calibri" panose="020F0502020204030204" pitchFamily="34" charset="0"/>
              </a:rPr>
              <a:t>régulation</a:t>
            </a:r>
            <a:r>
              <a:rPr lang="en-US" sz="3200" b="1" dirty="0">
                <a:solidFill>
                  <a:schemeClr val="tx2"/>
                </a:solidFill>
                <a:latin typeface="Calibri" panose="020F0502020204030204" pitchFamily="34" charset="0"/>
              </a:rPr>
              <a:t> par </a:t>
            </a:r>
            <a:r>
              <a:rPr lang="en-US" sz="3200" b="1" dirty="0" err="1">
                <a:solidFill>
                  <a:schemeClr val="tx2"/>
                </a:solidFill>
                <a:latin typeface="Calibri" panose="020F0502020204030204" pitchFamily="34" charset="0"/>
              </a:rPr>
              <a:t>contrat</a:t>
            </a:r>
            <a:endParaRPr lang="en-US" sz="3200" b="1" dirty="0">
              <a:solidFill>
                <a:schemeClr val="tx2"/>
              </a:solidFill>
              <a:latin typeface="Calibri" panose="020F0502020204030204" pitchFamily="34" charset="0"/>
            </a:endParaRP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9" name="Google Shape;284;p14">
            <a:extLst>
              <a:ext uri="{FF2B5EF4-FFF2-40B4-BE49-F238E27FC236}">
                <a16:creationId xmlns:a16="http://schemas.microsoft.com/office/drawing/2014/main" id="{A567C80C-FCBD-5246-2CB8-DB23BE3810E7}"/>
              </a:ext>
            </a:extLst>
          </p:cNvPr>
          <p:cNvSpPr/>
          <p:nvPr/>
        </p:nvSpPr>
        <p:spPr>
          <a:xfrm>
            <a:off x="723900" y="1086978"/>
            <a:ext cx="10744200" cy="4966350"/>
          </a:xfrm>
          <a:prstGeom prst="rect">
            <a:avLst/>
          </a:prstGeom>
          <a:solidFill>
            <a:srgbClr val="6F2875">
              <a:alpha val="10000"/>
            </a:srgbClr>
          </a:solid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2200" b="1" dirty="0">
                <a:sym typeface="Lato"/>
              </a:rPr>
              <a:t>Un </a:t>
            </a:r>
            <a:r>
              <a:rPr lang="en-US" sz="2200" b="1" dirty="0" err="1">
                <a:sym typeface="Lato"/>
              </a:rPr>
              <a:t>comité</a:t>
            </a:r>
            <a:r>
              <a:rPr lang="en-US" sz="2200" b="1" dirty="0">
                <a:sym typeface="Lato"/>
              </a:rPr>
              <a:t> </a:t>
            </a:r>
            <a:r>
              <a:rPr lang="en-US" sz="2200" b="1" dirty="0" err="1">
                <a:sym typeface="Lato"/>
              </a:rPr>
              <a:t>d'évaluation</a:t>
            </a:r>
            <a:r>
              <a:rPr lang="en-US" sz="2200" b="1" dirty="0">
                <a:sym typeface="Lato"/>
              </a:rPr>
              <a:t> de la performance </a:t>
            </a:r>
            <a:r>
              <a:rPr lang="en-US" sz="2200" b="1" dirty="0" err="1">
                <a:sym typeface="Lato"/>
              </a:rPr>
              <a:t>est</a:t>
            </a:r>
            <a:r>
              <a:rPr lang="en-US" sz="2200" b="1" dirty="0">
                <a:sym typeface="Lato"/>
              </a:rPr>
              <a:t> </a:t>
            </a:r>
            <a:r>
              <a:rPr lang="en-US" sz="2200" b="1" dirty="0" err="1">
                <a:sym typeface="Lato"/>
              </a:rPr>
              <a:t>nécessaire</a:t>
            </a:r>
            <a:r>
              <a:rPr lang="en-US" sz="2200" b="1" dirty="0">
                <a:sym typeface="Lato"/>
              </a:rPr>
              <a:t> :</a:t>
            </a:r>
          </a:p>
          <a:p>
            <a:pPr marL="741600" lvl="1" indent="-285750">
              <a:lnSpc>
                <a:spcPts val="2200"/>
              </a:lnSpc>
              <a:spcBef>
                <a:spcPts val="1000"/>
              </a:spcBef>
              <a:buClr>
                <a:schemeClr val="dk1"/>
              </a:buClr>
              <a:buSzPts val="1800"/>
              <a:buFont typeface="Arial" panose="020B0604020202020204" pitchFamily="34" charset="0"/>
              <a:buChar char="•"/>
            </a:pPr>
            <a:r>
              <a:rPr lang="en-US" sz="2200" dirty="0">
                <a:sym typeface="Lato"/>
              </a:rPr>
              <a:t>Avec la participation de divers </a:t>
            </a:r>
            <a:r>
              <a:rPr lang="en-US" sz="2200" dirty="0" err="1">
                <a:sym typeface="Lato"/>
              </a:rPr>
              <a:t>intervenants</a:t>
            </a:r>
            <a:r>
              <a:rPr lang="en-US" sz="2200" dirty="0">
                <a:sym typeface="Lato"/>
              </a:rPr>
              <a:t>.</a:t>
            </a:r>
          </a:p>
          <a:p>
            <a:pPr marL="741600" lvl="1" indent="-285750">
              <a:lnSpc>
                <a:spcPts val="2200"/>
              </a:lnSpc>
              <a:spcBef>
                <a:spcPts val="1000"/>
              </a:spcBef>
              <a:buClr>
                <a:schemeClr val="dk1"/>
              </a:buClr>
              <a:buSzPts val="1800"/>
              <a:buFont typeface="Arial" panose="020B0604020202020204" pitchFamily="34" charset="0"/>
              <a:buChar char="•"/>
            </a:pPr>
            <a:r>
              <a:rPr lang="en-US" sz="2200" dirty="0" err="1">
                <a:sym typeface="Lato"/>
              </a:rPr>
              <a:t>Impliqué</a:t>
            </a:r>
            <a:r>
              <a:rPr lang="en-US" sz="2200" dirty="0">
                <a:sym typeface="Lato"/>
              </a:rPr>
              <a:t> dans </a:t>
            </a:r>
            <a:r>
              <a:rPr lang="en-US" sz="2200" dirty="0" err="1">
                <a:sym typeface="Lato"/>
              </a:rPr>
              <a:t>l'établissement</a:t>
            </a:r>
            <a:r>
              <a:rPr lang="en-US" sz="2200" dirty="0">
                <a:sym typeface="Lato"/>
              </a:rPr>
              <a:t> des futures </a:t>
            </a:r>
            <a:r>
              <a:rPr lang="en-US" sz="2200" dirty="0" err="1">
                <a:sym typeface="Lato"/>
              </a:rPr>
              <a:t>mesures</a:t>
            </a:r>
            <a:r>
              <a:rPr lang="en-US" sz="2200" dirty="0">
                <a:sym typeface="Lato"/>
              </a:rPr>
              <a:t> de performance et des </a:t>
            </a:r>
            <a:r>
              <a:rPr lang="en-US" sz="2200" dirty="0" err="1">
                <a:sym typeface="Lato"/>
              </a:rPr>
              <a:t>objectifs</a:t>
            </a:r>
            <a:r>
              <a:rPr lang="en-US" sz="2200" dirty="0">
                <a:sym typeface="Lato"/>
              </a:rPr>
              <a:t>.</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2200" b="1" dirty="0">
                <a:sym typeface="Lato"/>
              </a:rPr>
              <a:t>Des </a:t>
            </a:r>
            <a:r>
              <a:rPr lang="en-US" sz="2200" b="1" dirty="0" err="1">
                <a:sym typeface="Lato"/>
              </a:rPr>
              <a:t>mécanismes</a:t>
            </a:r>
            <a:r>
              <a:rPr lang="en-US" sz="2200" b="1" dirty="0">
                <a:sym typeface="Lato"/>
              </a:rPr>
              <a:t> de </a:t>
            </a:r>
            <a:r>
              <a:rPr lang="en-US" sz="2200" b="1" dirty="0" err="1">
                <a:sym typeface="Lato"/>
              </a:rPr>
              <a:t>vérification</a:t>
            </a:r>
            <a:r>
              <a:rPr lang="en-US" sz="2200" b="1" dirty="0">
                <a:sym typeface="Lato"/>
              </a:rPr>
              <a:t> </a:t>
            </a:r>
            <a:r>
              <a:rPr lang="en-US" sz="2200" b="1" dirty="0" err="1">
                <a:sym typeface="Lato"/>
              </a:rPr>
              <a:t>indépendante</a:t>
            </a:r>
            <a:r>
              <a:rPr lang="en-US" sz="2200" b="1" dirty="0">
                <a:sym typeface="Lato"/>
              </a:rPr>
              <a:t> et de triangulation </a:t>
            </a:r>
            <a:r>
              <a:rPr lang="en-US" sz="2200" b="1" dirty="0" err="1">
                <a:sym typeface="Lato"/>
              </a:rPr>
              <a:t>croisée</a:t>
            </a:r>
            <a:r>
              <a:rPr lang="en-US" sz="2200" b="1" dirty="0">
                <a:sym typeface="Lato"/>
              </a:rPr>
              <a:t>.</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2200" b="1" dirty="0">
                <a:sym typeface="Lato"/>
              </a:rPr>
              <a:t>Des </a:t>
            </a:r>
            <a:r>
              <a:rPr lang="en-US" sz="2200" b="1" dirty="0" err="1">
                <a:sym typeface="Lato"/>
              </a:rPr>
              <a:t>mesures</a:t>
            </a:r>
            <a:r>
              <a:rPr lang="en-US" sz="2200" b="1" dirty="0">
                <a:sym typeface="Lato"/>
              </a:rPr>
              <a:t> </a:t>
            </a:r>
            <a:r>
              <a:rPr lang="en-US" sz="2200" b="1" dirty="0" err="1">
                <a:sym typeface="Lato"/>
              </a:rPr>
              <a:t>spécifiques</a:t>
            </a:r>
            <a:r>
              <a:rPr lang="en-US" sz="2200" b="1" dirty="0">
                <a:sym typeface="Lato"/>
              </a:rPr>
              <a:t> </a:t>
            </a:r>
            <a:r>
              <a:rPr lang="en-US" sz="2200" b="1" dirty="0" err="1">
                <a:sym typeface="Lato"/>
              </a:rPr>
              <a:t>liées</a:t>
            </a:r>
            <a:r>
              <a:rPr lang="en-US" sz="2200" b="1" dirty="0">
                <a:sym typeface="Lato"/>
              </a:rPr>
              <a:t> aux services </a:t>
            </a:r>
            <a:r>
              <a:rPr lang="en-US" sz="2200" b="1" dirty="0" err="1">
                <a:sym typeface="Lato"/>
              </a:rPr>
              <a:t>destinés</a:t>
            </a:r>
            <a:r>
              <a:rPr lang="en-US" sz="2200" b="1" dirty="0">
                <a:sym typeface="Lato"/>
              </a:rPr>
              <a:t> aux </a:t>
            </a:r>
            <a:r>
              <a:rPr lang="en-US" sz="2200" b="1" dirty="0" err="1">
                <a:sym typeface="Lato"/>
              </a:rPr>
              <a:t>personnes</a:t>
            </a:r>
            <a:r>
              <a:rPr lang="en-US" sz="2200" b="1" dirty="0">
                <a:sym typeface="Lato"/>
              </a:rPr>
              <a:t> </a:t>
            </a:r>
            <a:r>
              <a:rPr lang="en-US" sz="2200" b="1" dirty="0" err="1">
                <a:sym typeface="Lato"/>
              </a:rPr>
              <a:t>défavorisées</a:t>
            </a:r>
            <a:r>
              <a:rPr lang="en-US" sz="2200" b="1" dirty="0">
                <a:sym typeface="Lato"/>
              </a:rPr>
              <a:t> </a:t>
            </a:r>
            <a:r>
              <a:rPr lang="en-US" sz="2200" b="1" dirty="0" err="1">
                <a:sym typeface="Lato"/>
              </a:rPr>
              <a:t>ou</a:t>
            </a:r>
            <a:r>
              <a:rPr lang="en-US" sz="2200" b="1" dirty="0">
                <a:sym typeface="Lato"/>
              </a:rPr>
              <a:t> </a:t>
            </a:r>
            <a:r>
              <a:rPr lang="en-US" sz="2200" b="1" dirty="0" err="1">
                <a:sym typeface="Lato"/>
              </a:rPr>
              <a:t>à</a:t>
            </a:r>
            <a:r>
              <a:rPr lang="en-US" sz="2200" b="1" dirty="0">
                <a:sym typeface="Lato"/>
              </a:rPr>
              <a:t> </a:t>
            </a:r>
            <a:r>
              <a:rPr lang="en-US" sz="2200" b="1" dirty="0" err="1">
                <a:sym typeface="Lato"/>
              </a:rPr>
              <a:t>l'assainissement</a:t>
            </a:r>
            <a:r>
              <a:rPr lang="en-US" sz="2200" b="1" dirty="0">
                <a:sym typeface="Lato"/>
              </a:rPr>
              <a:t> sans </a:t>
            </a:r>
            <a:r>
              <a:rPr lang="en-US" sz="2200" b="1" dirty="0" err="1">
                <a:sym typeface="Lato"/>
              </a:rPr>
              <a:t>égouts</a:t>
            </a:r>
            <a:r>
              <a:rPr lang="en-US" sz="2200" b="1" dirty="0">
                <a:sym typeface="Lato"/>
              </a:rPr>
              <a:t>.</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2200" b="1" dirty="0">
                <a:sym typeface="Lato"/>
              </a:rPr>
              <a:t>Les </a:t>
            </a:r>
            <a:r>
              <a:rPr lang="en-US" sz="2200" b="1" dirty="0" err="1">
                <a:sym typeface="Lato"/>
              </a:rPr>
              <a:t>objectifs</a:t>
            </a:r>
            <a:r>
              <a:rPr lang="en-US" sz="2200" b="1" dirty="0">
                <a:sym typeface="Lato"/>
              </a:rPr>
              <a:t> et les </a:t>
            </a:r>
            <a:r>
              <a:rPr lang="en-US" sz="2200" b="1" dirty="0" err="1">
                <a:sym typeface="Lato"/>
              </a:rPr>
              <a:t>réalisations</a:t>
            </a:r>
            <a:r>
              <a:rPr lang="en-US" sz="2200" b="1" dirty="0">
                <a:sym typeface="Lato"/>
              </a:rPr>
              <a:t> </a:t>
            </a:r>
            <a:r>
              <a:rPr lang="en-US" sz="2200" b="1" dirty="0" err="1">
                <a:sym typeface="Lato"/>
              </a:rPr>
              <a:t>devraient</a:t>
            </a:r>
            <a:r>
              <a:rPr lang="en-US" sz="2200" b="1" dirty="0">
                <a:sym typeface="Lato"/>
              </a:rPr>
              <a:t> </a:t>
            </a:r>
            <a:r>
              <a:rPr lang="en-US" sz="2200" b="1" dirty="0" err="1">
                <a:sym typeface="Lato"/>
              </a:rPr>
              <a:t>être</a:t>
            </a:r>
            <a:r>
              <a:rPr lang="en-US" sz="2200" b="1" dirty="0">
                <a:sym typeface="Lato"/>
              </a:rPr>
              <a:t> </a:t>
            </a:r>
            <a:r>
              <a:rPr lang="en-US" sz="2200" b="1" dirty="0" err="1">
                <a:sym typeface="Lato"/>
              </a:rPr>
              <a:t>publiés</a:t>
            </a:r>
            <a:r>
              <a:rPr lang="en-US" sz="2200" b="1" dirty="0">
                <a:sym typeface="Lato"/>
              </a:rPr>
              <a:t>.</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2200" b="1" dirty="0">
                <a:sym typeface="Lato"/>
              </a:rPr>
              <a:t>Des </a:t>
            </a:r>
            <a:r>
              <a:rPr lang="en-US" sz="2200" b="1" dirty="0" err="1">
                <a:sym typeface="Lato"/>
              </a:rPr>
              <a:t>conséquences</a:t>
            </a:r>
            <a:r>
              <a:rPr lang="en-US" sz="2200" b="1" dirty="0">
                <a:sym typeface="Lato"/>
              </a:rPr>
              <a:t> </a:t>
            </a:r>
            <a:r>
              <a:rPr lang="en-US" sz="2200" b="1" dirty="0" err="1">
                <a:sym typeface="Lato"/>
              </a:rPr>
              <a:t>réelles</a:t>
            </a:r>
            <a:r>
              <a:rPr lang="en-US" sz="2200" b="1" dirty="0">
                <a:sym typeface="Lato"/>
              </a:rPr>
              <a:t> </a:t>
            </a:r>
            <a:r>
              <a:rPr lang="en-US" sz="2200" b="1" dirty="0" err="1">
                <a:sym typeface="Lato"/>
              </a:rPr>
              <a:t>en</a:t>
            </a:r>
            <a:r>
              <a:rPr lang="en-US" sz="2200" b="1" dirty="0">
                <a:sym typeface="Lato"/>
              </a:rPr>
              <a:t> </a:t>
            </a:r>
            <a:r>
              <a:rPr lang="en-US" sz="2200" b="1" dirty="0" err="1">
                <a:sym typeface="Lato"/>
              </a:rPr>
              <a:t>cas</a:t>
            </a:r>
            <a:r>
              <a:rPr lang="en-US" sz="2200" b="1" dirty="0">
                <a:sym typeface="Lato"/>
              </a:rPr>
              <a:t> de performances </a:t>
            </a:r>
            <a:r>
              <a:rPr lang="en-US" sz="2200" b="1" dirty="0" err="1">
                <a:sym typeface="Lato"/>
              </a:rPr>
              <a:t>inacceptables</a:t>
            </a:r>
            <a:r>
              <a:rPr lang="en-US" sz="2200" b="1" dirty="0">
                <a:sym typeface="Lato"/>
              </a:rPr>
              <a:t>, avec les </a:t>
            </a:r>
            <a:r>
              <a:rPr lang="en-US" sz="2200" b="1" dirty="0" err="1">
                <a:sym typeface="Lato"/>
              </a:rPr>
              <a:t>détails</a:t>
            </a:r>
            <a:r>
              <a:rPr lang="en-US" sz="2200" b="1" dirty="0">
                <a:sym typeface="Lato"/>
              </a:rPr>
              <a:t> du </a:t>
            </a:r>
            <a:r>
              <a:rPr lang="en-US" sz="2200" b="1" dirty="0" err="1">
                <a:sym typeface="Lato"/>
              </a:rPr>
              <a:t>modèle</a:t>
            </a:r>
            <a:r>
              <a:rPr lang="en-US" sz="2200" b="1" dirty="0">
                <a:sym typeface="Lato"/>
              </a:rPr>
              <a:t> </a:t>
            </a:r>
            <a:r>
              <a:rPr lang="en-US" sz="2200" b="1" dirty="0" err="1">
                <a:sym typeface="Lato"/>
              </a:rPr>
              <a:t>rendus</a:t>
            </a:r>
            <a:r>
              <a:rPr lang="en-US" sz="2200" b="1" dirty="0">
                <a:sym typeface="Lato"/>
              </a:rPr>
              <a:t> publics.</a:t>
            </a:r>
          </a:p>
          <a:p>
            <a:pPr lvl="0" algn="l" rtl="0">
              <a:lnSpc>
                <a:spcPts val="2200"/>
              </a:lnSpc>
              <a:spcBef>
                <a:spcPts val="1000"/>
              </a:spcBef>
              <a:spcAft>
                <a:spcPts val="0"/>
              </a:spcAft>
              <a:buClr>
                <a:schemeClr val="dk1"/>
              </a:buClr>
              <a:buSzPts val="1800"/>
            </a:pPr>
            <a:endParaRPr lang="en-US" sz="2400" b="1" i="1" dirty="0">
              <a:solidFill>
                <a:srgbClr val="6F2875"/>
              </a:solidFill>
              <a:latin typeface="Calibri" panose="020F0502020204030204" pitchFamily="34" charset="0"/>
              <a:cs typeface="Calibri" panose="020F0502020204030204" pitchFamily="34" charset="0"/>
              <a:sym typeface="Lato"/>
            </a:endParaRPr>
          </a:p>
          <a:p>
            <a:pPr lvl="0" algn="l" rtl="0">
              <a:lnSpc>
                <a:spcPts val="2200"/>
              </a:lnSpc>
              <a:spcBef>
                <a:spcPts val="1000"/>
              </a:spcBef>
              <a:spcAft>
                <a:spcPts val="0"/>
              </a:spcAft>
              <a:buClr>
                <a:schemeClr val="dk1"/>
              </a:buClr>
              <a:buSzPts val="1800"/>
            </a:pPr>
            <a:r>
              <a:rPr lang="en-US" sz="2400" b="1" i="1" dirty="0" err="1">
                <a:solidFill>
                  <a:srgbClr val="6F2875"/>
                </a:solidFill>
                <a:latin typeface="Calibri" panose="020F0502020204030204" pitchFamily="34" charset="0"/>
                <a:cs typeface="Calibri" panose="020F0502020204030204" pitchFamily="34" charset="0"/>
                <a:sym typeface="Lato"/>
              </a:rPr>
              <a:t>Quelles</a:t>
            </a:r>
            <a:r>
              <a:rPr lang="en-US" sz="2400" b="1" i="1" dirty="0">
                <a:solidFill>
                  <a:srgbClr val="6F2875"/>
                </a:solidFill>
                <a:latin typeface="Calibri" panose="020F0502020204030204" pitchFamily="34" charset="0"/>
                <a:cs typeface="Calibri" panose="020F0502020204030204" pitchFamily="34" charset="0"/>
                <a:sym typeface="Lato"/>
              </a:rPr>
              <a:t> performances </a:t>
            </a:r>
            <a:r>
              <a:rPr lang="en-US" sz="2400" b="1" i="1" dirty="0" err="1">
                <a:solidFill>
                  <a:srgbClr val="6F2875"/>
                </a:solidFill>
                <a:latin typeface="Calibri" panose="020F0502020204030204" pitchFamily="34" charset="0"/>
                <a:cs typeface="Calibri" panose="020F0502020204030204" pitchFamily="34" charset="0"/>
                <a:sym typeface="Lato"/>
              </a:rPr>
              <a:t>sont</a:t>
            </a:r>
            <a:r>
              <a:rPr lang="en-US" sz="2400" b="1" i="1" dirty="0">
                <a:solidFill>
                  <a:srgbClr val="6F2875"/>
                </a:solidFill>
                <a:latin typeface="Calibri" panose="020F0502020204030204" pitchFamily="34" charset="0"/>
                <a:cs typeface="Calibri" panose="020F0502020204030204" pitchFamily="34" charset="0"/>
                <a:sym typeface="Lato"/>
              </a:rPr>
              <a:t> </a:t>
            </a:r>
            <a:r>
              <a:rPr lang="en-US" sz="2400" b="1" i="1" dirty="0" err="1">
                <a:solidFill>
                  <a:srgbClr val="6F2875"/>
                </a:solidFill>
                <a:latin typeface="Calibri" panose="020F0502020204030204" pitchFamily="34" charset="0"/>
                <a:cs typeface="Calibri" panose="020F0502020204030204" pitchFamily="34" charset="0"/>
                <a:sym typeface="Lato"/>
              </a:rPr>
              <a:t>jugées</a:t>
            </a:r>
            <a:r>
              <a:rPr lang="en-US" sz="2400" b="1" i="1" dirty="0">
                <a:solidFill>
                  <a:srgbClr val="6F2875"/>
                </a:solidFill>
                <a:latin typeface="Calibri" panose="020F0502020204030204" pitchFamily="34" charset="0"/>
                <a:cs typeface="Calibri" panose="020F0502020204030204" pitchFamily="34" charset="0"/>
                <a:sym typeface="Lato"/>
              </a:rPr>
              <a:t> </a:t>
            </a:r>
            <a:r>
              <a:rPr lang="en-US" sz="2400" b="1" i="1" dirty="0" err="1">
                <a:solidFill>
                  <a:srgbClr val="6F2875"/>
                </a:solidFill>
                <a:latin typeface="Calibri" panose="020F0502020204030204" pitchFamily="34" charset="0"/>
                <a:cs typeface="Calibri" panose="020F0502020204030204" pitchFamily="34" charset="0"/>
                <a:sym typeface="Lato"/>
              </a:rPr>
              <a:t>inacceptables</a:t>
            </a:r>
            <a:r>
              <a:rPr lang="en-US" sz="2400" b="1" i="1" dirty="0">
                <a:solidFill>
                  <a:srgbClr val="6F2875"/>
                </a:solidFill>
                <a:latin typeface="Calibri" panose="020F0502020204030204" pitchFamily="34" charset="0"/>
                <a:cs typeface="Calibri" panose="020F0502020204030204" pitchFamily="34" charset="0"/>
                <a:sym typeface="Lato"/>
              </a:rPr>
              <a:t>, et </a:t>
            </a:r>
            <a:r>
              <a:rPr lang="en-US" sz="2400" b="1" i="1" dirty="0" err="1">
                <a:solidFill>
                  <a:srgbClr val="6F2875"/>
                </a:solidFill>
                <a:latin typeface="Calibri" panose="020F0502020204030204" pitchFamily="34" charset="0"/>
                <a:cs typeface="Calibri" panose="020F0502020204030204" pitchFamily="34" charset="0"/>
                <a:sym typeface="Lato"/>
              </a:rPr>
              <a:t>quelles</a:t>
            </a:r>
            <a:r>
              <a:rPr lang="en-US" sz="2400" b="1" i="1" dirty="0">
                <a:solidFill>
                  <a:srgbClr val="6F2875"/>
                </a:solidFill>
                <a:latin typeface="Calibri" panose="020F0502020204030204" pitchFamily="34" charset="0"/>
                <a:cs typeface="Calibri" panose="020F0502020204030204" pitchFamily="34" charset="0"/>
                <a:sym typeface="Lato"/>
              </a:rPr>
              <a:t> </a:t>
            </a:r>
            <a:r>
              <a:rPr lang="en-US" sz="2400" b="1" i="1" dirty="0" err="1">
                <a:solidFill>
                  <a:srgbClr val="6F2875"/>
                </a:solidFill>
                <a:latin typeface="Calibri" panose="020F0502020204030204" pitchFamily="34" charset="0"/>
                <a:cs typeface="Calibri" panose="020F0502020204030204" pitchFamily="34" charset="0"/>
                <a:sym typeface="Lato"/>
              </a:rPr>
              <a:t>seront</a:t>
            </a:r>
            <a:r>
              <a:rPr lang="en-US" sz="2400" b="1" i="1" dirty="0">
                <a:solidFill>
                  <a:srgbClr val="6F2875"/>
                </a:solidFill>
                <a:latin typeface="Calibri" panose="020F0502020204030204" pitchFamily="34" charset="0"/>
                <a:cs typeface="Calibri" panose="020F0502020204030204" pitchFamily="34" charset="0"/>
                <a:sym typeface="Lato"/>
              </a:rPr>
              <a:t> les </a:t>
            </a:r>
            <a:r>
              <a:rPr lang="en-US" sz="2400" b="1" i="1" dirty="0" err="1">
                <a:solidFill>
                  <a:srgbClr val="6F2875"/>
                </a:solidFill>
                <a:latin typeface="Calibri" panose="020F0502020204030204" pitchFamily="34" charset="0"/>
                <a:cs typeface="Calibri" panose="020F0502020204030204" pitchFamily="34" charset="0"/>
                <a:sym typeface="Lato"/>
              </a:rPr>
              <a:t>conséquences</a:t>
            </a:r>
            <a:r>
              <a:rPr lang="en-US" sz="2400" b="1" i="1" dirty="0">
                <a:solidFill>
                  <a:srgbClr val="6F2875"/>
                </a:solidFill>
                <a:latin typeface="Calibri" panose="020F0502020204030204" pitchFamily="34" charset="0"/>
                <a:cs typeface="Calibri" panose="020F0502020204030204" pitchFamily="34" charset="0"/>
                <a:sym typeface="Lato"/>
              </a:rPr>
              <a:t> ?</a:t>
            </a:r>
          </a:p>
        </p:txBody>
      </p:sp>
    </p:spTree>
    <p:extLst>
      <p:ext uri="{BB962C8B-B14F-4D97-AF65-F5344CB8AC3E}">
        <p14:creationId xmlns:p14="http://schemas.microsoft.com/office/powerpoint/2010/main" val="3389109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899" y="368053"/>
            <a:ext cx="10280705" cy="518508"/>
          </a:xfrm>
          <a:prstGeom prst="rect">
            <a:avLst/>
          </a:prstGeom>
        </p:spPr>
        <p:txBody>
          <a:bodyPr vert="horz" lIns="0" tIns="0" rIns="0" bIns="0" rtlCol="0" anchor="t" anchorCtr="0">
            <a:normAutofit/>
          </a:bodyPr>
          <a:lstStyle/>
          <a:p>
            <a:r>
              <a:rPr lang="en-US" sz="3200" b="1" dirty="0" err="1">
                <a:solidFill>
                  <a:schemeClr val="tx2"/>
                </a:solidFill>
                <a:latin typeface="Calibri" panose="020F0502020204030204" pitchFamily="34" charset="0"/>
              </a:rPr>
              <a:t>L'autorégulation</a:t>
            </a:r>
            <a:r>
              <a:rPr lang="en-US" sz="3200" b="1" dirty="0">
                <a:solidFill>
                  <a:schemeClr val="tx2"/>
                </a:solidFill>
                <a:latin typeface="Calibri" panose="020F0502020204030204" pitchFamily="34" charset="0"/>
              </a:rPr>
              <a:t> ne </a:t>
            </a:r>
            <a:r>
              <a:rPr lang="en-US" sz="3200" b="1" dirty="0" err="1">
                <a:solidFill>
                  <a:schemeClr val="tx2"/>
                </a:solidFill>
                <a:latin typeface="Calibri" panose="020F0502020204030204" pitchFamily="34" charset="0"/>
              </a:rPr>
              <a:t>peut</a:t>
            </a:r>
            <a:r>
              <a:rPr lang="en-US" sz="3200" b="1" dirty="0">
                <a:solidFill>
                  <a:schemeClr val="tx2"/>
                </a:solidFill>
                <a:latin typeface="Calibri" panose="020F0502020204030204" pitchFamily="34" charset="0"/>
              </a:rPr>
              <a:t> </a:t>
            </a:r>
            <a:r>
              <a:rPr lang="en-US" sz="3200" b="1" dirty="0" err="1">
                <a:solidFill>
                  <a:schemeClr val="tx2"/>
                </a:solidFill>
                <a:latin typeface="Calibri" panose="020F0502020204030204" pitchFamily="34" charset="0"/>
              </a:rPr>
              <a:t>être</a:t>
            </a:r>
            <a:r>
              <a:rPr lang="en-US" sz="3200" b="1" dirty="0">
                <a:solidFill>
                  <a:schemeClr val="tx2"/>
                </a:solidFill>
                <a:latin typeface="Calibri" panose="020F0502020204030204" pitchFamily="34" charset="0"/>
              </a:rPr>
              <a:t> </a:t>
            </a:r>
            <a:r>
              <a:rPr lang="en-US" sz="3200" b="1" dirty="0" err="1">
                <a:solidFill>
                  <a:schemeClr val="tx2"/>
                </a:solidFill>
                <a:latin typeface="Calibri" panose="020F0502020204030204" pitchFamily="34" charset="0"/>
              </a:rPr>
              <a:t>efficace</a:t>
            </a:r>
            <a:r>
              <a:rPr lang="en-US" sz="3200" b="1" dirty="0">
                <a:solidFill>
                  <a:schemeClr val="tx2"/>
                </a:solidFill>
                <a:latin typeface="Calibri" panose="020F0502020204030204" pitchFamily="34" charset="0"/>
              </a:rPr>
              <a:t> que </a:t>
            </a:r>
            <a:r>
              <a:rPr lang="en-US" sz="3200" b="1" dirty="0" err="1">
                <a:solidFill>
                  <a:schemeClr val="tx2"/>
                </a:solidFill>
                <a:latin typeface="Calibri" panose="020F0502020204030204" pitchFamily="34" charset="0"/>
              </a:rPr>
              <a:t>lorsque</a:t>
            </a:r>
            <a:r>
              <a:rPr lang="en-US" sz="3200" b="1" dirty="0">
                <a:solidFill>
                  <a:schemeClr val="tx2"/>
                </a:solidFill>
                <a:latin typeface="Calibri" panose="020F0502020204030204" pitchFamily="34" charset="0"/>
              </a:rPr>
              <a:t> :</a:t>
            </a: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9" name="Google Shape;284;p14">
            <a:extLst>
              <a:ext uri="{FF2B5EF4-FFF2-40B4-BE49-F238E27FC236}">
                <a16:creationId xmlns:a16="http://schemas.microsoft.com/office/drawing/2014/main" id="{A567C80C-FCBD-5246-2CB8-DB23BE3810E7}"/>
              </a:ext>
            </a:extLst>
          </p:cNvPr>
          <p:cNvSpPr/>
          <p:nvPr/>
        </p:nvSpPr>
        <p:spPr>
          <a:xfrm>
            <a:off x="723900" y="1086978"/>
            <a:ext cx="10744200" cy="4673742"/>
          </a:xfrm>
          <a:prstGeom prst="rect">
            <a:avLst/>
          </a:prstGeom>
          <a:solidFill>
            <a:srgbClr val="6F2875">
              <a:alpha val="10000"/>
            </a:srgbClr>
          </a:solid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2000" dirty="0" err="1">
                <a:sym typeface="Lato"/>
              </a:rPr>
              <a:t>L'unité</a:t>
            </a:r>
            <a:r>
              <a:rPr lang="en-US" sz="2000" dirty="0">
                <a:sym typeface="Lato"/>
              </a:rPr>
              <a:t> interne </a:t>
            </a:r>
            <a:r>
              <a:rPr lang="en-US" sz="2000" dirty="0" err="1">
                <a:sym typeface="Lato"/>
              </a:rPr>
              <a:t>d'autorégulation</a:t>
            </a:r>
            <a:r>
              <a:rPr lang="en-US" sz="2000" dirty="0">
                <a:sym typeface="Lato"/>
              </a:rPr>
              <a:t> </a:t>
            </a:r>
            <a:r>
              <a:rPr lang="en-US" sz="2000" dirty="0" err="1">
                <a:sym typeface="Lato"/>
              </a:rPr>
              <a:t>bénéficie</a:t>
            </a:r>
            <a:r>
              <a:rPr lang="en-US" sz="2000" dirty="0">
                <a:sym typeface="Lato"/>
              </a:rPr>
              <a:t> </a:t>
            </a:r>
            <a:r>
              <a:rPr lang="en-US" sz="2000" dirty="0" err="1">
                <a:sym typeface="Lato"/>
              </a:rPr>
              <a:t>d'une</a:t>
            </a:r>
            <a:r>
              <a:rPr lang="en-US" sz="2000" dirty="0">
                <a:sym typeface="Lato"/>
              </a:rPr>
              <a:t> forte </a:t>
            </a:r>
            <a:r>
              <a:rPr lang="en-US" sz="2000" dirty="0" err="1">
                <a:sym typeface="Lato"/>
              </a:rPr>
              <a:t>autonomie</a:t>
            </a:r>
            <a:r>
              <a:rPr lang="en-US" sz="2000" dirty="0">
                <a:sym typeface="Lato"/>
              </a:rPr>
              <a:t> critique : </a:t>
            </a:r>
            <a:r>
              <a:rPr lang="en-US" sz="2000" dirty="0" err="1">
                <a:sym typeface="Lato"/>
              </a:rPr>
              <a:t>une</a:t>
            </a:r>
            <a:r>
              <a:rPr lang="en-US" sz="2000" dirty="0">
                <a:sym typeface="Lato"/>
              </a:rPr>
              <a:t> "</a:t>
            </a:r>
            <a:r>
              <a:rPr lang="en-US" sz="2000" dirty="0" err="1">
                <a:sym typeface="Lato"/>
              </a:rPr>
              <a:t>licence</a:t>
            </a:r>
            <a:r>
              <a:rPr lang="en-US" sz="2000" dirty="0">
                <a:sym typeface="Lato"/>
              </a:rPr>
              <a:t> pour </a:t>
            </a:r>
            <a:r>
              <a:rPr lang="en-US" sz="2000" dirty="0" err="1">
                <a:sym typeface="Lato"/>
              </a:rPr>
              <a:t>critiquer</a:t>
            </a:r>
            <a:r>
              <a:rPr lang="en-US" sz="2000" dirty="0">
                <a:sym typeface="Lato"/>
              </a:rPr>
              <a:t> </a:t>
            </a:r>
            <a:r>
              <a:rPr lang="en-US" sz="2000" dirty="0" err="1">
                <a:sym typeface="Lato"/>
              </a:rPr>
              <a:t>librement</a:t>
            </a:r>
            <a:r>
              <a:rPr lang="en-US" sz="2000" dirty="0">
                <a:sym typeface="Lato"/>
              </a:rPr>
              <a:t>", non </a:t>
            </a:r>
            <a:r>
              <a:rPr lang="en-US" sz="2000" dirty="0" err="1">
                <a:sym typeface="Lato"/>
              </a:rPr>
              <a:t>seulement</a:t>
            </a:r>
            <a:r>
              <a:rPr lang="en-US" sz="2000" dirty="0">
                <a:sym typeface="Lato"/>
              </a:rPr>
              <a:t> </a:t>
            </a:r>
            <a:r>
              <a:rPr lang="en-US" sz="2000" dirty="0" err="1">
                <a:sym typeface="Lato"/>
              </a:rPr>
              <a:t>acceptée</a:t>
            </a:r>
            <a:r>
              <a:rPr lang="en-US" sz="2000" dirty="0">
                <a:sym typeface="Lato"/>
              </a:rPr>
              <a:t> </a:t>
            </a:r>
            <a:r>
              <a:rPr lang="en-US" sz="2000" dirty="0" err="1">
                <a:sym typeface="Lato"/>
              </a:rPr>
              <a:t>mais</a:t>
            </a:r>
            <a:r>
              <a:rPr lang="en-US" sz="2000" dirty="0">
                <a:sym typeface="Lato"/>
              </a:rPr>
              <a:t> </a:t>
            </a:r>
            <a:r>
              <a:rPr lang="en-US" sz="2000" dirty="0" err="1">
                <a:sym typeface="Lato"/>
              </a:rPr>
              <a:t>activement</a:t>
            </a:r>
            <a:r>
              <a:rPr lang="en-US" sz="2000" dirty="0">
                <a:sym typeface="Lato"/>
              </a:rPr>
              <a:t> </a:t>
            </a:r>
            <a:r>
              <a:rPr lang="en-US" sz="2000" dirty="0" err="1">
                <a:sym typeface="Lato"/>
              </a:rPr>
              <a:t>encouragée</a:t>
            </a:r>
            <a:r>
              <a:rPr lang="en-US" sz="2000" dirty="0">
                <a:sym typeface="Lato"/>
              </a:rPr>
              <a:t> et protégée par la haute direction.</a:t>
            </a:r>
          </a:p>
          <a:p>
            <a:pPr lvl="0" algn="l" rtl="0">
              <a:lnSpc>
                <a:spcPts val="2200"/>
              </a:lnSpc>
              <a:spcBef>
                <a:spcPts val="1000"/>
              </a:spcBef>
              <a:spcAft>
                <a:spcPts val="0"/>
              </a:spcAft>
              <a:buClr>
                <a:schemeClr val="dk1"/>
              </a:buClr>
              <a:buSzPts val="1800"/>
            </a:pPr>
            <a:endParaRPr lang="en-US" sz="2000" dirty="0">
              <a:sym typeface="Lato"/>
            </a:endParaRP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2000" dirty="0" err="1">
                <a:sym typeface="Lato"/>
              </a:rPr>
              <a:t>L'unité</a:t>
            </a:r>
            <a:r>
              <a:rPr lang="en-US" sz="2000" dirty="0">
                <a:sym typeface="Lato"/>
              </a:rPr>
              <a:t> interne </a:t>
            </a:r>
            <a:r>
              <a:rPr lang="en-US" sz="2000" dirty="0" err="1">
                <a:sym typeface="Lato"/>
              </a:rPr>
              <a:t>d'autorégulation</a:t>
            </a:r>
            <a:r>
              <a:rPr lang="en-US" sz="2000" dirty="0">
                <a:sym typeface="Lato"/>
              </a:rPr>
              <a:t> </a:t>
            </a:r>
            <a:r>
              <a:rPr lang="en-US" sz="2000" dirty="0" err="1">
                <a:sym typeface="Lato"/>
              </a:rPr>
              <a:t>est</a:t>
            </a:r>
            <a:r>
              <a:rPr lang="en-US" sz="2000" dirty="0">
                <a:sym typeface="Lato"/>
              </a:rPr>
              <a:t> </a:t>
            </a:r>
            <a:r>
              <a:rPr lang="en-US" sz="2000" dirty="0" err="1">
                <a:sym typeface="Lato"/>
              </a:rPr>
              <a:t>constituée</a:t>
            </a:r>
            <a:r>
              <a:rPr lang="en-US" sz="2000" dirty="0">
                <a:sym typeface="Lato"/>
              </a:rPr>
              <a:t> de </a:t>
            </a:r>
            <a:r>
              <a:rPr lang="en-US" sz="2000" dirty="0" err="1">
                <a:sym typeface="Lato"/>
              </a:rPr>
              <a:t>personnes</a:t>
            </a:r>
            <a:r>
              <a:rPr lang="en-US" sz="2000" dirty="0">
                <a:sym typeface="Lato"/>
              </a:rPr>
              <a:t> </a:t>
            </a:r>
            <a:r>
              <a:rPr lang="en-US" sz="2000" dirty="0" err="1">
                <a:sym typeface="Lato"/>
              </a:rPr>
              <a:t>hautement</a:t>
            </a:r>
            <a:r>
              <a:rPr lang="en-US" sz="2000" dirty="0">
                <a:sym typeface="Lato"/>
              </a:rPr>
              <a:t> </a:t>
            </a:r>
            <a:r>
              <a:rPr lang="en-US" sz="2000" dirty="0" err="1">
                <a:sym typeface="Lato"/>
              </a:rPr>
              <a:t>qualifiées</a:t>
            </a:r>
            <a:r>
              <a:rPr lang="en-US" sz="2000" dirty="0">
                <a:sym typeface="Lato"/>
              </a:rPr>
              <a:t> </a:t>
            </a:r>
            <a:r>
              <a:rPr lang="en-US" sz="2000" dirty="0" err="1">
                <a:sym typeface="Lato"/>
              </a:rPr>
              <a:t>animées</a:t>
            </a:r>
            <a:r>
              <a:rPr lang="en-US" sz="2000" dirty="0">
                <a:sym typeface="Lato"/>
              </a:rPr>
              <a:t> par </a:t>
            </a:r>
            <a:r>
              <a:rPr lang="en-US" sz="2000" dirty="0" err="1">
                <a:sym typeface="Lato"/>
              </a:rPr>
              <a:t>une</a:t>
            </a:r>
            <a:r>
              <a:rPr lang="en-US" sz="2000" dirty="0">
                <a:sym typeface="Lato"/>
              </a:rPr>
              <a:t> </a:t>
            </a:r>
            <a:r>
              <a:rPr lang="en-US" sz="2000" dirty="0" err="1">
                <a:sym typeface="Lato"/>
              </a:rPr>
              <a:t>éthique</a:t>
            </a:r>
            <a:r>
              <a:rPr lang="en-US" sz="2000" dirty="0">
                <a:sym typeface="Lato"/>
              </a:rPr>
              <a:t> de rigueur critique.</a:t>
            </a:r>
          </a:p>
          <a:p>
            <a:pPr lvl="0" algn="l" rtl="0">
              <a:lnSpc>
                <a:spcPts val="2200"/>
              </a:lnSpc>
              <a:spcBef>
                <a:spcPts val="1000"/>
              </a:spcBef>
              <a:spcAft>
                <a:spcPts val="0"/>
              </a:spcAft>
              <a:buClr>
                <a:schemeClr val="dk1"/>
              </a:buClr>
              <a:buSzPts val="1800"/>
            </a:pPr>
            <a:endParaRPr lang="en-US" sz="2000" dirty="0">
              <a:sym typeface="Lato"/>
            </a:endParaRP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2000" dirty="0">
                <a:sym typeface="Lato"/>
              </a:rPr>
              <a:t>Les conclusions </a:t>
            </a:r>
            <a:r>
              <a:rPr lang="en-US" sz="2000" dirty="0" err="1">
                <a:sym typeface="Lato"/>
              </a:rPr>
              <a:t>sont</a:t>
            </a:r>
            <a:r>
              <a:rPr lang="en-US" sz="2000" dirty="0">
                <a:sym typeface="Lato"/>
              </a:rPr>
              <a:t> </a:t>
            </a:r>
            <a:r>
              <a:rPr lang="en-US" sz="2000" dirty="0" err="1">
                <a:sym typeface="Lato"/>
              </a:rPr>
              <a:t>rendues</a:t>
            </a:r>
            <a:r>
              <a:rPr lang="en-US" sz="2000" dirty="0">
                <a:sym typeface="Lato"/>
              </a:rPr>
              <a:t> </a:t>
            </a:r>
            <a:r>
              <a:rPr lang="en-US" sz="2000" dirty="0" err="1">
                <a:sym typeface="Lato"/>
              </a:rPr>
              <a:t>entièrement</a:t>
            </a:r>
            <a:r>
              <a:rPr lang="en-US" sz="2000" dirty="0">
                <a:sym typeface="Lato"/>
              </a:rPr>
              <a:t> </a:t>
            </a:r>
            <a:r>
              <a:rPr lang="en-US" sz="2000" dirty="0" err="1">
                <a:sym typeface="Lato"/>
              </a:rPr>
              <a:t>publiques</a:t>
            </a:r>
            <a:r>
              <a:rPr lang="en-US" sz="2000" dirty="0">
                <a:sym typeface="Lato"/>
              </a:rPr>
              <a:t>, sans "arrangement" de la part de la haute direction </a:t>
            </a:r>
            <a:r>
              <a:rPr lang="en-US" sz="2000" dirty="0" err="1">
                <a:sym typeface="Lato"/>
              </a:rPr>
              <a:t>ou</a:t>
            </a:r>
            <a:r>
              <a:rPr lang="en-US" sz="2000" dirty="0">
                <a:sym typeface="Lato"/>
              </a:rPr>
              <a:t> des </a:t>
            </a:r>
            <a:r>
              <a:rPr lang="en-US" sz="2000" dirty="0" err="1">
                <a:sym typeface="Lato"/>
              </a:rPr>
              <a:t>unités</a:t>
            </a:r>
            <a:r>
              <a:rPr lang="en-US" sz="2000" dirty="0">
                <a:sym typeface="Lato"/>
              </a:rPr>
              <a:t> </a:t>
            </a:r>
            <a:r>
              <a:rPr lang="en-US" sz="2000" dirty="0" err="1">
                <a:sym typeface="Lato"/>
              </a:rPr>
              <a:t>concernées</a:t>
            </a:r>
            <a:r>
              <a:rPr lang="en-US" sz="2000" dirty="0">
                <a:sym typeface="Lato"/>
              </a:rPr>
              <a:t> par la </a:t>
            </a:r>
            <a:r>
              <a:rPr lang="en-US" sz="2000" dirty="0" err="1">
                <a:sym typeface="Lato"/>
              </a:rPr>
              <a:t>réputation</a:t>
            </a:r>
            <a:r>
              <a:rPr lang="en-US" sz="2000" dirty="0">
                <a:sym typeface="Lato"/>
              </a:rPr>
              <a:t> de </a:t>
            </a:r>
            <a:r>
              <a:rPr lang="en-US" sz="2000" dirty="0" err="1">
                <a:sym typeface="Lato"/>
              </a:rPr>
              <a:t>l'organisation</a:t>
            </a:r>
            <a:r>
              <a:rPr lang="en-US" sz="2000" dirty="0">
                <a:sym typeface="Lato"/>
              </a:rPr>
              <a:t>.</a:t>
            </a:r>
          </a:p>
          <a:p>
            <a:pPr lvl="0" algn="l" rtl="0">
              <a:lnSpc>
                <a:spcPts val="2200"/>
              </a:lnSpc>
              <a:spcBef>
                <a:spcPts val="1000"/>
              </a:spcBef>
              <a:spcAft>
                <a:spcPts val="0"/>
              </a:spcAft>
              <a:buClr>
                <a:schemeClr val="dk1"/>
              </a:buClr>
              <a:buSzPts val="1800"/>
            </a:pPr>
            <a:endParaRPr lang="en-US" sz="2000" b="1" i="1" dirty="0">
              <a:solidFill>
                <a:srgbClr val="6F2875"/>
              </a:solidFill>
              <a:latin typeface="Calibri" panose="020F0502020204030204" pitchFamily="34" charset="0"/>
              <a:cs typeface="Calibri" panose="020F0502020204030204" pitchFamily="34" charset="0"/>
              <a:sym typeface="Lato"/>
            </a:endParaRPr>
          </a:p>
          <a:p>
            <a:pPr lvl="0" algn="l" rtl="0">
              <a:lnSpc>
                <a:spcPts val="2200"/>
              </a:lnSpc>
              <a:spcBef>
                <a:spcPts val="1000"/>
              </a:spcBef>
              <a:spcAft>
                <a:spcPts val="0"/>
              </a:spcAft>
              <a:buClr>
                <a:schemeClr val="dk1"/>
              </a:buClr>
              <a:buSzPts val="1800"/>
            </a:pPr>
            <a:r>
              <a:rPr lang="en-US" sz="2000" b="1" i="1" dirty="0" err="1">
                <a:solidFill>
                  <a:srgbClr val="6F2875"/>
                </a:solidFill>
                <a:latin typeface="Calibri" panose="020F0502020204030204" pitchFamily="34" charset="0"/>
                <a:cs typeface="Calibri" panose="020F0502020204030204" pitchFamily="34" charset="0"/>
                <a:sym typeface="Lato"/>
              </a:rPr>
              <a:t>Lorsque</a:t>
            </a:r>
            <a:r>
              <a:rPr lang="en-US" sz="2000" b="1" i="1" dirty="0">
                <a:solidFill>
                  <a:srgbClr val="6F2875"/>
                </a:solidFill>
                <a:latin typeface="Calibri" panose="020F0502020204030204" pitchFamily="34" charset="0"/>
                <a:cs typeface="Calibri" panose="020F0502020204030204" pitchFamily="34" charset="0"/>
                <a:sym typeface="Lato"/>
              </a:rPr>
              <a:t> </a:t>
            </a:r>
            <a:r>
              <a:rPr lang="en-US" sz="2000" b="1" i="1" dirty="0" err="1">
                <a:solidFill>
                  <a:srgbClr val="6F2875"/>
                </a:solidFill>
                <a:latin typeface="Calibri" panose="020F0502020204030204" pitchFamily="34" charset="0"/>
                <a:cs typeface="Calibri" panose="020F0502020204030204" pitchFamily="34" charset="0"/>
                <a:sym typeface="Lato"/>
              </a:rPr>
              <a:t>ces</a:t>
            </a:r>
            <a:r>
              <a:rPr lang="en-US" sz="2000" b="1" i="1" dirty="0">
                <a:solidFill>
                  <a:srgbClr val="6F2875"/>
                </a:solidFill>
                <a:latin typeface="Calibri" panose="020F0502020204030204" pitchFamily="34" charset="0"/>
                <a:cs typeface="Calibri" panose="020F0502020204030204" pitchFamily="34" charset="0"/>
                <a:sym typeface="Lato"/>
              </a:rPr>
              <a:t> conditions ne </a:t>
            </a:r>
            <a:r>
              <a:rPr lang="en-US" sz="2000" b="1" i="1" dirty="0" err="1">
                <a:solidFill>
                  <a:srgbClr val="6F2875"/>
                </a:solidFill>
                <a:latin typeface="Calibri" panose="020F0502020204030204" pitchFamily="34" charset="0"/>
                <a:cs typeface="Calibri" panose="020F0502020204030204" pitchFamily="34" charset="0"/>
                <a:sym typeface="Lato"/>
              </a:rPr>
              <a:t>sont</a:t>
            </a:r>
            <a:r>
              <a:rPr lang="en-US" sz="2000" b="1" i="1" dirty="0">
                <a:solidFill>
                  <a:srgbClr val="6F2875"/>
                </a:solidFill>
                <a:latin typeface="Calibri" panose="020F0502020204030204" pitchFamily="34" charset="0"/>
                <a:cs typeface="Calibri" panose="020F0502020204030204" pitchFamily="34" charset="0"/>
                <a:sym typeface="Lato"/>
              </a:rPr>
              <a:t> pas </a:t>
            </a:r>
            <a:r>
              <a:rPr lang="en-US" sz="2000" b="1" i="1" dirty="0" err="1">
                <a:solidFill>
                  <a:srgbClr val="6F2875"/>
                </a:solidFill>
                <a:latin typeface="Calibri" panose="020F0502020204030204" pitchFamily="34" charset="0"/>
                <a:cs typeface="Calibri" panose="020F0502020204030204" pitchFamily="34" charset="0"/>
                <a:sym typeface="Lato"/>
              </a:rPr>
              <a:t>remplies</a:t>
            </a:r>
            <a:r>
              <a:rPr lang="en-US" sz="2000" b="1" i="1" dirty="0">
                <a:solidFill>
                  <a:srgbClr val="6F2875"/>
                </a:solidFill>
                <a:latin typeface="Calibri" panose="020F0502020204030204" pitchFamily="34" charset="0"/>
                <a:cs typeface="Calibri" panose="020F0502020204030204" pitchFamily="34" charset="0"/>
                <a:sym typeface="Lato"/>
              </a:rPr>
              <a:t>, </a:t>
            </a:r>
            <a:r>
              <a:rPr lang="en-US" sz="2000" b="1" i="1" dirty="0" err="1">
                <a:solidFill>
                  <a:srgbClr val="6F2875"/>
                </a:solidFill>
                <a:latin typeface="Calibri" panose="020F0502020204030204" pitchFamily="34" charset="0"/>
                <a:cs typeface="Calibri" panose="020F0502020204030204" pitchFamily="34" charset="0"/>
                <a:sym typeface="Lato"/>
              </a:rPr>
              <a:t>l'autorégulation</a:t>
            </a:r>
            <a:r>
              <a:rPr lang="en-US" sz="2000" b="1" i="1" dirty="0">
                <a:solidFill>
                  <a:srgbClr val="6F2875"/>
                </a:solidFill>
                <a:latin typeface="Calibri" panose="020F0502020204030204" pitchFamily="34" charset="0"/>
                <a:cs typeface="Calibri" panose="020F0502020204030204" pitchFamily="34" charset="0"/>
                <a:sym typeface="Lato"/>
              </a:rPr>
              <a:t> </a:t>
            </a:r>
            <a:r>
              <a:rPr lang="en-US" sz="2000" b="1" i="1" dirty="0" err="1">
                <a:solidFill>
                  <a:srgbClr val="6F2875"/>
                </a:solidFill>
                <a:latin typeface="Calibri" panose="020F0502020204030204" pitchFamily="34" charset="0"/>
                <a:cs typeface="Calibri" panose="020F0502020204030204" pitchFamily="34" charset="0"/>
                <a:sym typeface="Lato"/>
              </a:rPr>
              <a:t>risque</a:t>
            </a:r>
            <a:r>
              <a:rPr lang="en-US" sz="2000" b="1" i="1" dirty="0">
                <a:solidFill>
                  <a:srgbClr val="6F2875"/>
                </a:solidFill>
                <a:latin typeface="Calibri" panose="020F0502020204030204" pitchFamily="34" charset="0"/>
                <a:cs typeface="Calibri" panose="020F0502020204030204" pitchFamily="34" charset="0"/>
                <a:sym typeface="Lato"/>
              </a:rPr>
              <a:t> de ne pas </a:t>
            </a:r>
            <a:r>
              <a:rPr lang="en-US" sz="2000" b="1" i="1" dirty="0" err="1">
                <a:solidFill>
                  <a:srgbClr val="6F2875"/>
                </a:solidFill>
                <a:latin typeface="Calibri" panose="020F0502020204030204" pitchFamily="34" charset="0"/>
                <a:cs typeface="Calibri" panose="020F0502020204030204" pitchFamily="34" charset="0"/>
                <a:sym typeface="Lato"/>
              </a:rPr>
              <a:t>être</a:t>
            </a:r>
            <a:r>
              <a:rPr lang="en-US" sz="2000" b="1" i="1" dirty="0">
                <a:solidFill>
                  <a:srgbClr val="6F2875"/>
                </a:solidFill>
                <a:latin typeface="Calibri" panose="020F0502020204030204" pitchFamily="34" charset="0"/>
                <a:cs typeface="Calibri" panose="020F0502020204030204" pitchFamily="34" charset="0"/>
                <a:sym typeface="Lato"/>
              </a:rPr>
              <a:t> un </a:t>
            </a:r>
            <a:r>
              <a:rPr lang="en-US" sz="2000" b="1" i="1" dirty="0" err="1">
                <a:solidFill>
                  <a:srgbClr val="6F2875"/>
                </a:solidFill>
                <a:latin typeface="Calibri" panose="020F0502020204030204" pitchFamily="34" charset="0"/>
                <a:cs typeface="Calibri" panose="020F0502020204030204" pitchFamily="34" charset="0"/>
                <a:sym typeface="Lato"/>
              </a:rPr>
              <a:t>moteur</a:t>
            </a:r>
            <a:r>
              <a:rPr lang="en-US" sz="2000" b="1" i="1" dirty="0">
                <a:solidFill>
                  <a:srgbClr val="6F2875"/>
                </a:solidFill>
                <a:latin typeface="Calibri" panose="020F0502020204030204" pitchFamily="34" charset="0"/>
                <a:cs typeface="Calibri" panose="020F0502020204030204" pitchFamily="34" charset="0"/>
                <a:sym typeface="Lato"/>
              </a:rPr>
              <a:t> de </a:t>
            </a:r>
            <a:r>
              <a:rPr lang="en-US" sz="2000" b="1" i="1" dirty="0" err="1">
                <a:solidFill>
                  <a:srgbClr val="6F2875"/>
                </a:solidFill>
                <a:latin typeface="Calibri" panose="020F0502020204030204" pitchFamily="34" charset="0"/>
                <a:cs typeface="Calibri" panose="020F0502020204030204" pitchFamily="34" charset="0"/>
                <a:sym typeface="Lato"/>
              </a:rPr>
              <a:t>responsabilité</a:t>
            </a:r>
            <a:r>
              <a:rPr lang="en-US" sz="2000" b="1" i="1" dirty="0">
                <a:solidFill>
                  <a:srgbClr val="6F2875"/>
                </a:solidFill>
                <a:latin typeface="Calibri" panose="020F0502020204030204" pitchFamily="34" charset="0"/>
                <a:cs typeface="Calibri" panose="020F0502020204030204" pitchFamily="34" charset="0"/>
                <a:sym typeface="Lato"/>
              </a:rPr>
              <a:t> ; </a:t>
            </a:r>
            <a:r>
              <a:rPr lang="en-US" sz="2000" b="1" i="1" dirty="0" err="1">
                <a:solidFill>
                  <a:srgbClr val="6F2875"/>
                </a:solidFill>
                <a:latin typeface="Calibri" panose="020F0502020204030204" pitchFamily="34" charset="0"/>
                <a:cs typeface="Calibri" panose="020F0502020204030204" pitchFamily="34" charset="0"/>
                <a:sym typeface="Lato"/>
              </a:rPr>
              <a:t>pire</a:t>
            </a:r>
            <a:r>
              <a:rPr lang="en-US" sz="2000" b="1" i="1" dirty="0">
                <a:solidFill>
                  <a:srgbClr val="6F2875"/>
                </a:solidFill>
                <a:latin typeface="Calibri" panose="020F0502020204030204" pitchFamily="34" charset="0"/>
                <a:cs typeface="Calibri" panose="020F0502020204030204" pitchFamily="34" charset="0"/>
                <a:sym typeface="Lato"/>
              </a:rPr>
              <a:t>, </a:t>
            </a:r>
            <a:r>
              <a:rPr lang="en-US" sz="2000" b="1" i="1" dirty="0" err="1">
                <a:solidFill>
                  <a:srgbClr val="6F2875"/>
                </a:solidFill>
                <a:latin typeface="Calibri" panose="020F0502020204030204" pitchFamily="34" charset="0"/>
                <a:cs typeface="Calibri" panose="020F0502020204030204" pitchFamily="34" charset="0"/>
                <a:sym typeface="Lato"/>
              </a:rPr>
              <a:t>elle</a:t>
            </a:r>
            <a:r>
              <a:rPr lang="en-US" sz="2000" b="1" i="1" dirty="0">
                <a:solidFill>
                  <a:srgbClr val="6F2875"/>
                </a:solidFill>
                <a:latin typeface="Calibri" panose="020F0502020204030204" pitchFamily="34" charset="0"/>
                <a:cs typeface="Calibri" panose="020F0502020204030204" pitchFamily="34" charset="0"/>
                <a:sym typeface="Lato"/>
              </a:rPr>
              <a:t> </a:t>
            </a:r>
            <a:r>
              <a:rPr lang="en-US" sz="2000" b="1" i="1" dirty="0" err="1">
                <a:solidFill>
                  <a:srgbClr val="6F2875"/>
                </a:solidFill>
                <a:latin typeface="Calibri" panose="020F0502020204030204" pitchFamily="34" charset="0"/>
                <a:cs typeface="Calibri" panose="020F0502020204030204" pitchFamily="34" charset="0"/>
                <a:sym typeface="Lato"/>
              </a:rPr>
              <a:t>peut</a:t>
            </a:r>
            <a:r>
              <a:rPr lang="en-US" sz="2000" b="1" i="1" dirty="0">
                <a:solidFill>
                  <a:srgbClr val="6F2875"/>
                </a:solidFill>
                <a:latin typeface="Calibri" panose="020F0502020204030204" pitchFamily="34" charset="0"/>
                <a:cs typeface="Calibri" panose="020F0502020204030204" pitchFamily="34" charset="0"/>
                <a:sym typeface="Lato"/>
              </a:rPr>
              <a:t> </a:t>
            </a:r>
            <a:r>
              <a:rPr lang="en-US" sz="2000" b="1" i="1" dirty="0" err="1">
                <a:solidFill>
                  <a:srgbClr val="6F2875"/>
                </a:solidFill>
                <a:latin typeface="Calibri" panose="020F0502020204030204" pitchFamily="34" charset="0"/>
                <a:cs typeface="Calibri" panose="020F0502020204030204" pitchFamily="34" charset="0"/>
                <a:sym typeface="Lato"/>
              </a:rPr>
              <a:t>devenir</a:t>
            </a:r>
            <a:r>
              <a:rPr lang="en-US" sz="2000" b="1" i="1" dirty="0">
                <a:solidFill>
                  <a:srgbClr val="6F2875"/>
                </a:solidFill>
                <a:latin typeface="Calibri" panose="020F0502020204030204" pitchFamily="34" charset="0"/>
                <a:cs typeface="Calibri" panose="020F0502020204030204" pitchFamily="34" charset="0"/>
                <a:sym typeface="Lato"/>
              </a:rPr>
              <a:t> un </a:t>
            </a:r>
            <a:r>
              <a:rPr lang="en-US" sz="2000" b="1" i="1" dirty="0" err="1">
                <a:solidFill>
                  <a:srgbClr val="6F2875"/>
                </a:solidFill>
                <a:latin typeface="Calibri" panose="020F0502020204030204" pitchFamily="34" charset="0"/>
                <a:cs typeface="Calibri" panose="020F0502020204030204" pitchFamily="34" charset="0"/>
                <a:sym typeface="Lato"/>
              </a:rPr>
              <a:t>moyen</a:t>
            </a:r>
            <a:r>
              <a:rPr lang="en-US" sz="2000" b="1" i="1" dirty="0">
                <a:solidFill>
                  <a:srgbClr val="6F2875"/>
                </a:solidFill>
                <a:latin typeface="Calibri" panose="020F0502020204030204" pitchFamily="34" charset="0"/>
                <a:cs typeface="Calibri" panose="020F0502020204030204" pitchFamily="34" charset="0"/>
                <a:sym typeface="Lato"/>
              </a:rPr>
              <a:t> </a:t>
            </a:r>
            <a:r>
              <a:rPr lang="en-US" sz="2000" b="1" i="1" dirty="0" err="1">
                <a:solidFill>
                  <a:srgbClr val="6F2875"/>
                </a:solidFill>
                <a:latin typeface="Calibri" panose="020F0502020204030204" pitchFamily="34" charset="0"/>
                <a:cs typeface="Calibri" panose="020F0502020204030204" pitchFamily="34" charset="0"/>
                <a:sym typeface="Lato"/>
              </a:rPr>
              <a:t>d'éviter</a:t>
            </a:r>
            <a:r>
              <a:rPr lang="en-US" sz="2000" b="1" i="1" dirty="0">
                <a:solidFill>
                  <a:srgbClr val="6F2875"/>
                </a:solidFill>
                <a:latin typeface="Calibri" panose="020F0502020204030204" pitchFamily="34" charset="0"/>
                <a:cs typeface="Calibri" panose="020F0502020204030204" pitchFamily="34" charset="0"/>
                <a:sym typeface="Lato"/>
              </a:rPr>
              <a:t> la </a:t>
            </a:r>
            <a:r>
              <a:rPr lang="en-US" sz="2000" b="1" i="1" dirty="0" err="1">
                <a:solidFill>
                  <a:srgbClr val="6F2875"/>
                </a:solidFill>
                <a:latin typeface="Calibri" panose="020F0502020204030204" pitchFamily="34" charset="0"/>
                <a:cs typeface="Calibri" panose="020F0502020204030204" pitchFamily="34" charset="0"/>
                <a:sym typeface="Lato"/>
              </a:rPr>
              <a:t>responsabilité</a:t>
            </a:r>
            <a:r>
              <a:rPr lang="en-US" sz="2000" b="1" i="1" dirty="0">
                <a:solidFill>
                  <a:srgbClr val="6F2875"/>
                </a:solidFill>
                <a:latin typeface="Calibri" panose="020F0502020204030204" pitchFamily="34" charset="0"/>
                <a:cs typeface="Calibri" panose="020F0502020204030204" pitchFamily="34" charset="0"/>
                <a:sym typeface="Lato"/>
              </a:rPr>
              <a:t>.</a:t>
            </a:r>
          </a:p>
        </p:txBody>
      </p:sp>
    </p:spTree>
    <p:extLst>
      <p:ext uri="{BB962C8B-B14F-4D97-AF65-F5344CB8AC3E}">
        <p14:creationId xmlns:p14="http://schemas.microsoft.com/office/powerpoint/2010/main" val="29903019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899" y="368053"/>
            <a:ext cx="10280705" cy="518508"/>
          </a:xfrm>
          <a:prstGeom prst="rect">
            <a:avLst/>
          </a:prstGeom>
        </p:spPr>
        <p:txBody>
          <a:bodyPr vert="horz" lIns="0" tIns="0" rIns="0" bIns="0" rtlCol="0" anchor="t" anchorCtr="0">
            <a:normAutofit/>
          </a:bodyPr>
          <a:lstStyle/>
          <a:p>
            <a:r>
              <a:rPr lang="en-US" sz="3200" b="1" dirty="0" err="1">
                <a:solidFill>
                  <a:schemeClr val="tx2"/>
                </a:solidFill>
                <a:latin typeface="Calibri" panose="020F0502020204030204" pitchFamily="34" charset="0"/>
              </a:rPr>
              <a:t>Mécanismes</a:t>
            </a:r>
            <a:r>
              <a:rPr lang="en-US" sz="3200" b="1" dirty="0">
                <a:solidFill>
                  <a:schemeClr val="tx2"/>
                </a:solidFill>
                <a:latin typeface="Calibri" panose="020F0502020204030204" pitchFamily="34" charset="0"/>
              </a:rPr>
              <a:t> de </a:t>
            </a:r>
            <a:r>
              <a:rPr lang="en-US" sz="3200" b="1" dirty="0" err="1">
                <a:solidFill>
                  <a:schemeClr val="tx2"/>
                </a:solidFill>
                <a:latin typeface="Calibri" panose="020F0502020204030204" pitchFamily="34" charset="0"/>
              </a:rPr>
              <a:t>rétroaction</a:t>
            </a:r>
            <a:r>
              <a:rPr lang="en-US" sz="3200" b="1" dirty="0">
                <a:solidFill>
                  <a:schemeClr val="tx2"/>
                </a:solidFill>
                <a:latin typeface="Calibri" panose="020F0502020204030204" pitchFamily="34" charset="0"/>
              </a:rPr>
              <a:t>/</a:t>
            </a:r>
            <a:r>
              <a:rPr lang="en-US" sz="3200" b="1" dirty="0" err="1">
                <a:solidFill>
                  <a:schemeClr val="tx2"/>
                </a:solidFill>
                <a:latin typeface="Calibri" panose="020F0502020204030204" pitchFamily="34" charset="0"/>
              </a:rPr>
              <a:t>doléances</a:t>
            </a:r>
            <a:r>
              <a:rPr lang="en-US" sz="3200" b="1" dirty="0">
                <a:solidFill>
                  <a:schemeClr val="tx2"/>
                </a:solidFill>
                <a:latin typeface="Calibri" panose="020F0502020204030204" pitchFamily="34" charset="0"/>
              </a:rPr>
              <a:t> des clients</a:t>
            </a: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9" name="Google Shape;284;p14">
            <a:extLst>
              <a:ext uri="{FF2B5EF4-FFF2-40B4-BE49-F238E27FC236}">
                <a16:creationId xmlns:a16="http://schemas.microsoft.com/office/drawing/2014/main" id="{A567C80C-FCBD-5246-2CB8-DB23BE3810E7}"/>
              </a:ext>
            </a:extLst>
          </p:cNvPr>
          <p:cNvSpPr/>
          <p:nvPr/>
        </p:nvSpPr>
        <p:spPr>
          <a:xfrm>
            <a:off x="723900" y="1086978"/>
            <a:ext cx="10744200" cy="5222382"/>
          </a:xfrm>
          <a:prstGeom prst="rect">
            <a:avLst/>
          </a:prstGeom>
          <a:solidFill>
            <a:srgbClr val="6F2875">
              <a:alpha val="10000"/>
            </a:srgbClr>
          </a:solid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2100" b="1" dirty="0">
                <a:sym typeface="Lato"/>
              </a:rPr>
              <a:t>Les </a:t>
            </a:r>
            <a:r>
              <a:rPr lang="en-US" sz="2100" b="1" dirty="0" err="1">
                <a:sym typeface="Lato"/>
              </a:rPr>
              <a:t>mécanismes</a:t>
            </a:r>
            <a:r>
              <a:rPr lang="en-US" sz="2100" b="1" dirty="0">
                <a:sym typeface="Lato"/>
              </a:rPr>
              <a:t> de </a:t>
            </a:r>
            <a:r>
              <a:rPr lang="en-US" sz="2100" b="1" dirty="0" err="1">
                <a:sym typeface="Lato"/>
              </a:rPr>
              <a:t>rétroaction</a:t>
            </a:r>
            <a:r>
              <a:rPr lang="en-US" sz="2100" b="1" dirty="0">
                <a:sym typeface="Lato"/>
              </a:rPr>
              <a:t>/</a:t>
            </a:r>
            <a:r>
              <a:rPr lang="en-US" sz="2100" b="1" dirty="0" err="1">
                <a:sym typeface="Lato"/>
              </a:rPr>
              <a:t>doléances</a:t>
            </a:r>
            <a:r>
              <a:rPr lang="en-US" sz="2100" b="1" dirty="0">
                <a:sym typeface="Lato"/>
              </a:rPr>
              <a:t> des clients </a:t>
            </a:r>
            <a:r>
              <a:rPr lang="en-US" sz="2100" b="1" dirty="0" err="1">
                <a:sym typeface="Lato"/>
              </a:rPr>
              <a:t>doivent</a:t>
            </a:r>
            <a:r>
              <a:rPr lang="en-US" sz="2100" b="1" dirty="0">
                <a:sym typeface="Lato"/>
              </a:rPr>
              <a:t> </a:t>
            </a:r>
            <a:r>
              <a:rPr lang="en-US" sz="2100" b="1" dirty="0" err="1">
                <a:sym typeface="Lato"/>
              </a:rPr>
              <a:t>être</a:t>
            </a:r>
            <a:r>
              <a:rPr lang="en-US" sz="2100" b="1" dirty="0">
                <a:sym typeface="Lato"/>
              </a:rPr>
              <a:t> des </a:t>
            </a:r>
            <a:r>
              <a:rPr lang="en-US" sz="2100" b="1" dirty="0" err="1">
                <a:sym typeface="Lato"/>
              </a:rPr>
              <a:t>processus</a:t>
            </a:r>
            <a:r>
              <a:rPr lang="en-US" sz="2100" b="1" dirty="0">
                <a:sym typeface="Lato"/>
              </a:rPr>
              <a:t> </a:t>
            </a:r>
            <a:r>
              <a:rPr lang="en-US" sz="2100" b="1" dirty="0" err="1">
                <a:sym typeface="Lato"/>
              </a:rPr>
              <a:t>structurés</a:t>
            </a:r>
            <a:r>
              <a:rPr lang="en-US" sz="2100" b="1" dirty="0">
                <a:sym typeface="Lato"/>
              </a:rPr>
              <a:t>: </a:t>
            </a:r>
          </a:p>
          <a:p>
            <a:pPr marL="540000" lvl="0" indent="-285750" algn="l" rtl="0">
              <a:lnSpc>
                <a:spcPts val="2200"/>
              </a:lnSpc>
              <a:spcBef>
                <a:spcPts val="300"/>
              </a:spcBef>
              <a:spcAft>
                <a:spcPts val="0"/>
              </a:spcAft>
              <a:buClr>
                <a:schemeClr val="dk1"/>
              </a:buClr>
              <a:buSzPts val="1800"/>
              <a:buFont typeface="Arial" panose="020B0604020202020204" pitchFamily="34" charset="0"/>
              <a:buChar char="•"/>
            </a:pPr>
            <a:r>
              <a:rPr lang="en-US" sz="2100" dirty="0">
                <a:sym typeface="Lato"/>
              </a:rPr>
              <a:t>Il </a:t>
            </a:r>
            <a:r>
              <a:rPr lang="en-US" sz="2100" dirty="0" err="1">
                <a:sym typeface="Lato"/>
              </a:rPr>
              <a:t>devrait</a:t>
            </a:r>
            <a:r>
              <a:rPr lang="en-US" sz="2100" dirty="0">
                <a:sym typeface="Lato"/>
              </a:rPr>
              <a:t> </a:t>
            </a:r>
            <a:r>
              <a:rPr lang="en-US" sz="2100" dirty="0" err="1">
                <a:sym typeface="Lato"/>
              </a:rPr>
              <a:t>être</a:t>
            </a:r>
            <a:r>
              <a:rPr lang="en-US" sz="2100" dirty="0">
                <a:sym typeface="Lato"/>
              </a:rPr>
              <a:t> facile pour un client de se </a:t>
            </a:r>
            <a:r>
              <a:rPr lang="en-US" sz="2100" dirty="0" err="1">
                <a:sym typeface="Lato"/>
              </a:rPr>
              <a:t>plaindre</a:t>
            </a:r>
            <a:endParaRPr lang="en-US" sz="2100" dirty="0">
              <a:sym typeface="Lato"/>
            </a:endParaRPr>
          </a:p>
          <a:p>
            <a:pPr marL="540000" lvl="0" indent="-285750" algn="l" rtl="0">
              <a:lnSpc>
                <a:spcPts val="2200"/>
              </a:lnSpc>
              <a:spcBef>
                <a:spcPts val="300"/>
              </a:spcBef>
              <a:spcAft>
                <a:spcPts val="0"/>
              </a:spcAft>
              <a:buClr>
                <a:schemeClr val="dk1"/>
              </a:buClr>
              <a:buSzPts val="1800"/>
              <a:buFont typeface="Arial" panose="020B0604020202020204" pitchFamily="34" charset="0"/>
              <a:buChar char="•"/>
            </a:pPr>
            <a:r>
              <a:rPr lang="en-US" sz="2100" dirty="0">
                <a:sym typeface="Lato"/>
              </a:rPr>
              <a:t>Les </a:t>
            </a:r>
            <a:r>
              <a:rPr lang="en-US" sz="2100" dirty="0" err="1">
                <a:sym typeface="Lato"/>
              </a:rPr>
              <a:t>plaintes</a:t>
            </a:r>
            <a:r>
              <a:rPr lang="en-US" sz="2100" dirty="0">
                <a:sym typeface="Lato"/>
              </a:rPr>
              <a:t> </a:t>
            </a:r>
            <a:r>
              <a:rPr lang="en-US" sz="2100" dirty="0" err="1">
                <a:sym typeface="Lato"/>
              </a:rPr>
              <a:t>devraient</a:t>
            </a:r>
            <a:r>
              <a:rPr lang="en-US" sz="2100" dirty="0">
                <a:sym typeface="Lato"/>
              </a:rPr>
              <a:t> </a:t>
            </a:r>
            <a:r>
              <a:rPr lang="en-US" sz="2100" dirty="0" err="1">
                <a:sym typeface="Lato"/>
              </a:rPr>
              <a:t>être</a:t>
            </a:r>
            <a:r>
              <a:rPr lang="en-US" sz="2100" dirty="0">
                <a:sym typeface="Lato"/>
              </a:rPr>
              <a:t> </a:t>
            </a:r>
            <a:r>
              <a:rPr lang="en-US" sz="2100" dirty="0" err="1">
                <a:sym typeface="Lato"/>
              </a:rPr>
              <a:t>automatiquement</a:t>
            </a:r>
            <a:r>
              <a:rPr lang="en-US" sz="2100" dirty="0">
                <a:sym typeface="Lato"/>
              </a:rPr>
              <a:t> </a:t>
            </a:r>
            <a:r>
              <a:rPr lang="en-US" sz="2100" dirty="0" err="1">
                <a:sym typeface="Lato"/>
              </a:rPr>
              <a:t>enregistrées</a:t>
            </a:r>
            <a:endParaRPr lang="en-US" sz="2100" dirty="0">
              <a:sym typeface="Lato"/>
            </a:endParaRPr>
          </a:p>
          <a:p>
            <a:pPr marL="540000" lvl="0" indent="-285750" algn="l" rtl="0">
              <a:lnSpc>
                <a:spcPts val="2200"/>
              </a:lnSpc>
              <a:spcBef>
                <a:spcPts val="300"/>
              </a:spcBef>
              <a:spcAft>
                <a:spcPts val="0"/>
              </a:spcAft>
              <a:buClr>
                <a:schemeClr val="dk1"/>
              </a:buClr>
              <a:buSzPts val="1800"/>
              <a:buFont typeface="Arial" panose="020B0604020202020204" pitchFamily="34" charset="0"/>
              <a:buChar char="•"/>
            </a:pPr>
            <a:r>
              <a:rPr lang="en-US" sz="2100" dirty="0">
                <a:sym typeface="Lato"/>
              </a:rPr>
              <a:t>Un </a:t>
            </a:r>
            <a:r>
              <a:rPr lang="en-US" sz="2100" dirty="0" err="1">
                <a:sym typeface="Lato"/>
              </a:rPr>
              <a:t>processus</a:t>
            </a:r>
            <a:r>
              <a:rPr lang="en-US" sz="2100" dirty="0">
                <a:sym typeface="Lato"/>
              </a:rPr>
              <a:t> de </a:t>
            </a:r>
            <a:r>
              <a:rPr lang="en-US" sz="2100" dirty="0" err="1">
                <a:sym typeface="Lato"/>
              </a:rPr>
              <a:t>réponse</a:t>
            </a:r>
            <a:r>
              <a:rPr lang="en-US" sz="2100" dirty="0">
                <a:sym typeface="Lato"/>
              </a:rPr>
              <a:t> et de </a:t>
            </a:r>
            <a:r>
              <a:rPr lang="en-US" sz="2100" dirty="0" err="1">
                <a:sym typeface="Lato"/>
              </a:rPr>
              <a:t>résolution</a:t>
            </a:r>
            <a:r>
              <a:rPr lang="en-US" sz="2100" dirty="0">
                <a:sym typeface="Lato"/>
              </a:rPr>
              <a:t> standard </a:t>
            </a:r>
            <a:r>
              <a:rPr lang="en-US" sz="2100" dirty="0" err="1">
                <a:sym typeface="Lato"/>
              </a:rPr>
              <a:t>devrait</a:t>
            </a:r>
            <a:r>
              <a:rPr lang="en-US" sz="2100" dirty="0">
                <a:sym typeface="Lato"/>
              </a:rPr>
              <a:t> </a:t>
            </a:r>
            <a:r>
              <a:rPr lang="en-US" sz="2100" dirty="0" err="1">
                <a:sym typeface="Lato"/>
              </a:rPr>
              <a:t>être</a:t>
            </a:r>
            <a:r>
              <a:rPr lang="en-US" sz="2100" dirty="0">
                <a:sym typeface="Lato"/>
              </a:rPr>
              <a:t> appliqué</a:t>
            </a:r>
          </a:p>
          <a:p>
            <a:pPr marL="540000" lvl="0" indent="-285750" algn="l" rtl="0">
              <a:lnSpc>
                <a:spcPts val="2200"/>
              </a:lnSpc>
              <a:spcBef>
                <a:spcPts val="300"/>
              </a:spcBef>
              <a:spcAft>
                <a:spcPts val="0"/>
              </a:spcAft>
              <a:buClr>
                <a:schemeClr val="dk1"/>
              </a:buClr>
              <a:buSzPts val="1800"/>
              <a:buFont typeface="Arial" panose="020B0604020202020204" pitchFamily="34" charset="0"/>
              <a:buChar char="•"/>
            </a:pPr>
            <a:r>
              <a:rPr lang="en-US" sz="2100" dirty="0" err="1">
                <a:sym typeface="Lato"/>
              </a:rPr>
              <a:t>Permettre</a:t>
            </a:r>
            <a:r>
              <a:rPr lang="en-US" sz="2100" dirty="0">
                <a:sym typeface="Lato"/>
              </a:rPr>
              <a:t> des </a:t>
            </a:r>
            <a:r>
              <a:rPr lang="en-US" sz="2100" dirty="0" err="1">
                <a:sym typeface="Lato"/>
              </a:rPr>
              <a:t>plaintes</a:t>
            </a:r>
            <a:r>
              <a:rPr lang="en-US" sz="2100" dirty="0">
                <a:sym typeface="Lato"/>
              </a:rPr>
              <a:t> sur les services </a:t>
            </a:r>
            <a:r>
              <a:rPr lang="en-US" sz="2100" dirty="0" err="1">
                <a:sym typeface="Lato"/>
              </a:rPr>
              <a:t>qu'ils</a:t>
            </a:r>
            <a:r>
              <a:rPr lang="en-US" sz="2100" dirty="0">
                <a:sym typeface="Lato"/>
              </a:rPr>
              <a:t> </a:t>
            </a:r>
            <a:r>
              <a:rPr lang="en-US" sz="2100" dirty="0" err="1">
                <a:sym typeface="Lato"/>
              </a:rPr>
              <a:t>devraient</a:t>
            </a:r>
            <a:r>
              <a:rPr lang="en-US" sz="2100" dirty="0">
                <a:sym typeface="Lato"/>
              </a:rPr>
              <a:t> </a:t>
            </a:r>
            <a:r>
              <a:rPr lang="en-US" sz="2100" dirty="0" err="1">
                <a:sym typeface="Lato"/>
              </a:rPr>
              <a:t>recevoir</a:t>
            </a:r>
            <a:r>
              <a:rPr lang="en-US" sz="2100" dirty="0">
                <a:sym typeface="Lato"/>
              </a:rPr>
              <a:t> </a:t>
            </a:r>
            <a:r>
              <a:rPr lang="en-US" sz="2100" dirty="0" err="1">
                <a:sym typeface="Lato"/>
              </a:rPr>
              <a:t>mais</a:t>
            </a:r>
            <a:r>
              <a:rPr lang="en-US" sz="2100" dirty="0">
                <a:sym typeface="Lato"/>
              </a:rPr>
              <a:t> ne </a:t>
            </a:r>
            <a:r>
              <a:rPr lang="en-US" sz="2100" dirty="0" err="1">
                <a:sym typeface="Lato"/>
              </a:rPr>
              <a:t>reçoivent</a:t>
            </a:r>
            <a:r>
              <a:rPr lang="en-US" sz="2100" dirty="0">
                <a:sym typeface="Lato"/>
              </a:rPr>
              <a:t> pas</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2100" b="1" dirty="0">
                <a:sym typeface="Lato"/>
              </a:rPr>
              <a:t>Les </a:t>
            </a:r>
            <a:r>
              <a:rPr lang="en-US" sz="2100" b="1" dirty="0" err="1">
                <a:sym typeface="Lato"/>
              </a:rPr>
              <a:t>régulateurs</a:t>
            </a:r>
            <a:r>
              <a:rPr lang="en-US" sz="2100" b="1" dirty="0">
                <a:sym typeface="Lato"/>
              </a:rPr>
              <a:t> </a:t>
            </a:r>
            <a:r>
              <a:rPr lang="en-US" sz="2100" b="1" dirty="0" err="1">
                <a:sym typeface="Lato"/>
              </a:rPr>
              <a:t>devraient</a:t>
            </a:r>
            <a:r>
              <a:rPr lang="en-US" sz="2100" b="1" dirty="0">
                <a:sym typeface="Lato"/>
              </a:rPr>
              <a:t> </a:t>
            </a:r>
            <a:r>
              <a:rPr lang="en-US" sz="2100" b="1" dirty="0" err="1">
                <a:sym typeface="Lato"/>
              </a:rPr>
              <a:t>suivre</a:t>
            </a:r>
            <a:r>
              <a:rPr lang="en-US" sz="2100" b="1" dirty="0">
                <a:sym typeface="Lato"/>
              </a:rPr>
              <a:t> la </a:t>
            </a:r>
            <a:r>
              <a:rPr lang="en-US" sz="2100" b="1" dirty="0" err="1">
                <a:sym typeface="Lato"/>
              </a:rPr>
              <a:t>résolution</a:t>
            </a:r>
            <a:r>
              <a:rPr lang="en-US" sz="2100" b="1" dirty="0">
                <a:sym typeface="Lato"/>
              </a:rPr>
              <a:t> des </a:t>
            </a:r>
            <a:r>
              <a:rPr lang="en-US" sz="2100" b="1" dirty="0" err="1">
                <a:sym typeface="Lato"/>
              </a:rPr>
              <a:t>plaintes</a:t>
            </a:r>
            <a:r>
              <a:rPr lang="en-US" sz="2100" b="1" dirty="0">
                <a:sym typeface="Lato"/>
              </a:rPr>
              <a:t> des clients et </a:t>
            </a:r>
            <a:r>
              <a:rPr lang="en-US" sz="2100" b="1" dirty="0" err="1">
                <a:sym typeface="Lato"/>
              </a:rPr>
              <a:t>offrir</a:t>
            </a:r>
            <a:r>
              <a:rPr lang="en-US" sz="2100" b="1" dirty="0">
                <a:sym typeface="Lato"/>
              </a:rPr>
              <a:t> </a:t>
            </a:r>
            <a:r>
              <a:rPr lang="en-US" sz="2100" b="1" dirty="0" err="1">
                <a:sym typeface="Lato"/>
              </a:rPr>
              <a:t>une</a:t>
            </a:r>
            <a:r>
              <a:rPr lang="en-US" sz="2100" b="1" dirty="0">
                <a:sym typeface="Lato"/>
              </a:rPr>
              <a:t> "étape </a:t>
            </a:r>
            <a:r>
              <a:rPr lang="en-US" sz="2100" b="1" dirty="0" err="1">
                <a:sym typeface="Lato"/>
              </a:rPr>
              <a:t>suivante</a:t>
            </a:r>
            <a:r>
              <a:rPr lang="en-US" sz="2100" b="1" dirty="0">
                <a:sym typeface="Lato"/>
              </a:rPr>
              <a:t>" pour les clients qui </a:t>
            </a:r>
            <a:r>
              <a:rPr lang="en-US" sz="2100" b="1" dirty="0" err="1">
                <a:sym typeface="Lato"/>
              </a:rPr>
              <a:t>n'ont</a:t>
            </a:r>
            <a:r>
              <a:rPr lang="en-US" sz="2100" b="1" dirty="0">
                <a:sym typeface="Lato"/>
              </a:rPr>
              <a:t> pas </a:t>
            </a:r>
            <a:r>
              <a:rPr lang="en-US" sz="2100" b="1" dirty="0" err="1">
                <a:sym typeface="Lato"/>
              </a:rPr>
              <a:t>obtenu</a:t>
            </a:r>
            <a:r>
              <a:rPr lang="en-US" sz="2100" b="1" dirty="0">
                <a:sym typeface="Lato"/>
              </a:rPr>
              <a:t> satisfaction.</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2100" b="1" dirty="0" err="1">
                <a:sym typeface="Lato"/>
              </a:rPr>
              <a:t>L'implication</a:t>
            </a:r>
            <a:r>
              <a:rPr lang="en-US" sz="2100" b="1" dirty="0">
                <a:sym typeface="Lato"/>
              </a:rPr>
              <a:t> </a:t>
            </a:r>
            <a:r>
              <a:rPr lang="en-US" sz="2100" b="1" dirty="0" err="1">
                <a:sym typeface="Lato"/>
              </a:rPr>
              <a:t>structurée</a:t>
            </a:r>
            <a:r>
              <a:rPr lang="en-US" sz="2100" b="1" dirty="0">
                <a:sym typeface="Lato"/>
              </a:rPr>
              <a:t> et </a:t>
            </a:r>
            <a:r>
              <a:rPr lang="en-US" sz="2100" b="1" dirty="0" err="1">
                <a:sym typeface="Lato"/>
              </a:rPr>
              <a:t>authentique</a:t>
            </a:r>
            <a:r>
              <a:rPr lang="en-US" sz="2100" b="1" dirty="0">
                <a:sym typeface="Lato"/>
              </a:rPr>
              <a:t> de </a:t>
            </a:r>
            <a:r>
              <a:rPr lang="en-US" sz="2100" b="1" dirty="0" err="1">
                <a:sym typeface="Lato"/>
              </a:rPr>
              <a:t>tous</a:t>
            </a:r>
            <a:r>
              <a:rPr lang="en-US" sz="2100" b="1" dirty="0">
                <a:sym typeface="Lato"/>
              </a:rPr>
              <a:t> les </a:t>
            </a:r>
            <a:r>
              <a:rPr lang="en-US" sz="2100" b="1" dirty="0" err="1">
                <a:sym typeface="Lato"/>
              </a:rPr>
              <a:t>résidents</a:t>
            </a:r>
            <a:r>
              <a:rPr lang="en-US" sz="2100" b="1" dirty="0">
                <a:sym typeface="Lato"/>
              </a:rPr>
              <a:t> de la </a:t>
            </a:r>
            <a:r>
              <a:rPr lang="en-US" sz="2100" b="1" dirty="0" err="1">
                <a:sym typeface="Lato"/>
              </a:rPr>
              <a:t>ville</a:t>
            </a:r>
            <a:r>
              <a:rPr lang="en-US" sz="2100" b="1" dirty="0">
                <a:sym typeface="Lato"/>
              </a:rPr>
              <a:t> dans les </a:t>
            </a:r>
            <a:r>
              <a:rPr lang="en-US" sz="2100" b="1" dirty="0" err="1">
                <a:sym typeface="Lato"/>
              </a:rPr>
              <a:t>processus</a:t>
            </a:r>
            <a:r>
              <a:rPr lang="en-US" sz="2100" b="1" dirty="0">
                <a:sym typeface="Lato"/>
              </a:rPr>
              <a:t> de planification de </a:t>
            </a:r>
            <a:r>
              <a:rPr lang="en-US" sz="2100" b="1" dirty="0" err="1">
                <a:sym typeface="Lato"/>
              </a:rPr>
              <a:t>l'assainissement</a:t>
            </a:r>
            <a:r>
              <a:rPr lang="en-US" sz="2100" b="1" dirty="0">
                <a:sym typeface="Lato"/>
              </a:rPr>
              <a:t>.</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2100" b="1" dirty="0">
                <a:sym typeface="Lato"/>
              </a:rPr>
              <a:t>Les </a:t>
            </a:r>
            <a:r>
              <a:rPr lang="en-US" sz="2100" b="1" dirty="0" err="1">
                <a:sym typeface="Lato"/>
              </a:rPr>
              <a:t>mécanismes</a:t>
            </a:r>
            <a:r>
              <a:rPr lang="en-US" sz="2100" b="1" dirty="0">
                <a:sym typeface="Lato"/>
              </a:rPr>
              <a:t> de </a:t>
            </a:r>
            <a:r>
              <a:rPr lang="en-US" sz="2100" b="1" dirty="0" err="1">
                <a:sym typeface="Lato"/>
              </a:rPr>
              <a:t>rétroaction</a:t>
            </a:r>
            <a:r>
              <a:rPr lang="en-US" sz="2100" b="1" dirty="0">
                <a:sym typeface="Lato"/>
              </a:rPr>
              <a:t> et de </a:t>
            </a:r>
            <a:r>
              <a:rPr lang="en-US" sz="2100" b="1" dirty="0" err="1">
                <a:sym typeface="Lato"/>
              </a:rPr>
              <a:t>plainte</a:t>
            </a:r>
            <a:r>
              <a:rPr lang="en-US" sz="2100" b="1" dirty="0">
                <a:sym typeface="Lato"/>
              </a:rPr>
              <a:t> ne </a:t>
            </a:r>
            <a:r>
              <a:rPr lang="en-US" sz="2100" b="1" dirty="0" err="1">
                <a:sym typeface="Lato"/>
              </a:rPr>
              <a:t>doivent</a:t>
            </a:r>
            <a:r>
              <a:rPr lang="en-US" sz="2100" b="1" dirty="0">
                <a:sym typeface="Lato"/>
              </a:rPr>
              <a:t> pas </a:t>
            </a:r>
            <a:r>
              <a:rPr lang="en-US" sz="2100" b="1" dirty="0" err="1">
                <a:sym typeface="Lato"/>
              </a:rPr>
              <a:t>détourner</a:t>
            </a:r>
            <a:r>
              <a:rPr lang="en-US" sz="2100" b="1" dirty="0">
                <a:sym typeface="Lato"/>
              </a:rPr>
              <a:t> la </a:t>
            </a:r>
            <a:r>
              <a:rPr lang="en-US" sz="2100" b="1" dirty="0" err="1">
                <a:sym typeface="Lato"/>
              </a:rPr>
              <a:t>responsabilité</a:t>
            </a:r>
            <a:r>
              <a:rPr lang="en-US" sz="2100" b="1" dirty="0">
                <a:sym typeface="Lato"/>
              </a:rPr>
              <a:t> du </a:t>
            </a:r>
            <a:r>
              <a:rPr lang="en-US" sz="2100" b="1" dirty="0" err="1">
                <a:sym typeface="Lato"/>
              </a:rPr>
              <a:t>prestataire</a:t>
            </a:r>
            <a:r>
              <a:rPr lang="en-US" sz="2100" b="1" dirty="0">
                <a:sym typeface="Lato"/>
              </a:rPr>
              <a:t> de services </a:t>
            </a:r>
            <a:r>
              <a:rPr lang="en-US" sz="2100" b="1" dirty="0" err="1">
                <a:sym typeface="Lato"/>
              </a:rPr>
              <a:t>envers</a:t>
            </a:r>
            <a:r>
              <a:rPr lang="en-US" sz="2100" b="1" dirty="0">
                <a:sym typeface="Lato"/>
              </a:rPr>
              <a:t> les </a:t>
            </a:r>
            <a:r>
              <a:rPr lang="en-US" sz="2100" b="1" dirty="0" err="1">
                <a:sym typeface="Lato"/>
              </a:rPr>
              <a:t>résidents</a:t>
            </a:r>
            <a:r>
              <a:rPr lang="en-US" sz="2100" b="1" dirty="0">
                <a:sym typeface="Lato"/>
              </a:rPr>
              <a:t> qui ne </a:t>
            </a:r>
            <a:r>
              <a:rPr lang="en-US" sz="2100" b="1" dirty="0" err="1">
                <a:sym typeface="Lato"/>
              </a:rPr>
              <a:t>sont</a:t>
            </a:r>
            <a:r>
              <a:rPr lang="en-US" sz="2100" b="1" dirty="0">
                <a:sym typeface="Lato"/>
              </a:rPr>
              <a:t> pas encore des clients.</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2100" b="1" dirty="0">
                <a:sym typeface="Lato"/>
              </a:rPr>
              <a:t>Des </a:t>
            </a:r>
            <a:r>
              <a:rPr lang="en-US" sz="2100" b="1" dirty="0" err="1">
                <a:sym typeface="Lato"/>
              </a:rPr>
              <a:t>enquêtes</a:t>
            </a:r>
            <a:r>
              <a:rPr lang="en-US" sz="2100" b="1" dirty="0">
                <a:sym typeface="Lato"/>
              </a:rPr>
              <a:t> </a:t>
            </a:r>
            <a:r>
              <a:rPr lang="en-US" sz="2100" b="1" dirty="0" err="1">
                <a:sym typeface="Lato"/>
              </a:rPr>
              <a:t>à</a:t>
            </a:r>
            <a:r>
              <a:rPr lang="en-US" sz="2100" b="1" dirty="0">
                <a:sym typeface="Lato"/>
              </a:rPr>
              <a:t> </a:t>
            </a:r>
            <a:r>
              <a:rPr lang="en-US" sz="2100" b="1" dirty="0" err="1">
                <a:sym typeface="Lato"/>
              </a:rPr>
              <a:t>l'échelle</a:t>
            </a:r>
            <a:r>
              <a:rPr lang="en-US" sz="2100" b="1" dirty="0">
                <a:sym typeface="Lato"/>
              </a:rPr>
              <a:t> de la </a:t>
            </a:r>
            <a:r>
              <a:rPr lang="en-US" sz="2100" b="1" dirty="0" err="1">
                <a:sym typeface="Lato"/>
              </a:rPr>
              <a:t>ville</a:t>
            </a:r>
            <a:r>
              <a:rPr lang="en-US" sz="2100" b="1" dirty="0">
                <a:sym typeface="Lato"/>
              </a:rPr>
              <a:t> sur la satisfaction </a:t>
            </a:r>
            <a:r>
              <a:rPr lang="en-US" sz="2100" b="1" dirty="0" err="1">
                <a:sym typeface="Lato"/>
              </a:rPr>
              <a:t>à</a:t>
            </a:r>
            <a:r>
              <a:rPr lang="en-US" sz="2100" b="1" dirty="0">
                <a:sym typeface="Lato"/>
              </a:rPr>
              <a:t> </a:t>
            </a:r>
            <a:r>
              <a:rPr lang="en-US" sz="2100" b="1" dirty="0" err="1">
                <a:sym typeface="Lato"/>
              </a:rPr>
              <a:t>l'égard</a:t>
            </a:r>
            <a:r>
              <a:rPr lang="en-US" sz="2100" b="1" dirty="0">
                <a:sym typeface="Lato"/>
              </a:rPr>
              <a:t> des services de base, avec des </a:t>
            </a:r>
            <a:r>
              <a:rPr lang="en-US" sz="2100" b="1" dirty="0" err="1">
                <a:sym typeface="Lato"/>
              </a:rPr>
              <a:t>résultats</a:t>
            </a:r>
            <a:r>
              <a:rPr lang="en-US" sz="2100" b="1" dirty="0">
                <a:sym typeface="Lato"/>
              </a:rPr>
              <a:t> </a:t>
            </a:r>
            <a:r>
              <a:rPr lang="en-US" sz="2100" b="1" dirty="0" err="1">
                <a:sym typeface="Lato"/>
              </a:rPr>
              <a:t>publiés</a:t>
            </a:r>
            <a:r>
              <a:rPr lang="en-US" sz="2100" b="1" dirty="0">
                <a:sym typeface="Lato"/>
              </a:rPr>
              <a:t> </a:t>
            </a:r>
            <a:r>
              <a:rPr lang="en-US" sz="2100" b="1" dirty="0" err="1">
                <a:sym typeface="Lato"/>
              </a:rPr>
              <a:t>pouvant</a:t>
            </a:r>
            <a:r>
              <a:rPr lang="en-US" sz="2100" b="1" dirty="0">
                <a:sym typeface="Lato"/>
              </a:rPr>
              <a:t> </a:t>
            </a:r>
            <a:r>
              <a:rPr lang="en-US" sz="2100" b="1" dirty="0" err="1">
                <a:sym typeface="Lato"/>
              </a:rPr>
              <a:t>potentiellement</a:t>
            </a:r>
            <a:r>
              <a:rPr lang="en-US" sz="2100" b="1" dirty="0">
                <a:sym typeface="Lato"/>
              </a:rPr>
              <a:t> </a:t>
            </a:r>
            <a:r>
              <a:rPr lang="en-US" sz="2100" b="1" dirty="0" err="1">
                <a:sym typeface="Lato"/>
              </a:rPr>
              <a:t>susciter</a:t>
            </a:r>
            <a:r>
              <a:rPr lang="en-US" sz="2100" b="1" dirty="0">
                <a:sym typeface="Lato"/>
              </a:rPr>
              <a:t> des </a:t>
            </a:r>
            <a:r>
              <a:rPr lang="en-US" sz="2100" b="1" dirty="0" err="1">
                <a:sym typeface="Lato"/>
              </a:rPr>
              <a:t>attentes</a:t>
            </a:r>
            <a:r>
              <a:rPr lang="en-US" sz="2100" b="1" dirty="0">
                <a:sym typeface="Lato"/>
              </a:rPr>
              <a:t> de services </a:t>
            </a:r>
            <a:r>
              <a:rPr lang="en-US" sz="2100" b="1" dirty="0" err="1">
                <a:sym typeface="Lato"/>
              </a:rPr>
              <a:t>améliorés</a:t>
            </a:r>
            <a:r>
              <a:rPr lang="en-US" sz="2100" b="1" dirty="0">
                <a:sym typeface="Lato"/>
              </a:rPr>
              <a:t>.</a:t>
            </a:r>
          </a:p>
        </p:txBody>
      </p:sp>
    </p:spTree>
    <p:extLst>
      <p:ext uri="{BB962C8B-B14F-4D97-AF65-F5344CB8AC3E}">
        <p14:creationId xmlns:p14="http://schemas.microsoft.com/office/powerpoint/2010/main" val="4041282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899" y="368053"/>
            <a:ext cx="10280705" cy="518508"/>
          </a:xfrm>
          <a:prstGeom prst="rect">
            <a:avLst/>
          </a:prstGeom>
        </p:spPr>
        <p:txBody>
          <a:bodyPr vert="horz" lIns="0" tIns="0" rIns="0" bIns="0" rtlCol="0" anchor="t" anchorCtr="0">
            <a:normAutofit/>
          </a:bodyPr>
          <a:lstStyle/>
          <a:p>
            <a:r>
              <a:rPr lang="en-US" sz="3200" b="1" dirty="0" err="1">
                <a:solidFill>
                  <a:schemeClr val="tx2"/>
                </a:solidFill>
                <a:latin typeface="Calibri" panose="020F0502020204030204" pitchFamily="34" charset="0"/>
              </a:rPr>
              <a:t>Élections</a:t>
            </a:r>
            <a:endParaRPr lang="en-US" sz="3200" b="1" dirty="0">
              <a:solidFill>
                <a:schemeClr val="tx2"/>
              </a:solidFill>
              <a:latin typeface="Calibri" panose="020F0502020204030204" pitchFamily="34" charset="0"/>
            </a:endParaRP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9" name="Google Shape;284;p14">
            <a:extLst>
              <a:ext uri="{FF2B5EF4-FFF2-40B4-BE49-F238E27FC236}">
                <a16:creationId xmlns:a16="http://schemas.microsoft.com/office/drawing/2014/main" id="{A567C80C-FCBD-5246-2CB8-DB23BE3810E7}"/>
              </a:ext>
            </a:extLst>
          </p:cNvPr>
          <p:cNvSpPr/>
          <p:nvPr/>
        </p:nvSpPr>
        <p:spPr>
          <a:xfrm>
            <a:off x="723900" y="1086978"/>
            <a:ext cx="10744200" cy="3503310"/>
          </a:xfrm>
          <a:prstGeom prst="rect">
            <a:avLst/>
          </a:prstGeom>
          <a:solidFill>
            <a:srgbClr val="6F2875">
              <a:alpha val="10000"/>
            </a:srgbClr>
          </a:solid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lvl="0" algn="l" rtl="0">
              <a:lnSpc>
                <a:spcPts val="2200"/>
              </a:lnSpc>
              <a:spcBef>
                <a:spcPts val="1000"/>
              </a:spcBef>
              <a:spcAft>
                <a:spcPts val="0"/>
              </a:spcAft>
              <a:buClr>
                <a:schemeClr val="dk1"/>
              </a:buClr>
              <a:buSzPts val="1800"/>
            </a:pPr>
            <a:r>
              <a:rPr lang="en-US" sz="2000" b="1" dirty="0">
                <a:sym typeface="Lato"/>
              </a:rPr>
              <a:t>La </a:t>
            </a:r>
            <a:r>
              <a:rPr lang="en-US" sz="2000" b="1" dirty="0" err="1">
                <a:sym typeface="Lato"/>
              </a:rPr>
              <a:t>responsabilité</a:t>
            </a:r>
            <a:r>
              <a:rPr lang="en-US" sz="2000" b="1" dirty="0">
                <a:sym typeface="Lato"/>
              </a:rPr>
              <a:t> </a:t>
            </a:r>
            <a:r>
              <a:rPr lang="en-US" sz="2000" b="1" dirty="0" err="1">
                <a:sym typeface="Lato"/>
              </a:rPr>
              <a:t>électorale</a:t>
            </a:r>
            <a:r>
              <a:rPr lang="en-US" sz="2000" b="1" dirty="0">
                <a:sym typeface="Lato"/>
              </a:rPr>
              <a:t> </a:t>
            </a:r>
            <a:r>
              <a:rPr lang="en-US" sz="2000" b="1" dirty="0" err="1">
                <a:sym typeface="Lato"/>
              </a:rPr>
              <a:t>seule</a:t>
            </a:r>
            <a:r>
              <a:rPr lang="en-US" sz="2000" b="1" dirty="0">
                <a:sym typeface="Lato"/>
              </a:rPr>
              <a:t> </a:t>
            </a:r>
            <a:r>
              <a:rPr lang="en-US" sz="2000" b="1" dirty="0" err="1">
                <a:sym typeface="Lato"/>
              </a:rPr>
              <a:t>n'est</a:t>
            </a:r>
            <a:r>
              <a:rPr lang="en-US" sz="2000" b="1" dirty="0">
                <a:sym typeface="Lato"/>
              </a:rPr>
              <a:t> pas un </a:t>
            </a:r>
            <a:r>
              <a:rPr lang="en-US" sz="2000" b="1" dirty="0" err="1">
                <a:sym typeface="Lato"/>
              </a:rPr>
              <a:t>moteur</a:t>
            </a:r>
            <a:r>
              <a:rPr lang="en-US" sz="2000" b="1" dirty="0">
                <a:sym typeface="Lato"/>
              </a:rPr>
              <a:t> </a:t>
            </a:r>
            <a:r>
              <a:rPr lang="en-US" sz="2000" b="1" dirty="0" err="1">
                <a:sym typeface="Lato"/>
              </a:rPr>
              <a:t>suffisant</a:t>
            </a:r>
            <a:r>
              <a:rPr lang="en-US" sz="2000" b="1" dirty="0">
                <a:sym typeface="Lato"/>
              </a:rPr>
              <a:t> pour le CWIS, </a:t>
            </a:r>
            <a:r>
              <a:rPr lang="en-US" sz="2000" b="1" dirty="0" err="1">
                <a:sym typeface="Lato"/>
              </a:rPr>
              <a:t>mais</a:t>
            </a:r>
            <a:r>
              <a:rPr lang="en-US" sz="2000" b="1" dirty="0">
                <a:sym typeface="Lato"/>
              </a:rPr>
              <a:t> </a:t>
            </a:r>
            <a:r>
              <a:rPr lang="en-US" sz="2000" b="1" dirty="0" err="1">
                <a:sym typeface="Lato"/>
              </a:rPr>
              <a:t>elle</a:t>
            </a:r>
            <a:r>
              <a:rPr lang="en-US" sz="2000" b="1" dirty="0">
                <a:sym typeface="Lato"/>
              </a:rPr>
              <a:t> </a:t>
            </a:r>
            <a:r>
              <a:rPr lang="en-US" sz="2000" b="1" dirty="0" err="1">
                <a:sym typeface="Lato"/>
              </a:rPr>
              <a:t>peut</a:t>
            </a:r>
            <a:r>
              <a:rPr lang="en-US" sz="2000" b="1" dirty="0">
                <a:sym typeface="Lato"/>
              </a:rPr>
              <a:t> </a:t>
            </a:r>
            <a:r>
              <a:rPr lang="en-US" sz="2000" b="1" dirty="0" err="1">
                <a:sym typeface="Lato"/>
              </a:rPr>
              <a:t>être</a:t>
            </a:r>
            <a:r>
              <a:rPr lang="en-US" sz="2000" b="1" dirty="0">
                <a:sym typeface="Lato"/>
              </a:rPr>
              <a:t> un </a:t>
            </a:r>
            <a:r>
              <a:rPr lang="en-US" sz="2000" b="1" dirty="0" err="1">
                <a:sym typeface="Lato"/>
              </a:rPr>
              <a:t>contributeur</a:t>
            </a:r>
            <a:r>
              <a:rPr lang="en-US" sz="2000" b="1" dirty="0">
                <a:sym typeface="Lato"/>
              </a:rPr>
              <a:t> </a:t>
            </a:r>
            <a:r>
              <a:rPr lang="en-US" sz="2000" b="1" dirty="0" err="1">
                <a:sym typeface="Lato"/>
              </a:rPr>
              <a:t>significatif</a:t>
            </a:r>
            <a:r>
              <a:rPr lang="en-US" sz="2000" b="1" dirty="0">
                <a:sym typeface="Lato"/>
              </a:rPr>
              <a:t>, et </a:t>
            </a:r>
            <a:r>
              <a:rPr lang="en-US" sz="2000" b="1" dirty="0" err="1">
                <a:sym typeface="Lato"/>
              </a:rPr>
              <a:t>cela</a:t>
            </a:r>
            <a:r>
              <a:rPr lang="en-US" sz="2000" b="1" dirty="0">
                <a:sym typeface="Lato"/>
              </a:rPr>
              <a:t> </a:t>
            </a:r>
            <a:r>
              <a:rPr lang="en-US" sz="2000" b="1" dirty="0" err="1">
                <a:sym typeface="Lato"/>
              </a:rPr>
              <a:t>peut</a:t>
            </a:r>
            <a:r>
              <a:rPr lang="en-US" sz="2000" b="1" dirty="0">
                <a:sym typeface="Lato"/>
              </a:rPr>
              <a:t> </a:t>
            </a:r>
            <a:r>
              <a:rPr lang="en-US" sz="2000" b="1" dirty="0" err="1">
                <a:sym typeface="Lato"/>
              </a:rPr>
              <a:t>être</a:t>
            </a:r>
            <a:r>
              <a:rPr lang="en-US" sz="2000" b="1" dirty="0">
                <a:sym typeface="Lato"/>
              </a:rPr>
              <a:t> soutenu par : </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2000" b="1" dirty="0">
                <a:sym typeface="Lato"/>
              </a:rPr>
              <a:t>La publication </a:t>
            </a:r>
            <a:r>
              <a:rPr lang="en-US" sz="2000" b="1" dirty="0" err="1">
                <a:sym typeface="Lato"/>
              </a:rPr>
              <a:t>détaillée</a:t>
            </a:r>
            <a:r>
              <a:rPr lang="en-US" sz="2000" b="1" dirty="0">
                <a:sym typeface="Lato"/>
              </a:rPr>
              <a:t> et </a:t>
            </a:r>
            <a:r>
              <a:rPr lang="en-US" sz="2000" b="1" dirty="0" err="1">
                <a:sym typeface="Lato"/>
              </a:rPr>
              <a:t>transparente</a:t>
            </a:r>
            <a:r>
              <a:rPr lang="en-US" sz="2000" b="1" dirty="0">
                <a:sym typeface="Lato"/>
              </a:rPr>
              <a:t> des </a:t>
            </a:r>
            <a:r>
              <a:rPr lang="en-US" sz="2000" b="1" dirty="0" err="1">
                <a:sym typeface="Lato"/>
              </a:rPr>
              <a:t>données</a:t>
            </a:r>
            <a:r>
              <a:rPr lang="en-US" sz="2000" b="1" dirty="0">
                <a:sym typeface="Lato"/>
              </a:rPr>
              <a:t> sur la </a:t>
            </a:r>
            <a:r>
              <a:rPr lang="en-US" sz="2000" b="1" dirty="0" err="1">
                <a:sym typeface="Lato"/>
              </a:rPr>
              <a:t>qualité</a:t>
            </a:r>
            <a:r>
              <a:rPr lang="en-US" sz="2000" b="1" dirty="0">
                <a:sym typeface="Lato"/>
              </a:rPr>
              <a:t> des services dans </a:t>
            </a:r>
            <a:r>
              <a:rPr lang="en-US" sz="2000" b="1" dirty="0" err="1">
                <a:sym typeface="Lato"/>
              </a:rPr>
              <a:t>toute</a:t>
            </a:r>
            <a:r>
              <a:rPr lang="en-US" sz="2000" b="1" dirty="0">
                <a:sym typeface="Lato"/>
              </a:rPr>
              <a:t> la </a:t>
            </a:r>
            <a:r>
              <a:rPr lang="en-US" sz="2000" b="1" dirty="0" err="1">
                <a:sym typeface="Lato"/>
              </a:rPr>
              <a:t>ville</a:t>
            </a:r>
            <a:r>
              <a:rPr lang="en-US" sz="2000" b="1" dirty="0">
                <a:sym typeface="Lato"/>
              </a:rPr>
              <a:t>, avec </a:t>
            </a:r>
            <a:r>
              <a:rPr lang="en-US" sz="2000" b="1" dirty="0" err="1">
                <a:sym typeface="Lato"/>
              </a:rPr>
              <a:t>une</a:t>
            </a:r>
            <a:r>
              <a:rPr lang="en-US" sz="2000" b="1" dirty="0">
                <a:sym typeface="Lato"/>
              </a:rPr>
              <a:t> </a:t>
            </a:r>
            <a:r>
              <a:rPr lang="en-US" sz="2000" b="1" dirty="0" err="1">
                <a:sym typeface="Lato"/>
              </a:rPr>
              <a:t>cartographie</a:t>
            </a:r>
            <a:r>
              <a:rPr lang="en-US" sz="2000" b="1" dirty="0">
                <a:sym typeface="Lato"/>
              </a:rPr>
              <a:t> </a:t>
            </a:r>
            <a:r>
              <a:rPr lang="en-US" sz="2000" b="1" dirty="0" err="1">
                <a:sym typeface="Lato"/>
              </a:rPr>
              <a:t>indiquant</a:t>
            </a:r>
            <a:r>
              <a:rPr lang="en-US" sz="2000" b="1" dirty="0">
                <a:sym typeface="Lato"/>
              </a:rPr>
              <a:t> les zones les plus </a:t>
            </a:r>
            <a:r>
              <a:rPr lang="en-US" sz="2000" b="1" dirty="0" err="1">
                <a:sym typeface="Lato"/>
              </a:rPr>
              <a:t>défavorisées</a:t>
            </a:r>
            <a:r>
              <a:rPr lang="en-US" sz="2000" b="1" dirty="0">
                <a:sym typeface="Lato"/>
              </a:rPr>
              <a:t>.</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2000" b="1" dirty="0" err="1">
                <a:sym typeface="Lato"/>
              </a:rPr>
              <a:t>L'éducation</a:t>
            </a:r>
            <a:r>
              <a:rPr lang="en-US" sz="2000" b="1" dirty="0">
                <a:sym typeface="Lato"/>
              </a:rPr>
              <a:t> </a:t>
            </a:r>
            <a:r>
              <a:rPr lang="en-US" sz="2000" b="1" dirty="0" err="1">
                <a:sym typeface="Lato"/>
              </a:rPr>
              <a:t>publique</a:t>
            </a:r>
            <a:r>
              <a:rPr lang="en-US" sz="2000" b="1" dirty="0">
                <a:sym typeface="Lato"/>
              </a:rPr>
              <a:t> </a:t>
            </a:r>
            <a:r>
              <a:rPr lang="en-US" sz="2000" b="1" dirty="0" err="1">
                <a:sym typeface="Lato"/>
              </a:rPr>
              <a:t>visant</a:t>
            </a:r>
            <a:r>
              <a:rPr lang="en-US" sz="2000" b="1" dirty="0">
                <a:sym typeface="Lato"/>
              </a:rPr>
              <a:t> </a:t>
            </a:r>
            <a:r>
              <a:rPr lang="en-US" sz="2000" b="1" dirty="0" err="1">
                <a:sym typeface="Lato"/>
              </a:rPr>
              <a:t>à</a:t>
            </a:r>
            <a:r>
              <a:rPr lang="en-US" sz="2000" b="1" dirty="0">
                <a:sym typeface="Lato"/>
              </a:rPr>
              <a:t> </a:t>
            </a:r>
            <a:r>
              <a:rPr lang="en-US" sz="2000" b="1" dirty="0" err="1">
                <a:sym typeface="Lato"/>
              </a:rPr>
              <a:t>susciter</a:t>
            </a:r>
            <a:endParaRPr lang="en-US" sz="2000" b="1" dirty="0">
              <a:sym typeface="Lato"/>
            </a:endParaRPr>
          </a:p>
          <a:p>
            <a:pPr marL="540000" lvl="0" indent="-285750" algn="l" rtl="0">
              <a:lnSpc>
                <a:spcPts val="2200"/>
              </a:lnSpc>
              <a:spcBef>
                <a:spcPts val="300"/>
              </a:spcBef>
              <a:spcAft>
                <a:spcPts val="0"/>
              </a:spcAft>
              <a:buClr>
                <a:schemeClr val="dk1"/>
              </a:buClr>
              <a:buSzPts val="1800"/>
              <a:buFont typeface="Arial" panose="020B0604020202020204" pitchFamily="34" charset="0"/>
              <a:buChar char="•"/>
            </a:pPr>
            <a:r>
              <a:rPr lang="en-US" sz="2000" dirty="0" err="1">
                <a:sym typeface="Lato"/>
              </a:rPr>
              <a:t>L'attente</a:t>
            </a:r>
            <a:r>
              <a:rPr lang="en-US" sz="2000" dirty="0">
                <a:sym typeface="Lato"/>
              </a:rPr>
              <a:t> de services publics </a:t>
            </a:r>
            <a:r>
              <a:rPr lang="en-US" sz="2000" dirty="0" err="1">
                <a:sym typeface="Lato"/>
              </a:rPr>
              <a:t>parmi</a:t>
            </a:r>
            <a:r>
              <a:rPr lang="en-US" sz="2000" dirty="0">
                <a:sym typeface="Lato"/>
              </a:rPr>
              <a:t> les </a:t>
            </a:r>
            <a:r>
              <a:rPr lang="en-US" sz="2000" dirty="0" err="1">
                <a:sym typeface="Lato"/>
              </a:rPr>
              <a:t>personnes</a:t>
            </a:r>
            <a:r>
              <a:rPr lang="en-US" sz="2000" dirty="0">
                <a:sym typeface="Lato"/>
              </a:rPr>
              <a:t> sans services </a:t>
            </a:r>
            <a:r>
              <a:rPr lang="en-US" sz="2000" dirty="0" err="1">
                <a:sym typeface="Lato"/>
              </a:rPr>
              <a:t>ou</a:t>
            </a:r>
            <a:r>
              <a:rPr lang="en-US" sz="2000" dirty="0">
                <a:sym typeface="Lato"/>
              </a:rPr>
              <a:t> avec des services très </a:t>
            </a:r>
            <a:r>
              <a:rPr lang="en-US" sz="2000" dirty="0" err="1">
                <a:sym typeface="Lato"/>
              </a:rPr>
              <a:t>médiocres</a:t>
            </a:r>
            <a:endParaRPr lang="en-US" sz="2000" dirty="0">
              <a:sym typeface="Lato"/>
            </a:endParaRPr>
          </a:p>
          <a:p>
            <a:pPr marL="540000" lvl="0" indent="-285750" algn="l" rtl="0">
              <a:lnSpc>
                <a:spcPts val="2200"/>
              </a:lnSpc>
              <a:spcBef>
                <a:spcPts val="300"/>
              </a:spcBef>
              <a:spcAft>
                <a:spcPts val="0"/>
              </a:spcAft>
              <a:buClr>
                <a:schemeClr val="dk1"/>
              </a:buClr>
              <a:buSzPts val="1800"/>
              <a:buFont typeface="Arial" panose="020B0604020202020204" pitchFamily="34" charset="0"/>
              <a:buChar char="•"/>
            </a:pPr>
            <a:r>
              <a:rPr lang="en-US" sz="2000" dirty="0">
                <a:sym typeface="Lato"/>
              </a:rPr>
              <a:t>La </a:t>
            </a:r>
            <a:r>
              <a:rPr lang="en-US" sz="2000" dirty="0" err="1">
                <a:sym typeface="Lato"/>
              </a:rPr>
              <a:t>solidarité</a:t>
            </a:r>
            <a:r>
              <a:rPr lang="en-US" sz="2000" dirty="0">
                <a:sym typeface="Lato"/>
              </a:rPr>
              <a:t> </a:t>
            </a:r>
            <a:r>
              <a:rPr lang="en-US" sz="2000" dirty="0" err="1">
                <a:sym typeface="Lato"/>
              </a:rPr>
              <a:t>parmi</a:t>
            </a:r>
            <a:r>
              <a:rPr lang="en-US" sz="2000" dirty="0">
                <a:sym typeface="Lato"/>
              </a:rPr>
              <a:t> les </a:t>
            </a:r>
            <a:r>
              <a:rPr lang="en-US" sz="2000" dirty="0" err="1">
                <a:sym typeface="Lato"/>
              </a:rPr>
              <a:t>personnes</a:t>
            </a:r>
            <a:r>
              <a:rPr lang="en-US" sz="2000" dirty="0">
                <a:sym typeface="Lato"/>
              </a:rPr>
              <a:t> </a:t>
            </a:r>
            <a:r>
              <a:rPr lang="en-US" sz="2000" dirty="0" err="1">
                <a:sym typeface="Lato"/>
              </a:rPr>
              <a:t>bénéficiant</a:t>
            </a:r>
            <a:r>
              <a:rPr lang="en-US" sz="2000" dirty="0">
                <a:sym typeface="Lato"/>
              </a:rPr>
              <a:t> de </a:t>
            </a:r>
            <a:r>
              <a:rPr lang="en-US" sz="2000" dirty="0" err="1">
                <a:sym typeface="Lato"/>
              </a:rPr>
              <a:t>meilleurs</a:t>
            </a:r>
            <a:r>
              <a:rPr lang="en-US" sz="2000" dirty="0">
                <a:sym typeface="Lato"/>
              </a:rPr>
              <a:t> services</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2000" b="1" dirty="0">
                <a:sym typeface="Lato"/>
              </a:rPr>
              <a:t>La publication de </a:t>
            </a:r>
            <a:r>
              <a:rPr lang="en-US" sz="2000" b="1" dirty="0" err="1">
                <a:sym typeface="Lato"/>
              </a:rPr>
              <a:t>manifestes</a:t>
            </a:r>
            <a:r>
              <a:rPr lang="en-US" sz="2000" b="1" dirty="0">
                <a:sym typeface="Lato"/>
              </a:rPr>
              <a:t> par les partis politiques, de </a:t>
            </a:r>
            <a:r>
              <a:rPr lang="en-US" sz="2000" b="1" dirty="0" err="1">
                <a:sym typeface="Lato"/>
              </a:rPr>
              <a:t>sorte</a:t>
            </a:r>
            <a:r>
              <a:rPr lang="en-US" sz="2000" b="1" dirty="0">
                <a:sym typeface="Lato"/>
              </a:rPr>
              <a:t> que tout engagement </a:t>
            </a:r>
            <a:r>
              <a:rPr lang="en-US" sz="2000" b="1" dirty="0" err="1">
                <a:sym typeface="Lato"/>
              </a:rPr>
              <a:t>envers</a:t>
            </a:r>
            <a:r>
              <a:rPr lang="en-US" sz="2000" b="1" dirty="0">
                <a:sym typeface="Lato"/>
              </a:rPr>
              <a:t> des </a:t>
            </a:r>
            <a:r>
              <a:rPr lang="en-US" sz="2000" b="1" dirty="0" err="1">
                <a:sym typeface="Lato"/>
              </a:rPr>
              <a:t>améliorations</a:t>
            </a:r>
            <a:r>
              <a:rPr lang="en-US" sz="2000" b="1" dirty="0">
                <a:sym typeface="Lato"/>
              </a:rPr>
              <a:t> </a:t>
            </a:r>
            <a:r>
              <a:rPr lang="en-US" sz="2000" b="1" dirty="0" err="1">
                <a:sym typeface="Lato"/>
              </a:rPr>
              <a:t>en</a:t>
            </a:r>
            <a:r>
              <a:rPr lang="en-US" sz="2000" b="1" dirty="0">
                <a:sym typeface="Lato"/>
              </a:rPr>
              <a:t> matière </a:t>
            </a:r>
            <a:r>
              <a:rPr lang="en-US" sz="2000" b="1" dirty="0" err="1">
                <a:sym typeface="Lato"/>
              </a:rPr>
              <a:t>d'assainissement</a:t>
            </a:r>
            <a:r>
              <a:rPr lang="en-US" sz="2000" b="1" dirty="0">
                <a:sym typeface="Lato"/>
              </a:rPr>
              <a:t> </a:t>
            </a:r>
            <a:r>
              <a:rPr lang="en-US" sz="2000" b="1" dirty="0" err="1">
                <a:sym typeface="Lato"/>
              </a:rPr>
              <a:t>soit</a:t>
            </a:r>
            <a:r>
              <a:rPr lang="en-US" sz="2000" b="1" dirty="0">
                <a:sym typeface="Lato"/>
              </a:rPr>
              <a:t> </a:t>
            </a:r>
            <a:r>
              <a:rPr lang="en-US" sz="2000" b="1" dirty="0" err="1">
                <a:sym typeface="Lato"/>
              </a:rPr>
              <a:t>clairement</a:t>
            </a:r>
            <a:r>
              <a:rPr lang="en-US" sz="2000" b="1" dirty="0">
                <a:sym typeface="Lato"/>
              </a:rPr>
              <a:t> </a:t>
            </a:r>
            <a:r>
              <a:rPr lang="en-US" sz="2000" b="1" dirty="0" err="1">
                <a:sym typeface="Lato"/>
              </a:rPr>
              <a:t>exprimé</a:t>
            </a:r>
            <a:r>
              <a:rPr lang="en-US" sz="2000" b="1" dirty="0">
                <a:sym typeface="Lato"/>
              </a:rPr>
              <a:t> par </a:t>
            </a:r>
            <a:r>
              <a:rPr lang="en-US" sz="2000" b="1" dirty="0" err="1">
                <a:sym typeface="Lato"/>
              </a:rPr>
              <a:t>écrit</a:t>
            </a:r>
            <a:endParaRPr lang="en-US" sz="2000" b="1" dirty="0">
              <a:sym typeface="Lato"/>
            </a:endParaRPr>
          </a:p>
        </p:txBody>
      </p:sp>
    </p:spTree>
    <p:extLst>
      <p:ext uri="{BB962C8B-B14F-4D97-AF65-F5344CB8AC3E}">
        <p14:creationId xmlns:p14="http://schemas.microsoft.com/office/powerpoint/2010/main" val="22389533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899" y="368053"/>
            <a:ext cx="10280705" cy="518508"/>
          </a:xfrm>
          <a:prstGeom prst="rect">
            <a:avLst/>
          </a:prstGeom>
        </p:spPr>
        <p:txBody>
          <a:bodyPr vert="horz" lIns="0" tIns="0" rIns="0" bIns="0" rtlCol="0" anchor="t" anchorCtr="0">
            <a:normAutofit/>
          </a:bodyPr>
          <a:lstStyle/>
          <a:p>
            <a:r>
              <a:rPr lang="en-US" sz="3200" b="1" dirty="0">
                <a:solidFill>
                  <a:schemeClr val="tx2"/>
                </a:solidFill>
                <a:latin typeface="Calibri" panose="020F0502020204030204" pitchFamily="34" charset="0"/>
              </a:rPr>
              <a:t>Étude de </a:t>
            </a:r>
            <a:r>
              <a:rPr lang="en-US" sz="3200" b="1" dirty="0" err="1">
                <a:solidFill>
                  <a:schemeClr val="tx2"/>
                </a:solidFill>
                <a:latin typeface="Calibri" panose="020F0502020204030204" pitchFamily="34" charset="0"/>
              </a:rPr>
              <a:t>cas</a:t>
            </a:r>
            <a:endParaRPr lang="en-US" sz="3200" b="1" dirty="0">
              <a:solidFill>
                <a:schemeClr val="tx2"/>
              </a:solidFill>
              <a:latin typeface="Calibri" panose="020F0502020204030204" pitchFamily="34" charset="0"/>
            </a:endParaRP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9" name="Google Shape;284;p14">
            <a:extLst>
              <a:ext uri="{FF2B5EF4-FFF2-40B4-BE49-F238E27FC236}">
                <a16:creationId xmlns:a16="http://schemas.microsoft.com/office/drawing/2014/main" id="{A567C80C-FCBD-5246-2CB8-DB23BE3810E7}"/>
              </a:ext>
            </a:extLst>
          </p:cNvPr>
          <p:cNvSpPr/>
          <p:nvPr/>
        </p:nvSpPr>
        <p:spPr>
          <a:xfrm>
            <a:off x="723898" y="886561"/>
            <a:ext cx="10744202" cy="5771022"/>
          </a:xfrm>
          <a:prstGeom prst="rect">
            <a:avLst/>
          </a:prstGeom>
          <a:solidFill>
            <a:srgbClr val="6F2875">
              <a:alpha val="10000"/>
            </a:srgbClr>
          </a:solid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1900" b="1" dirty="0" err="1">
                <a:sym typeface="Lato"/>
              </a:rPr>
              <a:t>Inclure</a:t>
            </a:r>
            <a:r>
              <a:rPr lang="en-US" sz="1900" b="1" dirty="0">
                <a:sym typeface="Lato"/>
              </a:rPr>
              <a:t> </a:t>
            </a:r>
            <a:r>
              <a:rPr lang="en-US" sz="1900" b="1" dirty="0" err="1">
                <a:sym typeface="Lato"/>
              </a:rPr>
              <a:t>une</a:t>
            </a:r>
            <a:r>
              <a:rPr lang="en-US" sz="1900" b="1" dirty="0">
                <a:sym typeface="Lato"/>
              </a:rPr>
              <a:t> étude de </a:t>
            </a:r>
            <a:r>
              <a:rPr lang="en-US" sz="1900" b="1" dirty="0" err="1">
                <a:sym typeface="Lato"/>
              </a:rPr>
              <a:t>cas</a:t>
            </a:r>
            <a:r>
              <a:rPr lang="en-US" sz="1900" b="1" dirty="0">
                <a:sym typeface="Lato"/>
              </a:rPr>
              <a:t> </a:t>
            </a:r>
            <a:r>
              <a:rPr lang="en-US" sz="1900" b="1" dirty="0" err="1">
                <a:sym typeface="Lato"/>
              </a:rPr>
              <a:t>provenant</a:t>
            </a:r>
            <a:r>
              <a:rPr lang="en-US" sz="1900" b="1" dirty="0">
                <a:sym typeface="Lato"/>
              </a:rPr>
              <a:t> du </a:t>
            </a:r>
            <a:r>
              <a:rPr lang="en-US" sz="1900" b="1" dirty="0" err="1">
                <a:sym typeface="Lato"/>
              </a:rPr>
              <a:t>ou</a:t>
            </a:r>
            <a:r>
              <a:rPr lang="en-US" sz="1900" b="1" dirty="0">
                <a:sym typeface="Lato"/>
              </a:rPr>
              <a:t> des pays </a:t>
            </a:r>
            <a:r>
              <a:rPr lang="en-US" sz="1900" b="1" dirty="0" err="1">
                <a:sym typeface="Lato"/>
              </a:rPr>
              <a:t>pertinents</a:t>
            </a:r>
            <a:r>
              <a:rPr lang="en-US" sz="1900" b="1" dirty="0">
                <a:sym typeface="Lato"/>
              </a:rPr>
              <a:t> qui </a:t>
            </a:r>
            <a:r>
              <a:rPr lang="en-US" sz="1900" b="1" dirty="0" err="1">
                <a:sym typeface="Lato"/>
              </a:rPr>
              <a:t>montre</a:t>
            </a:r>
            <a:r>
              <a:rPr lang="en-US" sz="1900" b="1" dirty="0">
                <a:sym typeface="Lato"/>
              </a:rPr>
              <a:t>(</a:t>
            </a:r>
            <a:r>
              <a:rPr lang="en-US" sz="1900" b="1" dirty="0" err="1">
                <a:sym typeface="Lato"/>
              </a:rPr>
              <a:t>nt</a:t>
            </a:r>
            <a:r>
              <a:rPr lang="en-US" sz="1900" b="1" dirty="0">
                <a:sym typeface="Lato"/>
              </a:rPr>
              <a:t>) le(s) </a:t>
            </a:r>
            <a:r>
              <a:rPr lang="en-US" sz="1900" b="1" dirty="0" err="1">
                <a:sym typeface="Lato"/>
              </a:rPr>
              <a:t>mécanisme</a:t>
            </a:r>
            <a:r>
              <a:rPr lang="en-US" sz="1900" b="1" dirty="0">
                <a:sym typeface="Lato"/>
              </a:rPr>
              <a:t>(s) de </a:t>
            </a:r>
            <a:r>
              <a:rPr lang="en-US" sz="1900" b="1" dirty="0" err="1">
                <a:sym typeface="Lato"/>
              </a:rPr>
              <a:t>responsabilisation</a:t>
            </a:r>
            <a:endParaRPr lang="en-US" sz="1900" b="1" dirty="0">
              <a:sym typeface="Lato"/>
            </a:endParaRP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1900" b="1" dirty="0">
                <a:sym typeface="Lato"/>
              </a:rPr>
              <a:t>Plus </a:t>
            </a:r>
            <a:r>
              <a:rPr lang="en-US" sz="1900" b="1" dirty="0" err="1">
                <a:sym typeface="Lato"/>
              </a:rPr>
              <a:t>d'une</a:t>
            </a:r>
            <a:r>
              <a:rPr lang="en-US" sz="1900" b="1" dirty="0">
                <a:sym typeface="Lato"/>
              </a:rPr>
              <a:t> étude de </a:t>
            </a:r>
            <a:r>
              <a:rPr lang="en-US" sz="1900" b="1" dirty="0" err="1">
                <a:sym typeface="Lato"/>
              </a:rPr>
              <a:t>cas</a:t>
            </a:r>
            <a:r>
              <a:rPr lang="en-US" sz="1900" b="1" dirty="0">
                <a:sym typeface="Lato"/>
              </a:rPr>
              <a:t> </a:t>
            </a:r>
            <a:r>
              <a:rPr lang="en-US" sz="1900" b="1" dirty="0" err="1">
                <a:sym typeface="Lato"/>
              </a:rPr>
              <a:t>pourrait</a:t>
            </a:r>
            <a:r>
              <a:rPr lang="en-US" sz="1900" b="1" dirty="0">
                <a:sym typeface="Lato"/>
              </a:rPr>
              <a:t> </a:t>
            </a:r>
            <a:r>
              <a:rPr lang="en-US" sz="1900" b="1" dirty="0" err="1">
                <a:sym typeface="Lato"/>
              </a:rPr>
              <a:t>être</a:t>
            </a:r>
            <a:r>
              <a:rPr lang="en-US" sz="1900" b="1" dirty="0">
                <a:sym typeface="Lato"/>
              </a:rPr>
              <a:t> </a:t>
            </a:r>
            <a:r>
              <a:rPr lang="en-US" sz="1900" b="1" dirty="0" err="1">
                <a:sym typeface="Lato"/>
              </a:rPr>
              <a:t>présentée</a:t>
            </a:r>
            <a:r>
              <a:rPr lang="en-US" sz="1900" b="1" dirty="0">
                <a:sym typeface="Lato"/>
              </a:rPr>
              <a:t> </a:t>
            </a:r>
            <a:r>
              <a:rPr lang="en-US" sz="1900" b="1" dirty="0" err="1">
                <a:sym typeface="Lato"/>
              </a:rPr>
              <a:t>ou</a:t>
            </a:r>
            <a:r>
              <a:rPr lang="en-US" sz="1900" b="1" dirty="0">
                <a:sym typeface="Lato"/>
              </a:rPr>
              <a:t> </a:t>
            </a:r>
            <a:r>
              <a:rPr lang="en-US" sz="1900" b="1" dirty="0" err="1">
                <a:sym typeface="Lato"/>
              </a:rPr>
              <a:t>une</a:t>
            </a:r>
            <a:r>
              <a:rPr lang="en-US" sz="1900" b="1" dirty="0">
                <a:sym typeface="Lato"/>
              </a:rPr>
              <a:t> étude de </a:t>
            </a:r>
            <a:r>
              <a:rPr lang="en-US" sz="1900" b="1" dirty="0" err="1">
                <a:sym typeface="Lato"/>
              </a:rPr>
              <a:t>cas</a:t>
            </a:r>
            <a:r>
              <a:rPr lang="en-US" sz="1900" b="1" dirty="0">
                <a:sym typeface="Lato"/>
              </a:rPr>
              <a:t> </a:t>
            </a:r>
            <a:r>
              <a:rPr lang="en-US" sz="1900" b="1" dirty="0" err="1">
                <a:sym typeface="Lato"/>
              </a:rPr>
              <a:t>démontrant</a:t>
            </a:r>
            <a:r>
              <a:rPr lang="en-US" sz="1900" b="1" dirty="0">
                <a:sym typeface="Lato"/>
              </a:rPr>
              <a:t> plus d'un </a:t>
            </a:r>
            <a:r>
              <a:rPr lang="en-US" sz="1900" b="1" dirty="0" err="1">
                <a:sym typeface="Lato"/>
              </a:rPr>
              <a:t>mécanisme</a:t>
            </a:r>
            <a:r>
              <a:rPr lang="en-US" sz="1900" b="1" dirty="0">
                <a:sym typeface="Lato"/>
              </a:rPr>
              <a:t> de </a:t>
            </a:r>
            <a:r>
              <a:rPr lang="en-US" sz="1900" b="1" dirty="0" err="1">
                <a:sym typeface="Lato"/>
              </a:rPr>
              <a:t>responsabilisation</a:t>
            </a:r>
            <a:endParaRPr lang="en-US" sz="1900" b="1" dirty="0">
              <a:sym typeface="Lato"/>
            </a:endParaRP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1900" b="1" dirty="0">
                <a:sym typeface="Lato"/>
              </a:rPr>
              <a:t>Plus </a:t>
            </a:r>
            <a:r>
              <a:rPr lang="en-US" sz="1900" b="1" dirty="0" err="1">
                <a:sym typeface="Lato"/>
              </a:rPr>
              <a:t>d'une</a:t>
            </a:r>
            <a:r>
              <a:rPr lang="en-US" sz="1900" b="1" dirty="0">
                <a:sym typeface="Lato"/>
              </a:rPr>
              <a:t> étude de </a:t>
            </a:r>
            <a:r>
              <a:rPr lang="en-US" sz="1900" b="1" dirty="0" err="1">
                <a:sym typeface="Lato"/>
              </a:rPr>
              <a:t>cas</a:t>
            </a:r>
            <a:r>
              <a:rPr lang="en-US" sz="1900" b="1" dirty="0">
                <a:sym typeface="Lato"/>
              </a:rPr>
              <a:t> </a:t>
            </a:r>
            <a:r>
              <a:rPr lang="en-US" sz="1900" b="1" dirty="0" err="1">
                <a:sym typeface="Lato"/>
              </a:rPr>
              <a:t>pourrait</a:t>
            </a:r>
            <a:r>
              <a:rPr lang="en-US" sz="1900" b="1" dirty="0">
                <a:sym typeface="Lato"/>
              </a:rPr>
              <a:t> </a:t>
            </a:r>
            <a:r>
              <a:rPr lang="en-US" sz="1900" b="1" dirty="0" err="1">
                <a:sym typeface="Lato"/>
              </a:rPr>
              <a:t>être</a:t>
            </a:r>
            <a:r>
              <a:rPr lang="en-US" sz="1900" b="1" dirty="0">
                <a:sym typeface="Lato"/>
              </a:rPr>
              <a:t> </a:t>
            </a:r>
            <a:r>
              <a:rPr lang="en-US" sz="1900" b="1" dirty="0" err="1">
                <a:sym typeface="Lato"/>
              </a:rPr>
              <a:t>présentée</a:t>
            </a:r>
            <a:r>
              <a:rPr lang="en-US" sz="1900" b="1" dirty="0">
                <a:sym typeface="Lato"/>
              </a:rPr>
              <a:t> </a:t>
            </a:r>
            <a:r>
              <a:rPr lang="en-US" sz="1900" b="1" dirty="0" err="1">
                <a:sym typeface="Lato"/>
              </a:rPr>
              <a:t>ou</a:t>
            </a:r>
            <a:r>
              <a:rPr lang="en-US" sz="1900" b="1" dirty="0">
                <a:sym typeface="Lato"/>
              </a:rPr>
              <a:t> </a:t>
            </a:r>
            <a:r>
              <a:rPr lang="en-US" sz="1900" b="1" dirty="0" err="1">
                <a:sym typeface="Lato"/>
              </a:rPr>
              <a:t>une</a:t>
            </a:r>
            <a:r>
              <a:rPr lang="en-US" sz="1900" b="1" dirty="0">
                <a:sym typeface="Lato"/>
              </a:rPr>
              <a:t> étude de </a:t>
            </a:r>
            <a:r>
              <a:rPr lang="en-US" sz="1900" b="1" dirty="0" err="1">
                <a:sym typeface="Lato"/>
              </a:rPr>
              <a:t>cas</a:t>
            </a:r>
            <a:r>
              <a:rPr lang="en-US" sz="1900" b="1" dirty="0">
                <a:sym typeface="Lato"/>
              </a:rPr>
              <a:t> </a:t>
            </a:r>
            <a:r>
              <a:rPr lang="en-US" sz="1900" b="1" dirty="0" err="1">
                <a:sym typeface="Lato"/>
              </a:rPr>
              <a:t>démontrant</a:t>
            </a:r>
            <a:r>
              <a:rPr lang="en-US" sz="1900" b="1" dirty="0">
                <a:sym typeface="Lato"/>
              </a:rPr>
              <a:t> plus d'un </a:t>
            </a:r>
            <a:r>
              <a:rPr lang="en-US" sz="1900" b="1" dirty="0" err="1">
                <a:sym typeface="Lato"/>
              </a:rPr>
              <a:t>mécanisme</a:t>
            </a:r>
            <a:r>
              <a:rPr lang="en-US" sz="1900" b="1" dirty="0">
                <a:sym typeface="Lato"/>
              </a:rPr>
              <a:t> de </a:t>
            </a:r>
            <a:r>
              <a:rPr lang="en-US" sz="1900" b="1" dirty="0" err="1">
                <a:sym typeface="Lato"/>
              </a:rPr>
              <a:t>responsabilisation</a:t>
            </a:r>
            <a:endParaRPr lang="en-US" sz="1900" b="1" dirty="0">
              <a:sym typeface="Lato"/>
            </a:endParaRP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1900" b="1" dirty="0" err="1">
                <a:sym typeface="Lato"/>
              </a:rPr>
              <a:t>L'étude</a:t>
            </a:r>
            <a:r>
              <a:rPr lang="en-US" sz="1900" b="1" dirty="0">
                <a:sym typeface="Lato"/>
              </a:rPr>
              <a:t> de </a:t>
            </a:r>
            <a:r>
              <a:rPr lang="en-US" sz="1900" b="1" dirty="0" err="1">
                <a:sym typeface="Lato"/>
              </a:rPr>
              <a:t>cas</a:t>
            </a:r>
            <a:r>
              <a:rPr lang="en-US" sz="1900" b="1" dirty="0">
                <a:sym typeface="Lato"/>
              </a:rPr>
              <a:t> </a:t>
            </a:r>
            <a:r>
              <a:rPr lang="en-US" sz="1900" b="1" dirty="0" err="1">
                <a:sym typeface="Lato"/>
              </a:rPr>
              <a:t>devrait</a:t>
            </a:r>
            <a:r>
              <a:rPr lang="en-US" sz="1900" b="1" dirty="0">
                <a:sym typeface="Lato"/>
              </a:rPr>
              <a:t> </a:t>
            </a:r>
            <a:r>
              <a:rPr lang="en-US" sz="1900" b="1" dirty="0" err="1">
                <a:sym typeface="Lato"/>
              </a:rPr>
              <a:t>répondre</a:t>
            </a:r>
            <a:r>
              <a:rPr lang="en-US" sz="1900" b="1" dirty="0">
                <a:sym typeface="Lato"/>
              </a:rPr>
              <a:t> aux questions </a:t>
            </a:r>
            <a:r>
              <a:rPr lang="en-US" sz="1900" b="1" dirty="0" err="1">
                <a:sym typeface="Lato"/>
              </a:rPr>
              <a:t>suivantes</a:t>
            </a:r>
            <a:r>
              <a:rPr lang="en-US" sz="1900" b="1" dirty="0">
                <a:sym typeface="Lato"/>
              </a:rPr>
              <a:t> : </a:t>
            </a:r>
          </a:p>
          <a:p>
            <a:pPr marL="540000" lvl="0" indent="-285750" algn="l" rtl="0">
              <a:lnSpc>
                <a:spcPts val="2200"/>
              </a:lnSpc>
              <a:spcBef>
                <a:spcPts val="300"/>
              </a:spcBef>
              <a:spcAft>
                <a:spcPts val="0"/>
              </a:spcAft>
              <a:buClr>
                <a:schemeClr val="dk1"/>
              </a:buClr>
              <a:buSzPts val="1800"/>
              <a:buFont typeface="Arial" panose="020B0604020202020204" pitchFamily="34" charset="0"/>
              <a:buChar char="•"/>
            </a:pPr>
            <a:r>
              <a:rPr lang="en-US" sz="1900" dirty="0" err="1">
                <a:sym typeface="Lato"/>
              </a:rPr>
              <a:t>Quel</a:t>
            </a:r>
            <a:r>
              <a:rPr lang="en-US" sz="1900" dirty="0">
                <a:sym typeface="Lato"/>
              </a:rPr>
              <a:t> </a:t>
            </a:r>
            <a:r>
              <a:rPr lang="en-US" sz="1900" dirty="0" err="1">
                <a:sym typeface="Lato"/>
              </a:rPr>
              <a:t>est</a:t>
            </a:r>
            <a:r>
              <a:rPr lang="en-US" sz="1900" dirty="0">
                <a:sym typeface="Lato"/>
              </a:rPr>
              <a:t> le </a:t>
            </a:r>
            <a:r>
              <a:rPr lang="en-US" sz="1900" dirty="0" err="1">
                <a:sym typeface="Lato"/>
              </a:rPr>
              <a:t>mécanisme</a:t>
            </a:r>
            <a:r>
              <a:rPr lang="en-US" sz="1900" dirty="0">
                <a:sym typeface="Lato"/>
              </a:rPr>
              <a:t> de </a:t>
            </a:r>
            <a:r>
              <a:rPr lang="en-US" sz="1900" dirty="0" err="1">
                <a:sym typeface="Lato"/>
              </a:rPr>
              <a:t>responsabilisation</a:t>
            </a:r>
            <a:r>
              <a:rPr lang="en-US" sz="1900" dirty="0">
                <a:sym typeface="Lato"/>
              </a:rPr>
              <a:t>, et </a:t>
            </a:r>
            <a:r>
              <a:rPr lang="en-US" sz="1900" dirty="0" err="1">
                <a:sym typeface="Lato"/>
              </a:rPr>
              <a:t>quelles</a:t>
            </a:r>
            <a:r>
              <a:rPr lang="en-US" sz="1900" dirty="0">
                <a:sym typeface="Lato"/>
              </a:rPr>
              <a:t> institutions </a:t>
            </a:r>
            <a:r>
              <a:rPr lang="en-US" sz="1900" dirty="0" err="1">
                <a:sym typeface="Lato"/>
              </a:rPr>
              <a:t>sont</a:t>
            </a:r>
            <a:r>
              <a:rPr lang="en-US" sz="1900" dirty="0">
                <a:sym typeface="Lato"/>
              </a:rPr>
              <a:t> </a:t>
            </a:r>
            <a:r>
              <a:rPr lang="en-US" sz="1900" dirty="0" err="1">
                <a:sym typeface="Lato"/>
              </a:rPr>
              <a:t>impliquées</a:t>
            </a:r>
            <a:r>
              <a:rPr lang="en-US" sz="1900" dirty="0">
                <a:sym typeface="Lato"/>
              </a:rPr>
              <a:t> (</a:t>
            </a:r>
            <a:r>
              <a:rPr lang="en-US" sz="1900" dirty="0" err="1">
                <a:sym typeface="Lato"/>
              </a:rPr>
              <a:t>c'est</a:t>
            </a:r>
            <a:r>
              <a:rPr lang="en-US" sz="1900" dirty="0">
                <a:sym typeface="Lato"/>
              </a:rPr>
              <a:t>-</a:t>
            </a:r>
            <a:r>
              <a:rPr lang="en-US" sz="1900" dirty="0" err="1">
                <a:sym typeface="Lato"/>
              </a:rPr>
              <a:t>à</a:t>
            </a:r>
            <a:r>
              <a:rPr lang="en-US" sz="1900" dirty="0">
                <a:sym typeface="Lato"/>
              </a:rPr>
              <a:t>-dire, qui </a:t>
            </a:r>
            <a:r>
              <a:rPr lang="en-US" sz="1900" dirty="0" err="1">
                <a:sym typeface="Lato"/>
              </a:rPr>
              <a:t>est</a:t>
            </a:r>
            <a:r>
              <a:rPr lang="en-US" sz="1900" dirty="0">
                <a:sym typeface="Lato"/>
              </a:rPr>
              <a:t> </a:t>
            </a:r>
            <a:r>
              <a:rPr lang="en-US" sz="1900" dirty="0" err="1">
                <a:sym typeface="Lato"/>
              </a:rPr>
              <a:t>tenu</a:t>
            </a:r>
            <a:r>
              <a:rPr lang="en-US" sz="1900" dirty="0">
                <a:sym typeface="Lato"/>
              </a:rPr>
              <a:t> pour </a:t>
            </a:r>
            <a:r>
              <a:rPr lang="en-US" sz="1900" dirty="0" err="1">
                <a:sym typeface="Lato"/>
              </a:rPr>
              <a:t>responsable</a:t>
            </a:r>
            <a:r>
              <a:rPr lang="en-US" sz="1900" dirty="0">
                <a:sym typeface="Lato"/>
              </a:rPr>
              <a:t> et qui assure la surveillance) ?</a:t>
            </a:r>
          </a:p>
          <a:p>
            <a:pPr marL="540000" lvl="0" indent="-285750" algn="l" rtl="0">
              <a:lnSpc>
                <a:spcPts val="2200"/>
              </a:lnSpc>
              <a:spcBef>
                <a:spcPts val="300"/>
              </a:spcBef>
              <a:spcAft>
                <a:spcPts val="0"/>
              </a:spcAft>
              <a:buClr>
                <a:schemeClr val="dk1"/>
              </a:buClr>
              <a:buSzPts val="1800"/>
              <a:buFont typeface="Arial" panose="020B0604020202020204" pitchFamily="34" charset="0"/>
              <a:buChar char="•"/>
            </a:pPr>
            <a:r>
              <a:rPr lang="en-US" sz="1900" dirty="0">
                <a:sym typeface="Lato"/>
              </a:rPr>
              <a:t>Le </a:t>
            </a:r>
            <a:r>
              <a:rPr lang="en-US" sz="1900" dirty="0" err="1">
                <a:sym typeface="Lato"/>
              </a:rPr>
              <a:t>mécanisme</a:t>
            </a:r>
            <a:r>
              <a:rPr lang="en-US" sz="1900" dirty="0">
                <a:sym typeface="Lato"/>
              </a:rPr>
              <a:t> </a:t>
            </a:r>
            <a:r>
              <a:rPr lang="en-US" sz="1900" dirty="0" err="1">
                <a:sym typeface="Lato"/>
              </a:rPr>
              <a:t>accroît</a:t>
            </a:r>
            <a:r>
              <a:rPr lang="en-US" sz="1900" dirty="0">
                <a:sym typeface="Lato"/>
              </a:rPr>
              <a:t>-il </a:t>
            </a:r>
            <a:r>
              <a:rPr lang="en-US" sz="1900" dirty="0" err="1">
                <a:sym typeface="Lato"/>
              </a:rPr>
              <a:t>l'engagement</a:t>
            </a:r>
            <a:r>
              <a:rPr lang="en-US" sz="1900" dirty="0">
                <a:sym typeface="Lato"/>
              </a:rPr>
              <a:t> du public et la </a:t>
            </a:r>
            <a:r>
              <a:rPr lang="en-US" sz="1900" dirty="0" err="1">
                <a:sym typeface="Lato"/>
              </a:rPr>
              <a:t>prise</a:t>
            </a:r>
            <a:r>
              <a:rPr lang="en-US" sz="1900" dirty="0">
                <a:sym typeface="Lato"/>
              </a:rPr>
              <a:t> de conscience des </a:t>
            </a:r>
            <a:r>
              <a:rPr lang="en-US" sz="1900" dirty="0" err="1">
                <a:sym typeface="Lato"/>
              </a:rPr>
              <a:t>niveaux</a:t>
            </a:r>
            <a:r>
              <a:rPr lang="en-US" sz="1900" dirty="0">
                <a:sym typeface="Lato"/>
              </a:rPr>
              <a:t> de service ?</a:t>
            </a:r>
          </a:p>
          <a:p>
            <a:pPr marL="540000" lvl="0" indent="-285750" algn="l" rtl="0">
              <a:lnSpc>
                <a:spcPts val="2200"/>
              </a:lnSpc>
              <a:spcBef>
                <a:spcPts val="300"/>
              </a:spcBef>
              <a:spcAft>
                <a:spcPts val="0"/>
              </a:spcAft>
              <a:buClr>
                <a:schemeClr val="dk1"/>
              </a:buClr>
              <a:buSzPts val="1800"/>
              <a:buFont typeface="Arial" panose="020B0604020202020204" pitchFamily="34" charset="0"/>
              <a:buChar char="•"/>
            </a:pPr>
            <a:r>
              <a:rPr lang="en-US" sz="1900" dirty="0" err="1">
                <a:sym typeface="Lato"/>
              </a:rPr>
              <a:t>Quels</a:t>
            </a:r>
            <a:r>
              <a:rPr lang="en-US" sz="1900" dirty="0">
                <a:sym typeface="Lato"/>
              </a:rPr>
              <a:t> </a:t>
            </a:r>
            <a:r>
              <a:rPr lang="en-US" sz="1900" dirty="0" err="1">
                <a:sym typeface="Lato"/>
              </a:rPr>
              <a:t>pouvoirs</a:t>
            </a:r>
            <a:r>
              <a:rPr lang="en-US" sz="1900" dirty="0">
                <a:sym typeface="Lato"/>
              </a:rPr>
              <a:t> de sanction </a:t>
            </a:r>
            <a:r>
              <a:rPr lang="en-US" sz="1900" dirty="0" err="1">
                <a:sym typeface="Lato"/>
              </a:rPr>
              <a:t>sont</a:t>
            </a:r>
            <a:r>
              <a:rPr lang="en-US" sz="1900" dirty="0">
                <a:sym typeface="Lato"/>
              </a:rPr>
              <a:t> </a:t>
            </a:r>
            <a:r>
              <a:rPr lang="en-US" sz="1900" dirty="0" err="1">
                <a:sym typeface="Lato"/>
              </a:rPr>
              <a:t>en</a:t>
            </a:r>
            <a:r>
              <a:rPr lang="en-US" sz="1900" dirty="0">
                <a:sym typeface="Lato"/>
              </a:rPr>
              <a:t> place pour </a:t>
            </a:r>
            <a:r>
              <a:rPr lang="en-US" sz="1900" dirty="0" err="1">
                <a:sym typeface="Lato"/>
              </a:rPr>
              <a:t>tenir</a:t>
            </a:r>
            <a:r>
              <a:rPr lang="en-US" sz="1900" dirty="0">
                <a:sym typeface="Lato"/>
              </a:rPr>
              <a:t> le </a:t>
            </a:r>
            <a:r>
              <a:rPr lang="en-US" sz="1900" dirty="0" err="1">
                <a:sym typeface="Lato"/>
              </a:rPr>
              <a:t>prestataire</a:t>
            </a:r>
            <a:r>
              <a:rPr lang="en-US" sz="1900" dirty="0">
                <a:sym typeface="Lato"/>
              </a:rPr>
              <a:t> de services </a:t>
            </a:r>
            <a:r>
              <a:rPr lang="en-US" sz="1900" dirty="0" err="1">
                <a:sym typeface="Lato"/>
              </a:rPr>
              <a:t>responsable</a:t>
            </a:r>
            <a:r>
              <a:rPr lang="en-US" sz="1900" dirty="0">
                <a:sym typeface="Lato"/>
              </a:rPr>
              <a:t> </a:t>
            </a:r>
            <a:r>
              <a:rPr lang="en-US" sz="1900" dirty="0" err="1">
                <a:sym typeface="Lato"/>
              </a:rPr>
              <a:t>en</a:t>
            </a:r>
            <a:r>
              <a:rPr lang="en-US" sz="1900" dirty="0">
                <a:sym typeface="Lato"/>
              </a:rPr>
              <a:t> </a:t>
            </a:r>
            <a:r>
              <a:rPr lang="en-US" sz="1900" dirty="0" err="1">
                <a:sym typeface="Lato"/>
              </a:rPr>
              <a:t>cas</a:t>
            </a:r>
            <a:r>
              <a:rPr lang="en-US" sz="1900" dirty="0">
                <a:sym typeface="Lato"/>
              </a:rPr>
              <a:t> de non-livraison ?</a:t>
            </a:r>
          </a:p>
          <a:p>
            <a:pPr marL="540000" lvl="0" indent="-285750" algn="l" rtl="0">
              <a:lnSpc>
                <a:spcPts val="2200"/>
              </a:lnSpc>
              <a:spcBef>
                <a:spcPts val="300"/>
              </a:spcBef>
              <a:spcAft>
                <a:spcPts val="0"/>
              </a:spcAft>
              <a:buClr>
                <a:schemeClr val="dk1"/>
              </a:buClr>
              <a:buSzPts val="1800"/>
              <a:buFont typeface="Arial" panose="020B0604020202020204" pitchFamily="34" charset="0"/>
              <a:buChar char="•"/>
            </a:pPr>
            <a:r>
              <a:rPr lang="en-US" sz="1900" dirty="0">
                <a:sym typeface="Lato"/>
              </a:rPr>
              <a:t>Le </a:t>
            </a:r>
            <a:r>
              <a:rPr lang="en-US" sz="1900" dirty="0" err="1">
                <a:sym typeface="Lato"/>
              </a:rPr>
              <a:t>mécanisme</a:t>
            </a:r>
            <a:r>
              <a:rPr lang="en-US" sz="1900" dirty="0">
                <a:sym typeface="Lato"/>
              </a:rPr>
              <a:t> de </a:t>
            </a:r>
            <a:r>
              <a:rPr lang="en-US" sz="1900" dirty="0" err="1">
                <a:sym typeface="Lato"/>
              </a:rPr>
              <a:t>responsabilisation</a:t>
            </a:r>
            <a:r>
              <a:rPr lang="en-US" sz="1900" dirty="0">
                <a:sym typeface="Lato"/>
              </a:rPr>
              <a:t> </a:t>
            </a:r>
            <a:r>
              <a:rPr lang="en-US" sz="1900" dirty="0" err="1">
                <a:sym typeface="Lato"/>
              </a:rPr>
              <a:t>fonctionne</a:t>
            </a:r>
            <a:r>
              <a:rPr lang="en-US" sz="1900" dirty="0">
                <a:sym typeface="Lato"/>
              </a:rPr>
              <a:t>-t-il bien pour les </a:t>
            </a:r>
            <a:r>
              <a:rPr lang="en-US" sz="1900" dirty="0" err="1">
                <a:sym typeface="Lato"/>
              </a:rPr>
              <a:t>personnes</a:t>
            </a:r>
            <a:r>
              <a:rPr lang="en-US" sz="1900" dirty="0">
                <a:sym typeface="Lato"/>
              </a:rPr>
              <a:t> </a:t>
            </a:r>
            <a:r>
              <a:rPr lang="en-US" sz="1900" dirty="0" err="1">
                <a:sym typeface="Lato"/>
              </a:rPr>
              <a:t>pauvres</a:t>
            </a:r>
            <a:r>
              <a:rPr lang="en-US" sz="1900" dirty="0">
                <a:sym typeface="Lato"/>
              </a:rPr>
              <a:t> et non </a:t>
            </a:r>
            <a:r>
              <a:rPr lang="en-US" sz="1900" dirty="0" err="1">
                <a:sym typeface="Lato"/>
              </a:rPr>
              <a:t>desservies</a:t>
            </a:r>
            <a:r>
              <a:rPr lang="en-US" sz="1900" dirty="0">
                <a:sym typeface="Lato"/>
              </a:rPr>
              <a:t> ?</a:t>
            </a:r>
          </a:p>
          <a:p>
            <a:pPr marL="540000" lvl="0" indent="-285750" algn="l" rtl="0">
              <a:lnSpc>
                <a:spcPts val="2200"/>
              </a:lnSpc>
              <a:spcBef>
                <a:spcPts val="300"/>
              </a:spcBef>
              <a:spcAft>
                <a:spcPts val="0"/>
              </a:spcAft>
              <a:buClr>
                <a:schemeClr val="dk1"/>
              </a:buClr>
              <a:buSzPts val="1800"/>
              <a:buFont typeface="Arial" panose="020B0604020202020204" pitchFamily="34" charset="0"/>
              <a:buChar char="•"/>
            </a:pPr>
            <a:r>
              <a:rPr lang="en-US" sz="1900" dirty="0" err="1">
                <a:sym typeface="Lato"/>
              </a:rPr>
              <a:t>Quels</a:t>
            </a:r>
            <a:r>
              <a:rPr lang="en-US" sz="1900" dirty="0">
                <a:sym typeface="Lato"/>
              </a:rPr>
              <a:t> </a:t>
            </a:r>
            <a:r>
              <a:rPr lang="en-US" sz="1900" dirty="0" err="1">
                <a:sym typeface="Lato"/>
              </a:rPr>
              <a:t>éléments</a:t>
            </a:r>
            <a:r>
              <a:rPr lang="en-US" sz="1900" dirty="0">
                <a:sym typeface="Lato"/>
              </a:rPr>
              <a:t> de </a:t>
            </a:r>
            <a:r>
              <a:rPr lang="en-US" sz="1900" dirty="0" err="1">
                <a:sym typeface="Lato"/>
              </a:rPr>
              <a:t>l'assainissement</a:t>
            </a:r>
            <a:r>
              <a:rPr lang="en-US" sz="1900" dirty="0">
                <a:sym typeface="Lato"/>
              </a:rPr>
              <a:t> </a:t>
            </a:r>
            <a:r>
              <a:rPr lang="en-US" sz="1900" dirty="0" err="1">
                <a:sym typeface="Lato"/>
              </a:rPr>
              <a:t>urbain</a:t>
            </a:r>
            <a:r>
              <a:rPr lang="en-US" sz="1900" dirty="0">
                <a:sym typeface="Lato"/>
              </a:rPr>
              <a:t> ne </a:t>
            </a:r>
            <a:r>
              <a:rPr lang="en-US" sz="1900" dirty="0" err="1">
                <a:sym typeface="Lato"/>
              </a:rPr>
              <a:t>sont</a:t>
            </a:r>
            <a:r>
              <a:rPr lang="en-US" sz="1900" dirty="0">
                <a:sym typeface="Lato"/>
              </a:rPr>
              <a:t> pas </a:t>
            </a:r>
            <a:r>
              <a:rPr lang="en-US" sz="1900" dirty="0" err="1">
                <a:sym typeface="Lato"/>
              </a:rPr>
              <a:t>couverts</a:t>
            </a:r>
            <a:r>
              <a:rPr lang="en-US" sz="1900" dirty="0">
                <a:sym typeface="Lato"/>
              </a:rPr>
              <a:t> par le </a:t>
            </a:r>
            <a:r>
              <a:rPr lang="en-US" sz="1900" dirty="0" err="1">
                <a:sym typeface="Lato"/>
              </a:rPr>
              <a:t>mécanisme</a:t>
            </a:r>
            <a:r>
              <a:rPr lang="en-US" sz="1900" dirty="0">
                <a:sym typeface="Lato"/>
              </a:rPr>
              <a:t> de </a:t>
            </a:r>
            <a:r>
              <a:rPr lang="en-US" sz="1900" dirty="0" err="1">
                <a:sym typeface="Lato"/>
              </a:rPr>
              <a:t>responsabilisation</a:t>
            </a:r>
            <a:r>
              <a:rPr lang="en-US" sz="1900" dirty="0">
                <a:sym typeface="Lato"/>
              </a:rPr>
              <a:t>?</a:t>
            </a:r>
          </a:p>
          <a:p>
            <a:pPr marL="540000" lvl="0" indent="-285750" algn="l" rtl="0">
              <a:lnSpc>
                <a:spcPts val="2200"/>
              </a:lnSpc>
              <a:spcBef>
                <a:spcPts val="300"/>
              </a:spcBef>
              <a:spcAft>
                <a:spcPts val="0"/>
              </a:spcAft>
              <a:buClr>
                <a:schemeClr val="dk1"/>
              </a:buClr>
              <a:buSzPts val="1800"/>
              <a:buFont typeface="Arial" panose="020B0604020202020204" pitchFamily="34" charset="0"/>
              <a:buChar char="•"/>
            </a:pPr>
            <a:r>
              <a:rPr lang="en-US" sz="1900" dirty="0" err="1">
                <a:sym typeface="Lato"/>
              </a:rPr>
              <a:t>D'autres</a:t>
            </a:r>
            <a:r>
              <a:rPr lang="en-US" sz="1900" dirty="0">
                <a:sym typeface="Lato"/>
              </a:rPr>
              <a:t> </a:t>
            </a:r>
            <a:r>
              <a:rPr lang="en-US" sz="1900" dirty="0" err="1">
                <a:sym typeface="Lato"/>
              </a:rPr>
              <a:t>mécanismes</a:t>
            </a:r>
            <a:r>
              <a:rPr lang="en-US" sz="1900" dirty="0">
                <a:sym typeface="Lato"/>
              </a:rPr>
              <a:t> de </a:t>
            </a:r>
            <a:r>
              <a:rPr lang="en-US" sz="1900" dirty="0" err="1">
                <a:sym typeface="Lato"/>
              </a:rPr>
              <a:t>responsabilisation</a:t>
            </a:r>
            <a:r>
              <a:rPr lang="en-US" sz="1900" dirty="0">
                <a:sym typeface="Lato"/>
              </a:rPr>
              <a:t> </a:t>
            </a:r>
            <a:r>
              <a:rPr lang="en-US" sz="1900" dirty="0" err="1">
                <a:sym typeface="Lato"/>
              </a:rPr>
              <a:t>sont-ils</a:t>
            </a:r>
            <a:r>
              <a:rPr lang="en-US" sz="1900" dirty="0">
                <a:sym typeface="Lato"/>
              </a:rPr>
              <a:t> </a:t>
            </a:r>
            <a:r>
              <a:rPr lang="en-US" sz="1900" dirty="0" err="1">
                <a:sym typeface="Lato"/>
              </a:rPr>
              <a:t>en</a:t>
            </a:r>
            <a:r>
              <a:rPr lang="en-US" sz="1900" dirty="0">
                <a:sym typeface="Lato"/>
              </a:rPr>
              <a:t> place et </a:t>
            </a:r>
            <a:r>
              <a:rPr lang="en-US" sz="1900" dirty="0" err="1">
                <a:sym typeface="Lato"/>
              </a:rPr>
              <a:t>travaillent-ils</a:t>
            </a:r>
            <a:r>
              <a:rPr lang="en-US" sz="1900" dirty="0">
                <a:sym typeface="Lato"/>
              </a:rPr>
              <a:t> </a:t>
            </a:r>
            <a:r>
              <a:rPr lang="en-US" sz="1900" dirty="0" err="1">
                <a:sym typeface="Lato"/>
              </a:rPr>
              <a:t>en</a:t>
            </a:r>
            <a:r>
              <a:rPr lang="en-US" sz="1900" dirty="0">
                <a:sym typeface="Lato"/>
              </a:rPr>
              <a:t> </a:t>
            </a:r>
            <a:r>
              <a:rPr lang="en-US" sz="1900" dirty="0" err="1">
                <a:sym typeface="Lato"/>
              </a:rPr>
              <a:t>parallèle</a:t>
            </a:r>
            <a:r>
              <a:rPr lang="en-US" sz="1900" dirty="0">
                <a:sym typeface="Lato"/>
              </a:rPr>
              <a:t> avec </a:t>
            </a:r>
            <a:r>
              <a:rPr lang="en-US" sz="1900" dirty="0" err="1">
                <a:sym typeface="Lato"/>
              </a:rPr>
              <a:t>ce</a:t>
            </a:r>
            <a:r>
              <a:rPr lang="en-US" sz="1900" dirty="0">
                <a:sym typeface="Lato"/>
              </a:rPr>
              <a:t> </a:t>
            </a:r>
            <a:r>
              <a:rPr lang="en-US" sz="1900" dirty="0" err="1">
                <a:sym typeface="Lato"/>
              </a:rPr>
              <a:t>mécanisme</a:t>
            </a:r>
            <a:r>
              <a:rPr lang="en-US" sz="1900" dirty="0">
                <a:sym typeface="Lato"/>
              </a:rPr>
              <a:t> ?</a:t>
            </a:r>
          </a:p>
        </p:txBody>
      </p:sp>
    </p:spTree>
    <p:extLst>
      <p:ext uri="{BB962C8B-B14F-4D97-AF65-F5344CB8AC3E}">
        <p14:creationId xmlns:p14="http://schemas.microsoft.com/office/powerpoint/2010/main" val="478990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899" y="368053"/>
            <a:ext cx="10280705" cy="518508"/>
          </a:xfrm>
          <a:prstGeom prst="rect">
            <a:avLst/>
          </a:prstGeom>
        </p:spPr>
        <p:txBody>
          <a:bodyPr vert="horz" lIns="0" tIns="0" rIns="0" bIns="0" rtlCol="0" anchor="t" anchorCtr="0">
            <a:normAutofit/>
          </a:bodyPr>
          <a:lstStyle/>
          <a:p>
            <a:r>
              <a:rPr lang="en-US" sz="3200" b="1" dirty="0" err="1">
                <a:solidFill>
                  <a:schemeClr val="tx2"/>
                </a:solidFill>
                <a:latin typeface="Calibri" panose="020F0502020204030204" pitchFamily="34" charset="0"/>
              </a:rPr>
              <a:t>Approche</a:t>
            </a:r>
            <a:r>
              <a:rPr lang="en-US" sz="3200" b="1" dirty="0">
                <a:solidFill>
                  <a:schemeClr val="tx2"/>
                </a:solidFill>
                <a:latin typeface="Calibri" panose="020F0502020204030204" pitchFamily="34" charset="0"/>
              </a:rPr>
              <a:t> par </a:t>
            </a:r>
            <a:r>
              <a:rPr lang="en-US" sz="3200" b="1" dirty="0" err="1">
                <a:solidFill>
                  <a:schemeClr val="tx2"/>
                </a:solidFill>
                <a:latin typeface="Calibri" panose="020F0502020204030204" pitchFamily="34" charset="0"/>
              </a:rPr>
              <a:t>l'autorité</a:t>
            </a:r>
            <a:r>
              <a:rPr lang="en-US" sz="3200" b="1" dirty="0">
                <a:solidFill>
                  <a:schemeClr val="tx2"/>
                </a:solidFill>
                <a:latin typeface="Calibri" panose="020F0502020204030204" pitchFamily="34" charset="0"/>
              </a:rPr>
              <a:t> de service </a:t>
            </a:r>
            <a:r>
              <a:rPr lang="en-US" sz="3200" b="1" dirty="0" err="1">
                <a:solidFill>
                  <a:schemeClr val="tx2"/>
                </a:solidFill>
                <a:latin typeface="Calibri" panose="020F0502020204030204" pitchFamily="34" charset="0"/>
              </a:rPr>
              <a:t>mandatée</a:t>
            </a:r>
            <a:r>
              <a:rPr lang="en-US" sz="3200" b="1" dirty="0">
                <a:solidFill>
                  <a:schemeClr val="tx2"/>
                </a:solidFill>
                <a:latin typeface="Calibri" panose="020F0502020204030204" pitchFamily="34" charset="0"/>
              </a:rPr>
              <a:t> applicable</a:t>
            </a: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graphicFrame>
        <p:nvGraphicFramePr>
          <p:cNvPr id="5" name="Table 4">
            <a:extLst>
              <a:ext uri="{FF2B5EF4-FFF2-40B4-BE49-F238E27FC236}">
                <a16:creationId xmlns:a16="http://schemas.microsoft.com/office/drawing/2014/main" id="{E7922FF5-3DAF-6968-8FD4-7435167B6252}"/>
              </a:ext>
            </a:extLst>
          </p:cNvPr>
          <p:cNvGraphicFramePr>
            <a:graphicFrameLocks noGrp="1"/>
          </p:cNvGraphicFramePr>
          <p:nvPr>
            <p:extLst>
              <p:ext uri="{D42A27DB-BD31-4B8C-83A1-F6EECF244321}">
                <p14:modId xmlns:p14="http://schemas.microsoft.com/office/powerpoint/2010/main" val="2773704238"/>
              </p:ext>
            </p:extLst>
          </p:nvPr>
        </p:nvGraphicFramePr>
        <p:xfrm>
          <a:off x="723899" y="912107"/>
          <a:ext cx="10962134" cy="5577840"/>
        </p:xfrm>
        <a:graphic>
          <a:graphicData uri="http://schemas.openxmlformats.org/drawingml/2006/table">
            <a:tbl>
              <a:tblPr firstRow="1" bandRow="1">
                <a:tableStyleId>{F5AB1C69-6EDB-4FF4-983F-18BD219EF322}</a:tableStyleId>
              </a:tblPr>
              <a:tblGrid>
                <a:gridCol w="1818134">
                  <a:extLst>
                    <a:ext uri="{9D8B030D-6E8A-4147-A177-3AD203B41FA5}">
                      <a16:colId xmlns:a16="http://schemas.microsoft.com/office/drawing/2014/main" val="1989303585"/>
                    </a:ext>
                  </a:extLst>
                </a:gridCol>
                <a:gridCol w="2432304">
                  <a:extLst>
                    <a:ext uri="{9D8B030D-6E8A-4147-A177-3AD203B41FA5}">
                      <a16:colId xmlns:a16="http://schemas.microsoft.com/office/drawing/2014/main" val="2338902267"/>
                    </a:ext>
                  </a:extLst>
                </a:gridCol>
                <a:gridCol w="6711696">
                  <a:extLst>
                    <a:ext uri="{9D8B030D-6E8A-4147-A177-3AD203B41FA5}">
                      <a16:colId xmlns:a16="http://schemas.microsoft.com/office/drawing/2014/main" val="3747076866"/>
                    </a:ext>
                  </a:extLst>
                </a:gridCol>
              </a:tblGrid>
              <a:tr h="370840">
                <a:tc>
                  <a:txBody>
                    <a:bodyPr/>
                    <a:lstStyle/>
                    <a:p>
                      <a:r>
                        <a:rPr lang="en-US" b="1" dirty="0"/>
                        <a:t>Les </a:t>
                      </a:r>
                      <a:r>
                        <a:rPr lang="en-US" b="1" dirty="0" err="1"/>
                        <a:t>autorités</a:t>
                      </a:r>
                      <a:r>
                        <a:rPr lang="en-US" b="1" dirty="0"/>
                        <a:t> </a:t>
                      </a:r>
                      <a:r>
                        <a:rPr lang="en-US" b="1" dirty="0" err="1"/>
                        <a:t>mandatées</a:t>
                      </a:r>
                      <a:r>
                        <a:rPr lang="en-US" b="1" dirty="0"/>
                        <a:t> </a:t>
                      </a:r>
                    </a:p>
                  </a:txBody>
                  <a:tcPr/>
                </a:tc>
                <a:tc>
                  <a:txBody>
                    <a:bodyPr/>
                    <a:lstStyle/>
                    <a:p>
                      <a:r>
                        <a:rPr lang="en-US" b="1" dirty="0" err="1"/>
                        <a:t>Approche</a:t>
                      </a:r>
                      <a:endParaRPr lang="en-US" b="1" dirty="0"/>
                    </a:p>
                  </a:txBody>
                  <a:tcPr/>
                </a:tc>
                <a:tc>
                  <a:txBody>
                    <a:bodyPr/>
                    <a:lstStyle/>
                    <a:p>
                      <a:r>
                        <a:rPr lang="en-US" b="1" dirty="0" err="1"/>
                        <a:t>Caractéristiques</a:t>
                      </a:r>
                      <a:r>
                        <a:rPr lang="en-US" b="1" dirty="0"/>
                        <a:t> </a:t>
                      </a:r>
                      <a:r>
                        <a:rPr lang="en-US" b="1" dirty="0" err="1"/>
                        <a:t>typiques</a:t>
                      </a:r>
                      <a:endParaRPr lang="en-US" b="1" dirty="0"/>
                    </a:p>
                  </a:txBody>
                  <a:tcPr/>
                </a:tc>
                <a:extLst>
                  <a:ext uri="{0D108BD9-81ED-4DB2-BD59-A6C34878D82A}">
                    <a16:rowId xmlns:a16="http://schemas.microsoft.com/office/drawing/2014/main" val="1132256372"/>
                  </a:ext>
                </a:extLst>
              </a:tr>
              <a:tr h="370840">
                <a:tc rowSpan="3">
                  <a:txBody>
                    <a:bodyPr/>
                    <a:lstStyle/>
                    <a:p>
                      <a:r>
                        <a:rPr lang="en-US" b="1" dirty="0"/>
                        <a:t>Société </a:t>
                      </a:r>
                      <a:r>
                        <a:rPr lang="en-US" b="1" dirty="0" err="1"/>
                        <a:t>nationale</a:t>
                      </a:r>
                      <a:r>
                        <a:rPr lang="en-US" b="1" dirty="0"/>
                        <a:t> </a:t>
                      </a:r>
                      <a:r>
                        <a:rPr lang="en-US" dirty="0"/>
                        <a:t>des services </a:t>
                      </a:r>
                      <a:r>
                        <a:rPr lang="en-US" dirty="0" err="1"/>
                        <a:t>d'eau</a:t>
                      </a:r>
                      <a:r>
                        <a:rPr lang="en-US" dirty="0"/>
                        <a:t> et </a:t>
                      </a:r>
                      <a:r>
                        <a:rPr lang="en-US" dirty="0" err="1"/>
                        <a:t>d'assainissement</a:t>
                      </a:r>
                      <a:endParaRPr lang="en-US" dirty="0"/>
                    </a:p>
                  </a:txBody>
                  <a:tcPr/>
                </a:tc>
                <a:tc>
                  <a:txBody>
                    <a:bodyPr/>
                    <a:lstStyle/>
                    <a:p>
                      <a:r>
                        <a:rPr lang="en-US" dirty="0" err="1"/>
                        <a:t>Régulation</a:t>
                      </a:r>
                      <a:r>
                        <a:rPr lang="en-US" dirty="0"/>
                        <a:t> </a:t>
                      </a:r>
                      <a:r>
                        <a:rPr lang="en-US" b="1" dirty="0" err="1"/>
                        <a:t>ministérielle</a:t>
                      </a:r>
                      <a:endParaRPr lang="en-US" b="1"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(Par </a:t>
                      </a:r>
                      <a:r>
                        <a:rPr lang="en-US" dirty="0" err="1"/>
                        <a:t>exemple</a:t>
                      </a:r>
                      <a:r>
                        <a:rPr lang="en-US" dirty="0"/>
                        <a:t>, le </a:t>
                      </a:r>
                      <a:r>
                        <a:rPr lang="en-US" dirty="0" err="1"/>
                        <a:t>Sénégal</a:t>
                      </a:r>
                      <a:r>
                        <a:rPr lang="en-US" dirty="0"/>
                        <a:t> et </a:t>
                      </a:r>
                      <a:r>
                        <a:rPr lang="en-US" dirty="0" err="1"/>
                        <a:t>l'Ouganda</a:t>
                      </a:r>
                      <a:r>
                        <a:rPr lang="en-US" dirty="0"/>
                        <a:t>) </a:t>
                      </a:r>
                      <a:endParaRPr lang="en-US" i="1" dirty="0"/>
                    </a:p>
                  </a:txBody>
                  <a:tcPr/>
                </a:tc>
                <a:tc>
                  <a:txBody>
                    <a:bodyPr/>
                    <a:lstStyle/>
                    <a:p>
                      <a:r>
                        <a:rPr lang="en-GB" sz="1800" b="0" u="none" strike="noStrike" kern="1200" dirty="0">
                          <a:solidFill>
                            <a:schemeClr val="dk1"/>
                          </a:solidFill>
                          <a:effectLst/>
                        </a:rPr>
                        <a:t>Les </a:t>
                      </a:r>
                      <a:r>
                        <a:rPr lang="en-GB" sz="1800" b="0" u="none" strike="noStrike" kern="1200" dirty="0" err="1">
                          <a:solidFill>
                            <a:schemeClr val="dk1"/>
                          </a:solidFill>
                          <a:effectLst/>
                        </a:rPr>
                        <a:t>ministères</a:t>
                      </a:r>
                      <a:r>
                        <a:rPr lang="en-GB" sz="1800" b="0" u="none" strike="noStrike" kern="1200" dirty="0">
                          <a:solidFill>
                            <a:schemeClr val="dk1"/>
                          </a:solidFill>
                          <a:effectLst/>
                        </a:rPr>
                        <a:t> </a:t>
                      </a:r>
                      <a:r>
                        <a:rPr lang="en-GB" sz="1800" b="0" u="none" strike="noStrike" kern="1200" dirty="0" err="1">
                          <a:solidFill>
                            <a:schemeClr val="dk1"/>
                          </a:solidFill>
                          <a:effectLst/>
                        </a:rPr>
                        <a:t>négocient</a:t>
                      </a:r>
                      <a:r>
                        <a:rPr lang="en-US" dirty="0"/>
                        <a:t> des </a:t>
                      </a:r>
                      <a:r>
                        <a:rPr lang="en-US" dirty="0" err="1"/>
                        <a:t>indicateurs</a:t>
                      </a:r>
                      <a:r>
                        <a:rPr lang="en-US" dirty="0"/>
                        <a:t> de performance </a:t>
                      </a:r>
                      <a:r>
                        <a:rPr lang="en-US" dirty="0" err="1"/>
                        <a:t>liés</a:t>
                      </a:r>
                      <a:r>
                        <a:rPr lang="en-US" dirty="0"/>
                        <a:t> aux politiques, des </a:t>
                      </a:r>
                      <a:r>
                        <a:rPr lang="en-US" dirty="0" err="1"/>
                        <a:t>objectifs</a:t>
                      </a:r>
                      <a:r>
                        <a:rPr lang="en-US" dirty="0"/>
                        <a:t>, des conditions de </a:t>
                      </a:r>
                      <a:r>
                        <a:rPr lang="en-US" dirty="0" err="1"/>
                        <a:t>financement</a:t>
                      </a:r>
                      <a:r>
                        <a:rPr lang="en-US" dirty="0"/>
                        <a:t> et de </a:t>
                      </a:r>
                      <a:r>
                        <a:rPr lang="en-US" dirty="0" err="1"/>
                        <a:t>revenus</a:t>
                      </a:r>
                      <a:r>
                        <a:rPr lang="en-US" dirty="0"/>
                        <a:t>. </a:t>
                      </a:r>
                    </a:p>
                    <a:p>
                      <a:endParaRPr lang="en-US" dirty="0"/>
                    </a:p>
                    <a:p>
                      <a:r>
                        <a:rPr lang="en-US" dirty="0" err="1"/>
                        <a:t>L'indépendance</a:t>
                      </a:r>
                      <a:r>
                        <a:rPr lang="en-US" dirty="0"/>
                        <a:t> financière et </a:t>
                      </a:r>
                      <a:r>
                        <a:rPr lang="en-US" dirty="0" err="1"/>
                        <a:t>l'autonomie</a:t>
                      </a:r>
                      <a:r>
                        <a:rPr lang="en-US" dirty="0"/>
                        <a:t> politique </a:t>
                      </a:r>
                      <a:r>
                        <a:rPr lang="en-US" dirty="0" err="1"/>
                        <a:t>sont</a:t>
                      </a:r>
                      <a:r>
                        <a:rPr lang="en-US" dirty="0"/>
                        <a:t> </a:t>
                      </a:r>
                      <a:r>
                        <a:rPr lang="en-US" dirty="0" err="1"/>
                        <a:t>généralement</a:t>
                      </a:r>
                      <a:r>
                        <a:rPr lang="en-US" dirty="0"/>
                        <a:t> </a:t>
                      </a:r>
                      <a:r>
                        <a:rPr lang="en-US" dirty="0" err="1"/>
                        <a:t>faibles</a:t>
                      </a:r>
                      <a:r>
                        <a:rPr lang="en-US" dirty="0"/>
                        <a:t>.</a:t>
                      </a:r>
                    </a:p>
                  </a:txBody>
                  <a:tcPr/>
                </a:tc>
                <a:extLst>
                  <a:ext uri="{0D108BD9-81ED-4DB2-BD59-A6C34878D82A}">
                    <a16:rowId xmlns:a16="http://schemas.microsoft.com/office/drawing/2014/main" val="556346891"/>
                  </a:ext>
                </a:extLst>
              </a:tr>
              <a:tr h="370840">
                <a:tc vMerge="1">
                  <a:txBody>
                    <a:bodyPr/>
                    <a:lstStyle/>
                    <a:p>
                      <a:endParaRPr lang="en-US" dirty="0"/>
                    </a:p>
                  </a:txBody>
                  <a:tcPr/>
                </a:tc>
                <a:tc>
                  <a:txBody>
                    <a:bodyPr/>
                    <a:lstStyle/>
                    <a:p>
                      <a:r>
                        <a:rPr lang="en-US" dirty="0" err="1"/>
                        <a:t>Régulation</a:t>
                      </a:r>
                      <a:r>
                        <a:rPr lang="en-US" dirty="0"/>
                        <a:t> </a:t>
                      </a:r>
                      <a:r>
                        <a:rPr lang="en-US" b="1" dirty="0" err="1"/>
                        <a:t>indépendante</a:t>
                      </a:r>
                      <a:endParaRPr lang="en-US" b="1" dirty="0"/>
                    </a:p>
                    <a:p>
                      <a:endParaRPr lang="en-US" dirty="0"/>
                    </a:p>
                    <a:p>
                      <a:r>
                        <a:rPr lang="en-US" dirty="0"/>
                        <a:t>(Par </a:t>
                      </a:r>
                      <a:r>
                        <a:rPr lang="en-US" dirty="0" err="1"/>
                        <a:t>exemple</a:t>
                      </a:r>
                      <a:r>
                        <a:rPr lang="en-US" dirty="0"/>
                        <a:t>, la </a:t>
                      </a:r>
                      <a:r>
                        <a:rPr lang="en-US" dirty="0" err="1"/>
                        <a:t>Malaisie</a:t>
                      </a:r>
                      <a:r>
                        <a:rPr lang="en-US" dirty="0"/>
                        <a:t>, le Rwanda, le Lesotho) </a:t>
                      </a:r>
                      <a:endParaRPr lang="en-US" i="1" dirty="0"/>
                    </a:p>
                  </a:txBody>
                  <a:tcPr/>
                </a:tc>
                <a:tc>
                  <a:txBody>
                    <a:bodyPr/>
                    <a:lstStyle/>
                    <a:p>
                      <a:r>
                        <a:rPr lang="en-US" dirty="0" err="1"/>
                        <a:t>Agence</a:t>
                      </a:r>
                      <a:r>
                        <a:rPr lang="en-US" dirty="0"/>
                        <a:t> de </a:t>
                      </a:r>
                      <a:r>
                        <a:rPr lang="en-US" dirty="0" err="1"/>
                        <a:t>régulation</a:t>
                      </a:r>
                      <a:r>
                        <a:rPr lang="en-US" dirty="0"/>
                        <a:t> </a:t>
                      </a:r>
                      <a:r>
                        <a:rPr lang="en-US" dirty="0" err="1"/>
                        <a:t>chargée</a:t>
                      </a:r>
                      <a:r>
                        <a:rPr lang="en-US" dirty="0"/>
                        <a:t> de </a:t>
                      </a:r>
                      <a:r>
                        <a:rPr lang="en-US" dirty="0" err="1"/>
                        <a:t>responsabiliser</a:t>
                      </a:r>
                      <a:r>
                        <a:rPr lang="en-US" dirty="0"/>
                        <a:t> </a:t>
                      </a:r>
                      <a:r>
                        <a:rPr lang="en-US" dirty="0" err="1"/>
                        <a:t>l'entreprise</a:t>
                      </a:r>
                      <a:r>
                        <a:rPr lang="en-US" dirty="0"/>
                        <a:t> de services publics. Le </a:t>
                      </a:r>
                      <a:r>
                        <a:rPr lang="en-US" dirty="0" err="1"/>
                        <a:t>régulateur</a:t>
                      </a:r>
                      <a:r>
                        <a:rPr lang="en-US" dirty="0"/>
                        <a:t> a le droit de lever des fonds </a:t>
                      </a:r>
                      <a:r>
                        <a:rPr lang="en-US" dirty="0" err="1"/>
                        <a:t>auprès</a:t>
                      </a:r>
                      <a:r>
                        <a:rPr lang="en-US" dirty="0"/>
                        <a:t> de </a:t>
                      </a:r>
                      <a:r>
                        <a:rPr lang="en-US" dirty="0" err="1"/>
                        <a:t>l'entreprise</a:t>
                      </a:r>
                      <a:r>
                        <a:rPr lang="en-US" dirty="0"/>
                        <a:t> de services publics et de </a:t>
                      </a:r>
                      <a:r>
                        <a:rPr lang="en-US" dirty="0" err="1"/>
                        <a:t>gouverner</a:t>
                      </a:r>
                      <a:r>
                        <a:rPr lang="en-US" dirty="0"/>
                        <a:t> la fixation des </a:t>
                      </a:r>
                      <a:r>
                        <a:rPr lang="en-US" dirty="0" err="1"/>
                        <a:t>tarifs</a:t>
                      </a:r>
                      <a:r>
                        <a:rPr lang="en-US" dirty="0"/>
                        <a:t> et </a:t>
                      </a:r>
                      <a:r>
                        <a:rPr lang="en-US" dirty="0" err="1"/>
                        <a:t>d'autres</a:t>
                      </a:r>
                      <a:r>
                        <a:rPr lang="en-US" dirty="0"/>
                        <a:t> </a:t>
                      </a:r>
                      <a:r>
                        <a:rPr lang="en-US" dirty="0" err="1"/>
                        <a:t>décisions</a:t>
                      </a:r>
                      <a:r>
                        <a:rPr lang="en-US" dirty="0"/>
                        <a:t> </a:t>
                      </a:r>
                      <a:r>
                        <a:rPr lang="en-US" dirty="0" err="1"/>
                        <a:t>en</a:t>
                      </a:r>
                      <a:r>
                        <a:rPr lang="en-US" dirty="0"/>
                        <a:t> dehors du </a:t>
                      </a:r>
                      <a:r>
                        <a:rPr lang="en-US" dirty="0" err="1"/>
                        <a:t>système</a:t>
                      </a:r>
                      <a:r>
                        <a:rPr lang="en-US" dirty="0"/>
                        <a:t> politique. La direction et le personnel </a:t>
                      </a:r>
                      <a:r>
                        <a:rPr lang="en-US" dirty="0" err="1"/>
                        <a:t>sont</a:t>
                      </a:r>
                      <a:r>
                        <a:rPr lang="en-US" dirty="0"/>
                        <a:t> </a:t>
                      </a:r>
                      <a:r>
                        <a:rPr lang="en-US" dirty="0" err="1"/>
                        <a:t>gérés</a:t>
                      </a:r>
                      <a:r>
                        <a:rPr lang="en-US" dirty="0"/>
                        <a:t> par des nominations politiques. </a:t>
                      </a:r>
                      <a:r>
                        <a:rPr lang="en-US" dirty="0" err="1"/>
                        <a:t>Peut</a:t>
                      </a:r>
                      <a:r>
                        <a:rPr lang="en-US" dirty="0"/>
                        <a:t> </a:t>
                      </a:r>
                      <a:r>
                        <a:rPr lang="en-US" dirty="0" err="1"/>
                        <a:t>être</a:t>
                      </a:r>
                      <a:r>
                        <a:rPr lang="en-US" dirty="0"/>
                        <a:t> </a:t>
                      </a:r>
                      <a:r>
                        <a:rPr lang="en-US" dirty="0" err="1"/>
                        <a:t>spécifique</a:t>
                      </a:r>
                      <a:r>
                        <a:rPr lang="en-US" dirty="0"/>
                        <a:t> au </a:t>
                      </a:r>
                      <a:r>
                        <a:rPr lang="en-US" dirty="0" err="1"/>
                        <a:t>secteur</a:t>
                      </a:r>
                      <a:r>
                        <a:rPr lang="en-US" dirty="0"/>
                        <a:t> </a:t>
                      </a:r>
                      <a:r>
                        <a:rPr lang="en-US" dirty="0" err="1"/>
                        <a:t>ou</a:t>
                      </a:r>
                      <a:r>
                        <a:rPr lang="en-US" dirty="0"/>
                        <a:t> </a:t>
                      </a:r>
                      <a:r>
                        <a:rPr lang="en-US" dirty="0" err="1"/>
                        <a:t>multisectoriel</a:t>
                      </a:r>
                      <a:r>
                        <a:rPr lang="en-US" dirty="0"/>
                        <a:t>. </a:t>
                      </a:r>
                    </a:p>
                    <a:p>
                      <a:endParaRPr lang="en-US" dirty="0"/>
                    </a:p>
                    <a:p>
                      <a:r>
                        <a:rPr lang="en-US" dirty="0" err="1"/>
                        <a:t>Indépendance</a:t>
                      </a:r>
                      <a:r>
                        <a:rPr lang="en-US" dirty="0"/>
                        <a:t> financière : </a:t>
                      </a:r>
                      <a:r>
                        <a:rPr lang="en-US" dirty="0" err="1"/>
                        <a:t>élevée</a:t>
                      </a:r>
                      <a:r>
                        <a:rPr lang="en-US" dirty="0"/>
                        <a:t>. </a:t>
                      </a:r>
                      <a:r>
                        <a:rPr lang="en-US" dirty="0" err="1"/>
                        <a:t>Autonomie</a:t>
                      </a:r>
                      <a:r>
                        <a:rPr lang="en-US" dirty="0"/>
                        <a:t> politique : </a:t>
                      </a:r>
                      <a:r>
                        <a:rPr lang="en-US" dirty="0" err="1"/>
                        <a:t>moyenne</a:t>
                      </a:r>
                      <a:r>
                        <a:rPr lang="en-US" dirty="0"/>
                        <a:t> </a:t>
                      </a:r>
                      <a:r>
                        <a:rPr lang="en-US" dirty="0" err="1"/>
                        <a:t>à</a:t>
                      </a:r>
                      <a:r>
                        <a:rPr lang="en-US" dirty="0"/>
                        <a:t> </a:t>
                      </a:r>
                      <a:r>
                        <a:rPr lang="en-US" dirty="0" err="1"/>
                        <a:t>élevée</a:t>
                      </a:r>
                      <a:r>
                        <a:rPr lang="en-US" dirty="0"/>
                        <a:t>.</a:t>
                      </a:r>
                    </a:p>
                  </a:txBody>
                  <a:tcPr/>
                </a:tc>
                <a:extLst>
                  <a:ext uri="{0D108BD9-81ED-4DB2-BD59-A6C34878D82A}">
                    <a16:rowId xmlns:a16="http://schemas.microsoft.com/office/drawing/2014/main" val="3934370595"/>
                  </a:ext>
                </a:extLst>
              </a:tr>
              <a:tr h="370840">
                <a:tc vMerge="1">
                  <a:txBody>
                    <a:bodyPr/>
                    <a:lstStyle/>
                    <a:p>
                      <a:endParaRPr lang="en-US" dirty="0"/>
                    </a:p>
                  </a:txBody>
                  <a:tcPr/>
                </a:tc>
                <a:tc>
                  <a:txBody>
                    <a:bodyPr/>
                    <a:lstStyle/>
                    <a:p>
                      <a:r>
                        <a:rPr lang="en-US" dirty="0" err="1"/>
                        <a:t>Mécanismes</a:t>
                      </a:r>
                      <a:r>
                        <a:rPr lang="en-US" dirty="0"/>
                        <a:t> de </a:t>
                      </a:r>
                      <a:r>
                        <a:rPr lang="en-US" b="1" dirty="0" err="1"/>
                        <a:t>rétroaction</a:t>
                      </a:r>
                      <a:r>
                        <a:rPr lang="en-US" dirty="0"/>
                        <a:t>/</a:t>
                      </a:r>
                      <a:r>
                        <a:rPr lang="en-US" b="1" dirty="0" err="1"/>
                        <a:t>doléances</a:t>
                      </a:r>
                      <a:r>
                        <a:rPr lang="en-US" dirty="0"/>
                        <a:t> des clients</a:t>
                      </a:r>
                    </a:p>
                  </a:txBody>
                  <a:tcPr/>
                </a:tc>
                <a:tc>
                  <a:txBody>
                    <a:bodyPr/>
                    <a:lstStyle/>
                    <a:p>
                      <a:r>
                        <a:rPr lang="en-US" dirty="0"/>
                        <a:t>Courant, bien que avec des </a:t>
                      </a:r>
                      <a:r>
                        <a:rPr lang="en-US" dirty="0" err="1"/>
                        <a:t>degrés</a:t>
                      </a:r>
                      <a:r>
                        <a:rPr lang="en-US" dirty="0"/>
                        <a:t> </a:t>
                      </a:r>
                      <a:r>
                        <a:rPr lang="en-US" dirty="0" err="1"/>
                        <a:t>d'efficacité</a:t>
                      </a:r>
                      <a:r>
                        <a:rPr lang="en-US" dirty="0"/>
                        <a:t> variables. </a:t>
                      </a:r>
                      <a:r>
                        <a:rPr lang="en-US" dirty="0" err="1"/>
                        <a:t>Nécessaire</a:t>
                      </a:r>
                      <a:r>
                        <a:rPr lang="en-US" dirty="0"/>
                        <a:t>, </a:t>
                      </a:r>
                      <a:r>
                        <a:rPr lang="en-US" dirty="0" err="1"/>
                        <a:t>mais</a:t>
                      </a:r>
                      <a:r>
                        <a:rPr lang="en-US" dirty="0"/>
                        <a:t> pas </a:t>
                      </a:r>
                      <a:r>
                        <a:rPr lang="en-US" dirty="0" err="1"/>
                        <a:t>efficace</a:t>
                      </a:r>
                      <a:r>
                        <a:rPr lang="en-US" dirty="0"/>
                        <a:t> </a:t>
                      </a:r>
                      <a:r>
                        <a:rPr lang="en-US" dirty="0" err="1"/>
                        <a:t>en</a:t>
                      </a:r>
                      <a:r>
                        <a:rPr lang="en-US" dirty="0"/>
                        <a:t> soi.</a:t>
                      </a:r>
                    </a:p>
                  </a:txBody>
                  <a:tcPr/>
                </a:tc>
                <a:extLst>
                  <a:ext uri="{0D108BD9-81ED-4DB2-BD59-A6C34878D82A}">
                    <a16:rowId xmlns:a16="http://schemas.microsoft.com/office/drawing/2014/main" val="2230248104"/>
                  </a:ext>
                </a:extLst>
              </a:tr>
            </a:tbl>
          </a:graphicData>
        </a:graphic>
      </p:graphicFrame>
    </p:spTree>
    <p:extLst>
      <p:ext uri="{BB962C8B-B14F-4D97-AF65-F5344CB8AC3E}">
        <p14:creationId xmlns:p14="http://schemas.microsoft.com/office/powerpoint/2010/main" val="35950318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899" y="368053"/>
            <a:ext cx="10280705" cy="518508"/>
          </a:xfrm>
          <a:prstGeom prst="rect">
            <a:avLst/>
          </a:prstGeom>
        </p:spPr>
        <p:txBody>
          <a:bodyPr vert="horz" lIns="0" tIns="0" rIns="0" bIns="0" rtlCol="0" anchor="t" anchorCtr="0">
            <a:normAutofit/>
          </a:bodyPr>
          <a:lstStyle/>
          <a:p>
            <a:r>
              <a:rPr lang="en-US" sz="3200" b="1" dirty="0" err="1">
                <a:solidFill>
                  <a:schemeClr val="tx2"/>
                </a:solidFill>
                <a:latin typeface="Calibri" panose="020F0502020204030204" pitchFamily="34" charset="0"/>
              </a:rPr>
              <a:t>Approche</a:t>
            </a:r>
            <a:r>
              <a:rPr lang="en-US" sz="3200" b="1" dirty="0">
                <a:solidFill>
                  <a:schemeClr val="tx2"/>
                </a:solidFill>
                <a:latin typeface="Calibri" panose="020F0502020204030204" pitchFamily="34" charset="0"/>
              </a:rPr>
              <a:t> par </a:t>
            </a:r>
            <a:r>
              <a:rPr lang="en-US" sz="3200" b="1" dirty="0" err="1">
                <a:solidFill>
                  <a:schemeClr val="tx2"/>
                </a:solidFill>
                <a:latin typeface="Calibri" panose="020F0502020204030204" pitchFamily="34" charset="0"/>
              </a:rPr>
              <a:t>l'autorité</a:t>
            </a:r>
            <a:r>
              <a:rPr lang="en-US" sz="3200" b="1" dirty="0">
                <a:solidFill>
                  <a:schemeClr val="tx2"/>
                </a:solidFill>
                <a:latin typeface="Calibri" panose="020F0502020204030204" pitchFamily="34" charset="0"/>
              </a:rPr>
              <a:t> de service </a:t>
            </a:r>
            <a:r>
              <a:rPr lang="en-US" sz="3200" b="1" dirty="0" err="1">
                <a:solidFill>
                  <a:schemeClr val="tx2"/>
                </a:solidFill>
                <a:latin typeface="Calibri" panose="020F0502020204030204" pitchFamily="34" charset="0"/>
              </a:rPr>
              <a:t>mandatée</a:t>
            </a:r>
            <a:r>
              <a:rPr lang="en-US" sz="3200" b="1" dirty="0">
                <a:solidFill>
                  <a:schemeClr val="tx2"/>
                </a:solidFill>
                <a:latin typeface="Calibri" panose="020F0502020204030204" pitchFamily="34" charset="0"/>
              </a:rPr>
              <a:t> applicable</a:t>
            </a: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graphicFrame>
        <p:nvGraphicFramePr>
          <p:cNvPr id="5" name="Table 4">
            <a:extLst>
              <a:ext uri="{FF2B5EF4-FFF2-40B4-BE49-F238E27FC236}">
                <a16:creationId xmlns:a16="http://schemas.microsoft.com/office/drawing/2014/main" id="{E7922FF5-3DAF-6968-8FD4-7435167B6252}"/>
              </a:ext>
            </a:extLst>
          </p:cNvPr>
          <p:cNvGraphicFramePr>
            <a:graphicFrameLocks noGrp="1"/>
          </p:cNvGraphicFramePr>
          <p:nvPr>
            <p:extLst>
              <p:ext uri="{D42A27DB-BD31-4B8C-83A1-F6EECF244321}">
                <p14:modId xmlns:p14="http://schemas.microsoft.com/office/powerpoint/2010/main" val="347714694"/>
              </p:ext>
            </p:extLst>
          </p:nvPr>
        </p:nvGraphicFramePr>
        <p:xfrm>
          <a:off x="723899" y="912107"/>
          <a:ext cx="10962134" cy="5577840"/>
        </p:xfrm>
        <a:graphic>
          <a:graphicData uri="http://schemas.openxmlformats.org/drawingml/2006/table">
            <a:tbl>
              <a:tblPr firstRow="1" bandRow="1">
                <a:tableStyleId>{F5AB1C69-6EDB-4FF4-983F-18BD219EF322}</a:tableStyleId>
              </a:tblPr>
              <a:tblGrid>
                <a:gridCol w="1543813">
                  <a:extLst>
                    <a:ext uri="{9D8B030D-6E8A-4147-A177-3AD203B41FA5}">
                      <a16:colId xmlns:a16="http://schemas.microsoft.com/office/drawing/2014/main" val="1989303585"/>
                    </a:ext>
                  </a:extLst>
                </a:gridCol>
                <a:gridCol w="3657600">
                  <a:extLst>
                    <a:ext uri="{9D8B030D-6E8A-4147-A177-3AD203B41FA5}">
                      <a16:colId xmlns:a16="http://schemas.microsoft.com/office/drawing/2014/main" val="2338902267"/>
                    </a:ext>
                  </a:extLst>
                </a:gridCol>
                <a:gridCol w="5760721">
                  <a:extLst>
                    <a:ext uri="{9D8B030D-6E8A-4147-A177-3AD203B41FA5}">
                      <a16:colId xmlns:a16="http://schemas.microsoft.com/office/drawing/2014/main" val="3747076866"/>
                    </a:ext>
                  </a:extLst>
                </a:gridCol>
              </a:tblGrid>
              <a:tr h="370840">
                <a:tc>
                  <a:txBody>
                    <a:bodyPr/>
                    <a:lstStyle/>
                    <a:p>
                      <a:r>
                        <a:rPr lang="en-US" b="1" dirty="0"/>
                        <a:t>Les </a:t>
                      </a:r>
                      <a:r>
                        <a:rPr lang="en-US" b="1" dirty="0" err="1"/>
                        <a:t>autorités</a:t>
                      </a:r>
                      <a:r>
                        <a:rPr lang="en-US" b="1" dirty="0"/>
                        <a:t> </a:t>
                      </a:r>
                      <a:r>
                        <a:rPr lang="en-US" b="1" dirty="0" err="1"/>
                        <a:t>mandatées</a:t>
                      </a:r>
                      <a:r>
                        <a:rPr lang="en-US" b="1" dirty="0"/>
                        <a:t> </a:t>
                      </a:r>
                    </a:p>
                  </a:txBody>
                  <a:tcPr/>
                </a:tc>
                <a:tc>
                  <a:txBody>
                    <a:bodyPr/>
                    <a:lstStyle/>
                    <a:p>
                      <a:r>
                        <a:rPr lang="en-US" b="1" dirty="0" err="1"/>
                        <a:t>Approche</a:t>
                      </a:r>
                      <a:endParaRPr lang="en-US" b="1" dirty="0"/>
                    </a:p>
                  </a:txBody>
                  <a:tcPr/>
                </a:tc>
                <a:tc>
                  <a:txBody>
                    <a:bodyPr/>
                    <a:lstStyle/>
                    <a:p>
                      <a:r>
                        <a:rPr lang="en-US" b="1" dirty="0" err="1"/>
                        <a:t>Caractéristiques</a:t>
                      </a:r>
                      <a:r>
                        <a:rPr lang="en-US" b="1" dirty="0"/>
                        <a:t> </a:t>
                      </a:r>
                      <a:r>
                        <a:rPr lang="en-US" b="1" dirty="0" err="1"/>
                        <a:t>typiques</a:t>
                      </a:r>
                      <a:endParaRPr lang="en-US" b="1" dirty="0"/>
                    </a:p>
                  </a:txBody>
                  <a:tcPr/>
                </a:tc>
                <a:extLst>
                  <a:ext uri="{0D108BD9-81ED-4DB2-BD59-A6C34878D82A}">
                    <a16:rowId xmlns:a16="http://schemas.microsoft.com/office/drawing/2014/main" val="1132256372"/>
                  </a:ext>
                </a:extLst>
              </a:tr>
              <a:tr h="370840">
                <a:tc rowSpan="3">
                  <a:txBody>
                    <a:bodyPr/>
                    <a:lstStyle/>
                    <a:p>
                      <a:r>
                        <a:rPr lang="en-US" dirty="0"/>
                        <a:t>Service public </a:t>
                      </a:r>
                      <a:r>
                        <a:rPr lang="en-US" b="1" dirty="0"/>
                        <a:t>subnational</a:t>
                      </a:r>
                    </a:p>
                  </a:txBody>
                  <a:tcPr/>
                </a:tc>
                <a:tc>
                  <a:txBody>
                    <a:bodyPr/>
                    <a:lstStyle/>
                    <a:p>
                      <a:r>
                        <a:rPr lang="en-US" i="0" dirty="0" err="1"/>
                        <a:t>Régulation</a:t>
                      </a:r>
                      <a:r>
                        <a:rPr lang="en-US" i="0" dirty="0"/>
                        <a:t> par </a:t>
                      </a:r>
                      <a:r>
                        <a:rPr lang="en-US" b="1" i="0" dirty="0" err="1"/>
                        <a:t>contrat</a:t>
                      </a:r>
                      <a:r>
                        <a:rPr lang="en-US" i="0" dirty="0"/>
                        <a:t>, entre la </a:t>
                      </a:r>
                      <a:r>
                        <a:rPr lang="en-US" i="0" dirty="0" err="1"/>
                        <a:t>société</a:t>
                      </a:r>
                      <a:r>
                        <a:rPr lang="en-US" i="0" dirty="0"/>
                        <a:t> de services publics et le </a:t>
                      </a:r>
                      <a:r>
                        <a:rPr lang="en-US" i="0" dirty="0" err="1"/>
                        <a:t>gouvernement</a:t>
                      </a:r>
                      <a:r>
                        <a:rPr lang="en-US" i="0" dirty="0"/>
                        <a:t> local</a:t>
                      </a:r>
                    </a:p>
                    <a:p>
                      <a:endParaRPr lang="en-US" i="0" dirty="0"/>
                    </a:p>
                    <a:p>
                      <a:r>
                        <a:rPr lang="en-US" i="1" dirty="0"/>
                        <a:t>(Pour example: Dhaka, Bangladesh)</a:t>
                      </a:r>
                    </a:p>
                  </a:txBody>
                  <a:tcPr/>
                </a:tc>
                <a:tc>
                  <a:txBody>
                    <a:bodyPr/>
                    <a:lstStyle/>
                    <a:p>
                      <a:r>
                        <a:rPr lang="en-US" dirty="0" err="1"/>
                        <a:t>Peut</a:t>
                      </a:r>
                      <a:r>
                        <a:rPr lang="en-US" dirty="0"/>
                        <a:t> </a:t>
                      </a:r>
                      <a:r>
                        <a:rPr lang="en-US" dirty="0" err="1"/>
                        <a:t>être</a:t>
                      </a:r>
                      <a:r>
                        <a:rPr lang="en-US" dirty="0"/>
                        <a:t> </a:t>
                      </a:r>
                      <a:r>
                        <a:rPr lang="en-US" dirty="0" err="1"/>
                        <a:t>efficace</a:t>
                      </a:r>
                      <a:r>
                        <a:rPr lang="en-US" dirty="0"/>
                        <a:t> </a:t>
                      </a:r>
                      <a:r>
                        <a:rPr lang="en-US" dirty="0" err="1"/>
                        <a:t>si</a:t>
                      </a:r>
                      <a:r>
                        <a:rPr lang="en-US" dirty="0"/>
                        <a:t> le non-</a:t>
                      </a:r>
                      <a:r>
                        <a:rPr lang="en-US" dirty="0" err="1"/>
                        <a:t>renouvellement</a:t>
                      </a:r>
                      <a:r>
                        <a:rPr lang="en-US" dirty="0"/>
                        <a:t> du </a:t>
                      </a:r>
                      <a:r>
                        <a:rPr lang="en-US" dirty="0" err="1"/>
                        <a:t>contrat</a:t>
                      </a:r>
                      <a:r>
                        <a:rPr lang="en-US" dirty="0"/>
                        <a:t> </a:t>
                      </a:r>
                      <a:r>
                        <a:rPr lang="en-US" dirty="0" err="1"/>
                        <a:t>est</a:t>
                      </a:r>
                      <a:r>
                        <a:rPr lang="en-US" dirty="0"/>
                        <a:t> </a:t>
                      </a:r>
                      <a:r>
                        <a:rPr lang="en-US" dirty="0" err="1"/>
                        <a:t>une</a:t>
                      </a:r>
                      <a:r>
                        <a:rPr lang="en-US" dirty="0"/>
                        <a:t> </a:t>
                      </a:r>
                      <a:r>
                        <a:rPr lang="en-US" dirty="0" err="1"/>
                        <a:t>possibilité</a:t>
                      </a:r>
                      <a:r>
                        <a:rPr lang="en-US" dirty="0"/>
                        <a:t> </a:t>
                      </a:r>
                      <a:r>
                        <a:rPr lang="en-US" dirty="0" err="1"/>
                        <a:t>réelle</a:t>
                      </a:r>
                      <a:r>
                        <a:rPr lang="en-US" dirty="0"/>
                        <a:t>. </a:t>
                      </a:r>
                      <a:r>
                        <a:rPr lang="en-US" dirty="0" err="1"/>
                        <a:t>L'indépendance</a:t>
                      </a:r>
                      <a:r>
                        <a:rPr lang="en-US" dirty="0"/>
                        <a:t> financière et </a:t>
                      </a:r>
                      <a:r>
                        <a:rPr lang="en-US" dirty="0" err="1"/>
                        <a:t>l'autonomie</a:t>
                      </a:r>
                      <a:r>
                        <a:rPr lang="en-US" dirty="0"/>
                        <a:t> politique </a:t>
                      </a:r>
                      <a:r>
                        <a:rPr lang="en-US" dirty="0" err="1"/>
                        <a:t>sont</a:t>
                      </a:r>
                      <a:r>
                        <a:rPr lang="en-US" dirty="0"/>
                        <a:t> </a:t>
                      </a:r>
                      <a:r>
                        <a:rPr lang="en-US" dirty="0" err="1"/>
                        <a:t>généralement</a:t>
                      </a:r>
                      <a:r>
                        <a:rPr lang="en-US" dirty="0"/>
                        <a:t> </a:t>
                      </a:r>
                      <a:r>
                        <a:rPr lang="en-US" dirty="0" err="1"/>
                        <a:t>faibles</a:t>
                      </a:r>
                      <a:r>
                        <a:rPr lang="en-US" dirty="0"/>
                        <a:t>.</a:t>
                      </a:r>
                    </a:p>
                  </a:txBody>
                  <a:tcPr/>
                </a:tc>
                <a:extLst>
                  <a:ext uri="{0D108BD9-81ED-4DB2-BD59-A6C34878D82A}">
                    <a16:rowId xmlns:a16="http://schemas.microsoft.com/office/drawing/2014/main" val="556346891"/>
                  </a:ext>
                </a:extLst>
              </a:tr>
              <a:tr h="370840">
                <a:tc vMerge="1">
                  <a:txBody>
                    <a:bodyPr/>
                    <a:lstStyle/>
                    <a:p>
                      <a:endParaRPr lang="en-US" dirty="0"/>
                    </a:p>
                  </a:txBody>
                  <a:tcPr/>
                </a:tc>
                <a:tc>
                  <a:txBody>
                    <a:bodyPr/>
                    <a:lstStyle/>
                    <a:p>
                      <a:r>
                        <a:rPr lang="en-US" i="0" dirty="0" err="1"/>
                        <a:t>Régulation</a:t>
                      </a:r>
                      <a:r>
                        <a:rPr lang="en-US" i="0" dirty="0"/>
                        <a:t> </a:t>
                      </a:r>
                      <a:r>
                        <a:rPr lang="en-US" b="1" i="0" dirty="0" err="1"/>
                        <a:t>indépendante</a:t>
                      </a:r>
                      <a:endParaRPr lang="en-US" b="1" i="0" dirty="0"/>
                    </a:p>
                    <a:p>
                      <a:endParaRPr lang="en-US" i="0" dirty="0"/>
                    </a:p>
                    <a:p>
                      <a:r>
                        <a:rPr lang="en-US" i="1" dirty="0"/>
                        <a:t>(Pour example: Kenya, </a:t>
                      </a:r>
                      <a:r>
                        <a:rPr lang="en-US" i="1" dirty="0" err="1"/>
                        <a:t>Tanzanie</a:t>
                      </a:r>
                      <a:r>
                        <a:rPr lang="en-US" i="1" dirty="0"/>
                        <a:t>, </a:t>
                      </a:r>
                      <a:r>
                        <a:rPr lang="en-US" i="1" dirty="0" err="1"/>
                        <a:t>Zambie</a:t>
                      </a:r>
                      <a:r>
                        <a:rPr lang="en-US" i="1" dirty="0"/>
                        <a:t>)</a:t>
                      </a:r>
                    </a:p>
                  </a:txBody>
                  <a:tcPr/>
                </a:tc>
                <a:tc>
                  <a:txBody>
                    <a:bodyPr/>
                    <a:lstStyle/>
                    <a:p>
                      <a:r>
                        <a:rPr lang="en-US" dirty="0" err="1"/>
                        <a:t>Agence</a:t>
                      </a:r>
                      <a:r>
                        <a:rPr lang="en-US" dirty="0"/>
                        <a:t> de </a:t>
                      </a:r>
                      <a:r>
                        <a:rPr lang="en-US" dirty="0" err="1"/>
                        <a:t>régulation</a:t>
                      </a:r>
                      <a:r>
                        <a:rPr lang="en-US" dirty="0"/>
                        <a:t> </a:t>
                      </a:r>
                      <a:r>
                        <a:rPr lang="en-US" dirty="0" err="1"/>
                        <a:t>chargée</a:t>
                      </a:r>
                      <a:r>
                        <a:rPr lang="en-US" dirty="0"/>
                        <a:t> de </a:t>
                      </a:r>
                      <a:r>
                        <a:rPr lang="en-US" dirty="0" err="1"/>
                        <a:t>responsabiliser</a:t>
                      </a:r>
                      <a:r>
                        <a:rPr lang="en-US" dirty="0"/>
                        <a:t> </a:t>
                      </a:r>
                      <a:r>
                        <a:rPr lang="en-US" dirty="0" err="1"/>
                        <a:t>l'entreprise</a:t>
                      </a:r>
                      <a:r>
                        <a:rPr lang="en-US" dirty="0"/>
                        <a:t> de services publics. Le </a:t>
                      </a:r>
                      <a:r>
                        <a:rPr lang="en-US" dirty="0" err="1"/>
                        <a:t>régulateur</a:t>
                      </a:r>
                      <a:r>
                        <a:rPr lang="en-US" dirty="0"/>
                        <a:t> </a:t>
                      </a:r>
                      <a:r>
                        <a:rPr lang="en-US" dirty="0" err="1"/>
                        <a:t>peut</a:t>
                      </a:r>
                      <a:r>
                        <a:rPr lang="en-US" dirty="0"/>
                        <a:t> lever des fonds </a:t>
                      </a:r>
                      <a:r>
                        <a:rPr lang="en-US" dirty="0" err="1"/>
                        <a:t>auprès</a:t>
                      </a:r>
                      <a:r>
                        <a:rPr lang="en-US" dirty="0"/>
                        <a:t> de </a:t>
                      </a:r>
                      <a:r>
                        <a:rPr lang="en-US" dirty="0" err="1"/>
                        <a:t>l'entreprise</a:t>
                      </a:r>
                      <a:r>
                        <a:rPr lang="en-US" dirty="0"/>
                        <a:t> de services publics et de </a:t>
                      </a:r>
                      <a:r>
                        <a:rPr lang="en-US" dirty="0" err="1"/>
                        <a:t>gouverner</a:t>
                      </a:r>
                      <a:r>
                        <a:rPr lang="en-US" dirty="0"/>
                        <a:t> la fixation des </a:t>
                      </a:r>
                      <a:r>
                        <a:rPr lang="en-US" dirty="0" err="1"/>
                        <a:t>tarifs</a:t>
                      </a:r>
                      <a:r>
                        <a:rPr lang="en-US" dirty="0"/>
                        <a:t> et </a:t>
                      </a:r>
                      <a:r>
                        <a:rPr lang="en-US" dirty="0" err="1"/>
                        <a:t>d'autres</a:t>
                      </a:r>
                      <a:r>
                        <a:rPr lang="en-US" dirty="0"/>
                        <a:t> </a:t>
                      </a:r>
                      <a:r>
                        <a:rPr lang="en-US" dirty="0" err="1"/>
                        <a:t>décisions</a:t>
                      </a:r>
                      <a:r>
                        <a:rPr lang="en-US" dirty="0"/>
                        <a:t> </a:t>
                      </a:r>
                      <a:r>
                        <a:rPr lang="en-US" dirty="0" err="1"/>
                        <a:t>en</a:t>
                      </a:r>
                      <a:r>
                        <a:rPr lang="en-US" dirty="0"/>
                        <a:t> dehors du </a:t>
                      </a:r>
                      <a:r>
                        <a:rPr lang="en-US" dirty="0" err="1"/>
                        <a:t>système</a:t>
                      </a:r>
                      <a:r>
                        <a:rPr lang="en-US" dirty="0"/>
                        <a:t> politique. La direction et le personnel </a:t>
                      </a:r>
                      <a:r>
                        <a:rPr lang="en-US" dirty="0" err="1"/>
                        <a:t>sont</a:t>
                      </a:r>
                      <a:r>
                        <a:rPr lang="en-US" dirty="0"/>
                        <a:t> </a:t>
                      </a:r>
                      <a:r>
                        <a:rPr lang="en-US" dirty="0" err="1"/>
                        <a:t>gérés</a:t>
                      </a:r>
                      <a:r>
                        <a:rPr lang="en-US" dirty="0"/>
                        <a:t> par des nominations politiques. </a:t>
                      </a:r>
                      <a:r>
                        <a:rPr lang="en-US" dirty="0" err="1"/>
                        <a:t>Peut</a:t>
                      </a:r>
                      <a:r>
                        <a:rPr lang="en-US" dirty="0"/>
                        <a:t> </a:t>
                      </a:r>
                      <a:r>
                        <a:rPr lang="en-US" dirty="0" err="1"/>
                        <a:t>être</a:t>
                      </a:r>
                      <a:r>
                        <a:rPr lang="en-US" dirty="0"/>
                        <a:t> </a:t>
                      </a:r>
                      <a:r>
                        <a:rPr lang="en-US" dirty="0" err="1"/>
                        <a:t>spécifique</a:t>
                      </a:r>
                      <a:r>
                        <a:rPr lang="en-US" dirty="0"/>
                        <a:t> au </a:t>
                      </a:r>
                      <a:r>
                        <a:rPr lang="en-US" dirty="0" err="1"/>
                        <a:t>secteur</a:t>
                      </a:r>
                      <a:r>
                        <a:rPr lang="en-US" dirty="0"/>
                        <a:t> </a:t>
                      </a:r>
                      <a:r>
                        <a:rPr lang="en-US" dirty="0" err="1"/>
                        <a:t>ou</a:t>
                      </a:r>
                      <a:r>
                        <a:rPr lang="en-US" dirty="0"/>
                        <a:t> </a:t>
                      </a:r>
                      <a:r>
                        <a:rPr lang="en-US" dirty="0" err="1"/>
                        <a:t>multisectoriel</a:t>
                      </a:r>
                      <a:r>
                        <a:rPr lang="en-US" dirty="0"/>
                        <a:t>. </a:t>
                      </a:r>
                      <a:r>
                        <a:rPr lang="en-US" dirty="0" err="1"/>
                        <a:t>Peut</a:t>
                      </a:r>
                      <a:r>
                        <a:rPr lang="en-US" dirty="0"/>
                        <a:t> </a:t>
                      </a:r>
                      <a:r>
                        <a:rPr lang="en-US" dirty="0" err="1"/>
                        <a:t>être</a:t>
                      </a:r>
                      <a:r>
                        <a:rPr lang="en-US" dirty="0"/>
                        <a:t> très puissant.</a:t>
                      </a:r>
                    </a:p>
                    <a:p>
                      <a:endParaRPr lang="en-US" dirty="0"/>
                    </a:p>
                    <a:p>
                      <a:r>
                        <a:rPr lang="en-US" dirty="0" err="1"/>
                        <a:t>Indépendance</a:t>
                      </a:r>
                      <a:r>
                        <a:rPr lang="en-US" dirty="0"/>
                        <a:t> financière : </a:t>
                      </a:r>
                      <a:r>
                        <a:rPr lang="en-US" dirty="0" err="1"/>
                        <a:t>élevée</a:t>
                      </a:r>
                      <a:r>
                        <a:rPr lang="en-US" dirty="0"/>
                        <a:t>. </a:t>
                      </a:r>
                      <a:r>
                        <a:rPr lang="en-US" dirty="0" err="1"/>
                        <a:t>Autonomie</a:t>
                      </a:r>
                      <a:r>
                        <a:rPr lang="en-US" dirty="0"/>
                        <a:t> politique : </a:t>
                      </a:r>
                      <a:r>
                        <a:rPr lang="en-US" dirty="0" err="1"/>
                        <a:t>moyenne</a:t>
                      </a:r>
                      <a:r>
                        <a:rPr lang="en-US" dirty="0"/>
                        <a:t> </a:t>
                      </a:r>
                      <a:r>
                        <a:rPr lang="en-US" dirty="0" err="1"/>
                        <a:t>à</a:t>
                      </a:r>
                      <a:r>
                        <a:rPr lang="en-US" dirty="0"/>
                        <a:t> </a:t>
                      </a:r>
                      <a:r>
                        <a:rPr lang="en-US" dirty="0" err="1"/>
                        <a:t>élevée</a:t>
                      </a:r>
                      <a:r>
                        <a:rPr lang="en-US" dirty="0"/>
                        <a:t>.</a:t>
                      </a:r>
                    </a:p>
                  </a:txBody>
                  <a:tcPr/>
                </a:tc>
                <a:extLst>
                  <a:ext uri="{0D108BD9-81ED-4DB2-BD59-A6C34878D82A}">
                    <a16:rowId xmlns:a16="http://schemas.microsoft.com/office/drawing/2014/main" val="3934370595"/>
                  </a:ext>
                </a:extLst>
              </a:tr>
              <a:tr h="370840">
                <a:tc vMerge="1">
                  <a:txBody>
                    <a:bodyPr/>
                    <a:lstStyle/>
                    <a:p>
                      <a:endParaRPr lang="en-US" dirty="0"/>
                    </a:p>
                  </a:txBody>
                  <a:tcPr/>
                </a:tc>
                <a:tc>
                  <a:txBody>
                    <a:bodyPr/>
                    <a:lstStyle/>
                    <a:p>
                      <a:r>
                        <a:rPr lang="en-US" dirty="0" err="1"/>
                        <a:t>Mécanismes</a:t>
                      </a:r>
                      <a:r>
                        <a:rPr lang="en-US" dirty="0"/>
                        <a:t> de </a:t>
                      </a:r>
                      <a:r>
                        <a:rPr lang="en-US" b="1" dirty="0" err="1"/>
                        <a:t>rétroaction</a:t>
                      </a:r>
                      <a:r>
                        <a:rPr lang="en-US" dirty="0"/>
                        <a:t>/</a:t>
                      </a:r>
                      <a:r>
                        <a:rPr lang="en-US" b="1" dirty="0" err="1"/>
                        <a:t>doléances</a:t>
                      </a:r>
                      <a:r>
                        <a:rPr lang="en-US" dirty="0"/>
                        <a:t> des clients</a:t>
                      </a:r>
                    </a:p>
                  </a:txBody>
                  <a:tcPr/>
                </a:tc>
                <a:tc>
                  <a:txBody>
                    <a:bodyPr/>
                    <a:lstStyle/>
                    <a:p>
                      <a:r>
                        <a:rPr lang="en-US" dirty="0"/>
                        <a:t>Courant, bien que avec des </a:t>
                      </a:r>
                      <a:r>
                        <a:rPr lang="en-US" dirty="0" err="1"/>
                        <a:t>degrés</a:t>
                      </a:r>
                      <a:r>
                        <a:rPr lang="en-US" dirty="0"/>
                        <a:t> </a:t>
                      </a:r>
                      <a:r>
                        <a:rPr lang="en-US" dirty="0" err="1"/>
                        <a:t>d'efficacité</a:t>
                      </a:r>
                      <a:r>
                        <a:rPr lang="en-US" dirty="0"/>
                        <a:t> variables. </a:t>
                      </a:r>
                      <a:r>
                        <a:rPr lang="en-US" dirty="0" err="1"/>
                        <a:t>Nécessaire</a:t>
                      </a:r>
                      <a:r>
                        <a:rPr lang="en-US" dirty="0"/>
                        <a:t>, </a:t>
                      </a:r>
                      <a:r>
                        <a:rPr lang="en-US" dirty="0" err="1"/>
                        <a:t>mais</a:t>
                      </a:r>
                      <a:r>
                        <a:rPr lang="en-US" dirty="0"/>
                        <a:t> pas </a:t>
                      </a:r>
                      <a:r>
                        <a:rPr lang="en-US" dirty="0" err="1"/>
                        <a:t>efficace</a:t>
                      </a:r>
                      <a:r>
                        <a:rPr lang="en-US" dirty="0"/>
                        <a:t> </a:t>
                      </a:r>
                      <a:r>
                        <a:rPr lang="en-US" dirty="0" err="1"/>
                        <a:t>en</a:t>
                      </a:r>
                      <a:r>
                        <a:rPr lang="en-US" dirty="0"/>
                        <a:t> soi.</a:t>
                      </a:r>
                    </a:p>
                  </a:txBody>
                  <a:tcPr/>
                </a:tc>
                <a:extLst>
                  <a:ext uri="{0D108BD9-81ED-4DB2-BD59-A6C34878D82A}">
                    <a16:rowId xmlns:a16="http://schemas.microsoft.com/office/drawing/2014/main" val="2230248104"/>
                  </a:ext>
                </a:extLst>
              </a:tr>
            </a:tbl>
          </a:graphicData>
        </a:graphic>
      </p:graphicFrame>
    </p:spTree>
    <p:extLst>
      <p:ext uri="{BB962C8B-B14F-4D97-AF65-F5344CB8AC3E}">
        <p14:creationId xmlns:p14="http://schemas.microsoft.com/office/powerpoint/2010/main" val="39885651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899" y="368053"/>
            <a:ext cx="10280705" cy="518508"/>
          </a:xfrm>
          <a:prstGeom prst="rect">
            <a:avLst/>
          </a:prstGeom>
        </p:spPr>
        <p:txBody>
          <a:bodyPr vert="horz" lIns="0" tIns="0" rIns="0" bIns="0" rtlCol="0" anchor="t" anchorCtr="0">
            <a:normAutofit/>
          </a:bodyPr>
          <a:lstStyle/>
          <a:p>
            <a:r>
              <a:rPr lang="en-US" sz="3200" b="1" dirty="0" err="1">
                <a:solidFill>
                  <a:schemeClr val="tx2"/>
                </a:solidFill>
                <a:latin typeface="Calibri" panose="020F0502020204030204" pitchFamily="34" charset="0"/>
              </a:rPr>
              <a:t>Approche</a:t>
            </a:r>
            <a:r>
              <a:rPr lang="en-US" sz="3200" b="1" dirty="0">
                <a:solidFill>
                  <a:schemeClr val="tx2"/>
                </a:solidFill>
                <a:latin typeface="Calibri" panose="020F0502020204030204" pitchFamily="34" charset="0"/>
              </a:rPr>
              <a:t> par </a:t>
            </a:r>
            <a:r>
              <a:rPr lang="en-US" sz="3200" b="1" dirty="0" err="1">
                <a:solidFill>
                  <a:schemeClr val="tx2"/>
                </a:solidFill>
                <a:latin typeface="Calibri" panose="020F0502020204030204" pitchFamily="34" charset="0"/>
              </a:rPr>
              <a:t>l'autorité</a:t>
            </a:r>
            <a:r>
              <a:rPr lang="en-US" sz="3200" b="1" dirty="0">
                <a:solidFill>
                  <a:schemeClr val="tx2"/>
                </a:solidFill>
                <a:latin typeface="Calibri" panose="020F0502020204030204" pitchFamily="34" charset="0"/>
              </a:rPr>
              <a:t> de service </a:t>
            </a:r>
            <a:r>
              <a:rPr lang="en-US" sz="3200" b="1" dirty="0" err="1">
                <a:solidFill>
                  <a:schemeClr val="tx2"/>
                </a:solidFill>
                <a:latin typeface="Calibri" panose="020F0502020204030204" pitchFamily="34" charset="0"/>
              </a:rPr>
              <a:t>mandatée</a:t>
            </a:r>
            <a:r>
              <a:rPr lang="en-US" sz="3200" b="1" dirty="0">
                <a:solidFill>
                  <a:schemeClr val="tx2"/>
                </a:solidFill>
                <a:latin typeface="Calibri" panose="020F0502020204030204" pitchFamily="34" charset="0"/>
              </a:rPr>
              <a:t> applicable</a:t>
            </a: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graphicFrame>
        <p:nvGraphicFramePr>
          <p:cNvPr id="5" name="Table 4">
            <a:extLst>
              <a:ext uri="{FF2B5EF4-FFF2-40B4-BE49-F238E27FC236}">
                <a16:creationId xmlns:a16="http://schemas.microsoft.com/office/drawing/2014/main" id="{E7922FF5-3DAF-6968-8FD4-7435167B6252}"/>
              </a:ext>
            </a:extLst>
          </p:cNvPr>
          <p:cNvGraphicFramePr>
            <a:graphicFrameLocks noGrp="1"/>
          </p:cNvGraphicFramePr>
          <p:nvPr>
            <p:extLst>
              <p:ext uri="{D42A27DB-BD31-4B8C-83A1-F6EECF244321}">
                <p14:modId xmlns:p14="http://schemas.microsoft.com/office/powerpoint/2010/main" val="3787308066"/>
              </p:ext>
            </p:extLst>
          </p:nvPr>
        </p:nvGraphicFramePr>
        <p:xfrm>
          <a:off x="723899" y="912107"/>
          <a:ext cx="10962134" cy="5577840"/>
        </p:xfrm>
        <a:graphic>
          <a:graphicData uri="http://schemas.openxmlformats.org/drawingml/2006/table">
            <a:tbl>
              <a:tblPr firstRow="1" bandRow="1">
                <a:tableStyleId>{F5AB1C69-6EDB-4FF4-983F-18BD219EF322}</a:tableStyleId>
              </a:tblPr>
              <a:tblGrid>
                <a:gridCol w="1543813">
                  <a:extLst>
                    <a:ext uri="{9D8B030D-6E8A-4147-A177-3AD203B41FA5}">
                      <a16:colId xmlns:a16="http://schemas.microsoft.com/office/drawing/2014/main" val="1989303585"/>
                    </a:ext>
                  </a:extLst>
                </a:gridCol>
                <a:gridCol w="2286000">
                  <a:extLst>
                    <a:ext uri="{9D8B030D-6E8A-4147-A177-3AD203B41FA5}">
                      <a16:colId xmlns:a16="http://schemas.microsoft.com/office/drawing/2014/main" val="2338902267"/>
                    </a:ext>
                  </a:extLst>
                </a:gridCol>
                <a:gridCol w="7132321">
                  <a:extLst>
                    <a:ext uri="{9D8B030D-6E8A-4147-A177-3AD203B41FA5}">
                      <a16:colId xmlns:a16="http://schemas.microsoft.com/office/drawing/2014/main" val="3747076866"/>
                    </a:ext>
                  </a:extLst>
                </a:gridCol>
              </a:tblGrid>
              <a:tr h="370840">
                <a:tc>
                  <a:txBody>
                    <a:bodyPr/>
                    <a:lstStyle/>
                    <a:p>
                      <a:r>
                        <a:rPr lang="en-US" b="1" dirty="0"/>
                        <a:t>Les </a:t>
                      </a:r>
                      <a:r>
                        <a:rPr lang="en-US" b="1" dirty="0" err="1"/>
                        <a:t>autorités</a:t>
                      </a:r>
                      <a:r>
                        <a:rPr lang="en-US" b="1" dirty="0"/>
                        <a:t> </a:t>
                      </a:r>
                      <a:r>
                        <a:rPr lang="en-US" b="1" dirty="0" err="1"/>
                        <a:t>mandatées</a:t>
                      </a:r>
                      <a:r>
                        <a:rPr lang="en-US" b="1" dirty="0"/>
                        <a:t> </a:t>
                      </a:r>
                    </a:p>
                  </a:txBody>
                  <a:tcPr/>
                </a:tc>
                <a:tc>
                  <a:txBody>
                    <a:bodyPr/>
                    <a:lstStyle/>
                    <a:p>
                      <a:r>
                        <a:rPr lang="en-US" b="1" dirty="0" err="1"/>
                        <a:t>Approche</a:t>
                      </a:r>
                      <a:endParaRPr lang="en-US" b="1" dirty="0"/>
                    </a:p>
                  </a:txBody>
                  <a:tcPr/>
                </a:tc>
                <a:tc>
                  <a:txBody>
                    <a:bodyPr/>
                    <a:lstStyle/>
                    <a:p>
                      <a:r>
                        <a:rPr lang="en-US" b="1" dirty="0" err="1"/>
                        <a:t>Caractéristiques</a:t>
                      </a:r>
                      <a:r>
                        <a:rPr lang="en-US" b="1" dirty="0"/>
                        <a:t> </a:t>
                      </a:r>
                      <a:r>
                        <a:rPr lang="en-US" b="1" dirty="0" err="1"/>
                        <a:t>typiques</a:t>
                      </a:r>
                      <a:endParaRPr lang="en-US" b="1" dirty="0"/>
                    </a:p>
                  </a:txBody>
                  <a:tcPr/>
                </a:tc>
                <a:extLst>
                  <a:ext uri="{0D108BD9-81ED-4DB2-BD59-A6C34878D82A}">
                    <a16:rowId xmlns:a16="http://schemas.microsoft.com/office/drawing/2014/main" val="1132256372"/>
                  </a:ext>
                </a:extLst>
              </a:tr>
              <a:tr h="370840">
                <a:tc rowSpan="6">
                  <a:txBody>
                    <a:bodyPr/>
                    <a:lstStyle/>
                    <a:p>
                      <a:r>
                        <a:rPr lang="en-US" b="1" dirty="0" err="1"/>
                        <a:t>Gouv’t</a:t>
                      </a:r>
                      <a:r>
                        <a:rPr lang="en-US" b="1" dirty="0"/>
                        <a:t> local</a:t>
                      </a:r>
                    </a:p>
                    <a:p>
                      <a:endParaRPr lang="en-US" dirty="0"/>
                    </a:p>
                  </a:txBody>
                  <a:tcPr/>
                </a:tc>
                <a:tc>
                  <a:txBody>
                    <a:bodyPr/>
                    <a:lstStyle/>
                    <a:p>
                      <a:r>
                        <a:rPr lang="en-US" i="0" dirty="0" err="1"/>
                        <a:t>Responsabilité</a:t>
                      </a:r>
                      <a:r>
                        <a:rPr lang="en-US" i="0" dirty="0"/>
                        <a:t> </a:t>
                      </a:r>
                      <a:r>
                        <a:rPr lang="en-US" b="1" i="0" dirty="0" err="1"/>
                        <a:t>électorale</a:t>
                      </a:r>
                      <a:endParaRPr lang="en-US" b="1" i="1" dirty="0"/>
                    </a:p>
                  </a:txBody>
                  <a:tcPr/>
                </a:tc>
                <a:tc>
                  <a:txBody>
                    <a:bodyPr/>
                    <a:lstStyle/>
                    <a:p>
                      <a:r>
                        <a:rPr lang="en-US" dirty="0" err="1"/>
                        <a:t>Universelle</a:t>
                      </a:r>
                      <a:r>
                        <a:rPr lang="en-US" dirty="0"/>
                        <a:t> dans les régimes </a:t>
                      </a:r>
                      <a:r>
                        <a:rPr lang="en-US" dirty="0" err="1"/>
                        <a:t>démocratiques</a:t>
                      </a:r>
                      <a:r>
                        <a:rPr lang="en-US" dirty="0"/>
                        <a:t>. </a:t>
                      </a:r>
                      <a:r>
                        <a:rPr lang="en-US" dirty="0" err="1"/>
                        <a:t>Peut</a:t>
                      </a:r>
                      <a:r>
                        <a:rPr lang="en-US" dirty="0"/>
                        <a:t> </a:t>
                      </a:r>
                      <a:r>
                        <a:rPr lang="en-US" dirty="0" err="1"/>
                        <a:t>avoir</a:t>
                      </a:r>
                      <a:r>
                        <a:rPr lang="en-US" dirty="0"/>
                        <a:t> </a:t>
                      </a:r>
                      <a:r>
                        <a:rPr lang="en-US" dirty="0" err="1"/>
                        <a:t>une</a:t>
                      </a:r>
                      <a:r>
                        <a:rPr lang="en-US" dirty="0"/>
                        <a:t> </a:t>
                      </a:r>
                      <a:r>
                        <a:rPr lang="en-US" dirty="0" err="1"/>
                        <a:t>efficacité</a:t>
                      </a:r>
                      <a:r>
                        <a:rPr lang="en-US" dirty="0"/>
                        <a:t> </a:t>
                      </a:r>
                      <a:r>
                        <a:rPr lang="en-US" dirty="0" err="1"/>
                        <a:t>limitée</a:t>
                      </a:r>
                      <a:r>
                        <a:rPr lang="en-US" dirty="0"/>
                        <a:t>, car </a:t>
                      </a:r>
                      <a:r>
                        <a:rPr lang="en-US" dirty="0" err="1"/>
                        <a:t>plusieurs</a:t>
                      </a:r>
                      <a:r>
                        <a:rPr lang="en-US" dirty="0"/>
                        <a:t> </a:t>
                      </a:r>
                      <a:r>
                        <a:rPr lang="en-US" dirty="0" err="1"/>
                        <a:t>problèmes</a:t>
                      </a:r>
                      <a:r>
                        <a:rPr lang="en-US" dirty="0"/>
                        <a:t> </a:t>
                      </a:r>
                      <a:r>
                        <a:rPr lang="en-US" dirty="0" err="1"/>
                        <a:t>affectent</a:t>
                      </a:r>
                      <a:r>
                        <a:rPr lang="en-US" dirty="0"/>
                        <a:t> les </a:t>
                      </a:r>
                      <a:r>
                        <a:rPr lang="en-US" dirty="0" err="1"/>
                        <a:t>élections</a:t>
                      </a:r>
                      <a:r>
                        <a:rPr lang="en-US" dirty="0"/>
                        <a:t>, pas </a:t>
                      </a:r>
                      <a:r>
                        <a:rPr lang="en-US" dirty="0" err="1"/>
                        <a:t>seulement</a:t>
                      </a:r>
                      <a:r>
                        <a:rPr lang="en-US" dirty="0"/>
                        <a:t> </a:t>
                      </a:r>
                      <a:r>
                        <a:rPr lang="en-US" dirty="0" err="1"/>
                        <a:t>l'assainissement</a:t>
                      </a:r>
                      <a:r>
                        <a:rPr lang="en-US" dirty="0"/>
                        <a:t>.</a:t>
                      </a:r>
                    </a:p>
                  </a:txBody>
                  <a:tcPr/>
                </a:tc>
                <a:extLst>
                  <a:ext uri="{0D108BD9-81ED-4DB2-BD59-A6C34878D82A}">
                    <a16:rowId xmlns:a16="http://schemas.microsoft.com/office/drawing/2014/main" val="556346891"/>
                  </a:ext>
                </a:extLst>
              </a:tr>
              <a:tr h="370840">
                <a:tc vMerge="1">
                  <a:txBody>
                    <a:bodyPr/>
                    <a:lstStyle/>
                    <a:p>
                      <a:endParaRPr lang="en-US"/>
                    </a:p>
                  </a:txBody>
                  <a:tcPr/>
                </a:tc>
                <a:tc>
                  <a:txBody>
                    <a:bodyPr/>
                    <a:lstStyle/>
                    <a:p>
                      <a:r>
                        <a:rPr lang="en-US" i="0" dirty="0"/>
                        <a:t>Participation </a:t>
                      </a:r>
                      <a:r>
                        <a:rPr lang="en-US" b="1" i="0" dirty="0" err="1"/>
                        <a:t>citoyenne</a:t>
                      </a:r>
                      <a:endParaRPr lang="en-US" b="1" i="0" dirty="0"/>
                    </a:p>
                  </a:txBody>
                  <a:tcPr/>
                </a:tc>
                <a:tc>
                  <a:txBody>
                    <a:bodyPr/>
                    <a:lstStyle/>
                    <a:p>
                      <a:r>
                        <a:rPr lang="en-US" dirty="0" err="1"/>
                        <a:t>Répandue</a:t>
                      </a:r>
                      <a:r>
                        <a:rPr lang="en-US" dirty="0"/>
                        <a:t> et </a:t>
                      </a:r>
                      <a:r>
                        <a:rPr lang="en-US" dirty="0" err="1"/>
                        <a:t>précieuse</a:t>
                      </a:r>
                      <a:r>
                        <a:rPr lang="en-US" dirty="0"/>
                        <a:t>, </a:t>
                      </a:r>
                      <a:r>
                        <a:rPr lang="en-US" dirty="0" err="1"/>
                        <a:t>mais</a:t>
                      </a:r>
                      <a:r>
                        <a:rPr lang="en-US" dirty="0"/>
                        <a:t> </a:t>
                      </a:r>
                      <a:r>
                        <a:rPr lang="en-US" dirty="0" err="1"/>
                        <a:t>une</a:t>
                      </a:r>
                      <a:r>
                        <a:rPr lang="en-US" dirty="0"/>
                        <a:t> </a:t>
                      </a:r>
                      <a:r>
                        <a:rPr lang="en-US" dirty="0" err="1"/>
                        <a:t>efficacité</a:t>
                      </a:r>
                      <a:r>
                        <a:rPr lang="en-US" dirty="0"/>
                        <a:t> variable. </a:t>
                      </a:r>
                      <a:r>
                        <a:rPr lang="en-US" dirty="0" err="1"/>
                        <a:t>Nécessaire</a:t>
                      </a:r>
                      <a:r>
                        <a:rPr lang="en-US" dirty="0"/>
                        <a:t> </a:t>
                      </a:r>
                      <a:r>
                        <a:rPr lang="en-US" dirty="0" err="1"/>
                        <a:t>mais</a:t>
                      </a:r>
                      <a:r>
                        <a:rPr lang="en-US" dirty="0"/>
                        <a:t> pas suffisante par </a:t>
                      </a:r>
                      <a:r>
                        <a:rPr lang="en-US" dirty="0" err="1"/>
                        <a:t>elle-même</a:t>
                      </a:r>
                      <a:r>
                        <a:rPr lang="en-US" dirty="0"/>
                        <a:t>.</a:t>
                      </a:r>
                    </a:p>
                  </a:txBody>
                  <a:tcPr/>
                </a:tc>
                <a:extLst>
                  <a:ext uri="{0D108BD9-81ED-4DB2-BD59-A6C34878D82A}">
                    <a16:rowId xmlns:a16="http://schemas.microsoft.com/office/drawing/2014/main" val="3987498171"/>
                  </a:ext>
                </a:extLst>
              </a:tr>
              <a:tr h="370840">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err="1"/>
                        <a:t>Mécanismes</a:t>
                      </a:r>
                      <a:r>
                        <a:rPr lang="en-US" i="0" dirty="0"/>
                        <a:t> de </a:t>
                      </a:r>
                      <a:r>
                        <a:rPr lang="en-US" b="1" i="0" dirty="0" err="1"/>
                        <a:t>rétroaction</a:t>
                      </a:r>
                      <a:r>
                        <a:rPr lang="en-US" i="0" dirty="0"/>
                        <a:t>/</a:t>
                      </a:r>
                      <a:r>
                        <a:rPr lang="en-US" b="1" i="0" dirty="0" err="1"/>
                        <a:t>doléances</a:t>
                      </a:r>
                      <a:r>
                        <a:rPr lang="en-US" i="0" dirty="0"/>
                        <a:t> des clients</a:t>
                      </a:r>
                    </a:p>
                  </a:txBody>
                  <a:tcPr/>
                </a:tc>
                <a:tc>
                  <a:txBody>
                    <a:bodyPr/>
                    <a:lstStyle/>
                    <a:p>
                      <a:r>
                        <a:rPr lang="en-US" dirty="0"/>
                        <a:t>Courant, bien que avec des </a:t>
                      </a:r>
                      <a:r>
                        <a:rPr lang="en-US" dirty="0" err="1"/>
                        <a:t>degrés</a:t>
                      </a:r>
                      <a:r>
                        <a:rPr lang="en-US" dirty="0"/>
                        <a:t> </a:t>
                      </a:r>
                      <a:r>
                        <a:rPr lang="en-US" dirty="0" err="1"/>
                        <a:t>d'efficacité</a:t>
                      </a:r>
                      <a:r>
                        <a:rPr lang="en-US" dirty="0"/>
                        <a:t> variables. </a:t>
                      </a:r>
                      <a:r>
                        <a:rPr lang="en-US" dirty="0" err="1"/>
                        <a:t>Nécessaire</a:t>
                      </a:r>
                      <a:r>
                        <a:rPr lang="en-US" dirty="0"/>
                        <a:t>, </a:t>
                      </a:r>
                      <a:r>
                        <a:rPr lang="en-US" dirty="0" err="1"/>
                        <a:t>mais</a:t>
                      </a:r>
                      <a:r>
                        <a:rPr lang="en-US" dirty="0"/>
                        <a:t> pas </a:t>
                      </a:r>
                      <a:r>
                        <a:rPr lang="en-US" dirty="0" err="1"/>
                        <a:t>efficace</a:t>
                      </a:r>
                      <a:r>
                        <a:rPr lang="en-US" dirty="0"/>
                        <a:t> </a:t>
                      </a:r>
                      <a:r>
                        <a:rPr lang="en-US" dirty="0" err="1"/>
                        <a:t>en</a:t>
                      </a:r>
                      <a:r>
                        <a:rPr lang="en-US" dirty="0"/>
                        <a:t> soi.</a:t>
                      </a:r>
                    </a:p>
                  </a:txBody>
                  <a:tcPr/>
                </a:tc>
                <a:extLst>
                  <a:ext uri="{0D108BD9-81ED-4DB2-BD59-A6C34878D82A}">
                    <a16:rowId xmlns:a16="http://schemas.microsoft.com/office/drawing/2014/main" val="3952841626"/>
                  </a:ext>
                </a:extLst>
              </a:tr>
              <a:tr h="370840">
                <a:tc vMerge="1">
                  <a:txBody>
                    <a:bodyPr/>
                    <a:lstStyle/>
                    <a:p>
                      <a:endParaRPr lang="en-US" dirty="0"/>
                    </a:p>
                  </a:txBody>
                  <a:tcPr/>
                </a:tc>
                <a:tc>
                  <a:txBody>
                    <a:bodyPr/>
                    <a:lstStyle/>
                    <a:p>
                      <a:r>
                        <a:rPr lang="en-US" i="0" dirty="0" err="1"/>
                        <a:t>Classement</a:t>
                      </a:r>
                      <a:r>
                        <a:rPr lang="en-US" i="0" dirty="0"/>
                        <a:t> et </a:t>
                      </a:r>
                      <a:r>
                        <a:rPr lang="en-US" b="1" i="0" dirty="0" err="1"/>
                        <a:t>évaluations</a:t>
                      </a:r>
                      <a:r>
                        <a:rPr lang="en-US" b="1" i="0" dirty="0"/>
                        <a:t> des </a:t>
                      </a:r>
                      <a:r>
                        <a:rPr lang="en-US" b="1" i="0" dirty="0" err="1"/>
                        <a:t>villes</a:t>
                      </a:r>
                      <a:endParaRPr lang="en-US" b="1" i="0" dirty="0"/>
                    </a:p>
                  </a:txBody>
                  <a:tcPr/>
                </a:tc>
                <a:tc>
                  <a:txBody>
                    <a:bodyPr/>
                    <a:lstStyle/>
                    <a:p>
                      <a:r>
                        <a:rPr lang="en-US" dirty="0"/>
                        <a:t>Par </a:t>
                      </a:r>
                      <a:r>
                        <a:rPr lang="en-US" dirty="0" err="1"/>
                        <a:t>exemple</a:t>
                      </a:r>
                      <a:r>
                        <a:rPr lang="en-US" dirty="0"/>
                        <a:t>, les </a:t>
                      </a:r>
                      <a:r>
                        <a:rPr lang="en-US" dirty="0" err="1"/>
                        <a:t>récompenses</a:t>
                      </a:r>
                      <a:r>
                        <a:rPr lang="en-US" dirty="0"/>
                        <a:t> des Clean Cities </a:t>
                      </a:r>
                      <a:r>
                        <a:rPr lang="en-US" dirty="0" err="1"/>
                        <a:t>en</a:t>
                      </a:r>
                      <a:r>
                        <a:rPr lang="en-US" dirty="0"/>
                        <a:t> </a:t>
                      </a:r>
                      <a:r>
                        <a:rPr lang="en-US" dirty="0" err="1"/>
                        <a:t>Inde</a:t>
                      </a:r>
                      <a:r>
                        <a:rPr lang="en-US" dirty="0"/>
                        <a:t>, </a:t>
                      </a:r>
                      <a:r>
                        <a:rPr lang="en-US" dirty="0" err="1"/>
                        <a:t>gérées</a:t>
                      </a:r>
                      <a:r>
                        <a:rPr lang="en-US" dirty="0"/>
                        <a:t> par le </a:t>
                      </a:r>
                      <a:r>
                        <a:rPr lang="en-US" dirty="0" err="1"/>
                        <a:t>ministère</a:t>
                      </a:r>
                      <a:r>
                        <a:rPr lang="en-US" dirty="0"/>
                        <a:t> national. </a:t>
                      </a:r>
                      <a:r>
                        <a:rPr lang="en-US" dirty="0" err="1"/>
                        <a:t>L'efficacité</a:t>
                      </a:r>
                      <a:r>
                        <a:rPr lang="en-US" dirty="0"/>
                        <a:t> </a:t>
                      </a:r>
                      <a:r>
                        <a:rPr lang="en-US" dirty="0" err="1"/>
                        <a:t>dépend</a:t>
                      </a:r>
                      <a:r>
                        <a:rPr lang="en-US" dirty="0"/>
                        <a:t> de </a:t>
                      </a:r>
                      <a:r>
                        <a:rPr lang="en-US" dirty="0" err="1"/>
                        <a:t>l'existence</a:t>
                      </a:r>
                      <a:r>
                        <a:rPr lang="en-US" dirty="0"/>
                        <a:t> de </a:t>
                      </a:r>
                      <a:r>
                        <a:rPr lang="en-US" dirty="0" err="1"/>
                        <a:t>conséquences</a:t>
                      </a:r>
                      <a:r>
                        <a:rPr lang="en-US" dirty="0"/>
                        <a:t> pour la performance.</a:t>
                      </a:r>
                    </a:p>
                  </a:txBody>
                  <a:tcPr/>
                </a:tc>
                <a:extLst>
                  <a:ext uri="{0D108BD9-81ED-4DB2-BD59-A6C34878D82A}">
                    <a16:rowId xmlns:a16="http://schemas.microsoft.com/office/drawing/2014/main" val="3934370595"/>
                  </a:ext>
                </a:extLst>
              </a:tr>
              <a:tr h="370840">
                <a:tc vMerge="1">
                  <a:txBody>
                    <a:bodyPr/>
                    <a:lstStyle/>
                    <a:p>
                      <a:endParaRPr lang="en-US" dirty="0"/>
                    </a:p>
                  </a:txBody>
                  <a:tcPr/>
                </a:tc>
                <a:tc>
                  <a:txBody>
                    <a:bodyPr/>
                    <a:lstStyle/>
                    <a:p>
                      <a:r>
                        <a:rPr lang="en-US" b="1" dirty="0" err="1"/>
                        <a:t>L'autorégulation</a:t>
                      </a:r>
                      <a:endParaRPr lang="en-US" b="1" dirty="0"/>
                    </a:p>
                  </a:txBody>
                  <a:tcPr/>
                </a:tc>
                <a:tc>
                  <a:txBody>
                    <a:bodyPr/>
                    <a:lstStyle/>
                    <a:p>
                      <a:r>
                        <a:rPr lang="en-US" dirty="0"/>
                        <a:t>Courant. </a:t>
                      </a:r>
                      <a:r>
                        <a:rPr lang="en-US" dirty="0" err="1"/>
                        <a:t>Souvent</a:t>
                      </a:r>
                      <a:r>
                        <a:rPr lang="en-US" dirty="0"/>
                        <a:t> </a:t>
                      </a:r>
                      <a:r>
                        <a:rPr lang="en-US" dirty="0" err="1"/>
                        <a:t>équivalent</a:t>
                      </a:r>
                      <a:r>
                        <a:rPr lang="en-US" dirty="0"/>
                        <a:t> </a:t>
                      </a:r>
                      <a:r>
                        <a:rPr lang="en-US" dirty="0" err="1"/>
                        <a:t>à</a:t>
                      </a:r>
                      <a:r>
                        <a:rPr lang="en-US" dirty="0"/>
                        <a:t> </a:t>
                      </a:r>
                      <a:r>
                        <a:rPr lang="en-US" dirty="0" err="1"/>
                        <a:t>une</a:t>
                      </a:r>
                      <a:r>
                        <a:rPr lang="en-US" dirty="0"/>
                        <a:t> non-</a:t>
                      </a:r>
                      <a:r>
                        <a:rPr lang="en-US" dirty="0" err="1"/>
                        <a:t>régulation</a:t>
                      </a:r>
                      <a:r>
                        <a:rPr lang="en-US" dirty="0"/>
                        <a:t> - </a:t>
                      </a:r>
                      <a:r>
                        <a:rPr lang="en-US" dirty="0" err="1"/>
                        <a:t>inefficace</a:t>
                      </a:r>
                      <a:r>
                        <a:rPr lang="en-US" dirty="0"/>
                        <a:t>. Il </a:t>
                      </a:r>
                      <a:r>
                        <a:rPr lang="en-US" dirty="0" err="1"/>
                        <a:t>existe</a:t>
                      </a:r>
                      <a:r>
                        <a:rPr lang="en-US" dirty="0"/>
                        <a:t> </a:t>
                      </a:r>
                      <a:r>
                        <a:rPr lang="en-US" dirty="0" err="1"/>
                        <a:t>quelques</a:t>
                      </a:r>
                      <a:r>
                        <a:rPr lang="en-US" dirty="0"/>
                        <a:t> </a:t>
                      </a:r>
                      <a:r>
                        <a:rPr lang="en-US" dirty="0" err="1"/>
                        <a:t>exemples</a:t>
                      </a:r>
                      <a:r>
                        <a:rPr lang="en-US" dirty="0"/>
                        <a:t> forts, par </a:t>
                      </a:r>
                      <a:r>
                        <a:rPr lang="en-US" dirty="0" err="1"/>
                        <a:t>exemple</a:t>
                      </a:r>
                      <a:r>
                        <a:rPr lang="en-US" dirty="0"/>
                        <a:t>, </a:t>
                      </a:r>
                      <a:r>
                        <a:rPr lang="en-US" dirty="0" err="1"/>
                        <a:t>à</a:t>
                      </a:r>
                      <a:r>
                        <a:rPr lang="en-US" dirty="0"/>
                        <a:t> Johannesburg, </a:t>
                      </a:r>
                      <a:r>
                        <a:rPr lang="en-US" dirty="0" err="1"/>
                        <a:t>en</a:t>
                      </a:r>
                      <a:r>
                        <a:rPr lang="en-US" dirty="0"/>
                        <a:t> Afrique du Sud.</a:t>
                      </a:r>
                    </a:p>
                  </a:txBody>
                  <a:tcPr/>
                </a:tc>
                <a:extLst>
                  <a:ext uri="{0D108BD9-81ED-4DB2-BD59-A6C34878D82A}">
                    <a16:rowId xmlns:a16="http://schemas.microsoft.com/office/drawing/2014/main" val="2230248104"/>
                  </a:ext>
                </a:extLst>
              </a:tr>
              <a:tr h="370840">
                <a:tc vMerge="1">
                  <a:txBody>
                    <a:bodyPr/>
                    <a:lstStyle/>
                    <a:p>
                      <a:endParaRPr lang="en-US" dirty="0"/>
                    </a:p>
                  </a:txBody>
                  <a:tcPr/>
                </a:tc>
                <a:tc>
                  <a:txBody>
                    <a:bodyPr/>
                    <a:lstStyle/>
                    <a:p>
                      <a:r>
                        <a:rPr lang="en-US" dirty="0" err="1"/>
                        <a:t>Régulation</a:t>
                      </a:r>
                      <a:r>
                        <a:rPr lang="en-US" dirty="0"/>
                        <a:t> </a:t>
                      </a:r>
                      <a:r>
                        <a:rPr lang="en-US" b="1" dirty="0" err="1"/>
                        <a:t>indépendante</a:t>
                      </a:r>
                      <a:endParaRPr lang="en-US" b="1" dirty="0"/>
                    </a:p>
                  </a:txBody>
                  <a:tcPr/>
                </a:tc>
                <a:tc>
                  <a:txBody>
                    <a:bodyPr/>
                    <a:lstStyle/>
                    <a:p>
                      <a:r>
                        <a:rPr lang="en-US" dirty="0" err="1"/>
                        <a:t>Peu</a:t>
                      </a:r>
                      <a:r>
                        <a:rPr lang="en-US" dirty="0"/>
                        <a:t> courant, </a:t>
                      </a:r>
                      <a:r>
                        <a:rPr lang="en-US" dirty="0" err="1"/>
                        <a:t>mais</a:t>
                      </a:r>
                      <a:r>
                        <a:rPr lang="en-US" dirty="0"/>
                        <a:t> </a:t>
                      </a:r>
                      <a:r>
                        <a:rPr lang="en-US" dirty="0" err="1"/>
                        <a:t>potentiellement</a:t>
                      </a:r>
                      <a:r>
                        <a:rPr lang="en-US" dirty="0"/>
                        <a:t> très puissant. Le Mozambique </a:t>
                      </a:r>
                      <a:r>
                        <a:rPr lang="en-US" dirty="0" err="1"/>
                        <a:t>s'oriente</a:t>
                      </a:r>
                      <a:r>
                        <a:rPr lang="en-US" dirty="0"/>
                        <a:t> dans </a:t>
                      </a:r>
                      <a:r>
                        <a:rPr lang="en-US" dirty="0" err="1"/>
                        <a:t>cette</a:t>
                      </a:r>
                      <a:r>
                        <a:rPr lang="en-US" dirty="0"/>
                        <a:t> direction. </a:t>
                      </a:r>
                      <a:r>
                        <a:rPr lang="en-US" dirty="0" err="1"/>
                        <a:t>L'indépendance</a:t>
                      </a:r>
                      <a:r>
                        <a:rPr lang="en-US" dirty="0"/>
                        <a:t> financière </a:t>
                      </a:r>
                      <a:r>
                        <a:rPr lang="en-US" dirty="0" err="1"/>
                        <a:t>varie</a:t>
                      </a:r>
                      <a:r>
                        <a:rPr lang="en-US" dirty="0"/>
                        <a:t>, </a:t>
                      </a:r>
                      <a:r>
                        <a:rPr lang="en-US" dirty="0" err="1"/>
                        <a:t>mais</a:t>
                      </a:r>
                      <a:r>
                        <a:rPr lang="en-US" dirty="0"/>
                        <a:t> </a:t>
                      </a:r>
                      <a:r>
                        <a:rPr lang="en-US" dirty="0" err="1"/>
                        <a:t>l'autonomie</a:t>
                      </a:r>
                      <a:r>
                        <a:rPr lang="en-US" dirty="0"/>
                        <a:t> politique </a:t>
                      </a:r>
                      <a:r>
                        <a:rPr lang="en-US" dirty="0" err="1"/>
                        <a:t>peut</a:t>
                      </a:r>
                      <a:r>
                        <a:rPr lang="en-US" dirty="0"/>
                        <a:t> </a:t>
                      </a:r>
                      <a:r>
                        <a:rPr lang="en-US" dirty="0" err="1"/>
                        <a:t>être</a:t>
                      </a:r>
                      <a:r>
                        <a:rPr lang="en-US" dirty="0"/>
                        <a:t> </a:t>
                      </a:r>
                      <a:r>
                        <a:rPr lang="en-US" dirty="0" err="1"/>
                        <a:t>élevée</a:t>
                      </a:r>
                      <a:r>
                        <a:rPr lang="en-US" dirty="0"/>
                        <a:t>.</a:t>
                      </a:r>
                    </a:p>
                  </a:txBody>
                  <a:tcPr/>
                </a:tc>
                <a:extLst>
                  <a:ext uri="{0D108BD9-81ED-4DB2-BD59-A6C34878D82A}">
                    <a16:rowId xmlns:a16="http://schemas.microsoft.com/office/drawing/2014/main" val="3426167074"/>
                  </a:ext>
                </a:extLst>
              </a:tr>
            </a:tbl>
          </a:graphicData>
        </a:graphic>
      </p:graphicFrame>
    </p:spTree>
    <p:extLst>
      <p:ext uri="{BB962C8B-B14F-4D97-AF65-F5344CB8AC3E}">
        <p14:creationId xmlns:p14="http://schemas.microsoft.com/office/powerpoint/2010/main" val="16369722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899" y="368053"/>
            <a:ext cx="10280705" cy="518508"/>
          </a:xfrm>
          <a:prstGeom prst="rect">
            <a:avLst/>
          </a:prstGeom>
        </p:spPr>
        <p:txBody>
          <a:bodyPr vert="horz" lIns="0" tIns="0" rIns="0" bIns="0" rtlCol="0" anchor="t" anchorCtr="0">
            <a:normAutofit fontScale="90000"/>
          </a:bodyPr>
          <a:lstStyle/>
          <a:p>
            <a:r>
              <a:rPr lang="en-US" sz="3200" b="1" dirty="0">
                <a:solidFill>
                  <a:schemeClr val="tx2"/>
                </a:solidFill>
                <a:latin typeface="Calibri" panose="020F0502020204030204" pitchFamily="34" charset="0"/>
              </a:rPr>
              <a:t>«Comment la </a:t>
            </a:r>
            <a:r>
              <a:rPr lang="en-US" sz="3200" b="1" dirty="0" err="1">
                <a:solidFill>
                  <a:schemeClr val="tx2"/>
                </a:solidFill>
                <a:latin typeface="Calibri" panose="020F0502020204030204" pitchFamily="34" charset="0"/>
              </a:rPr>
              <a:t>reddition</a:t>
            </a:r>
            <a:r>
              <a:rPr lang="en-US" sz="3200" b="1" dirty="0">
                <a:solidFill>
                  <a:schemeClr val="tx2"/>
                </a:solidFill>
                <a:latin typeface="Calibri" panose="020F0502020204030204" pitchFamily="34" charset="0"/>
              </a:rPr>
              <a:t> de </a:t>
            </a:r>
            <a:r>
              <a:rPr lang="en-US" sz="3200" b="1" dirty="0" err="1">
                <a:solidFill>
                  <a:schemeClr val="tx2"/>
                </a:solidFill>
                <a:latin typeface="Calibri" panose="020F0502020204030204" pitchFamily="34" charset="0"/>
              </a:rPr>
              <a:t>comptes</a:t>
            </a:r>
            <a:r>
              <a:rPr lang="en-US" sz="3200" b="1" dirty="0">
                <a:solidFill>
                  <a:schemeClr val="tx2"/>
                </a:solidFill>
                <a:latin typeface="Calibri" panose="020F0502020204030204" pitchFamily="34" charset="0"/>
              </a:rPr>
              <a:t> </a:t>
            </a:r>
            <a:r>
              <a:rPr lang="en-US" sz="3200" b="1" dirty="0" err="1">
                <a:solidFill>
                  <a:schemeClr val="tx2"/>
                </a:solidFill>
                <a:latin typeface="Calibri" panose="020F0502020204030204" pitchFamily="34" charset="0"/>
              </a:rPr>
              <a:t>est-elle</a:t>
            </a:r>
            <a:r>
              <a:rPr lang="en-US" sz="3200" b="1" dirty="0">
                <a:solidFill>
                  <a:schemeClr val="tx2"/>
                </a:solidFill>
                <a:latin typeface="Calibri" panose="020F0502020204030204" pitchFamily="34" charset="0"/>
              </a:rPr>
              <a:t> </a:t>
            </a:r>
            <a:r>
              <a:rPr lang="en-US" sz="3200" b="1" dirty="0" err="1">
                <a:solidFill>
                  <a:schemeClr val="tx2"/>
                </a:solidFill>
                <a:latin typeface="Calibri" panose="020F0502020204030204" pitchFamily="34" charset="0"/>
              </a:rPr>
              <a:t>réalisée</a:t>
            </a:r>
            <a:r>
              <a:rPr lang="en-US" sz="3200" b="1" dirty="0">
                <a:solidFill>
                  <a:schemeClr val="tx2"/>
                </a:solidFill>
                <a:latin typeface="Calibri" panose="020F0502020204030204" pitchFamily="34" charset="0"/>
              </a:rPr>
              <a:t>» ? </a:t>
            </a:r>
            <a:r>
              <a:rPr lang="en-US" sz="3200" b="1" i="1" dirty="0">
                <a:solidFill>
                  <a:schemeClr val="tx2"/>
                </a:solidFill>
                <a:latin typeface="Calibri" panose="020F0502020204030204" pitchFamily="34" charset="0"/>
              </a:rPr>
              <a:t>– Travail de </a:t>
            </a:r>
            <a:r>
              <a:rPr lang="en-US" sz="3200" b="1" i="1" dirty="0" err="1">
                <a:solidFill>
                  <a:schemeClr val="tx2"/>
                </a:solidFill>
                <a:latin typeface="Calibri" panose="020F0502020204030204" pitchFamily="34" charset="0"/>
              </a:rPr>
              <a:t>groupe</a:t>
            </a:r>
            <a:endParaRPr lang="en-US" sz="3200" b="1" dirty="0">
              <a:solidFill>
                <a:schemeClr val="tx2"/>
              </a:solidFill>
              <a:latin typeface="Calibri" panose="020F0502020204030204" pitchFamily="34" charset="0"/>
            </a:endParaRP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9" name="Google Shape;284;p14">
            <a:extLst>
              <a:ext uri="{FF2B5EF4-FFF2-40B4-BE49-F238E27FC236}">
                <a16:creationId xmlns:a16="http://schemas.microsoft.com/office/drawing/2014/main" id="{A567C80C-FCBD-5246-2CB8-DB23BE3810E7}"/>
              </a:ext>
            </a:extLst>
          </p:cNvPr>
          <p:cNvSpPr/>
          <p:nvPr/>
        </p:nvSpPr>
        <p:spPr>
          <a:xfrm>
            <a:off x="723899" y="1434450"/>
            <a:ext cx="10744201" cy="3613038"/>
          </a:xfrm>
          <a:prstGeom prst="rect">
            <a:avLst/>
          </a:prstGeom>
          <a:solidFill>
            <a:srgbClr val="6F2875">
              <a:alpha val="10000"/>
            </a:srgbClr>
          </a:solid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lvl="0" algn="l" rtl="0">
              <a:lnSpc>
                <a:spcPts val="2200"/>
              </a:lnSpc>
              <a:spcBef>
                <a:spcPts val="1000"/>
              </a:spcBef>
              <a:spcAft>
                <a:spcPts val="0"/>
              </a:spcAft>
              <a:buClr>
                <a:schemeClr val="dk1"/>
              </a:buClr>
              <a:buSzPts val="1800"/>
            </a:pPr>
            <a:r>
              <a:rPr lang="en-US" sz="2400" b="1" dirty="0">
                <a:solidFill>
                  <a:srgbClr val="6F2875"/>
                </a:solidFill>
                <a:latin typeface="Calibri" panose="020F0502020204030204" pitchFamily="34" charset="0"/>
                <a:cs typeface="Calibri" panose="020F0502020204030204" pitchFamily="34" charset="0"/>
                <a:sym typeface="Lato"/>
              </a:rPr>
              <a:t>Les participants </a:t>
            </a:r>
            <a:r>
              <a:rPr lang="en-US" sz="2400" b="1" dirty="0" err="1">
                <a:solidFill>
                  <a:srgbClr val="6F2875"/>
                </a:solidFill>
                <a:latin typeface="Calibri" panose="020F0502020204030204" pitchFamily="34" charset="0"/>
                <a:cs typeface="Calibri" panose="020F0502020204030204" pitchFamily="34" charset="0"/>
                <a:sym typeface="Lato"/>
              </a:rPr>
              <a:t>sont</a:t>
            </a:r>
            <a:r>
              <a:rPr lang="en-US" sz="2400" b="1" dirty="0">
                <a:solidFill>
                  <a:srgbClr val="6F2875"/>
                </a:solidFill>
                <a:latin typeface="Calibri" panose="020F0502020204030204" pitchFamily="34" charset="0"/>
                <a:cs typeface="Calibri" panose="020F0502020204030204" pitchFamily="34" charset="0"/>
                <a:sym typeface="Lato"/>
              </a:rPr>
              <a:t> </a:t>
            </a:r>
            <a:r>
              <a:rPr lang="en-US" sz="2400" b="1" dirty="0" err="1">
                <a:solidFill>
                  <a:srgbClr val="6F2875"/>
                </a:solidFill>
                <a:latin typeface="Calibri" panose="020F0502020204030204" pitchFamily="34" charset="0"/>
                <a:cs typeface="Calibri" panose="020F0502020204030204" pitchFamily="34" charset="0"/>
                <a:sym typeface="Lato"/>
              </a:rPr>
              <a:t>invités</a:t>
            </a:r>
            <a:r>
              <a:rPr lang="en-US" sz="2400" b="1" dirty="0">
                <a:solidFill>
                  <a:srgbClr val="6F2875"/>
                </a:solidFill>
                <a:latin typeface="Calibri" panose="020F0502020204030204" pitchFamily="34" charset="0"/>
                <a:cs typeface="Calibri" panose="020F0502020204030204" pitchFamily="34" charset="0"/>
                <a:sym typeface="Lato"/>
              </a:rPr>
              <a:t> </a:t>
            </a:r>
            <a:r>
              <a:rPr lang="en-US" sz="2400" b="1" dirty="0" err="1">
                <a:solidFill>
                  <a:srgbClr val="6F2875"/>
                </a:solidFill>
                <a:latin typeface="Calibri" panose="020F0502020204030204" pitchFamily="34" charset="0"/>
                <a:cs typeface="Calibri" panose="020F0502020204030204" pitchFamily="34" charset="0"/>
                <a:sym typeface="Lato"/>
              </a:rPr>
              <a:t>à</a:t>
            </a:r>
            <a:r>
              <a:rPr lang="en-US" sz="2400" b="1" dirty="0">
                <a:solidFill>
                  <a:srgbClr val="6F2875"/>
                </a:solidFill>
                <a:latin typeface="Calibri" panose="020F0502020204030204" pitchFamily="34" charset="0"/>
                <a:cs typeface="Calibri" panose="020F0502020204030204" pitchFamily="34" charset="0"/>
                <a:sym typeface="Lato"/>
              </a:rPr>
              <a:t> </a:t>
            </a:r>
            <a:r>
              <a:rPr lang="en-US" sz="2400" b="1" dirty="0" err="1">
                <a:solidFill>
                  <a:srgbClr val="6F2875"/>
                </a:solidFill>
                <a:latin typeface="Calibri" panose="020F0502020204030204" pitchFamily="34" charset="0"/>
                <a:cs typeface="Calibri" panose="020F0502020204030204" pitchFamily="34" charset="0"/>
                <a:sym typeface="Lato"/>
              </a:rPr>
              <a:t>réfléchir</a:t>
            </a:r>
            <a:r>
              <a:rPr lang="en-US" sz="2400" b="1" dirty="0">
                <a:solidFill>
                  <a:srgbClr val="6F2875"/>
                </a:solidFill>
                <a:latin typeface="Calibri" panose="020F0502020204030204" pitchFamily="34" charset="0"/>
                <a:cs typeface="Calibri" panose="020F0502020204030204" pitchFamily="34" charset="0"/>
                <a:sym typeface="Lato"/>
              </a:rPr>
              <a:t> </a:t>
            </a:r>
            <a:r>
              <a:rPr lang="en-US" sz="2400" b="1" dirty="0" err="1">
                <a:solidFill>
                  <a:srgbClr val="6F2875"/>
                </a:solidFill>
                <a:latin typeface="Calibri" panose="020F0502020204030204" pitchFamily="34" charset="0"/>
                <a:cs typeface="Calibri" panose="020F0502020204030204" pitchFamily="34" charset="0"/>
                <a:sym typeface="Lato"/>
              </a:rPr>
              <a:t>à</a:t>
            </a:r>
            <a:r>
              <a:rPr lang="en-US" sz="2400" b="1" dirty="0">
                <a:solidFill>
                  <a:srgbClr val="6F2875"/>
                </a:solidFill>
                <a:latin typeface="Calibri" panose="020F0502020204030204" pitchFamily="34" charset="0"/>
                <a:cs typeface="Calibri" panose="020F0502020204030204" pitchFamily="34" charset="0"/>
                <a:sym typeface="Lato"/>
              </a:rPr>
              <a:t> </a:t>
            </a:r>
            <a:r>
              <a:rPr lang="en-US" sz="2400" b="1" dirty="0" err="1">
                <a:solidFill>
                  <a:srgbClr val="6F2875"/>
                </a:solidFill>
                <a:latin typeface="Calibri" panose="020F0502020204030204" pitchFamily="34" charset="0"/>
                <a:cs typeface="Calibri" panose="020F0502020204030204" pitchFamily="34" charset="0"/>
                <a:sym typeface="Lato"/>
              </a:rPr>
              <a:t>leur</a:t>
            </a:r>
            <a:r>
              <a:rPr lang="en-US" sz="2400" b="1" dirty="0">
                <a:solidFill>
                  <a:srgbClr val="6F2875"/>
                </a:solidFill>
                <a:latin typeface="Calibri" panose="020F0502020204030204" pitchFamily="34" charset="0"/>
                <a:cs typeface="Calibri" panose="020F0502020204030204" pitchFamily="34" charset="0"/>
                <a:sym typeface="Lato"/>
              </a:rPr>
              <a:t> propre </a:t>
            </a:r>
            <a:r>
              <a:rPr lang="en-US" sz="2400" b="1" dirty="0" err="1">
                <a:solidFill>
                  <a:srgbClr val="6F2875"/>
                </a:solidFill>
                <a:latin typeface="Calibri" panose="020F0502020204030204" pitchFamily="34" charset="0"/>
                <a:cs typeface="Calibri" panose="020F0502020204030204" pitchFamily="34" charset="0"/>
                <a:sym typeface="Lato"/>
              </a:rPr>
              <a:t>contexte</a:t>
            </a:r>
            <a:r>
              <a:rPr lang="en-US" sz="2400" b="1" dirty="0">
                <a:solidFill>
                  <a:srgbClr val="6F2875"/>
                </a:solidFill>
                <a:latin typeface="Calibri" panose="020F0502020204030204" pitchFamily="34" charset="0"/>
                <a:cs typeface="Calibri" panose="020F0502020204030204" pitchFamily="34" charset="0"/>
                <a:sym typeface="Lato"/>
              </a:rPr>
              <a:t> et </a:t>
            </a:r>
            <a:r>
              <a:rPr lang="en-US" sz="2400" b="1" dirty="0" err="1">
                <a:solidFill>
                  <a:srgbClr val="6F2875"/>
                </a:solidFill>
                <a:latin typeface="Calibri" panose="020F0502020204030204" pitchFamily="34" charset="0"/>
                <a:cs typeface="Calibri" panose="020F0502020204030204" pitchFamily="34" charset="0"/>
                <a:sym typeface="Lato"/>
              </a:rPr>
              <a:t>expérience</a:t>
            </a:r>
            <a:r>
              <a:rPr lang="en-US" sz="2400" b="1" dirty="0">
                <a:solidFill>
                  <a:srgbClr val="6F2875"/>
                </a:solidFill>
                <a:latin typeface="Calibri" panose="020F0502020204030204" pitchFamily="34" charset="0"/>
                <a:cs typeface="Calibri" panose="020F0502020204030204" pitchFamily="34" charset="0"/>
                <a:sym typeface="Lato"/>
              </a:rPr>
              <a:t>.</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2400" dirty="0" err="1">
                <a:sym typeface="Lato"/>
              </a:rPr>
              <a:t>Quelles</a:t>
            </a:r>
            <a:r>
              <a:rPr lang="en-US" sz="2400" dirty="0">
                <a:sym typeface="Lato"/>
              </a:rPr>
              <a:t> </a:t>
            </a:r>
            <a:r>
              <a:rPr lang="en-US" sz="2400" dirty="0" err="1">
                <a:sym typeface="Lato"/>
              </a:rPr>
              <a:t>sont</a:t>
            </a:r>
            <a:r>
              <a:rPr lang="en-US" sz="2400" dirty="0">
                <a:sym typeface="Lato"/>
              </a:rPr>
              <a:t> les </a:t>
            </a:r>
            <a:r>
              <a:rPr lang="en-US" sz="2400" b="1" dirty="0" err="1">
                <a:sym typeface="Lato"/>
              </a:rPr>
              <a:t>approches</a:t>
            </a:r>
            <a:r>
              <a:rPr lang="en-US" sz="2400" b="1" dirty="0">
                <a:sym typeface="Lato"/>
              </a:rPr>
              <a:t> </a:t>
            </a:r>
            <a:r>
              <a:rPr lang="en-US" sz="2400" b="1" dirty="0" err="1">
                <a:sym typeface="Lato"/>
              </a:rPr>
              <a:t>actuelles</a:t>
            </a:r>
            <a:r>
              <a:rPr lang="en-US" sz="2400" b="1" dirty="0">
                <a:sym typeface="Lato"/>
              </a:rPr>
              <a:t> </a:t>
            </a:r>
            <a:r>
              <a:rPr lang="en-US" sz="2400" dirty="0">
                <a:sym typeface="Lato"/>
              </a:rPr>
              <a:t>pour </a:t>
            </a:r>
            <a:r>
              <a:rPr lang="en-US" sz="2400" dirty="0" err="1">
                <a:sym typeface="Lato"/>
              </a:rPr>
              <a:t>garantir</a:t>
            </a:r>
            <a:r>
              <a:rPr lang="en-US" sz="2400" dirty="0">
                <a:sym typeface="Lato"/>
              </a:rPr>
              <a:t> la </a:t>
            </a:r>
            <a:r>
              <a:rPr lang="en-US" sz="2400" dirty="0" err="1">
                <a:sym typeface="Lato"/>
              </a:rPr>
              <a:t>responsabilisation</a:t>
            </a:r>
            <a:r>
              <a:rPr lang="en-US" sz="2400" dirty="0">
                <a:sym typeface="Lato"/>
              </a:rPr>
              <a:t>, </a:t>
            </a:r>
            <a:r>
              <a:rPr lang="en-US" sz="2400" dirty="0" err="1">
                <a:sym typeface="Lato"/>
              </a:rPr>
              <a:t>en</a:t>
            </a:r>
            <a:r>
              <a:rPr lang="en-US" sz="2400" dirty="0">
                <a:sym typeface="Lato"/>
              </a:rPr>
              <a:t> particulier </a:t>
            </a:r>
            <a:r>
              <a:rPr lang="en-US" sz="2400" dirty="0" err="1">
                <a:sym typeface="Lato"/>
              </a:rPr>
              <a:t>en</a:t>
            </a:r>
            <a:r>
              <a:rPr lang="en-US" sz="2400" dirty="0">
                <a:sym typeface="Lato"/>
              </a:rPr>
              <a:t> </a:t>
            </a:r>
            <a:r>
              <a:rPr lang="en-US" sz="2400" dirty="0" err="1">
                <a:sym typeface="Lato"/>
              </a:rPr>
              <a:t>ce</a:t>
            </a:r>
            <a:r>
              <a:rPr lang="en-US" sz="2400" dirty="0">
                <a:sym typeface="Lato"/>
              </a:rPr>
              <a:t> qui </a:t>
            </a:r>
            <a:r>
              <a:rPr lang="en-US" sz="2400" dirty="0" err="1">
                <a:sym typeface="Lato"/>
              </a:rPr>
              <a:t>concerne</a:t>
            </a:r>
            <a:r>
              <a:rPr lang="en-US" sz="2400" dirty="0">
                <a:sym typeface="Lato"/>
              </a:rPr>
              <a:t> </a:t>
            </a:r>
            <a:r>
              <a:rPr lang="en-US" sz="2400" dirty="0" err="1">
                <a:sym typeface="Lato"/>
              </a:rPr>
              <a:t>l'assainissement</a:t>
            </a:r>
            <a:r>
              <a:rPr lang="en-US" sz="2400" dirty="0">
                <a:sym typeface="Lato"/>
              </a:rPr>
              <a:t> sans </a:t>
            </a:r>
            <a:r>
              <a:rPr lang="en-US" sz="2400" dirty="0" err="1">
                <a:sym typeface="Lato"/>
              </a:rPr>
              <a:t>égouts</a:t>
            </a:r>
            <a:r>
              <a:rPr lang="en-US" sz="2400" dirty="0">
                <a:sym typeface="Lato"/>
              </a:rPr>
              <a:t> ?</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2400" dirty="0">
                <a:sym typeface="Lato"/>
              </a:rPr>
              <a:t>Comment les </a:t>
            </a:r>
            <a:r>
              <a:rPr lang="en-US" sz="2400" dirty="0" err="1">
                <a:sym typeface="Lato"/>
              </a:rPr>
              <a:t>approches</a:t>
            </a:r>
            <a:r>
              <a:rPr lang="en-US" sz="2400" dirty="0">
                <a:sym typeface="Lato"/>
              </a:rPr>
              <a:t> </a:t>
            </a:r>
            <a:r>
              <a:rPr lang="en-US" sz="2400" dirty="0" err="1">
                <a:sym typeface="Lato"/>
              </a:rPr>
              <a:t>appropriées</a:t>
            </a:r>
            <a:r>
              <a:rPr lang="en-US" sz="2400" dirty="0">
                <a:sym typeface="Lato"/>
              </a:rPr>
              <a:t> </a:t>
            </a:r>
            <a:r>
              <a:rPr lang="en-US" sz="2400" dirty="0" err="1">
                <a:sym typeface="Lato"/>
              </a:rPr>
              <a:t>en</a:t>
            </a:r>
            <a:r>
              <a:rPr lang="en-US" sz="2400" dirty="0">
                <a:sym typeface="Lato"/>
              </a:rPr>
              <a:t> matière de </a:t>
            </a:r>
            <a:r>
              <a:rPr lang="en-US" sz="2400" dirty="0" err="1">
                <a:sym typeface="Lato"/>
              </a:rPr>
              <a:t>responsabilisation</a:t>
            </a:r>
            <a:r>
              <a:rPr lang="en-US" sz="2400" dirty="0">
                <a:sym typeface="Lato"/>
              </a:rPr>
              <a:t> </a:t>
            </a:r>
            <a:r>
              <a:rPr lang="en-US" sz="2400" b="1" dirty="0" err="1">
                <a:sym typeface="Lato"/>
              </a:rPr>
              <a:t>varient-elles</a:t>
            </a:r>
            <a:r>
              <a:rPr lang="en-US" sz="2400" b="1" dirty="0">
                <a:sym typeface="Lato"/>
              </a:rPr>
              <a:t> entre </a:t>
            </a:r>
            <a:r>
              <a:rPr lang="en-US" sz="2400" b="1" dirty="0" err="1">
                <a:sym typeface="Lato"/>
              </a:rPr>
              <a:t>différentes</a:t>
            </a:r>
            <a:r>
              <a:rPr lang="en-US" sz="2400" b="1" dirty="0">
                <a:sym typeface="Lato"/>
              </a:rPr>
              <a:t> structures </a:t>
            </a:r>
            <a:r>
              <a:rPr lang="en-US" sz="2400" b="1" dirty="0" err="1">
                <a:sym typeface="Lato"/>
              </a:rPr>
              <a:t>institutionnelles</a:t>
            </a:r>
            <a:r>
              <a:rPr lang="en-US" sz="2400" dirty="0">
                <a:sym typeface="Lato"/>
              </a:rPr>
              <a:t> ?</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2400" dirty="0" err="1">
                <a:sym typeface="Lato"/>
              </a:rPr>
              <a:t>Quelles</a:t>
            </a:r>
            <a:r>
              <a:rPr lang="en-US" sz="2400" dirty="0">
                <a:sym typeface="Lato"/>
              </a:rPr>
              <a:t> </a:t>
            </a:r>
            <a:r>
              <a:rPr lang="en-US" sz="2400" dirty="0" err="1">
                <a:sym typeface="Lato"/>
              </a:rPr>
              <a:t>sont</a:t>
            </a:r>
            <a:r>
              <a:rPr lang="en-US" sz="2400" dirty="0">
                <a:sym typeface="Lato"/>
              </a:rPr>
              <a:t> les </a:t>
            </a:r>
            <a:r>
              <a:rPr lang="en-US" sz="2400" dirty="0" err="1">
                <a:sym typeface="Lato"/>
              </a:rPr>
              <a:t>voies</a:t>
            </a:r>
            <a:r>
              <a:rPr lang="en-US" sz="2400" dirty="0">
                <a:sym typeface="Lato"/>
              </a:rPr>
              <a:t> </a:t>
            </a:r>
            <a:r>
              <a:rPr lang="en-US" sz="2400" dirty="0" err="1">
                <a:sym typeface="Lato"/>
              </a:rPr>
              <a:t>à</a:t>
            </a:r>
            <a:r>
              <a:rPr lang="en-US" sz="2400" dirty="0">
                <a:sym typeface="Lato"/>
              </a:rPr>
              <a:t> </a:t>
            </a:r>
            <a:r>
              <a:rPr lang="en-US" sz="2400" dirty="0" err="1">
                <a:sym typeface="Lato"/>
              </a:rPr>
              <a:t>suivre</a:t>
            </a:r>
            <a:r>
              <a:rPr lang="en-US" sz="2400" dirty="0">
                <a:sym typeface="Lato"/>
              </a:rPr>
              <a:t> pour </a:t>
            </a:r>
            <a:r>
              <a:rPr lang="en-US" sz="2400" b="1" dirty="0" err="1">
                <a:sym typeface="Lato"/>
              </a:rPr>
              <a:t>améliorer</a:t>
            </a:r>
            <a:r>
              <a:rPr lang="en-US" sz="2400" dirty="0">
                <a:sym typeface="Lato"/>
              </a:rPr>
              <a:t> la </a:t>
            </a:r>
            <a:r>
              <a:rPr lang="en-US" sz="2400" dirty="0" err="1">
                <a:sym typeface="Lato"/>
              </a:rPr>
              <a:t>responsabilisation</a:t>
            </a:r>
            <a:r>
              <a:rPr lang="en-US" sz="2400" dirty="0">
                <a:sym typeface="Lato"/>
              </a:rPr>
              <a:t> ?</a:t>
            </a:r>
          </a:p>
          <a:p>
            <a:pPr lvl="0" algn="l" rtl="0">
              <a:lnSpc>
                <a:spcPts val="2200"/>
              </a:lnSpc>
              <a:spcBef>
                <a:spcPts val="1000"/>
              </a:spcBef>
              <a:spcAft>
                <a:spcPts val="0"/>
              </a:spcAft>
              <a:buClr>
                <a:schemeClr val="dk1"/>
              </a:buClr>
              <a:buSzPts val="1800"/>
            </a:pPr>
            <a:endParaRPr lang="en-US" sz="2400" b="1" i="1" dirty="0">
              <a:solidFill>
                <a:srgbClr val="6F2875"/>
              </a:solidFill>
              <a:latin typeface="Calibri" panose="020F0502020204030204" pitchFamily="34" charset="0"/>
              <a:cs typeface="Calibri" panose="020F0502020204030204" pitchFamily="34" charset="0"/>
              <a:sym typeface="Lato"/>
            </a:endParaRPr>
          </a:p>
          <a:p>
            <a:pPr lvl="0" algn="l" rtl="0">
              <a:lnSpc>
                <a:spcPts val="2200"/>
              </a:lnSpc>
              <a:spcBef>
                <a:spcPts val="1000"/>
              </a:spcBef>
              <a:spcAft>
                <a:spcPts val="0"/>
              </a:spcAft>
              <a:buClr>
                <a:schemeClr val="dk1"/>
              </a:buClr>
              <a:buSzPts val="1800"/>
            </a:pPr>
            <a:r>
              <a:rPr lang="en-US" sz="2400" b="1" i="1" dirty="0" err="1">
                <a:solidFill>
                  <a:srgbClr val="6F2875"/>
                </a:solidFill>
                <a:latin typeface="Calibri" panose="020F0502020204030204" pitchFamily="34" charset="0"/>
                <a:cs typeface="Calibri" panose="020F0502020204030204" pitchFamily="34" charset="0"/>
                <a:sym typeface="Lato"/>
              </a:rPr>
              <a:t>Formez</a:t>
            </a:r>
            <a:r>
              <a:rPr lang="en-US" sz="2400" b="1" i="1" dirty="0">
                <a:solidFill>
                  <a:srgbClr val="6F2875"/>
                </a:solidFill>
                <a:latin typeface="Calibri" panose="020F0502020204030204" pitchFamily="34" charset="0"/>
                <a:cs typeface="Calibri" panose="020F0502020204030204" pitchFamily="34" charset="0"/>
                <a:sym typeface="Lato"/>
              </a:rPr>
              <a:t> des petits </a:t>
            </a:r>
            <a:r>
              <a:rPr lang="en-US" sz="2400" b="1" i="1" dirty="0" err="1">
                <a:solidFill>
                  <a:srgbClr val="6F2875"/>
                </a:solidFill>
                <a:latin typeface="Calibri" panose="020F0502020204030204" pitchFamily="34" charset="0"/>
                <a:cs typeface="Calibri" panose="020F0502020204030204" pitchFamily="34" charset="0"/>
                <a:sym typeface="Lato"/>
              </a:rPr>
              <a:t>groupes</a:t>
            </a:r>
            <a:r>
              <a:rPr lang="en-US" sz="2400" b="1" i="1" dirty="0">
                <a:solidFill>
                  <a:srgbClr val="6F2875"/>
                </a:solidFill>
                <a:latin typeface="Calibri" panose="020F0502020204030204" pitchFamily="34" charset="0"/>
                <a:cs typeface="Calibri" panose="020F0502020204030204" pitchFamily="34" charset="0"/>
                <a:sym typeface="Lato"/>
              </a:rPr>
              <a:t>, avec 4-5 </a:t>
            </a:r>
            <a:r>
              <a:rPr lang="en-US" sz="2400" b="1" i="1" dirty="0" err="1">
                <a:solidFill>
                  <a:srgbClr val="6F2875"/>
                </a:solidFill>
                <a:latin typeface="Calibri" panose="020F0502020204030204" pitchFamily="34" charset="0"/>
                <a:cs typeface="Calibri" panose="020F0502020204030204" pitchFamily="34" charset="0"/>
                <a:sym typeface="Lato"/>
              </a:rPr>
              <a:t>personnes</a:t>
            </a:r>
            <a:r>
              <a:rPr lang="en-US" sz="2400" b="1" i="1" dirty="0">
                <a:solidFill>
                  <a:srgbClr val="6F2875"/>
                </a:solidFill>
                <a:latin typeface="Calibri" panose="020F0502020204030204" pitchFamily="34" charset="0"/>
                <a:cs typeface="Calibri" panose="020F0502020204030204" pitchFamily="34" charset="0"/>
                <a:sym typeface="Lato"/>
              </a:rPr>
              <a:t> par </a:t>
            </a:r>
            <a:r>
              <a:rPr lang="en-US" sz="2400" b="1" i="1" dirty="0" err="1">
                <a:solidFill>
                  <a:srgbClr val="6F2875"/>
                </a:solidFill>
                <a:latin typeface="Calibri" panose="020F0502020204030204" pitchFamily="34" charset="0"/>
                <a:cs typeface="Calibri" panose="020F0502020204030204" pitchFamily="34" charset="0"/>
                <a:sym typeface="Lato"/>
              </a:rPr>
              <a:t>groupe</a:t>
            </a:r>
            <a:r>
              <a:rPr lang="en-US" sz="2400" b="1" i="1" dirty="0">
                <a:solidFill>
                  <a:srgbClr val="6F2875"/>
                </a:solidFill>
                <a:latin typeface="Calibri" panose="020F0502020204030204" pitchFamily="34" charset="0"/>
                <a:cs typeface="Calibri" panose="020F0502020204030204" pitchFamily="34" charset="0"/>
                <a:sym typeface="Lato"/>
              </a:rPr>
              <a:t> (</a:t>
            </a:r>
            <a:r>
              <a:rPr lang="en-US" sz="2400" b="1" i="1" dirty="0" err="1">
                <a:solidFill>
                  <a:srgbClr val="6F2875"/>
                </a:solidFill>
                <a:latin typeface="Calibri" panose="020F0502020204030204" pitchFamily="34" charset="0"/>
                <a:cs typeface="Calibri" panose="020F0502020204030204" pitchFamily="34" charset="0"/>
                <a:sym typeface="Lato"/>
              </a:rPr>
              <a:t>mixtes</a:t>
            </a:r>
            <a:r>
              <a:rPr lang="en-US" sz="2400" b="1" i="1" dirty="0">
                <a:solidFill>
                  <a:srgbClr val="6F2875"/>
                </a:solidFill>
                <a:latin typeface="Calibri" panose="020F0502020204030204" pitchFamily="34" charset="0"/>
                <a:cs typeface="Calibri" panose="020F0502020204030204" pitchFamily="34" charset="0"/>
                <a:sym typeface="Lato"/>
              </a:rPr>
              <a:t> par </a:t>
            </a:r>
            <a:r>
              <a:rPr lang="en-US" sz="2400" b="1" i="1" dirty="0" err="1">
                <a:solidFill>
                  <a:srgbClr val="6F2875"/>
                </a:solidFill>
                <a:latin typeface="Calibri" panose="020F0502020204030204" pitchFamily="34" charset="0"/>
                <a:cs typeface="Calibri" panose="020F0502020204030204" pitchFamily="34" charset="0"/>
                <a:sym typeface="Lato"/>
              </a:rPr>
              <a:t>payes</a:t>
            </a:r>
            <a:r>
              <a:rPr lang="en-US" sz="2400" b="1" i="1" dirty="0">
                <a:solidFill>
                  <a:srgbClr val="6F2875"/>
                </a:solidFill>
                <a:latin typeface="Calibri" panose="020F0502020204030204" pitchFamily="34" charset="0"/>
                <a:cs typeface="Calibri" panose="020F0502020204030204" pitchFamily="34" charset="0"/>
                <a:sym typeface="Lato"/>
              </a:rPr>
              <a:t>, </a:t>
            </a:r>
            <a:r>
              <a:rPr lang="en-US" sz="2400" b="1" i="1" dirty="0" err="1">
                <a:solidFill>
                  <a:srgbClr val="6F2875"/>
                </a:solidFill>
                <a:latin typeface="Calibri" panose="020F0502020204030204" pitchFamily="34" charset="0"/>
                <a:cs typeface="Calibri" panose="020F0502020204030204" pitchFamily="34" charset="0"/>
                <a:sym typeface="Lato"/>
              </a:rPr>
              <a:t>si</a:t>
            </a:r>
            <a:r>
              <a:rPr lang="en-US" sz="2400" b="1" i="1" dirty="0">
                <a:solidFill>
                  <a:srgbClr val="6F2875"/>
                </a:solidFill>
                <a:latin typeface="Calibri" panose="020F0502020204030204" pitchFamily="34" charset="0"/>
                <a:cs typeface="Calibri" panose="020F0502020204030204" pitchFamily="34" charset="0"/>
                <a:sym typeface="Lato"/>
              </a:rPr>
              <a:t> possible).</a:t>
            </a:r>
          </a:p>
        </p:txBody>
      </p:sp>
    </p:spTree>
    <p:extLst>
      <p:ext uri="{BB962C8B-B14F-4D97-AF65-F5344CB8AC3E}">
        <p14:creationId xmlns:p14="http://schemas.microsoft.com/office/powerpoint/2010/main" val="21921067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899" y="368053"/>
            <a:ext cx="10280705" cy="518508"/>
          </a:xfrm>
          <a:prstGeom prst="rect">
            <a:avLst/>
          </a:prstGeom>
        </p:spPr>
        <p:txBody>
          <a:bodyPr vert="horz" lIns="0" tIns="0" rIns="0" bIns="0" rtlCol="0" anchor="t" anchorCtr="0">
            <a:normAutofit/>
          </a:bodyPr>
          <a:lstStyle/>
          <a:p>
            <a:r>
              <a:rPr lang="en-US" sz="3200" b="1" dirty="0" err="1">
                <a:solidFill>
                  <a:schemeClr val="tx2"/>
                </a:solidFill>
                <a:latin typeface="Calibri" panose="020F0502020204030204" pitchFamily="34" charset="0"/>
              </a:rPr>
              <a:t>Principaux</a:t>
            </a:r>
            <a:r>
              <a:rPr lang="en-US" sz="3200" b="1" dirty="0">
                <a:solidFill>
                  <a:schemeClr val="tx2"/>
                </a:solidFill>
                <a:latin typeface="Calibri" panose="020F0502020204030204" pitchFamily="34" charset="0"/>
              </a:rPr>
              <a:t> </a:t>
            </a:r>
            <a:r>
              <a:rPr lang="en-US" sz="3200" b="1" dirty="0" err="1">
                <a:solidFill>
                  <a:schemeClr val="tx2"/>
                </a:solidFill>
                <a:latin typeface="Calibri" panose="020F0502020204030204" pitchFamily="34" charset="0"/>
              </a:rPr>
              <a:t>enseignements</a:t>
            </a:r>
            <a:r>
              <a:rPr lang="en-US" sz="3200" b="1" dirty="0">
                <a:solidFill>
                  <a:schemeClr val="tx2"/>
                </a:solidFill>
                <a:latin typeface="Calibri" panose="020F0502020204030204" pitchFamily="34" charset="0"/>
              </a:rPr>
              <a:t> – Obligation de </a:t>
            </a:r>
            <a:r>
              <a:rPr lang="en-US" sz="3200" b="1" dirty="0" err="1">
                <a:solidFill>
                  <a:schemeClr val="tx2"/>
                </a:solidFill>
                <a:latin typeface="Calibri" panose="020F0502020204030204" pitchFamily="34" charset="0"/>
              </a:rPr>
              <a:t>rendre</a:t>
            </a:r>
            <a:r>
              <a:rPr lang="en-US" sz="3200" b="1" dirty="0">
                <a:solidFill>
                  <a:schemeClr val="tx2"/>
                </a:solidFill>
                <a:latin typeface="Calibri" panose="020F0502020204030204" pitchFamily="34" charset="0"/>
              </a:rPr>
              <a:t> </a:t>
            </a:r>
            <a:r>
              <a:rPr lang="en-US" sz="3200" b="1" dirty="0" err="1">
                <a:solidFill>
                  <a:schemeClr val="tx2"/>
                </a:solidFill>
                <a:latin typeface="Calibri" panose="020F0502020204030204" pitchFamily="34" charset="0"/>
              </a:rPr>
              <a:t>compte</a:t>
            </a:r>
            <a:endParaRPr lang="en-US" sz="3200" b="1" dirty="0">
              <a:solidFill>
                <a:schemeClr val="tx2"/>
              </a:solidFill>
              <a:latin typeface="Calibri" panose="020F0502020204030204" pitchFamily="34" charset="0"/>
            </a:endParaRP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9" name="Google Shape;284;p14">
            <a:extLst>
              <a:ext uri="{FF2B5EF4-FFF2-40B4-BE49-F238E27FC236}">
                <a16:creationId xmlns:a16="http://schemas.microsoft.com/office/drawing/2014/main" id="{A567C80C-FCBD-5246-2CB8-DB23BE3810E7}"/>
              </a:ext>
            </a:extLst>
          </p:cNvPr>
          <p:cNvSpPr/>
          <p:nvPr/>
        </p:nvSpPr>
        <p:spPr>
          <a:xfrm>
            <a:off x="723900" y="1086978"/>
            <a:ext cx="10744200" cy="4710318"/>
          </a:xfrm>
          <a:prstGeom prst="rect">
            <a:avLst/>
          </a:prstGeom>
          <a:solidFill>
            <a:srgbClr val="6F2875">
              <a:alpha val="10000"/>
            </a:srgbClr>
          </a:solid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2000" b="1" dirty="0">
                <a:sym typeface="Lato"/>
              </a:rPr>
              <a:t>Il y a des </a:t>
            </a:r>
            <a:r>
              <a:rPr lang="en-US" sz="2000" b="1" dirty="0" err="1">
                <a:sym typeface="Lato"/>
              </a:rPr>
              <a:t>progrès</a:t>
            </a:r>
            <a:r>
              <a:rPr lang="en-US" sz="2000" b="1" dirty="0">
                <a:sym typeface="Lato"/>
              </a:rPr>
              <a:t> </a:t>
            </a:r>
            <a:r>
              <a:rPr lang="en-US" sz="2000" b="1" dirty="0" err="1">
                <a:sym typeface="Lato"/>
              </a:rPr>
              <a:t>positifs</a:t>
            </a:r>
            <a:r>
              <a:rPr lang="en-US" sz="2000" b="1" dirty="0">
                <a:sym typeface="Lato"/>
              </a:rPr>
              <a:t> </a:t>
            </a:r>
            <a:r>
              <a:rPr lang="en-US" sz="2000" b="1" dirty="0" err="1">
                <a:sym typeface="Lato"/>
              </a:rPr>
              <a:t>vers</a:t>
            </a:r>
            <a:r>
              <a:rPr lang="en-US" sz="2000" b="1" dirty="0">
                <a:sym typeface="Lato"/>
              </a:rPr>
              <a:t> </a:t>
            </a:r>
            <a:r>
              <a:rPr lang="en-US" sz="2000" b="1" dirty="0" err="1">
                <a:sym typeface="Lato"/>
              </a:rPr>
              <a:t>l'amélioration</a:t>
            </a:r>
            <a:r>
              <a:rPr lang="en-US" sz="2000" b="1" dirty="0">
                <a:sym typeface="Lato"/>
              </a:rPr>
              <a:t> de la </a:t>
            </a:r>
            <a:r>
              <a:rPr lang="en-US" sz="2000" b="1" dirty="0" err="1">
                <a:sym typeface="Lato"/>
              </a:rPr>
              <a:t>responsabilisation</a:t>
            </a:r>
            <a:r>
              <a:rPr lang="en-US" sz="2000" b="1" dirty="0">
                <a:sym typeface="Lato"/>
              </a:rPr>
              <a:t> </a:t>
            </a:r>
            <a:r>
              <a:rPr lang="en-US" sz="2000" b="1" dirty="0" err="1">
                <a:sym typeface="Lato"/>
              </a:rPr>
              <a:t>en</a:t>
            </a:r>
            <a:r>
              <a:rPr lang="en-US" sz="2000" b="1" dirty="0">
                <a:sym typeface="Lato"/>
              </a:rPr>
              <a:t> matière </a:t>
            </a:r>
            <a:r>
              <a:rPr lang="en-US" sz="2000" b="1" dirty="0" err="1">
                <a:sym typeface="Lato"/>
              </a:rPr>
              <a:t>d'assainissement</a:t>
            </a:r>
            <a:r>
              <a:rPr lang="en-US" sz="2000" b="1" dirty="0">
                <a:sym typeface="Lato"/>
              </a:rPr>
              <a:t> </a:t>
            </a:r>
            <a:r>
              <a:rPr lang="en-US" sz="2000" b="1" dirty="0" err="1">
                <a:sym typeface="Lato"/>
              </a:rPr>
              <a:t>urbain</a:t>
            </a:r>
            <a:r>
              <a:rPr lang="en-US" sz="2000" b="1" dirty="0">
                <a:sym typeface="Lato"/>
              </a:rPr>
              <a:t>, </a:t>
            </a:r>
            <a:r>
              <a:rPr lang="en-US" sz="2000" b="1" dirty="0" err="1">
                <a:sym typeface="Lato"/>
              </a:rPr>
              <a:t>notamment</a:t>
            </a:r>
            <a:r>
              <a:rPr lang="en-US" sz="2000" b="1" dirty="0">
                <a:sym typeface="Lato"/>
              </a:rPr>
              <a:t> </a:t>
            </a:r>
            <a:r>
              <a:rPr lang="en-US" sz="2000" b="1" dirty="0" err="1">
                <a:sym typeface="Lato"/>
              </a:rPr>
              <a:t>en</a:t>
            </a:r>
            <a:r>
              <a:rPr lang="en-US" sz="2000" b="1" dirty="0">
                <a:sym typeface="Lato"/>
              </a:rPr>
              <a:t> </a:t>
            </a:r>
            <a:r>
              <a:rPr lang="en-US" sz="2000" b="1" dirty="0" err="1">
                <a:sym typeface="Lato"/>
              </a:rPr>
              <a:t>Zambie</a:t>
            </a:r>
            <a:r>
              <a:rPr lang="en-US" sz="2000" b="1" dirty="0">
                <a:sym typeface="Lato"/>
              </a:rPr>
              <a:t> et au Kenya. </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2000" b="1" dirty="0" err="1">
                <a:sym typeface="Lato"/>
              </a:rPr>
              <a:t>Cependant</a:t>
            </a:r>
            <a:r>
              <a:rPr lang="en-US" sz="2000" b="1" dirty="0">
                <a:sym typeface="Lato"/>
              </a:rPr>
              <a:t>, </a:t>
            </a:r>
            <a:r>
              <a:rPr lang="en-US" sz="2000" b="1" dirty="0" err="1">
                <a:sym typeface="Lato"/>
              </a:rPr>
              <a:t>davantage</a:t>
            </a:r>
            <a:r>
              <a:rPr lang="en-US" sz="2000" b="1" dirty="0">
                <a:sym typeface="Lato"/>
              </a:rPr>
              <a:t> de </a:t>
            </a:r>
            <a:r>
              <a:rPr lang="en-US" sz="2000" b="1" dirty="0" err="1">
                <a:sym typeface="Lato"/>
              </a:rPr>
              <a:t>progrès</a:t>
            </a:r>
            <a:r>
              <a:rPr lang="en-US" sz="2000" b="1" dirty="0">
                <a:sym typeface="Lato"/>
              </a:rPr>
              <a:t> </a:t>
            </a:r>
            <a:r>
              <a:rPr lang="en-US" sz="2000" b="1" dirty="0" err="1">
                <a:sym typeface="Lato"/>
              </a:rPr>
              <a:t>sont</a:t>
            </a:r>
            <a:r>
              <a:rPr lang="en-US" sz="2000" b="1" dirty="0">
                <a:sym typeface="Lato"/>
              </a:rPr>
              <a:t> </a:t>
            </a:r>
            <a:r>
              <a:rPr lang="en-US" sz="2000" b="1" dirty="0" err="1">
                <a:sym typeface="Lato"/>
              </a:rPr>
              <a:t>nécessaires</a:t>
            </a:r>
            <a:r>
              <a:rPr lang="en-US" sz="2000" b="1" dirty="0">
                <a:sym typeface="Lato"/>
              </a:rPr>
              <a:t> </a:t>
            </a:r>
            <a:r>
              <a:rPr lang="en-US" sz="2000" b="1" dirty="0" err="1">
                <a:sym typeface="Lato"/>
              </a:rPr>
              <a:t>en</a:t>
            </a:r>
            <a:r>
              <a:rPr lang="en-US" sz="2000" b="1" dirty="0">
                <a:sym typeface="Lato"/>
              </a:rPr>
              <a:t> </a:t>
            </a:r>
            <a:r>
              <a:rPr lang="en-US" sz="2000" b="1" dirty="0" err="1">
                <a:sym typeface="Lato"/>
              </a:rPr>
              <a:t>ce</a:t>
            </a:r>
            <a:r>
              <a:rPr lang="en-US" sz="2000" b="1" dirty="0">
                <a:sym typeface="Lato"/>
              </a:rPr>
              <a:t> qui </a:t>
            </a:r>
            <a:r>
              <a:rPr lang="en-US" sz="2000" b="1" dirty="0" err="1">
                <a:sym typeface="Lato"/>
              </a:rPr>
              <a:t>concerne</a:t>
            </a:r>
            <a:r>
              <a:rPr lang="en-US" sz="2000" b="1" dirty="0">
                <a:sym typeface="Lato"/>
              </a:rPr>
              <a:t> la </a:t>
            </a:r>
            <a:r>
              <a:rPr lang="en-US" sz="2000" b="1" dirty="0" err="1">
                <a:sym typeface="Lato"/>
              </a:rPr>
              <a:t>responsabilisation</a:t>
            </a:r>
            <a:r>
              <a:rPr lang="en-US" sz="2000" b="1" dirty="0">
                <a:sym typeface="Lato"/>
              </a:rPr>
              <a:t> pour </a:t>
            </a:r>
            <a:r>
              <a:rPr lang="en-US" sz="2000" b="1" dirty="0" err="1">
                <a:sym typeface="Lato"/>
              </a:rPr>
              <a:t>l'assainissement</a:t>
            </a:r>
            <a:r>
              <a:rPr lang="en-US" sz="2000" b="1" dirty="0">
                <a:sym typeface="Lato"/>
              </a:rPr>
              <a:t> sans </a:t>
            </a:r>
            <a:r>
              <a:rPr lang="en-US" sz="2000" b="1" dirty="0" err="1">
                <a:sym typeface="Lato"/>
              </a:rPr>
              <a:t>égouts</a:t>
            </a:r>
            <a:r>
              <a:rPr lang="en-US" sz="2000" b="1" dirty="0">
                <a:sym typeface="Lato"/>
              </a:rPr>
              <a:t> et les services </a:t>
            </a:r>
            <a:r>
              <a:rPr lang="en-US" sz="2000" b="1" dirty="0" err="1">
                <a:sym typeface="Lato"/>
              </a:rPr>
              <a:t>destinés</a:t>
            </a:r>
            <a:r>
              <a:rPr lang="en-US" sz="2000" b="1" dirty="0">
                <a:sym typeface="Lato"/>
              </a:rPr>
              <a:t> aux </a:t>
            </a:r>
            <a:r>
              <a:rPr lang="en-US" sz="2000" b="1" dirty="0" err="1">
                <a:sym typeface="Lato"/>
              </a:rPr>
              <a:t>pauvres</a:t>
            </a:r>
            <a:r>
              <a:rPr lang="en-US" sz="2000" b="1" dirty="0">
                <a:sym typeface="Lato"/>
              </a:rPr>
              <a:t>, </a:t>
            </a:r>
            <a:r>
              <a:rPr lang="en-US" sz="2000" b="1" dirty="0" err="1">
                <a:sym typeface="Lato"/>
              </a:rPr>
              <a:t>en</a:t>
            </a:r>
            <a:r>
              <a:rPr lang="en-US" sz="2000" b="1" dirty="0">
                <a:sym typeface="Lato"/>
              </a:rPr>
              <a:t> </a:t>
            </a:r>
            <a:r>
              <a:rPr lang="en-US" sz="2000" b="1" dirty="0" err="1">
                <a:sym typeface="Lato"/>
              </a:rPr>
              <a:t>mettant</a:t>
            </a:r>
            <a:r>
              <a:rPr lang="en-US" sz="2000" b="1" dirty="0">
                <a:sym typeface="Lato"/>
              </a:rPr>
              <a:t> </a:t>
            </a:r>
            <a:r>
              <a:rPr lang="en-US" sz="2000" b="1" dirty="0" err="1">
                <a:sym typeface="Lato"/>
              </a:rPr>
              <a:t>l'accent</a:t>
            </a:r>
            <a:r>
              <a:rPr lang="en-US" sz="2000" b="1" dirty="0">
                <a:sym typeface="Lato"/>
              </a:rPr>
              <a:t> sur la containment (</a:t>
            </a:r>
            <a:r>
              <a:rPr lang="en-US" sz="2000" b="1" dirty="0" err="1">
                <a:sym typeface="Lato"/>
              </a:rPr>
              <a:t>collecte</a:t>
            </a:r>
            <a:r>
              <a:rPr lang="en-US" sz="2000" b="1" dirty="0">
                <a:sym typeface="Lato"/>
              </a:rPr>
              <a:t> et confinement des </a:t>
            </a:r>
            <a:r>
              <a:rPr lang="en-US" sz="2000" b="1" dirty="0" err="1">
                <a:sym typeface="Lato"/>
              </a:rPr>
              <a:t>excréments</a:t>
            </a:r>
            <a:r>
              <a:rPr lang="en-US" sz="2000" b="1" dirty="0">
                <a:sym typeface="Lato"/>
              </a:rPr>
              <a:t>). </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2000" b="1" dirty="0">
                <a:sym typeface="Lato"/>
              </a:rPr>
              <a:t>Une </a:t>
            </a:r>
            <a:r>
              <a:rPr lang="en-US" sz="2000" b="1" dirty="0" err="1">
                <a:sym typeface="Lato"/>
              </a:rPr>
              <a:t>véritable</a:t>
            </a:r>
            <a:r>
              <a:rPr lang="en-US" sz="2000" b="1" dirty="0">
                <a:sym typeface="Lato"/>
              </a:rPr>
              <a:t> inclusion et </a:t>
            </a:r>
            <a:r>
              <a:rPr lang="en-US" sz="2000" b="1" dirty="0" err="1">
                <a:sym typeface="Lato"/>
              </a:rPr>
              <a:t>responsabilisation</a:t>
            </a:r>
            <a:r>
              <a:rPr lang="en-US" sz="2000" b="1" dirty="0">
                <a:sym typeface="Lato"/>
              </a:rPr>
              <a:t> </a:t>
            </a:r>
            <a:r>
              <a:rPr lang="en-US" sz="2000" b="1" dirty="0" err="1">
                <a:sym typeface="Lato"/>
              </a:rPr>
              <a:t>nécessitent</a:t>
            </a:r>
            <a:r>
              <a:rPr lang="en-US" sz="2000" b="1" dirty="0">
                <a:sym typeface="Lato"/>
              </a:rPr>
              <a:t> </a:t>
            </a:r>
            <a:r>
              <a:rPr lang="en-US" sz="2000" b="1" dirty="0" err="1">
                <a:sym typeface="Lato"/>
              </a:rPr>
              <a:t>probablement</a:t>
            </a:r>
            <a:r>
              <a:rPr lang="en-US" sz="2000" b="1" dirty="0">
                <a:sym typeface="Lato"/>
              </a:rPr>
              <a:t> la </a:t>
            </a:r>
            <a:r>
              <a:rPr lang="en-US" sz="2000" b="1" dirty="0" err="1">
                <a:sym typeface="Lato"/>
              </a:rPr>
              <a:t>passation</a:t>
            </a:r>
            <a:r>
              <a:rPr lang="en-US" sz="2000" b="1" dirty="0">
                <a:sym typeface="Lato"/>
              </a:rPr>
              <a:t> </a:t>
            </a:r>
            <a:r>
              <a:rPr lang="en-US" sz="2000" b="1" dirty="0" err="1">
                <a:sym typeface="Lato"/>
              </a:rPr>
              <a:t>publique</a:t>
            </a:r>
            <a:r>
              <a:rPr lang="en-US" sz="2000" b="1" dirty="0">
                <a:sym typeface="Lato"/>
              </a:rPr>
              <a:t> de </a:t>
            </a:r>
            <a:r>
              <a:rPr lang="en-US" sz="2000" b="1" dirty="0" err="1">
                <a:sym typeface="Lato"/>
              </a:rPr>
              <a:t>contrats</a:t>
            </a:r>
            <a:r>
              <a:rPr lang="en-US" sz="2000" b="1" dirty="0">
                <a:sym typeface="Lato"/>
              </a:rPr>
              <a:t> de services, et non </a:t>
            </a:r>
            <a:r>
              <a:rPr lang="en-US" sz="2000" b="1" dirty="0" err="1">
                <a:sym typeface="Lato"/>
              </a:rPr>
              <a:t>simplement</a:t>
            </a:r>
            <a:r>
              <a:rPr lang="en-US" sz="2000" b="1" dirty="0">
                <a:sym typeface="Lato"/>
              </a:rPr>
              <a:t> la facilitation du </a:t>
            </a:r>
            <a:r>
              <a:rPr lang="en-US" sz="2000" b="1" dirty="0" err="1">
                <a:sym typeface="Lato"/>
              </a:rPr>
              <a:t>secteur</a:t>
            </a:r>
            <a:r>
              <a:rPr lang="en-US" sz="2000" b="1" dirty="0">
                <a:sym typeface="Lato"/>
              </a:rPr>
              <a:t> </a:t>
            </a:r>
            <a:r>
              <a:rPr lang="en-US" sz="2000" b="1" dirty="0" err="1">
                <a:sym typeface="Lato"/>
              </a:rPr>
              <a:t>privé</a:t>
            </a:r>
            <a:r>
              <a:rPr lang="en-US" sz="2000" b="1" dirty="0">
                <a:sym typeface="Lato"/>
              </a:rPr>
              <a:t>.</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2000" b="1" dirty="0" err="1">
                <a:sym typeface="Lato"/>
              </a:rPr>
              <a:t>Renforcer</a:t>
            </a:r>
            <a:r>
              <a:rPr lang="en-US" sz="2000" b="1" dirty="0">
                <a:sym typeface="Lato"/>
              </a:rPr>
              <a:t> la transparence (</a:t>
            </a:r>
            <a:r>
              <a:rPr lang="en-US" sz="2000" b="1" dirty="0" err="1">
                <a:sym typeface="Lato"/>
              </a:rPr>
              <a:t>une</a:t>
            </a:r>
            <a:r>
              <a:rPr lang="en-US" sz="2000" b="1" dirty="0">
                <a:sym typeface="Lato"/>
              </a:rPr>
              <a:t> </a:t>
            </a:r>
            <a:r>
              <a:rPr lang="en-US" sz="2000" b="1" dirty="0" err="1">
                <a:sym typeface="Lato"/>
              </a:rPr>
              <a:t>meilleure</a:t>
            </a:r>
            <a:r>
              <a:rPr lang="en-US" sz="2000" b="1" dirty="0">
                <a:sym typeface="Lato"/>
              </a:rPr>
              <a:t> </a:t>
            </a:r>
            <a:r>
              <a:rPr lang="en-US" sz="2000" b="1" dirty="0" err="1">
                <a:sym typeface="Lato"/>
              </a:rPr>
              <a:t>collecte</a:t>
            </a:r>
            <a:r>
              <a:rPr lang="en-US" sz="2000" b="1" dirty="0">
                <a:sym typeface="Lato"/>
              </a:rPr>
              <a:t> de </a:t>
            </a:r>
            <a:r>
              <a:rPr lang="en-US" sz="2000" b="1" dirty="0" err="1">
                <a:sym typeface="Lato"/>
              </a:rPr>
              <a:t>données</a:t>
            </a:r>
            <a:r>
              <a:rPr lang="en-US" sz="2000" b="1" dirty="0">
                <a:sym typeface="Lato"/>
              </a:rPr>
              <a:t>, </a:t>
            </a:r>
            <a:r>
              <a:rPr lang="en-US" sz="2000" b="1" dirty="0" err="1">
                <a:sym typeface="Lato"/>
              </a:rPr>
              <a:t>sa</a:t>
            </a:r>
            <a:r>
              <a:rPr lang="en-US" sz="2000" b="1" dirty="0">
                <a:sym typeface="Lato"/>
              </a:rPr>
              <a:t> publication </a:t>
            </a:r>
            <a:r>
              <a:rPr lang="en-US" sz="2000" b="1" dirty="0" err="1">
                <a:sym typeface="Lato"/>
              </a:rPr>
              <a:t>transparente</a:t>
            </a:r>
            <a:r>
              <a:rPr lang="en-US" sz="2000" b="1" dirty="0">
                <a:sym typeface="Lato"/>
              </a:rPr>
              <a:t> et accessible) </a:t>
            </a:r>
            <a:r>
              <a:rPr lang="en-US" sz="2000" b="1" dirty="0" err="1">
                <a:sym typeface="Lato"/>
              </a:rPr>
              <a:t>est</a:t>
            </a:r>
            <a:r>
              <a:rPr lang="en-US" sz="2000" b="1" dirty="0">
                <a:sym typeface="Lato"/>
              </a:rPr>
              <a:t> </a:t>
            </a:r>
            <a:r>
              <a:rPr lang="en-US" sz="2000" b="1" dirty="0" err="1">
                <a:sym typeface="Lato"/>
              </a:rPr>
              <a:t>fondamental</a:t>
            </a:r>
            <a:r>
              <a:rPr lang="en-US" sz="2000" b="1" dirty="0">
                <a:sym typeface="Lato"/>
              </a:rPr>
              <a:t> pour la </a:t>
            </a:r>
            <a:r>
              <a:rPr lang="en-US" sz="2000" b="1" dirty="0" err="1">
                <a:sym typeface="Lato"/>
              </a:rPr>
              <a:t>responsabilisation</a:t>
            </a:r>
            <a:r>
              <a:rPr lang="en-US" sz="2000" b="1" dirty="0">
                <a:sym typeface="Lato"/>
              </a:rPr>
              <a:t>, et </a:t>
            </a:r>
            <a:r>
              <a:rPr lang="en-US" sz="2000" b="1" dirty="0" err="1">
                <a:sym typeface="Lato"/>
              </a:rPr>
              <a:t>constitue</a:t>
            </a:r>
            <a:r>
              <a:rPr lang="en-US" sz="2000" b="1" dirty="0">
                <a:sym typeface="Lato"/>
              </a:rPr>
              <a:t> </a:t>
            </a:r>
            <a:r>
              <a:rPr lang="en-US" sz="2000" b="1" dirty="0" err="1">
                <a:sym typeface="Lato"/>
              </a:rPr>
              <a:t>une</a:t>
            </a:r>
            <a:r>
              <a:rPr lang="en-US" sz="2000" b="1" dirty="0">
                <a:sym typeface="Lato"/>
              </a:rPr>
              <a:t> </a:t>
            </a:r>
            <a:r>
              <a:rPr lang="en-US" sz="2000" b="1" dirty="0" err="1">
                <a:sym typeface="Lato"/>
              </a:rPr>
              <a:t>victoire</a:t>
            </a:r>
            <a:r>
              <a:rPr lang="en-US" sz="2000" b="1" dirty="0">
                <a:sym typeface="Lato"/>
              </a:rPr>
              <a:t> </a:t>
            </a:r>
            <a:r>
              <a:rPr lang="en-US" sz="2000" b="1" dirty="0" err="1">
                <a:sym typeface="Lato"/>
              </a:rPr>
              <a:t>relativement</a:t>
            </a:r>
            <a:r>
              <a:rPr lang="en-US" sz="2000" b="1" dirty="0">
                <a:sym typeface="Lato"/>
              </a:rPr>
              <a:t> facile. </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2000" b="1" dirty="0">
                <a:sym typeface="Lato"/>
              </a:rPr>
              <a:t>La </a:t>
            </a:r>
            <a:r>
              <a:rPr lang="en-US" sz="2000" b="1" dirty="0" err="1">
                <a:sym typeface="Lato"/>
              </a:rPr>
              <a:t>demande</a:t>
            </a:r>
            <a:r>
              <a:rPr lang="en-US" sz="2000" b="1" dirty="0">
                <a:sym typeface="Lato"/>
              </a:rPr>
              <a:t> </a:t>
            </a:r>
            <a:r>
              <a:rPr lang="en-US" sz="2000" b="1" dirty="0" err="1">
                <a:sym typeface="Lato"/>
              </a:rPr>
              <a:t>devrait</a:t>
            </a:r>
            <a:r>
              <a:rPr lang="en-US" sz="2000" b="1" dirty="0">
                <a:sym typeface="Lato"/>
              </a:rPr>
              <a:t> </a:t>
            </a:r>
            <a:r>
              <a:rPr lang="en-US" sz="2000" b="1" dirty="0" err="1">
                <a:sym typeface="Lato"/>
              </a:rPr>
              <a:t>être</a:t>
            </a:r>
            <a:r>
              <a:rPr lang="en-US" sz="2000" b="1" dirty="0">
                <a:sym typeface="Lato"/>
              </a:rPr>
              <a:t> </a:t>
            </a:r>
            <a:r>
              <a:rPr lang="en-US" sz="2000" b="1" dirty="0" err="1">
                <a:sym typeface="Lato"/>
              </a:rPr>
              <a:t>considérée</a:t>
            </a:r>
            <a:r>
              <a:rPr lang="en-US" sz="2000" b="1" dirty="0">
                <a:sym typeface="Lato"/>
              </a:rPr>
              <a:t> </a:t>
            </a:r>
            <a:r>
              <a:rPr lang="en-US" sz="2000" b="1" dirty="0" err="1">
                <a:sym typeface="Lato"/>
              </a:rPr>
              <a:t>comme</a:t>
            </a:r>
            <a:r>
              <a:rPr lang="en-US" sz="2000" b="1" dirty="0">
                <a:sym typeface="Lato"/>
              </a:rPr>
              <a:t> centrale - le CWIS </a:t>
            </a:r>
            <a:r>
              <a:rPr lang="en-US" sz="2000" b="1" dirty="0" err="1">
                <a:sym typeface="Lato"/>
              </a:rPr>
              <a:t>exige</a:t>
            </a:r>
            <a:r>
              <a:rPr lang="en-US" sz="2000" b="1" dirty="0">
                <a:sym typeface="Lato"/>
              </a:rPr>
              <a:t> que les </a:t>
            </a:r>
            <a:r>
              <a:rPr lang="en-US" sz="2000" b="1" dirty="0" err="1">
                <a:sym typeface="Lato"/>
              </a:rPr>
              <a:t>personnes</a:t>
            </a:r>
            <a:r>
              <a:rPr lang="en-US" sz="2000" b="1" dirty="0">
                <a:sym typeface="Lato"/>
              </a:rPr>
              <a:t> vivant dans des </a:t>
            </a:r>
            <a:r>
              <a:rPr lang="en-US" sz="2000" b="1" dirty="0" err="1">
                <a:sym typeface="Lato"/>
              </a:rPr>
              <a:t>établissements</a:t>
            </a:r>
            <a:r>
              <a:rPr lang="en-US" sz="2000" b="1" dirty="0">
                <a:sym typeface="Lato"/>
              </a:rPr>
              <a:t> </a:t>
            </a:r>
            <a:r>
              <a:rPr lang="en-US" sz="2000" b="1" dirty="0" err="1">
                <a:sym typeface="Lato"/>
              </a:rPr>
              <a:t>à</a:t>
            </a:r>
            <a:r>
              <a:rPr lang="en-US" sz="2000" b="1" dirty="0">
                <a:sym typeface="Lato"/>
              </a:rPr>
              <a:t> </a:t>
            </a:r>
            <a:r>
              <a:rPr lang="en-US" sz="2000" b="1" dirty="0" err="1">
                <a:sym typeface="Lato"/>
              </a:rPr>
              <a:t>faibles</a:t>
            </a:r>
            <a:r>
              <a:rPr lang="en-US" sz="2000" b="1" dirty="0">
                <a:sym typeface="Lato"/>
              </a:rPr>
              <a:t> </a:t>
            </a:r>
            <a:r>
              <a:rPr lang="en-US" sz="2000" b="1" dirty="0" err="1">
                <a:sym typeface="Lato"/>
              </a:rPr>
              <a:t>revenus</a:t>
            </a:r>
            <a:r>
              <a:rPr lang="en-US" sz="2000" b="1" dirty="0">
                <a:sym typeface="Lato"/>
              </a:rPr>
              <a:t> </a:t>
            </a:r>
            <a:r>
              <a:rPr lang="en-US" sz="2000" b="1" dirty="0" err="1">
                <a:sym typeface="Lato"/>
              </a:rPr>
              <a:t>s'attendent</a:t>
            </a:r>
            <a:r>
              <a:rPr lang="en-US" sz="2000" b="1" dirty="0">
                <a:sym typeface="Lato"/>
              </a:rPr>
              <a:t> </a:t>
            </a:r>
            <a:r>
              <a:rPr lang="en-US" sz="2000" b="1" dirty="0" err="1">
                <a:sym typeface="Lato"/>
              </a:rPr>
              <a:t>à</a:t>
            </a:r>
            <a:r>
              <a:rPr lang="en-US" sz="2000" b="1" dirty="0">
                <a:sym typeface="Lato"/>
              </a:rPr>
              <a:t> </a:t>
            </a:r>
            <a:r>
              <a:rPr lang="en-US" sz="2000" b="1" dirty="0" err="1">
                <a:sym typeface="Lato"/>
              </a:rPr>
              <a:t>ce</a:t>
            </a:r>
            <a:r>
              <a:rPr lang="en-US" sz="2000" b="1" dirty="0">
                <a:sym typeface="Lato"/>
              </a:rPr>
              <a:t> que </a:t>
            </a:r>
            <a:r>
              <a:rPr lang="en-US" sz="2000" b="1" dirty="0" err="1">
                <a:sym typeface="Lato"/>
              </a:rPr>
              <a:t>l'assainissement</a:t>
            </a:r>
            <a:r>
              <a:rPr lang="en-US" sz="2000" b="1" dirty="0">
                <a:sym typeface="Lato"/>
              </a:rPr>
              <a:t> </a:t>
            </a:r>
            <a:r>
              <a:rPr lang="en-US" sz="2000" b="1" dirty="0" err="1">
                <a:sym typeface="Lato"/>
              </a:rPr>
              <a:t>soit</a:t>
            </a:r>
            <a:r>
              <a:rPr lang="en-US" sz="2000" b="1" dirty="0">
                <a:sym typeface="Lato"/>
              </a:rPr>
              <a:t> </a:t>
            </a:r>
            <a:r>
              <a:rPr lang="en-US" sz="2000" b="1" dirty="0" err="1">
                <a:sym typeface="Lato"/>
              </a:rPr>
              <a:t>une</a:t>
            </a:r>
            <a:r>
              <a:rPr lang="en-US" sz="2000" b="1" dirty="0">
                <a:sym typeface="Lato"/>
              </a:rPr>
              <a:t> prestation de service public et le </a:t>
            </a:r>
            <a:r>
              <a:rPr lang="en-US" sz="2000" b="1" dirty="0" err="1">
                <a:sym typeface="Lato"/>
              </a:rPr>
              <a:t>demandent</a:t>
            </a:r>
            <a:r>
              <a:rPr lang="en-US" sz="2000" b="1" dirty="0">
                <a:sym typeface="Lato"/>
              </a:rPr>
              <a:t>.</a:t>
            </a:r>
          </a:p>
        </p:txBody>
      </p:sp>
    </p:spTree>
    <p:extLst>
      <p:ext uri="{BB962C8B-B14F-4D97-AF65-F5344CB8AC3E}">
        <p14:creationId xmlns:p14="http://schemas.microsoft.com/office/powerpoint/2010/main" val="589247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magenta, colorfulness, purple, screenshot&#10;&#10;Description automatically generated">
            <a:extLst>
              <a:ext uri="{FF2B5EF4-FFF2-40B4-BE49-F238E27FC236}">
                <a16:creationId xmlns:a16="http://schemas.microsoft.com/office/drawing/2014/main" id="{FF5BE1B0-0638-A46A-5F21-E6D3D348AE30}"/>
              </a:ext>
            </a:extLst>
          </p:cNvPr>
          <p:cNvPicPr>
            <a:picLocks noChangeAspect="1"/>
          </p:cNvPicPr>
          <p:nvPr/>
        </p:nvPicPr>
        <p:blipFill rotWithShape="1">
          <a:blip r:embed="rId2">
            <a:extLst>
              <a:ext uri="{28A0092B-C50C-407E-A947-70E740481C1C}">
                <a14:useLocalDpi xmlns:a14="http://schemas.microsoft.com/office/drawing/2010/main" val="0"/>
              </a:ext>
            </a:extLst>
          </a:blip>
          <a:srcRect l="55840"/>
          <a:stretch/>
        </p:blipFill>
        <p:spPr>
          <a:xfrm>
            <a:off x="7755486" y="0"/>
            <a:ext cx="4628007" cy="6864408"/>
          </a:xfrm>
          <a:prstGeom prst="rect">
            <a:avLst/>
          </a:prstGeom>
        </p:spPr>
      </p:pic>
      <p:sp>
        <p:nvSpPr>
          <p:cNvPr id="3" name="Title 1">
            <a:extLst>
              <a:ext uri="{FF2B5EF4-FFF2-40B4-BE49-F238E27FC236}">
                <a16:creationId xmlns:a16="http://schemas.microsoft.com/office/drawing/2014/main" id="{98B22A59-3EB3-3C25-BFF0-3FE4AB571C76}"/>
              </a:ext>
            </a:extLst>
          </p:cNvPr>
          <p:cNvSpPr txBox="1">
            <a:spLocks/>
          </p:cNvSpPr>
          <p:nvPr/>
        </p:nvSpPr>
        <p:spPr>
          <a:xfrm>
            <a:off x="775703" y="1448024"/>
            <a:ext cx="5142271" cy="1052061"/>
          </a:xfrm>
          <a:prstGeom prst="rect">
            <a:avLst/>
          </a:prstGeom>
        </p:spPr>
        <p:txBody>
          <a:bodyPr vert="horz" lIns="0" tIns="0" rIns="0" bIns="0" rtlCol="0" anchor="t" anchorCtr="0">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sz="3200" b="1" dirty="0">
                <a:solidFill>
                  <a:schemeClr val="tx2"/>
                </a:solidFill>
                <a:latin typeface="Calibri" panose="020F0502020204030204" pitchFamily="34" charset="0"/>
              </a:rPr>
              <a:t>Session 1</a:t>
            </a:r>
          </a:p>
        </p:txBody>
      </p:sp>
      <p:sp>
        <p:nvSpPr>
          <p:cNvPr id="4" name="Content Placeholder 2">
            <a:extLst>
              <a:ext uri="{FF2B5EF4-FFF2-40B4-BE49-F238E27FC236}">
                <a16:creationId xmlns:a16="http://schemas.microsoft.com/office/drawing/2014/main" id="{932C8FD9-A9E5-970A-1FAD-FBDD7B935D38}"/>
              </a:ext>
            </a:extLst>
          </p:cNvPr>
          <p:cNvSpPr txBox="1">
            <a:spLocks/>
          </p:cNvSpPr>
          <p:nvPr/>
        </p:nvSpPr>
        <p:spPr>
          <a:xfrm>
            <a:off x="775703" y="2382097"/>
            <a:ext cx="6464953" cy="4475903"/>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274320" indent="-274320">
              <a:spcBef>
                <a:spcPts val="0"/>
              </a:spcBef>
              <a:spcAft>
                <a:spcPts val="1200"/>
              </a:spcAft>
              <a:buClr>
                <a:schemeClr val="tx2"/>
              </a:buClr>
              <a:buFont typeface="Arial" panose="020B0604020202020204" pitchFamily="34" charset="0"/>
              <a:buChar char="•"/>
            </a:pPr>
            <a:r>
              <a:rPr lang="en-US" dirty="0" err="1">
                <a:latin typeface="Calibri" panose="020F0502020204030204" pitchFamily="34" charset="0"/>
              </a:rPr>
              <a:t>Qu'est-ce</a:t>
            </a:r>
            <a:r>
              <a:rPr lang="en-US" dirty="0">
                <a:latin typeface="Calibri" panose="020F0502020204030204" pitchFamily="34" charset="0"/>
              </a:rPr>
              <a:t> que CWIS ? </a:t>
            </a:r>
          </a:p>
          <a:p>
            <a:pPr marL="274320" indent="-274320">
              <a:spcBef>
                <a:spcPts val="0"/>
              </a:spcBef>
              <a:spcAft>
                <a:spcPts val="1200"/>
              </a:spcAft>
              <a:buClr>
                <a:schemeClr val="tx2"/>
              </a:buClr>
              <a:buFont typeface="Arial" panose="020B0604020202020204" pitchFamily="34" charset="0"/>
              <a:buChar char="•"/>
            </a:pPr>
            <a:r>
              <a:rPr lang="en-US" dirty="0" err="1">
                <a:latin typeface="Calibri" panose="020F0502020204030204" pitchFamily="34" charset="0"/>
              </a:rPr>
              <a:t>Principes</a:t>
            </a:r>
            <a:r>
              <a:rPr lang="en-US" dirty="0">
                <a:latin typeface="Calibri" panose="020F0502020204030204" pitchFamily="34" charset="0"/>
              </a:rPr>
              <a:t> et cadre de CWIS</a:t>
            </a:r>
          </a:p>
          <a:p>
            <a:pPr marL="274320" indent="-274320">
              <a:spcBef>
                <a:spcPts val="0"/>
              </a:spcBef>
              <a:spcAft>
                <a:spcPts val="1200"/>
              </a:spcAft>
              <a:buClr>
                <a:schemeClr val="tx2"/>
              </a:buClr>
              <a:buFont typeface="Arial" panose="020B0604020202020204" pitchFamily="34" charset="0"/>
              <a:buChar char="•"/>
            </a:pPr>
            <a:r>
              <a:rPr lang="en-US" dirty="0" err="1">
                <a:latin typeface="Calibri" panose="020F0502020204030204" pitchFamily="34" charset="0"/>
              </a:rPr>
              <a:t>Pourquoi</a:t>
            </a:r>
            <a:r>
              <a:rPr lang="en-US" dirty="0">
                <a:latin typeface="Calibri" panose="020F0502020204030204" pitchFamily="34" charset="0"/>
              </a:rPr>
              <a:t> </a:t>
            </a:r>
            <a:r>
              <a:rPr lang="en-US" dirty="0" err="1">
                <a:latin typeface="Calibri" panose="020F0502020204030204" pitchFamily="34" charset="0"/>
              </a:rPr>
              <a:t>une</a:t>
            </a:r>
            <a:r>
              <a:rPr lang="en-US" dirty="0">
                <a:latin typeface="Calibri" panose="020F0502020204030204" pitchFamily="34" charset="0"/>
              </a:rPr>
              <a:t> </a:t>
            </a:r>
            <a:r>
              <a:rPr lang="en-US" dirty="0" err="1">
                <a:latin typeface="Calibri" panose="020F0502020204030204" pitchFamily="34" charset="0"/>
              </a:rPr>
              <a:t>approche</a:t>
            </a:r>
            <a:r>
              <a:rPr lang="en-US" dirty="0">
                <a:latin typeface="Calibri" panose="020F0502020204030204" pitchFamily="34" charset="0"/>
              </a:rPr>
              <a:t> de service public ?</a:t>
            </a:r>
          </a:p>
          <a:p>
            <a:pPr marL="274320" indent="-274320">
              <a:spcBef>
                <a:spcPts val="0"/>
              </a:spcBef>
              <a:spcAft>
                <a:spcPts val="1200"/>
              </a:spcAft>
              <a:buClr>
                <a:schemeClr val="tx2"/>
              </a:buClr>
              <a:buFont typeface="Arial" panose="020B0604020202020204" pitchFamily="34" charset="0"/>
              <a:buChar char="•"/>
            </a:pPr>
            <a:r>
              <a:rPr lang="en-US" dirty="0" err="1">
                <a:latin typeface="Calibri" panose="020F0502020204030204" pitchFamily="34" charset="0"/>
              </a:rPr>
              <a:t>Qu'est-ce</a:t>
            </a:r>
            <a:r>
              <a:rPr lang="en-US" dirty="0">
                <a:latin typeface="Calibri" panose="020F0502020204030204" pitchFamily="34" charset="0"/>
              </a:rPr>
              <a:t> qui </a:t>
            </a:r>
            <a:r>
              <a:rPr lang="en-US" dirty="0" err="1">
                <a:latin typeface="Calibri" panose="020F0502020204030204" pitchFamily="34" charset="0"/>
              </a:rPr>
              <a:t>n'est</a:t>
            </a:r>
            <a:r>
              <a:rPr lang="en-US" dirty="0">
                <a:latin typeface="Calibri" panose="020F0502020204030204" pitchFamily="34" charset="0"/>
              </a:rPr>
              <a:t> pas CWIS ?</a:t>
            </a:r>
          </a:p>
          <a:p>
            <a:pPr marL="274320" indent="-274320">
              <a:spcBef>
                <a:spcPts val="0"/>
              </a:spcBef>
              <a:spcAft>
                <a:spcPts val="1200"/>
              </a:spcAft>
              <a:buClr>
                <a:schemeClr val="tx2"/>
              </a:buClr>
              <a:buFont typeface="Arial" panose="020B0604020202020204" pitchFamily="34" charset="0"/>
              <a:buChar char="•"/>
            </a:pPr>
            <a:r>
              <a:rPr lang="en-US" dirty="0" err="1">
                <a:latin typeface="Calibri" panose="020F0502020204030204" pitchFamily="34" charset="0"/>
              </a:rPr>
              <a:t>Approche</a:t>
            </a:r>
            <a:r>
              <a:rPr lang="en-US" dirty="0">
                <a:latin typeface="Calibri" panose="020F0502020204030204" pitchFamily="34" charset="0"/>
              </a:rPr>
              <a:t> </a:t>
            </a:r>
            <a:r>
              <a:rPr lang="en-US" dirty="0" err="1">
                <a:latin typeface="Calibri" panose="020F0502020204030204" pitchFamily="34" charset="0"/>
              </a:rPr>
              <a:t>conventionnelle</a:t>
            </a:r>
            <a:r>
              <a:rPr lang="en-US" dirty="0">
                <a:latin typeface="Calibri" panose="020F0502020204030204" pitchFamily="34" charset="0"/>
              </a:rPr>
              <a:t> vs </a:t>
            </a:r>
            <a:r>
              <a:rPr lang="en-US" dirty="0" err="1">
                <a:latin typeface="Calibri" panose="020F0502020204030204" pitchFamily="34" charset="0"/>
              </a:rPr>
              <a:t>approche</a:t>
            </a:r>
            <a:r>
              <a:rPr lang="en-US" dirty="0">
                <a:latin typeface="Calibri" panose="020F0502020204030204" pitchFamily="34" charset="0"/>
              </a:rPr>
              <a:t> CWIS</a:t>
            </a:r>
          </a:p>
          <a:p>
            <a:pPr marL="0" indent="0">
              <a:spcBef>
                <a:spcPts val="0"/>
              </a:spcBef>
              <a:spcAft>
                <a:spcPts val="1200"/>
              </a:spcAft>
              <a:buClr>
                <a:schemeClr val="tx2"/>
              </a:buClr>
              <a:buNone/>
            </a:pPr>
            <a:endParaRPr lang="en-US" i="1" dirty="0">
              <a:latin typeface="Calibri" panose="020F0502020204030204" pitchFamily="34" charset="0"/>
            </a:endParaRPr>
          </a:p>
          <a:p>
            <a:pPr marL="0" indent="0">
              <a:spcBef>
                <a:spcPts val="0"/>
              </a:spcBef>
              <a:spcAft>
                <a:spcPts val="1200"/>
              </a:spcAft>
              <a:buClr>
                <a:schemeClr val="tx2"/>
              </a:buClr>
              <a:buNone/>
            </a:pPr>
            <a:r>
              <a:rPr lang="en-US" i="1" dirty="0">
                <a:latin typeface="Calibri" panose="020F0502020204030204" pitchFamily="34" charset="0"/>
              </a:rPr>
              <a:t>45m</a:t>
            </a:r>
          </a:p>
          <a:p>
            <a:pPr marL="0" indent="0">
              <a:spcBef>
                <a:spcPts val="0"/>
              </a:spcBef>
              <a:spcAft>
                <a:spcPts val="1200"/>
              </a:spcAft>
              <a:buClr>
                <a:schemeClr val="tx2"/>
              </a:buClr>
              <a:buNone/>
            </a:pPr>
            <a:endParaRPr lang="en-US" dirty="0">
              <a:latin typeface="Calibri" panose="020F0502020204030204" pitchFamily="34" charset="0"/>
            </a:endParaRPr>
          </a:p>
        </p:txBody>
      </p:sp>
    </p:spTree>
    <p:extLst>
      <p:ext uri="{BB962C8B-B14F-4D97-AF65-F5344CB8AC3E}">
        <p14:creationId xmlns:p14="http://schemas.microsoft.com/office/powerpoint/2010/main" val="1543118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par>
                                <p:cTn id="11" presetID="9" presetClass="exit" presetSubtype="0" fill="hold" nodeType="withEffect">
                                  <p:stCondLst>
                                    <p:cond delay="0"/>
                                  </p:stCondLst>
                                  <p:childTnLst>
                                    <p:animEffect transition="out" filter="dissolve">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magenta, colorfulness, purple, screenshot&#10;&#10;Description automatically generated">
            <a:extLst>
              <a:ext uri="{FF2B5EF4-FFF2-40B4-BE49-F238E27FC236}">
                <a16:creationId xmlns:a16="http://schemas.microsoft.com/office/drawing/2014/main" id="{FF5BE1B0-0638-A46A-5F21-E6D3D348AE30}"/>
              </a:ext>
            </a:extLst>
          </p:cNvPr>
          <p:cNvPicPr>
            <a:picLocks noChangeAspect="1"/>
          </p:cNvPicPr>
          <p:nvPr/>
        </p:nvPicPr>
        <p:blipFill rotWithShape="1">
          <a:blip r:embed="rId3">
            <a:extLst>
              <a:ext uri="{28A0092B-C50C-407E-A947-70E740481C1C}">
                <a14:useLocalDpi xmlns:a14="http://schemas.microsoft.com/office/drawing/2010/main" val="0"/>
              </a:ext>
            </a:extLst>
          </a:blip>
          <a:srcRect l="55840"/>
          <a:stretch/>
        </p:blipFill>
        <p:spPr>
          <a:xfrm>
            <a:off x="7755486" y="0"/>
            <a:ext cx="4628007" cy="6864408"/>
          </a:xfrm>
          <a:prstGeom prst="rect">
            <a:avLst/>
          </a:prstGeom>
        </p:spPr>
      </p:pic>
      <p:sp>
        <p:nvSpPr>
          <p:cNvPr id="3" name="Title 1">
            <a:extLst>
              <a:ext uri="{FF2B5EF4-FFF2-40B4-BE49-F238E27FC236}">
                <a16:creationId xmlns:a16="http://schemas.microsoft.com/office/drawing/2014/main" id="{98B22A59-3EB3-3C25-BFF0-3FE4AB571C76}"/>
              </a:ext>
            </a:extLst>
          </p:cNvPr>
          <p:cNvSpPr txBox="1">
            <a:spLocks/>
          </p:cNvSpPr>
          <p:nvPr/>
        </p:nvSpPr>
        <p:spPr>
          <a:xfrm>
            <a:off x="775703" y="764504"/>
            <a:ext cx="5142271" cy="1052061"/>
          </a:xfrm>
          <a:prstGeom prst="rect">
            <a:avLst/>
          </a:prstGeom>
        </p:spPr>
        <p:txBody>
          <a:bodyPr vert="horz" lIns="0" tIns="0" rIns="0" bIns="0" rtlCol="0" anchor="t" anchorCtr="0">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sz="3200" b="1" dirty="0">
                <a:solidFill>
                  <a:schemeClr val="tx2"/>
                </a:solidFill>
                <a:latin typeface="Calibri" panose="020F0502020204030204" pitchFamily="34" charset="0"/>
              </a:rPr>
              <a:t>Session 3</a:t>
            </a:r>
          </a:p>
        </p:txBody>
      </p:sp>
      <p:sp>
        <p:nvSpPr>
          <p:cNvPr id="4" name="Content Placeholder 2">
            <a:extLst>
              <a:ext uri="{FF2B5EF4-FFF2-40B4-BE49-F238E27FC236}">
                <a16:creationId xmlns:a16="http://schemas.microsoft.com/office/drawing/2014/main" id="{932C8FD9-A9E5-970A-1FAD-FBDD7B935D38}"/>
              </a:ext>
            </a:extLst>
          </p:cNvPr>
          <p:cNvSpPr txBox="1">
            <a:spLocks/>
          </p:cNvSpPr>
          <p:nvPr/>
        </p:nvSpPr>
        <p:spPr>
          <a:xfrm>
            <a:off x="775703" y="1617593"/>
            <a:ext cx="6464953" cy="4475903"/>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274320" indent="-274320">
              <a:spcBef>
                <a:spcPts val="0"/>
              </a:spcBef>
              <a:spcAft>
                <a:spcPts val="1200"/>
              </a:spcAft>
              <a:buClr>
                <a:schemeClr val="tx2"/>
              </a:buClr>
              <a:buFont typeface="Arial" panose="020B0604020202020204" pitchFamily="34" charset="0"/>
              <a:buChar char="•"/>
            </a:pPr>
            <a:r>
              <a:rPr lang="en-US" dirty="0">
                <a:latin typeface="Calibri" panose="020F0502020204030204" pitchFamily="34" charset="0"/>
              </a:rPr>
              <a:t>CWIS Cadre (</a:t>
            </a:r>
            <a:r>
              <a:rPr lang="en-US" dirty="0" err="1">
                <a:latin typeface="Calibri" panose="020F0502020204030204" pitchFamily="34" charset="0"/>
              </a:rPr>
              <a:t>récap</a:t>
            </a:r>
            <a:r>
              <a:rPr lang="en-US" dirty="0">
                <a:latin typeface="Calibri" panose="020F0502020204030204" pitchFamily="34" charset="0"/>
              </a:rPr>
              <a:t>) </a:t>
            </a:r>
          </a:p>
          <a:p>
            <a:pPr marL="274320" indent="-274320">
              <a:spcBef>
                <a:spcPts val="0"/>
              </a:spcBef>
              <a:spcAft>
                <a:spcPts val="1200"/>
              </a:spcAft>
              <a:buClr>
                <a:schemeClr val="tx2"/>
              </a:buClr>
              <a:buFont typeface="Arial" panose="020B0604020202020204" pitchFamily="34" charset="0"/>
              <a:buChar char="•"/>
            </a:pPr>
            <a:r>
              <a:rPr lang="en-US" dirty="0" err="1">
                <a:latin typeface="Calibri" panose="020F0502020204030204" pitchFamily="34" charset="0"/>
              </a:rPr>
              <a:t>Fonctions</a:t>
            </a:r>
            <a:endParaRPr lang="en-US" dirty="0">
              <a:latin typeface="Calibri" panose="020F0502020204030204" pitchFamily="34" charset="0"/>
            </a:endParaRPr>
          </a:p>
          <a:p>
            <a:pPr marL="530352" lvl="1" indent="-274320">
              <a:spcBef>
                <a:spcPts val="0"/>
              </a:spcBef>
              <a:spcAft>
                <a:spcPts val="1200"/>
              </a:spcAft>
              <a:buClr>
                <a:schemeClr val="tx2"/>
              </a:buClr>
              <a:buFont typeface="Arial" panose="020B0604020202020204" pitchFamily="34" charset="0"/>
              <a:buChar char="•"/>
            </a:pPr>
            <a:r>
              <a:rPr lang="en-US" dirty="0">
                <a:latin typeface="Calibri" panose="020F0502020204030204" pitchFamily="34" charset="0"/>
              </a:rPr>
              <a:t>Planification et gestion de </a:t>
            </a:r>
            <a:r>
              <a:rPr lang="en-US" dirty="0" err="1">
                <a:latin typeface="Calibri" panose="020F0502020204030204" pitchFamily="34" charset="0"/>
              </a:rPr>
              <a:t>ressources</a:t>
            </a:r>
            <a:endParaRPr lang="en-US" dirty="0">
              <a:latin typeface="Calibri" panose="020F0502020204030204" pitchFamily="34" charset="0"/>
            </a:endParaRPr>
          </a:p>
          <a:p>
            <a:pPr marL="274320" indent="-274320">
              <a:spcBef>
                <a:spcPts val="0"/>
              </a:spcBef>
              <a:spcAft>
                <a:spcPts val="1200"/>
              </a:spcAft>
              <a:buClr>
                <a:schemeClr val="tx2"/>
              </a:buClr>
              <a:buFont typeface="Arial" panose="020B0604020202020204" pitchFamily="34" charset="0"/>
              <a:buChar char="•"/>
            </a:pPr>
            <a:r>
              <a:rPr lang="en-US" dirty="0" err="1">
                <a:latin typeface="Calibri" panose="020F0502020204030204" pitchFamily="34" charset="0"/>
              </a:rPr>
              <a:t>Approche</a:t>
            </a:r>
            <a:r>
              <a:rPr lang="en-US" dirty="0">
                <a:latin typeface="Calibri" panose="020F0502020204030204" pitchFamily="34" charset="0"/>
              </a:rPr>
              <a:t> </a:t>
            </a:r>
            <a:r>
              <a:rPr lang="en-US" dirty="0" err="1">
                <a:latin typeface="Calibri" panose="020F0502020204030204" pitchFamily="34" charset="0"/>
              </a:rPr>
              <a:t>conventionalle</a:t>
            </a:r>
            <a:r>
              <a:rPr lang="en-US" dirty="0">
                <a:latin typeface="Calibri" panose="020F0502020204030204" pitchFamily="34" charset="0"/>
              </a:rPr>
              <a:t> vs </a:t>
            </a:r>
            <a:r>
              <a:rPr lang="en-US" dirty="0" err="1">
                <a:latin typeface="Calibri" panose="020F0502020204030204" pitchFamily="34" charset="0"/>
              </a:rPr>
              <a:t>approche</a:t>
            </a:r>
            <a:r>
              <a:rPr lang="en-US" dirty="0">
                <a:latin typeface="Calibri" panose="020F0502020204030204" pitchFamily="34" charset="0"/>
              </a:rPr>
              <a:t> CWIS </a:t>
            </a:r>
          </a:p>
          <a:p>
            <a:pPr marL="274320" indent="-274320">
              <a:spcBef>
                <a:spcPts val="0"/>
              </a:spcBef>
              <a:spcAft>
                <a:spcPts val="1200"/>
              </a:spcAft>
              <a:buClr>
                <a:schemeClr val="tx2"/>
              </a:buClr>
              <a:buFont typeface="Arial" panose="020B0604020202020204" pitchFamily="34" charset="0"/>
              <a:buChar char="•"/>
            </a:pPr>
            <a:r>
              <a:rPr lang="en-US" dirty="0">
                <a:latin typeface="Calibri" panose="020F0502020204030204" pitchFamily="34" charset="0"/>
              </a:rPr>
              <a:t>Résumé</a:t>
            </a:r>
          </a:p>
          <a:p>
            <a:pPr marL="274320" indent="-274320">
              <a:spcBef>
                <a:spcPts val="0"/>
              </a:spcBef>
              <a:spcAft>
                <a:spcPts val="1200"/>
              </a:spcAft>
              <a:buClr>
                <a:schemeClr val="tx2"/>
              </a:buClr>
              <a:buFont typeface="Arial" panose="020B0604020202020204" pitchFamily="34" charset="0"/>
              <a:buChar char="•"/>
            </a:pPr>
            <a:r>
              <a:rPr lang="en-US" dirty="0" err="1">
                <a:latin typeface="Calibri" panose="020F0502020204030204" pitchFamily="34" charset="0"/>
              </a:rPr>
              <a:t>Ressources</a:t>
            </a:r>
            <a:r>
              <a:rPr lang="en-US" dirty="0">
                <a:latin typeface="Calibri" panose="020F0502020204030204" pitchFamily="34" charset="0"/>
              </a:rPr>
              <a:t> </a:t>
            </a:r>
            <a:r>
              <a:rPr lang="en-US" dirty="0" err="1">
                <a:latin typeface="Calibri" panose="020F0502020204030204" pitchFamily="34" charset="0"/>
              </a:rPr>
              <a:t>suggérées</a:t>
            </a:r>
            <a:r>
              <a:rPr lang="en-US" dirty="0">
                <a:latin typeface="Calibri" panose="020F0502020204030204" pitchFamily="34" charset="0"/>
              </a:rPr>
              <a:t> : </a:t>
            </a:r>
            <a:r>
              <a:rPr lang="en-US" dirty="0" err="1">
                <a:latin typeface="Calibri" panose="020F0502020204030204" pitchFamily="34" charset="0"/>
              </a:rPr>
              <a:t>Outils</a:t>
            </a:r>
            <a:r>
              <a:rPr lang="en-US" dirty="0">
                <a:latin typeface="Calibri" panose="020F0502020204030204" pitchFamily="34" charset="0"/>
              </a:rPr>
              <a:t> </a:t>
            </a:r>
            <a:r>
              <a:rPr lang="en-US" dirty="0" err="1">
                <a:latin typeface="Calibri" panose="020F0502020204030204" pitchFamily="34" charset="0"/>
              </a:rPr>
              <a:t>essentiels</a:t>
            </a:r>
            <a:r>
              <a:rPr lang="en-US" dirty="0">
                <a:latin typeface="Calibri" panose="020F0502020204030204" pitchFamily="34" charset="0"/>
              </a:rPr>
              <a:t> de ’CWIS’</a:t>
            </a:r>
          </a:p>
          <a:p>
            <a:pPr marL="0" indent="0">
              <a:spcBef>
                <a:spcPts val="0"/>
              </a:spcBef>
              <a:spcAft>
                <a:spcPts val="1200"/>
              </a:spcAft>
              <a:buClr>
                <a:schemeClr val="tx2"/>
              </a:buClr>
              <a:buNone/>
            </a:pPr>
            <a:endParaRPr lang="en-US" dirty="0">
              <a:latin typeface="Calibri" panose="020F0502020204030204" pitchFamily="34" charset="0"/>
            </a:endParaRPr>
          </a:p>
          <a:p>
            <a:pPr marL="0" indent="0">
              <a:spcBef>
                <a:spcPts val="0"/>
              </a:spcBef>
              <a:spcAft>
                <a:spcPts val="1200"/>
              </a:spcAft>
              <a:buClr>
                <a:schemeClr val="tx2"/>
              </a:buClr>
              <a:buNone/>
            </a:pPr>
            <a:r>
              <a:rPr lang="en-US" i="1" dirty="0">
                <a:latin typeface="Calibri" panose="020F0502020204030204" pitchFamily="34" charset="0"/>
              </a:rPr>
              <a:t>45 minutes</a:t>
            </a:r>
          </a:p>
        </p:txBody>
      </p:sp>
    </p:spTree>
    <p:extLst>
      <p:ext uri="{BB962C8B-B14F-4D97-AF65-F5344CB8AC3E}">
        <p14:creationId xmlns:p14="http://schemas.microsoft.com/office/powerpoint/2010/main" val="36989340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900" y="368053"/>
            <a:ext cx="5142271" cy="518508"/>
          </a:xfrm>
          <a:prstGeom prst="rect">
            <a:avLst/>
          </a:prstGeom>
        </p:spPr>
        <p:txBody>
          <a:bodyPr vert="horz" lIns="0" tIns="0" rIns="0" bIns="0" rtlCol="0" anchor="t" anchorCtr="0">
            <a:normAutofit/>
          </a:bodyPr>
          <a:lstStyle/>
          <a:p>
            <a:r>
              <a:rPr lang="en-US" sz="3200" b="1" dirty="0">
                <a:solidFill>
                  <a:schemeClr val="tx2"/>
                </a:solidFill>
                <a:latin typeface="Calibri" panose="020F0502020204030204" pitchFamily="34" charset="0"/>
              </a:rPr>
              <a:t>CWIS Cadre</a:t>
            </a:r>
          </a:p>
        </p:txBody>
      </p:sp>
      <p:sp>
        <p:nvSpPr>
          <p:cNvPr id="7" name="Google Shape;135;p5">
            <a:extLst>
              <a:ext uri="{FF2B5EF4-FFF2-40B4-BE49-F238E27FC236}">
                <a16:creationId xmlns:a16="http://schemas.microsoft.com/office/drawing/2014/main" id="{937D126C-D7FD-227A-B057-594183451F2D}"/>
              </a:ext>
            </a:extLst>
          </p:cNvPr>
          <p:cNvSpPr/>
          <p:nvPr/>
        </p:nvSpPr>
        <p:spPr>
          <a:xfrm>
            <a:off x="6096000" y="1144441"/>
            <a:ext cx="2245200" cy="384750"/>
          </a:xfrm>
          <a:prstGeom prst="rect">
            <a:avLst/>
          </a:prstGeom>
          <a:noFill/>
          <a:ln>
            <a:noFill/>
          </a:ln>
        </p:spPr>
        <p:txBody>
          <a:bodyPr spcFirstLastPara="1" wrap="square" lIns="45700" tIns="22850" rIns="45700" bIns="22850" anchor="t" anchorCtr="0">
            <a:noAutofit/>
          </a:bodyPr>
          <a:lstStyle/>
          <a:p>
            <a:endParaRPr sz="2200" b="1" dirty="0">
              <a:solidFill>
                <a:schemeClr val="tx2"/>
              </a:solidFill>
              <a:latin typeface="Calibri" panose="020F0502020204030204" pitchFamily="34" charset="0"/>
              <a:cs typeface="Calibri" panose="020F0502020204030204" pitchFamily="34" charset="0"/>
              <a:sym typeface="Lato"/>
            </a:endParaRPr>
          </a:p>
        </p:txBody>
      </p:sp>
      <p:sp>
        <p:nvSpPr>
          <p:cNvPr id="12" name="Google Shape;143;p5">
            <a:extLst>
              <a:ext uri="{FF2B5EF4-FFF2-40B4-BE49-F238E27FC236}">
                <a16:creationId xmlns:a16="http://schemas.microsoft.com/office/drawing/2014/main" id="{91E93494-3626-A4D2-8F0F-8759B1038785}"/>
              </a:ext>
            </a:extLst>
          </p:cNvPr>
          <p:cNvSpPr/>
          <p:nvPr/>
        </p:nvSpPr>
        <p:spPr>
          <a:xfrm>
            <a:off x="657322" y="5420821"/>
            <a:ext cx="1341714" cy="1341714"/>
          </a:xfrm>
          <a:prstGeom prst="rect">
            <a:avLst/>
          </a:prstGeom>
          <a:noFill/>
          <a:ln>
            <a:noFill/>
          </a:ln>
        </p:spPr>
        <p:txBody>
          <a:bodyPr/>
          <a:lstStyle/>
          <a:p>
            <a:endParaRPr lang="en-GB"/>
          </a:p>
        </p:txBody>
      </p:sp>
      <p:sp>
        <p:nvSpPr>
          <p:cNvPr id="3" name="Google Shape;168;p7">
            <a:extLst>
              <a:ext uri="{FF2B5EF4-FFF2-40B4-BE49-F238E27FC236}">
                <a16:creationId xmlns:a16="http://schemas.microsoft.com/office/drawing/2014/main" id="{A08383FA-AA4C-82E3-2B9B-37176F252736}"/>
              </a:ext>
            </a:extLst>
          </p:cNvPr>
          <p:cNvSpPr/>
          <p:nvPr/>
        </p:nvSpPr>
        <p:spPr>
          <a:xfrm>
            <a:off x="1923856" y="1144441"/>
            <a:ext cx="2828925" cy="2108867"/>
          </a:xfrm>
          <a:prstGeom prst="rect">
            <a:avLst/>
          </a:prstGeom>
          <a:solidFill>
            <a:schemeClr val="tx2"/>
          </a:solidFill>
          <a:ln>
            <a:noFill/>
          </a:ln>
        </p:spPr>
        <p:txBody>
          <a:bodyPr spcFirstLastPara="1" wrap="square" lIns="91425" tIns="45700" rIns="91425" bIns="45700" anchor="t" anchorCtr="0">
            <a:noAutofit/>
          </a:bodyPr>
          <a:lstStyle/>
          <a:p>
            <a:pPr lvl="0">
              <a:lnSpc>
                <a:spcPts val="2200"/>
              </a:lnSpc>
              <a:spcAft>
                <a:spcPts val="600"/>
              </a:spcAft>
            </a:pPr>
            <a:r>
              <a:rPr lang="en-GB" b="1" dirty="0">
                <a:solidFill>
                  <a:schemeClr val="lt1"/>
                </a:solidFill>
                <a:latin typeface="Calibri"/>
                <a:ea typeface="Calibri"/>
                <a:cs typeface="Calibri"/>
                <a:sym typeface="Calibri"/>
              </a:rPr>
              <a:t>ÉQUITÉ</a:t>
            </a:r>
            <a:r>
              <a:rPr lang="en-GB" sz="1800" dirty="0">
                <a:solidFill>
                  <a:schemeClr val="lt1"/>
                </a:solidFill>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lvl="0">
              <a:lnSpc>
                <a:spcPts val="2200"/>
              </a:lnSpc>
            </a:pPr>
            <a:r>
              <a:rPr lang="en-GB" sz="1700" dirty="0">
                <a:solidFill>
                  <a:schemeClr val="lt1"/>
                </a:solidFill>
                <a:latin typeface="Calibri"/>
                <a:ea typeface="Calibri"/>
                <a:cs typeface="Calibri"/>
                <a:sym typeface="Calibri"/>
              </a:rPr>
              <a:t>La « justice » dans la distribution et la </a:t>
            </a:r>
            <a:r>
              <a:rPr lang="en-GB" sz="1700" dirty="0" err="1">
                <a:solidFill>
                  <a:schemeClr val="lt1"/>
                </a:solidFill>
                <a:latin typeface="Calibri"/>
                <a:ea typeface="Calibri"/>
                <a:cs typeface="Calibri"/>
                <a:sym typeface="Calibri"/>
              </a:rPr>
              <a:t>priorisation</a:t>
            </a:r>
            <a:r>
              <a:rPr lang="en-GB" sz="1700" dirty="0">
                <a:solidFill>
                  <a:schemeClr val="lt1"/>
                </a:solidFill>
                <a:latin typeface="Calibri"/>
                <a:ea typeface="Calibri"/>
                <a:cs typeface="Calibri"/>
                <a:sym typeface="Calibri"/>
              </a:rPr>
              <a:t> de la </a:t>
            </a:r>
            <a:r>
              <a:rPr lang="en-GB" sz="1700" dirty="0" err="1">
                <a:solidFill>
                  <a:schemeClr val="lt1"/>
                </a:solidFill>
                <a:latin typeface="Calibri"/>
                <a:ea typeface="Calibri"/>
                <a:cs typeface="Calibri"/>
                <a:sym typeface="Calibri"/>
              </a:rPr>
              <a:t>qualité</a:t>
            </a:r>
            <a:r>
              <a:rPr lang="en-GB" sz="1700" dirty="0">
                <a:solidFill>
                  <a:schemeClr val="lt1"/>
                </a:solidFill>
                <a:latin typeface="Calibri"/>
                <a:ea typeface="Calibri"/>
                <a:cs typeface="Calibri"/>
                <a:sym typeface="Calibri"/>
              </a:rPr>
              <a:t> des services, des prix des services, et des </a:t>
            </a:r>
            <a:r>
              <a:rPr lang="en-GB" sz="1700" dirty="0" err="1">
                <a:solidFill>
                  <a:schemeClr val="lt1"/>
                </a:solidFill>
                <a:latin typeface="Calibri"/>
                <a:ea typeface="Calibri"/>
                <a:cs typeface="Calibri"/>
                <a:sym typeface="Calibri"/>
              </a:rPr>
              <a:t>financements</a:t>
            </a:r>
            <a:r>
              <a:rPr lang="en-GB" sz="1700" dirty="0">
                <a:solidFill>
                  <a:schemeClr val="lt1"/>
                </a:solidFill>
                <a:latin typeface="Calibri"/>
                <a:ea typeface="Calibri"/>
                <a:cs typeface="Calibri"/>
                <a:sym typeface="Calibri"/>
              </a:rPr>
              <a:t> publics/subventions.</a:t>
            </a:r>
            <a:endParaRPr sz="1700" dirty="0">
              <a:latin typeface="Calibri" panose="020F0502020204030204" pitchFamily="34" charset="0"/>
              <a:cs typeface="Calibri" panose="020F0502020204030204" pitchFamily="34" charset="0"/>
            </a:endParaRPr>
          </a:p>
        </p:txBody>
      </p:sp>
      <p:sp>
        <p:nvSpPr>
          <p:cNvPr id="14" name="Google Shape;174;p7">
            <a:extLst>
              <a:ext uri="{FF2B5EF4-FFF2-40B4-BE49-F238E27FC236}">
                <a16:creationId xmlns:a16="http://schemas.microsoft.com/office/drawing/2014/main" id="{2A41E0A1-186C-4925-0975-2B75616DFBE2}"/>
              </a:ext>
            </a:extLst>
          </p:cNvPr>
          <p:cNvSpPr txBox="1"/>
          <p:nvPr/>
        </p:nvSpPr>
        <p:spPr>
          <a:xfrm rot="-5400000">
            <a:off x="606111" y="2012657"/>
            <a:ext cx="1778434" cy="857056"/>
          </a:xfrm>
          <a:prstGeom prst="rect">
            <a:avLst/>
          </a:prstGeom>
          <a:noFill/>
          <a:ln>
            <a:noFill/>
          </a:ln>
        </p:spPr>
        <p:txBody>
          <a:bodyPr spcFirstLastPara="1" wrap="square" lIns="0" tIns="0" rIns="0" bIns="0" anchor="ctr" anchorCtr="0">
            <a:noAutofit/>
          </a:bodyPr>
          <a:lstStyle/>
          <a:p>
            <a:pPr marL="0" marR="0" lvl="0" indent="0" algn="ctr" rtl="0">
              <a:lnSpc>
                <a:spcPts val="2300"/>
              </a:lnSpc>
              <a:spcBef>
                <a:spcPts val="0"/>
              </a:spcBef>
              <a:spcAft>
                <a:spcPts val="0"/>
              </a:spcAft>
              <a:buNone/>
            </a:pPr>
            <a:r>
              <a:rPr lang="en-GB" sz="2400" b="1" dirty="0" err="1">
                <a:solidFill>
                  <a:schemeClr val="tx2"/>
                </a:solidFill>
                <a:latin typeface="Calibri" panose="020F0502020204030204" pitchFamily="34" charset="0"/>
                <a:cs typeface="Calibri" panose="020F0502020204030204" pitchFamily="34" charset="0"/>
                <a:sym typeface="Arial"/>
              </a:rPr>
              <a:t>Résultats</a:t>
            </a:r>
            <a:r>
              <a:rPr lang="en-GB" sz="2400" b="1" dirty="0">
                <a:solidFill>
                  <a:schemeClr val="tx2"/>
                </a:solidFill>
                <a:latin typeface="Calibri" panose="020F0502020204030204" pitchFamily="34" charset="0"/>
                <a:cs typeface="Calibri" panose="020F0502020204030204" pitchFamily="34" charset="0"/>
                <a:sym typeface="Arial"/>
              </a:rPr>
              <a:t> de service</a:t>
            </a:r>
            <a:endParaRPr dirty="0">
              <a:solidFill>
                <a:schemeClr val="tx2"/>
              </a:solidFill>
              <a:latin typeface="Calibri" panose="020F0502020204030204" pitchFamily="34" charset="0"/>
              <a:cs typeface="Calibri" panose="020F0502020204030204" pitchFamily="34" charset="0"/>
            </a:endParaRPr>
          </a:p>
        </p:txBody>
      </p:sp>
      <p:sp>
        <p:nvSpPr>
          <p:cNvPr id="17" name="Google Shape;177;p7">
            <a:extLst>
              <a:ext uri="{FF2B5EF4-FFF2-40B4-BE49-F238E27FC236}">
                <a16:creationId xmlns:a16="http://schemas.microsoft.com/office/drawing/2014/main" id="{CA4FD178-6359-D9B7-2C20-10B885080241}"/>
              </a:ext>
            </a:extLst>
          </p:cNvPr>
          <p:cNvSpPr/>
          <p:nvPr/>
        </p:nvSpPr>
        <p:spPr>
          <a:xfrm>
            <a:off x="2899424" y="3253308"/>
            <a:ext cx="800100" cy="838200"/>
          </a:xfrm>
          <a:prstGeom prst="rect">
            <a:avLst/>
          </a:prstGeom>
          <a:noFill/>
          <a:ln>
            <a:noFill/>
          </a:ln>
        </p:spPr>
        <p:txBody>
          <a:bodyPr/>
          <a:lstStyle/>
          <a:p>
            <a:endParaRPr lang="en-GB"/>
          </a:p>
        </p:txBody>
      </p:sp>
      <p:sp>
        <p:nvSpPr>
          <p:cNvPr id="19" name="Google Shape;179;p7">
            <a:extLst>
              <a:ext uri="{FF2B5EF4-FFF2-40B4-BE49-F238E27FC236}">
                <a16:creationId xmlns:a16="http://schemas.microsoft.com/office/drawing/2014/main" id="{7647E25E-D667-58E0-D035-4D51B81BD2F1}"/>
              </a:ext>
            </a:extLst>
          </p:cNvPr>
          <p:cNvSpPr/>
          <p:nvPr/>
        </p:nvSpPr>
        <p:spPr>
          <a:xfrm>
            <a:off x="8892526" y="3271433"/>
            <a:ext cx="800100" cy="838200"/>
          </a:xfrm>
          <a:prstGeom prst="rect">
            <a:avLst/>
          </a:prstGeom>
          <a:noFill/>
          <a:ln>
            <a:noFill/>
          </a:ln>
        </p:spPr>
        <p:txBody>
          <a:bodyPr/>
          <a:lstStyle/>
          <a:p>
            <a:endParaRPr lang="en-GB"/>
          </a:p>
        </p:txBody>
      </p:sp>
      <p:sp>
        <p:nvSpPr>
          <p:cNvPr id="20" name="Google Shape;168;p7">
            <a:extLst>
              <a:ext uri="{FF2B5EF4-FFF2-40B4-BE49-F238E27FC236}">
                <a16:creationId xmlns:a16="http://schemas.microsoft.com/office/drawing/2014/main" id="{A814953C-09C8-72DB-F9CC-A72CEF118B18}"/>
              </a:ext>
            </a:extLst>
          </p:cNvPr>
          <p:cNvSpPr/>
          <p:nvPr/>
        </p:nvSpPr>
        <p:spPr>
          <a:xfrm>
            <a:off x="4923539" y="1144441"/>
            <a:ext cx="2828925" cy="2108867"/>
          </a:xfrm>
          <a:prstGeom prst="rect">
            <a:avLst/>
          </a:prstGeom>
          <a:solidFill>
            <a:schemeClr val="tx2"/>
          </a:solidFill>
          <a:ln>
            <a:noFill/>
          </a:ln>
        </p:spPr>
        <p:txBody>
          <a:bodyPr spcFirstLastPara="1" wrap="square" lIns="91425" tIns="45700" rIns="91425" bIns="45700" anchor="t" anchorCtr="0">
            <a:noAutofit/>
          </a:bodyPr>
          <a:lstStyle/>
          <a:p>
            <a:pPr lvl="0">
              <a:lnSpc>
                <a:spcPts val="2200"/>
              </a:lnSpc>
              <a:spcAft>
                <a:spcPts val="600"/>
              </a:spcAft>
            </a:pPr>
            <a:r>
              <a:rPr lang="en-GB" b="1" dirty="0">
                <a:solidFill>
                  <a:schemeClr val="lt1"/>
                </a:solidFill>
                <a:latin typeface="Calibri"/>
                <a:ea typeface="Calibri"/>
                <a:cs typeface="Calibri"/>
                <a:sym typeface="Calibri"/>
              </a:rPr>
              <a:t>SÉCURITÉ</a:t>
            </a:r>
            <a:r>
              <a:rPr lang="en-GB" sz="1800" dirty="0">
                <a:solidFill>
                  <a:schemeClr val="lt1"/>
                </a:solidFill>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lvl="0">
              <a:lnSpc>
                <a:spcPts val="2200"/>
              </a:lnSpc>
            </a:pPr>
            <a:r>
              <a:rPr lang="en-US" dirty="0">
                <a:solidFill>
                  <a:schemeClr val="lt1"/>
                </a:solidFill>
                <a:latin typeface="Calibri"/>
                <a:ea typeface="Calibri"/>
                <a:cs typeface="Calibri"/>
                <a:sym typeface="Calibri"/>
              </a:rPr>
              <a:t>Les clients, les </a:t>
            </a:r>
            <a:r>
              <a:rPr lang="en-US" dirty="0" err="1">
                <a:solidFill>
                  <a:schemeClr val="lt1"/>
                </a:solidFill>
                <a:latin typeface="Calibri"/>
                <a:ea typeface="Calibri"/>
                <a:cs typeface="Calibri"/>
                <a:sym typeface="Calibri"/>
              </a:rPr>
              <a:t>travailleurs</a:t>
            </a:r>
            <a:r>
              <a:rPr lang="en-US" dirty="0">
                <a:solidFill>
                  <a:schemeClr val="lt1"/>
                </a:solidFill>
                <a:latin typeface="Calibri"/>
                <a:ea typeface="Calibri"/>
                <a:cs typeface="Calibri"/>
                <a:sym typeface="Calibri"/>
              </a:rPr>
              <a:t> et les </a:t>
            </a:r>
            <a:r>
              <a:rPr lang="en-US" dirty="0" err="1">
                <a:solidFill>
                  <a:schemeClr val="lt1"/>
                </a:solidFill>
                <a:latin typeface="Calibri"/>
                <a:ea typeface="Calibri"/>
                <a:cs typeface="Calibri"/>
                <a:sym typeface="Calibri"/>
              </a:rPr>
              <a:t>communautés</a:t>
            </a:r>
            <a:r>
              <a:rPr lang="en-US" dirty="0">
                <a:solidFill>
                  <a:schemeClr val="lt1"/>
                </a:solidFill>
                <a:latin typeface="Calibri"/>
                <a:ea typeface="Calibri"/>
                <a:cs typeface="Calibri"/>
                <a:sym typeface="Calibri"/>
              </a:rPr>
              <a:t> </a:t>
            </a:r>
            <a:r>
              <a:rPr lang="en-US" dirty="0" err="1">
                <a:solidFill>
                  <a:schemeClr val="lt1"/>
                </a:solidFill>
                <a:latin typeface="Calibri"/>
                <a:ea typeface="Calibri"/>
                <a:cs typeface="Calibri"/>
                <a:sym typeface="Calibri"/>
              </a:rPr>
              <a:t>sont</a:t>
            </a:r>
            <a:r>
              <a:rPr lang="en-US" dirty="0">
                <a:solidFill>
                  <a:schemeClr val="lt1"/>
                </a:solidFill>
                <a:latin typeface="Calibri"/>
                <a:ea typeface="Calibri"/>
                <a:cs typeface="Calibri"/>
                <a:sym typeface="Calibri"/>
              </a:rPr>
              <a:t> protégés </a:t>
            </a:r>
            <a:r>
              <a:rPr lang="en-US" dirty="0" err="1">
                <a:solidFill>
                  <a:schemeClr val="lt1"/>
                </a:solidFill>
                <a:latin typeface="Calibri"/>
                <a:ea typeface="Calibri"/>
                <a:cs typeface="Calibri"/>
                <a:sym typeface="Calibri"/>
              </a:rPr>
              <a:t>contre</a:t>
            </a:r>
            <a:r>
              <a:rPr lang="en-US" dirty="0">
                <a:solidFill>
                  <a:schemeClr val="lt1"/>
                </a:solidFill>
                <a:latin typeface="Calibri"/>
                <a:ea typeface="Calibri"/>
                <a:cs typeface="Calibri"/>
                <a:sym typeface="Calibri"/>
              </a:rPr>
              <a:t> les </a:t>
            </a:r>
            <a:r>
              <a:rPr lang="en-US" dirty="0" err="1">
                <a:solidFill>
                  <a:schemeClr val="lt1"/>
                </a:solidFill>
                <a:latin typeface="Calibri"/>
                <a:ea typeface="Calibri"/>
                <a:cs typeface="Calibri"/>
                <a:sym typeface="Calibri"/>
              </a:rPr>
              <a:t>risques</a:t>
            </a:r>
            <a:r>
              <a:rPr lang="en-US" dirty="0">
                <a:solidFill>
                  <a:schemeClr val="lt1"/>
                </a:solidFill>
                <a:latin typeface="Calibri"/>
                <a:ea typeface="Calibri"/>
                <a:cs typeface="Calibri"/>
                <a:sym typeface="Calibri"/>
              </a:rPr>
              <a:t> pour la </a:t>
            </a:r>
            <a:r>
              <a:rPr lang="en-US" dirty="0" err="1">
                <a:solidFill>
                  <a:schemeClr val="lt1"/>
                </a:solidFill>
                <a:latin typeface="Calibri"/>
                <a:ea typeface="Calibri"/>
                <a:cs typeface="Calibri"/>
                <a:sym typeface="Calibri"/>
              </a:rPr>
              <a:t>sécurité</a:t>
            </a:r>
            <a:r>
              <a:rPr lang="en-US" dirty="0">
                <a:solidFill>
                  <a:schemeClr val="lt1"/>
                </a:solidFill>
                <a:latin typeface="Calibri"/>
                <a:ea typeface="Calibri"/>
                <a:cs typeface="Calibri"/>
                <a:sym typeface="Calibri"/>
              </a:rPr>
              <a:t> et la </a:t>
            </a:r>
            <a:r>
              <a:rPr lang="en-US" dirty="0" err="1">
                <a:solidFill>
                  <a:schemeClr val="lt1"/>
                </a:solidFill>
                <a:latin typeface="Calibri"/>
                <a:ea typeface="Calibri"/>
                <a:cs typeface="Calibri"/>
                <a:sym typeface="Calibri"/>
              </a:rPr>
              <a:t>santé</a:t>
            </a:r>
            <a:endParaRPr lang="en-US" dirty="0">
              <a:solidFill>
                <a:schemeClr val="lt1"/>
              </a:solidFill>
              <a:latin typeface="Calibri"/>
              <a:ea typeface="Calibri"/>
              <a:cs typeface="Calibri"/>
              <a:sym typeface="Calibri"/>
            </a:endParaRPr>
          </a:p>
        </p:txBody>
      </p:sp>
      <p:sp>
        <p:nvSpPr>
          <p:cNvPr id="21" name="Google Shape;168;p7">
            <a:extLst>
              <a:ext uri="{FF2B5EF4-FFF2-40B4-BE49-F238E27FC236}">
                <a16:creationId xmlns:a16="http://schemas.microsoft.com/office/drawing/2014/main" id="{E0760E0E-11F8-95EB-E8D9-AB5405D8866D}"/>
              </a:ext>
            </a:extLst>
          </p:cNvPr>
          <p:cNvSpPr/>
          <p:nvPr/>
        </p:nvSpPr>
        <p:spPr>
          <a:xfrm>
            <a:off x="7934132" y="1144441"/>
            <a:ext cx="2828925" cy="2108867"/>
          </a:xfrm>
          <a:prstGeom prst="rect">
            <a:avLst/>
          </a:prstGeom>
          <a:solidFill>
            <a:schemeClr val="tx2"/>
          </a:solidFill>
          <a:ln>
            <a:noFill/>
          </a:ln>
        </p:spPr>
        <p:txBody>
          <a:bodyPr spcFirstLastPara="1" wrap="square" lIns="91425" tIns="45700" rIns="91425" bIns="45700" anchor="t" anchorCtr="0">
            <a:noAutofit/>
          </a:bodyPr>
          <a:lstStyle/>
          <a:p>
            <a:pPr lvl="0">
              <a:lnSpc>
                <a:spcPts val="2200"/>
              </a:lnSpc>
              <a:spcAft>
                <a:spcPts val="600"/>
              </a:spcAft>
            </a:pPr>
            <a:r>
              <a:rPr lang="en-GB" b="1" dirty="0">
                <a:solidFill>
                  <a:schemeClr val="lt1"/>
                </a:solidFill>
                <a:latin typeface="Calibri"/>
                <a:ea typeface="Calibri"/>
                <a:cs typeface="Calibri"/>
                <a:sym typeface="Calibri"/>
              </a:rPr>
              <a:t>DURABILITÉ</a:t>
            </a:r>
            <a:r>
              <a:rPr lang="en-GB" sz="1800" dirty="0">
                <a:solidFill>
                  <a:schemeClr val="lt1"/>
                </a:solidFill>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lvl="0">
              <a:lnSpc>
                <a:spcPts val="2200"/>
              </a:lnSpc>
            </a:pPr>
            <a:r>
              <a:rPr lang="en-US" dirty="0">
                <a:solidFill>
                  <a:schemeClr val="lt1"/>
                </a:solidFill>
                <a:latin typeface="Calibri"/>
                <a:ea typeface="Calibri"/>
                <a:cs typeface="Calibri"/>
                <a:sym typeface="Calibri"/>
              </a:rPr>
              <a:t>Les services </a:t>
            </a:r>
            <a:r>
              <a:rPr lang="en-US" dirty="0" err="1">
                <a:solidFill>
                  <a:schemeClr val="lt1"/>
                </a:solidFill>
                <a:latin typeface="Calibri"/>
                <a:ea typeface="Calibri"/>
                <a:cs typeface="Calibri"/>
                <a:sym typeface="Calibri"/>
              </a:rPr>
              <a:t>sont</a:t>
            </a:r>
            <a:r>
              <a:rPr lang="en-US" dirty="0">
                <a:solidFill>
                  <a:schemeClr val="lt1"/>
                </a:solidFill>
                <a:latin typeface="Calibri"/>
                <a:ea typeface="Calibri"/>
                <a:cs typeface="Calibri"/>
                <a:sym typeface="Calibri"/>
              </a:rPr>
              <a:t> </a:t>
            </a:r>
            <a:r>
              <a:rPr lang="en-US" dirty="0" err="1">
                <a:solidFill>
                  <a:schemeClr val="lt1"/>
                </a:solidFill>
                <a:latin typeface="Calibri"/>
                <a:ea typeface="Calibri"/>
                <a:cs typeface="Calibri"/>
                <a:sym typeface="Calibri"/>
              </a:rPr>
              <a:t>fournis</a:t>
            </a:r>
            <a:r>
              <a:rPr lang="en-US" dirty="0">
                <a:solidFill>
                  <a:schemeClr val="lt1"/>
                </a:solidFill>
                <a:latin typeface="Calibri"/>
                <a:ea typeface="Calibri"/>
                <a:cs typeface="Calibri"/>
                <a:sym typeface="Calibri"/>
              </a:rPr>
              <a:t> de manière </a:t>
            </a:r>
            <a:r>
              <a:rPr lang="en-US" dirty="0" err="1">
                <a:solidFill>
                  <a:schemeClr val="lt1"/>
                </a:solidFill>
                <a:latin typeface="Calibri"/>
                <a:ea typeface="Calibri"/>
                <a:cs typeface="Calibri"/>
                <a:sym typeface="Calibri"/>
              </a:rPr>
              <a:t>fiable</a:t>
            </a:r>
            <a:r>
              <a:rPr lang="en-US" dirty="0">
                <a:solidFill>
                  <a:schemeClr val="lt1"/>
                </a:solidFill>
                <a:latin typeface="Calibri"/>
                <a:ea typeface="Calibri"/>
                <a:cs typeface="Calibri"/>
                <a:sym typeface="Calibri"/>
              </a:rPr>
              <a:t> grâce </a:t>
            </a:r>
            <a:r>
              <a:rPr lang="en-US" dirty="0" err="1">
                <a:solidFill>
                  <a:schemeClr val="lt1"/>
                </a:solidFill>
                <a:latin typeface="Calibri"/>
                <a:ea typeface="Calibri"/>
                <a:cs typeface="Calibri"/>
                <a:sym typeface="Calibri"/>
              </a:rPr>
              <a:t>à</a:t>
            </a:r>
            <a:r>
              <a:rPr lang="en-US" dirty="0">
                <a:solidFill>
                  <a:schemeClr val="lt1"/>
                </a:solidFill>
                <a:latin typeface="Calibri"/>
                <a:ea typeface="Calibri"/>
                <a:cs typeface="Calibri"/>
                <a:sym typeface="Calibri"/>
              </a:rPr>
              <a:t> </a:t>
            </a:r>
            <a:r>
              <a:rPr lang="en-US" dirty="0" err="1">
                <a:solidFill>
                  <a:schemeClr val="lt1"/>
                </a:solidFill>
                <a:latin typeface="Calibri"/>
                <a:ea typeface="Calibri"/>
                <a:cs typeface="Calibri"/>
                <a:sym typeface="Calibri"/>
              </a:rPr>
              <a:t>une</a:t>
            </a:r>
            <a:r>
              <a:rPr lang="en-US" dirty="0">
                <a:solidFill>
                  <a:schemeClr val="lt1"/>
                </a:solidFill>
                <a:latin typeface="Calibri"/>
                <a:ea typeface="Calibri"/>
                <a:cs typeface="Calibri"/>
                <a:sym typeface="Calibri"/>
              </a:rPr>
              <a:t> bonne gestion des </a:t>
            </a:r>
            <a:r>
              <a:rPr lang="en-US" dirty="0" err="1">
                <a:solidFill>
                  <a:schemeClr val="lt1"/>
                </a:solidFill>
                <a:latin typeface="Calibri"/>
                <a:ea typeface="Calibri"/>
                <a:cs typeface="Calibri"/>
                <a:sym typeface="Calibri"/>
              </a:rPr>
              <a:t>ressources</a:t>
            </a:r>
            <a:r>
              <a:rPr lang="en-US" dirty="0">
                <a:solidFill>
                  <a:schemeClr val="lt1"/>
                </a:solidFill>
                <a:latin typeface="Calibri"/>
                <a:ea typeface="Calibri"/>
                <a:cs typeface="Calibri"/>
                <a:sym typeface="Calibri"/>
              </a:rPr>
              <a:t> </a:t>
            </a:r>
            <a:r>
              <a:rPr lang="en-US" dirty="0" err="1">
                <a:solidFill>
                  <a:schemeClr val="lt1"/>
                </a:solidFill>
                <a:latin typeface="Calibri"/>
                <a:ea typeface="Calibri"/>
                <a:cs typeface="Calibri"/>
                <a:sym typeface="Calibri"/>
              </a:rPr>
              <a:t>humaines</a:t>
            </a:r>
            <a:r>
              <a:rPr lang="en-US" dirty="0">
                <a:solidFill>
                  <a:schemeClr val="lt1"/>
                </a:solidFill>
                <a:latin typeface="Calibri"/>
                <a:ea typeface="Calibri"/>
                <a:cs typeface="Calibri"/>
                <a:sym typeface="Calibri"/>
              </a:rPr>
              <a:t>, </a:t>
            </a:r>
            <a:r>
              <a:rPr lang="en-US" dirty="0" err="1">
                <a:solidFill>
                  <a:schemeClr val="lt1"/>
                </a:solidFill>
                <a:latin typeface="Calibri"/>
                <a:ea typeface="Calibri"/>
                <a:cs typeface="Calibri"/>
                <a:sym typeface="Calibri"/>
              </a:rPr>
              <a:t>financières</a:t>
            </a:r>
            <a:r>
              <a:rPr lang="en-US" dirty="0">
                <a:solidFill>
                  <a:schemeClr val="lt1"/>
                </a:solidFill>
                <a:latin typeface="Calibri"/>
                <a:ea typeface="Calibri"/>
                <a:cs typeface="Calibri"/>
                <a:sym typeface="Calibri"/>
              </a:rPr>
              <a:t> et </a:t>
            </a:r>
            <a:r>
              <a:rPr lang="en-US" dirty="0" err="1">
                <a:solidFill>
                  <a:schemeClr val="lt1"/>
                </a:solidFill>
                <a:latin typeface="Calibri"/>
                <a:ea typeface="Calibri"/>
                <a:cs typeface="Calibri"/>
                <a:sym typeface="Calibri"/>
              </a:rPr>
              <a:t>naturelles</a:t>
            </a:r>
            <a:endParaRPr lang="en-US" dirty="0">
              <a:solidFill>
                <a:schemeClr val="lt1"/>
              </a:solidFill>
              <a:latin typeface="Calibri"/>
              <a:ea typeface="Calibri"/>
              <a:cs typeface="Calibri"/>
              <a:sym typeface="Calibri"/>
            </a:endParaRPr>
          </a:p>
        </p:txBody>
      </p:sp>
      <p:sp>
        <p:nvSpPr>
          <p:cNvPr id="22" name="Google Shape;168;p7">
            <a:extLst>
              <a:ext uri="{FF2B5EF4-FFF2-40B4-BE49-F238E27FC236}">
                <a16:creationId xmlns:a16="http://schemas.microsoft.com/office/drawing/2014/main" id="{549B5AEA-A7D9-F193-3755-55A3C1531719}"/>
              </a:ext>
            </a:extLst>
          </p:cNvPr>
          <p:cNvSpPr/>
          <p:nvPr/>
        </p:nvSpPr>
        <p:spPr>
          <a:xfrm>
            <a:off x="1923856" y="3434757"/>
            <a:ext cx="2828925" cy="2426397"/>
          </a:xfrm>
          <a:prstGeom prst="rect">
            <a:avLst/>
          </a:prstGeom>
          <a:solidFill>
            <a:schemeClr val="tx2">
              <a:alpha val="15000"/>
            </a:schemeClr>
          </a:solidFill>
          <a:ln>
            <a:noFill/>
          </a:ln>
        </p:spPr>
        <p:txBody>
          <a:bodyPr spcFirstLastPara="1" wrap="square" lIns="91425" tIns="45700" rIns="91425" bIns="45700" anchor="t" anchorCtr="0">
            <a:noAutofit/>
          </a:bodyPr>
          <a:lstStyle/>
          <a:p>
            <a:pPr lvl="0">
              <a:lnSpc>
                <a:spcPts val="2200"/>
              </a:lnSpc>
              <a:spcAft>
                <a:spcPts val="600"/>
              </a:spcAft>
            </a:pPr>
            <a:r>
              <a:rPr lang="en-GB" b="1" dirty="0">
                <a:latin typeface="Calibri"/>
                <a:ea typeface="Calibri"/>
                <a:cs typeface="Calibri"/>
                <a:sym typeface="Calibri"/>
              </a:rPr>
              <a:t>RESPONSABILITÉ</a:t>
            </a:r>
            <a:r>
              <a:rPr lang="en-GB" sz="1800" dirty="0">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lvl="0">
              <a:lnSpc>
                <a:spcPts val="2200"/>
              </a:lnSpc>
            </a:pPr>
            <a:r>
              <a:rPr lang="en-US" dirty="0" err="1">
                <a:latin typeface="Calibri"/>
                <a:ea typeface="Calibri"/>
                <a:cs typeface="Calibri"/>
                <a:sym typeface="Calibri"/>
              </a:rPr>
              <a:t>L'autorité</a:t>
            </a:r>
            <a:r>
              <a:rPr lang="en-US" dirty="0">
                <a:latin typeface="Calibri"/>
                <a:ea typeface="Calibri"/>
                <a:cs typeface="Calibri"/>
                <a:sym typeface="Calibri"/>
              </a:rPr>
              <a:t> </a:t>
            </a:r>
            <a:r>
              <a:rPr lang="en-US" dirty="0" err="1">
                <a:latin typeface="Calibri"/>
                <a:ea typeface="Calibri"/>
                <a:cs typeface="Calibri"/>
                <a:sym typeface="Calibri"/>
              </a:rPr>
              <a:t>ou</a:t>
            </a:r>
            <a:r>
              <a:rPr lang="en-US" dirty="0">
                <a:latin typeface="Calibri"/>
                <a:ea typeface="Calibri"/>
                <a:cs typeface="Calibri"/>
                <a:sym typeface="Calibri"/>
              </a:rPr>
              <a:t> les </a:t>
            </a:r>
            <a:r>
              <a:rPr lang="en-US" dirty="0" err="1">
                <a:latin typeface="Calibri"/>
                <a:ea typeface="Calibri"/>
                <a:cs typeface="Calibri"/>
                <a:sym typeface="Calibri"/>
              </a:rPr>
              <a:t>autorités</a:t>
            </a:r>
            <a:r>
              <a:rPr lang="en-US" dirty="0">
                <a:latin typeface="Calibri"/>
                <a:ea typeface="Calibri"/>
                <a:cs typeface="Calibri"/>
                <a:sym typeface="Calibri"/>
              </a:rPr>
              <a:t> </a:t>
            </a:r>
            <a:r>
              <a:rPr lang="en-US" dirty="0" err="1">
                <a:latin typeface="Calibri"/>
                <a:ea typeface="Calibri"/>
                <a:cs typeface="Calibri"/>
                <a:sym typeface="Calibri"/>
              </a:rPr>
              <a:t>ont</a:t>
            </a:r>
            <a:r>
              <a:rPr lang="en-US" dirty="0">
                <a:latin typeface="Calibri"/>
                <a:ea typeface="Calibri"/>
                <a:cs typeface="Calibri"/>
                <a:sym typeface="Calibri"/>
              </a:rPr>
              <a:t> un </a:t>
            </a:r>
            <a:r>
              <a:rPr lang="en-US" dirty="0" err="1">
                <a:latin typeface="Calibri"/>
                <a:ea typeface="Calibri"/>
                <a:cs typeface="Calibri"/>
                <a:sym typeface="Calibri"/>
              </a:rPr>
              <a:t>mandat</a:t>
            </a:r>
            <a:r>
              <a:rPr lang="en-US" dirty="0">
                <a:latin typeface="Calibri"/>
                <a:ea typeface="Calibri"/>
                <a:cs typeface="Calibri"/>
                <a:sym typeface="Calibri"/>
              </a:rPr>
              <a:t> </a:t>
            </a:r>
            <a:r>
              <a:rPr lang="en-US" dirty="0" err="1">
                <a:latin typeface="Calibri"/>
                <a:ea typeface="Calibri"/>
                <a:cs typeface="Calibri"/>
                <a:sym typeface="Calibri"/>
              </a:rPr>
              <a:t>clair</a:t>
            </a:r>
            <a:r>
              <a:rPr lang="en-US" dirty="0">
                <a:latin typeface="Calibri"/>
                <a:ea typeface="Calibri"/>
                <a:cs typeface="Calibri"/>
                <a:sym typeface="Calibri"/>
              </a:rPr>
              <a:t> pour </a:t>
            </a:r>
            <a:r>
              <a:rPr lang="en-US" dirty="0" err="1">
                <a:latin typeface="Calibri"/>
                <a:ea typeface="Calibri"/>
                <a:cs typeface="Calibri"/>
                <a:sym typeface="Calibri"/>
              </a:rPr>
              <a:t>garantir</a:t>
            </a:r>
            <a:r>
              <a:rPr lang="en-US" dirty="0">
                <a:latin typeface="Calibri"/>
                <a:ea typeface="Calibri"/>
                <a:cs typeface="Calibri"/>
                <a:sym typeface="Calibri"/>
              </a:rPr>
              <a:t> des services </a:t>
            </a:r>
            <a:r>
              <a:rPr lang="en-US" dirty="0" err="1">
                <a:latin typeface="Calibri"/>
                <a:ea typeface="Calibri"/>
                <a:cs typeface="Calibri"/>
                <a:sym typeface="Calibri"/>
              </a:rPr>
              <a:t>d'assainissement</a:t>
            </a:r>
            <a:r>
              <a:rPr lang="en-US" dirty="0">
                <a:latin typeface="Calibri"/>
                <a:ea typeface="Calibri"/>
                <a:cs typeface="Calibri"/>
                <a:sym typeface="Calibri"/>
              </a:rPr>
              <a:t> </a:t>
            </a:r>
            <a:r>
              <a:rPr lang="en-US" dirty="0" err="1">
                <a:latin typeface="Calibri"/>
                <a:ea typeface="Calibri"/>
                <a:cs typeface="Calibri"/>
                <a:sym typeface="Calibri"/>
              </a:rPr>
              <a:t>inclusifs</a:t>
            </a:r>
            <a:r>
              <a:rPr lang="en-US" dirty="0">
                <a:latin typeface="Calibri"/>
                <a:ea typeface="Calibri"/>
                <a:cs typeface="Calibri"/>
                <a:sym typeface="Calibri"/>
              </a:rPr>
              <a:t> et </a:t>
            </a:r>
            <a:r>
              <a:rPr lang="en-US" dirty="0" err="1">
                <a:latin typeface="Calibri"/>
                <a:ea typeface="Calibri"/>
                <a:cs typeface="Calibri"/>
                <a:sym typeface="Calibri"/>
              </a:rPr>
              <a:t>sûrs</a:t>
            </a:r>
            <a:endParaRPr dirty="0">
              <a:latin typeface="Calibri" panose="020F0502020204030204" pitchFamily="34" charset="0"/>
              <a:cs typeface="Calibri" panose="020F0502020204030204" pitchFamily="34" charset="0"/>
            </a:endParaRPr>
          </a:p>
        </p:txBody>
      </p:sp>
      <p:sp>
        <p:nvSpPr>
          <p:cNvPr id="23" name="Google Shape;174;p7">
            <a:extLst>
              <a:ext uri="{FF2B5EF4-FFF2-40B4-BE49-F238E27FC236}">
                <a16:creationId xmlns:a16="http://schemas.microsoft.com/office/drawing/2014/main" id="{77EF3A5F-F856-4691-40C2-210AB485D34F}"/>
              </a:ext>
            </a:extLst>
          </p:cNvPr>
          <p:cNvSpPr txBox="1"/>
          <p:nvPr/>
        </p:nvSpPr>
        <p:spPr>
          <a:xfrm rot="-5400000">
            <a:off x="606111" y="3927657"/>
            <a:ext cx="1778434" cy="857056"/>
          </a:xfrm>
          <a:prstGeom prst="rect">
            <a:avLst/>
          </a:prstGeom>
          <a:noFill/>
          <a:ln>
            <a:noFill/>
          </a:ln>
        </p:spPr>
        <p:txBody>
          <a:bodyPr spcFirstLastPara="1" wrap="square" lIns="0" tIns="0" rIns="0" bIns="0" anchor="ctr" anchorCtr="0">
            <a:noAutofit/>
          </a:bodyPr>
          <a:lstStyle/>
          <a:p>
            <a:pPr marL="0" marR="0" lvl="0" indent="0" algn="ctr" rtl="0">
              <a:lnSpc>
                <a:spcPts val="2300"/>
              </a:lnSpc>
              <a:spcBef>
                <a:spcPts val="0"/>
              </a:spcBef>
              <a:spcAft>
                <a:spcPts val="0"/>
              </a:spcAft>
              <a:buNone/>
            </a:pPr>
            <a:r>
              <a:rPr lang="en-GB" sz="2400" b="1" dirty="0" err="1">
                <a:latin typeface="Calibri" panose="020F0502020204030204" pitchFamily="34" charset="0"/>
                <a:cs typeface="Calibri" panose="020F0502020204030204" pitchFamily="34" charset="0"/>
                <a:sym typeface="Arial"/>
              </a:rPr>
              <a:t>Fonctions</a:t>
            </a:r>
            <a:r>
              <a:rPr lang="en-GB" sz="2400" b="1" dirty="0">
                <a:latin typeface="Calibri" panose="020F0502020204030204" pitchFamily="34" charset="0"/>
                <a:cs typeface="Calibri" panose="020F0502020204030204" pitchFamily="34" charset="0"/>
                <a:sym typeface="Arial"/>
              </a:rPr>
              <a:t> du </a:t>
            </a:r>
            <a:r>
              <a:rPr lang="en-GB" sz="2400" b="1" dirty="0" err="1">
                <a:latin typeface="Calibri" panose="020F0502020204030204" pitchFamily="34" charset="0"/>
                <a:cs typeface="Calibri" panose="020F0502020204030204" pitchFamily="34" charset="0"/>
                <a:sym typeface="Arial"/>
              </a:rPr>
              <a:t>système</a:t>
            </a:r>
            <a:endParaRPr lang="en-GB" sz="2400" b="1" dirty="0">
              <a:latin typeface="Calibri" panose="020F0502020204030204" pitchFamily="34" charset="0"/>
              <a:cs typeface="Calibri" panose="020F0502020204030204" pitchFamily="34" charset="0"/>
              <a:sym typeface="Arial"/>
            </a:endParaRPr>
          </a:p>
        </p:txBody>
      </p:sp>
      <p:sp>
        <p:nvSpPr>
          <p:cNvPr id="24" name="Google Shape;168;p7">
            <a:extLst>
              <a:ext uri="{FF2B5EF4-FFF2-40B4-BE49-F238E27FC236}">
                <a16:creationId xmlns:a16="http://schemas.microsoft.com/office/drawing/2014/main" id="{F522C1F8-C5D7-0AB7-9FC7-2F58246CA264}"/>
              </a:ext>
            </a:extLst>
          </p:cNvPr>
          <p:cNvSpPr/>
          <p:nvPr/>
        </p:nvSpPr>
        <p:spPr>
          <a:xfrm>
            <a:off x="4923539" y="3434757"/>
            <a:ext cx="2828925" cy="2426397"/>
          </a:xfrm>
          <a:prstGeom prst="rect">
            <a:avLst/>
          </a:prstGeom>
          <a:solidFill>
            <a:schemeClr val="tx2">
              <a:alpha val="15000"/>
            </a:schemeClr>
          </a:solidFill>
          <a:ln>
            <a:noFill/>
          </a:ln>
        </p:spPr>
        <p:txBody>
          <a:bodyPr spcFirstLastPara="1" wrap="square" lIns="91425" tIns="45700" rIns="91425" bIns="45700" anchor="t" anchorCtr="0">
            <a:noAutofit/>
          </a:bodyPr>
          <a:lstStyle/>
          <a:p>
            <a:pPr lvl="0">
              <a:lnSpc>
                <a:spcPts val="2200"/>
              </a:lnSpc>
              <a:spcAft>
                <a:spcPts val="600"/>
              </a:spcAft>
            </a:pPr>
            <a:r>
              <a:rPr lang="en-GB" b="1" dirty="0">
                <a:latin typeface="Calibri"/>
                <a:ea typeface="Calibri"/>
                <a:cs typeface="Calibri"/>
                <a:sym typeface="Calibri"/>
              </a:rPr>
              <a:t>OBLIGATION DE RENDRE COMPTE</a:t>
            </a:r>
            <a:r>
              <a:rPr lang="en-GB" sz="1800" dirty="0">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lvl="0">
              <a:lnSpc>
                <a:spcPts val="2200"/>
              </a:lnSpc>
            </a:pPr>
            <a:r>
              <a:rPr lang="en-US" dirty="0">
                <a:latin typeface="Calibri"/>
                <a:ea typeface="Calibri"/>
                <a:cs typeface="Calibri"/>
                <a:sym typeface="Calibri"/>
              </a:rPr>
              <a:t>La performance </a:t>
            </a:r>
            <a:r>
              <a:rPr lang="en-US" dirty="0" err="1">
                <a:latin typeface="Calibri"/>
                <a:ea typeface="Calibri"/>
                <a:cs typeface="Calibri"/>
                <a:sym typeface="Calibri"/>
              </a:rPr>
              <a:t>est</a:t>
            </a:r>
            <a:r>
              <a:rPr lang="en-US" dirty="0">
                <a:latin typeface="Calibri"/>
                <a:ea typeface="Calibri"/>
                <a:cs typeface="Calibri"/>
                <a:sym typeface="Calibri"/>
              </a:rPr>
              <a:t> </a:t>
            </a:r>
            <a:r>
              <a:rPr lang="en-US" dirty="0" err="1">
                <a:latin typeface="Calibri"/>
                <a:ea typeface="Calibri"/>
                <a:cs typeface="Calibri"/>
                <a:sym typeface="Calibri"/>
              </a:rPr>
              <a:t>surveillée</a:t>
            </a:r>
            <a:r>
              <a:rPr lang="en-US" dirty="0">
                <a:latin typeface="Calibri"/>
                <a:ea typeface="Calibri"/>
                <a:cs typeface="Calibri"/>
                <a:sym typeface="Calibri"/>
              </a:rPr>
              <a:t> de manière </a:t>
            </a:r>
            <a:r>
              <a:rPr lang="en-US" dirty="0" err="1">
                <a:latin typeface="Calibri"/>
                <a:ea typeface="Calibri"/>
                <a:cs typeface="Calibri"/>
                <a:sym typeface="Calibri"/>
              </a:rPr>
              <a:t>transparente</a:t>
            </a:r>
            <a:r>
              <a:rPr lang="en-US" dirty="0">
                <a:latin typeface="Calibri"/>
                <a:ea typeface="Calibri"/>
                <a:cs typeface="Calibri"/>
                <a:sym typeface="Calibri"/>
              </a:rPr>
              <a:t> et </a:t>
            </a:r>
            <a:r>
              <a:rPr lang="en-US" dirty="0" err="1">
                <a:latin typeface="Calibri"/>
                <a:ea typeface="Calibri"/>
                <a:cs typeface="Calibri"/>
                <a:sym typeface="Calibri"/>
              </a:rPr>
              <a:t>gérée</a:t>
            </a:r>
            <a:r>
              <a:rPr lang="en-US" dirty="0">
                <a:latin typeface="Calibri"/>
                <a:ea typeface="Calibri"/>
                <a:cs typeface="Calibri"/>
                <a:sym typeface="Calibri"/>
              </a:rPr>
              <a:t> avec des </a:t>
            </a:r>
            <a:r>
              <a:rPr lang="en-US" dirty="0" err="1">
                <a:latin typeface="Calibri"/>
                <a:ea typeface="Calibri"/>
                <a:cs typeface="Calibri"/>
                <a:sym typeface="Calibri"/>
              </a:rPr>
              <a:t>données</a:t>
            </a:r>
            <a:r>
              <a:rPr lang="en-US" dirty="0">
                <a:latin typeface="Calibri"/>
                <a:ea typeface="Calibri"/>
                <a:cs typeface="Calibri"/>
                <a:sym typeface="Calibri"/>
              </a:rPr>
              <a:t>, de la transparence et des </a:t>
            </a:r>
            <a:r>
              <a:rPr lang="en-US" dirty="0" err="1">
                <a:latin typeface="Calibri"/>
                <a:ea typeface="Calibri"/>
                <a:cs typeface="Calibri"/>
                <a:sym typeface="Calibri"/>
              </a:rPr>
              <a:t>incitations</a:t>
            </a:r>
            <a:endParaRPr lang="en-US" dirty="0">
              <a:latin typeface="Calibri"/>
              <a:ea typeface="Calibri"/>
              <a:cs typeface="Calibri"/>
              <a:sym typeface="Calibri"/>
            </a:endParaRPr>
          </a:p>
        </p:txBody>
      </p:sp>
      <p:sp>
        <p:nvSpPr>
          <p:cNvPr id="25" name="Google Shape;168;p7">
            <a:extLst>
              <a:ext uri="{FF2B5EF4-FFF2-40B4-BE49-F238E27FC236}">
                <a16:creationId xmlns:a16="http://schemas.microsoft.com/office/drawing/2014/main" id="{41E69445-8D5E-E3AE-34ED-CB978B7AF987}"/>
              </a:ext>
            </a:extLst>
          </p:cNvPr>
          <p:cNvSpPr/>
          <p:nvPr/>
        </p:nvSpPr>
        <p:spPr>
          <a:xfrm>
            <a:off x="7934132" y="3434757"/>
            <a:ext cx="2828925" cy="2426397"/>
          </a:xfrm>
          <a:prstGeom prst="rect">
            <a:avLst/>
          </a:prstGeom>
          <a:solidFill>
            <a:schemeClr val="tx2">
              <a:alpha val="15000"/>
            </a:schemeClr>
          </a:solidFill>
          <a:ln>
            <a:noFill/>
          </a:ln>
        </p:spPr>
        <p:txBody>
          <a:bodyPr spcFirstLastPara="1" wrap="square" lIns="91425" tIns="45700" rIns="91425" bIns="45700" anchor="t" anchorCtr="0">
            <a:noAutofit/>
          </a:bodyPr>
          <a:lstStyle/>
          <a:p>
            <a:pPr lvl="0">
              <a:lnSpc>
                <a:spcPts val="2200"/>
              </a:lnSpc>
              <a:spcAft>
                <a:spcPts val="600"/>
              </a:spcAft>
            </a:pPr>
            <a:r>
              <a:rPr lang="en-GB" b="1" dirty="0">
                <a:latin typeface="Calibri"/>
                <a:ea typeface="Calibri"/>
                <a:cs typeface="Calibri"/>
                <a:sym typeface="Calibri"/>
              </a:rPr>
              <a:t>PLANIFICATION ET GESTION DES RESSOURCES</a:t>
            </a:r>
            <a:r>
              <a:rPr lang="en-GB" sz="1800" dirty="0">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lvl="0">
              <a:lnSpc>
                <a:spcPts val="2200"/>
              </a:lnSpc>
            </a:pPr>
            <a:r>
              <a:rPr lang="en-US" dirty="0">
                <a:latin typeface="Calibri"/>
                <a:ea typeface="Calibri"/>
                <a:cs typeface="Calibri"/>
                <a:sym typeface="Calibri"/>
              </a:rPr>
              <a:t>Les </a:t>
            </a:r>
            <a:r>
              <a:rPr lang="en-US" dirty="0" err="1">
                <a:latin typeface="Calibri"/>
                <a:ea typeface="Calibri"/>
                <a:cs typeface="Calibri"/>
                <a:sym typeface="Calibri"/>
              </a:rPr>
              <a:t>ressources</a:t>
            </a:r>
            <a:r>
              <a:rPr lang="en-US" dirty="0">
                <a:latin typeface="Calibri"/>
                <a:ea typeface="Calibri"/>
                <a:cs typeface="Calibri"/>
                <a:sym typeface="Calibri"/>
              </a:rPr>
              <a:t> </a:t>
            </a:r>
            <a:r>
              <a:rPr lang="en-US" dirty="0" err="1">
                <a:latin typeface="Calibri"/>
                <a:ea typeface="Calibri"/>
                <a:cs typeface="Calibri"/>
                <a:sym typeface="Calibri"/>
              </a:rPr>
              <a:t>sont</a:t>
            </a:r>
            <a:r>
              <a:rPr lang="en-US" dirty="0">
                <a:latin typeface="Calibri"/>
                <a:ea typeface="Calibri"/>
                <a:cs typeface="Calibri"/>
                <a:sym typeface="Calibri"/>
              </a:rPr>
              <a:t> </a:t>
            </a:r>
            <a:r>
              <a:rPr lang="en-US" dirty="0" err="1">
                <a:latin typeface="Calibri"/>
                <a:ea typeface="Calibri"/>
                <a:cs typeface="Calibri"/>
                <a:sym typeface="Calibri"/>
              </a:rPr>
              <a:t>gérées</a:t>
            </a:r>
            <a:r>
              <a:rPr lang="en-US" dirty="0">
                <a:latin typeface="Calibri"/>
                <a:ea typeface="Calibri"/>
                <a:cs typeface="Calibri"/>
                <a:sym typeface="Calibri"/>
              </a:rPr>
              <a:t> pour </a:t>
            </a:r>
            <a:r>
              <a:rPr lang="en-US" dirty="0" err="1">
                <a:latin typeface="Calibri"/>
                <a:ea typeface="Calibri"/>
                <a:cs typeface="Calibri"/>
                <a:sym typeface="Calibri"/>
              </a:rPr>
              <a:t>soutenir</a:t>
            </a:r>
            <a:r>
              <a:rPr lang="en-US" dirty="0">
                <a:latin typeface="Calibri"/>
                <a:ea typeface="Calibri"/>
                <a:cs typeface="Calibri"/>
                <a:sym typeface="Calibri"/>
              </a:rPr>
              <a:t> la mise </a:t>
            </a:r>
            <a:r>
              <a:rPr lang="en-US" dirty="0" err="1">
                <a:latin typeface="Calibri"/>
                <a:ea typeface="Calibri"/>
                <a:cs typeface="Calibri"/>
                <a:sym typeface="Calibri"/>
              </a:rPr>
              <a:t>en</a:t>
            </a:r>
            <a:r>
              <a:rPr lang="en-US" dirty="0">
                <a:latin typeface="Calibri"/>
                <a:ea typeface="Calibri"/>
                <a:cs typeface="Calibri"/>
                <a:sym typeface="Calibri"/>
              </a:rPr>
              <a:t> </a:t>
            </a:r>
            <a:r>
              <a:rPr lang="en-US" dirty="0" err="1">
                <a:latin typeface="Calibri"/>
                <a:ea typeface="Calibri"/>
                <a:cs typeface="Calibri"/>
                <a:sym typeface="Calibri"/>
              </a:rPr>
              <a:t>œuvre</a:t>
            </a:r>
            <a:r>
              <a:rPr lang="en-US" dirty="0">
                <a:latin typeface="Calibri"/>
                <a:ea typeface="Calibri"/>
                <a:cs typeface="Calibri"/>
                <a:sym typeface="Calibri"/>
              </a:rPr>
              <a:t> du </a:t>
            </a:r>
            <a:r>
              <a:rPr lang="en-US" dirty="0" err="1">
                <a:latin typeface="Calibri"/>
                <a:ea typeface="Calibri"/>
                <a:cs typeface="Calibri"/>
                <a:sym typeface="Calibri"/>
              </a:rPr>
              <a:t>mandat</a:t>
            </a:r>
            <a:r>
              <a:rPr lang="en-US" dirty="0">
                <a:latin typeface="Calibri"/>
                <a:ea typeface="Calibri"/>
                <a:cs typeface="Calibri"/>
                <a:sym typeface="Calibri"/>
              </a:rPr>
              <a:t> et </a:t>
            </a:r>
            <a:r>
              <a:rPr lang="en-US" dirty="0" err="1">
                <a:latin typeface="Calibri"/>
                <a:ea typeface="Calibri"/>
                <a:cs typeface="Calibri"/>
                <a:sym typeface="Calibri"/>
              </a:rPr>
              <a:t>atteindre</a:t>
            </a:r>
            <a:r>
              <a:rPr lang="en-US" dirty="0">
                <a:latin typeface="Calibri"/>
                <a:ea typeface="Calibri"/>
                <a:cs typeface="Calibri"/>
                <a:sym typeface="Calibri"/>
              </a:rPr>
              <a:t> les </a:t>
            </a:r>
            <a:r>
              <a:rPr lang="en-US" dirty="0" err="1">
                <a:latin typeface="Calibri"/>
                <a:ea typeface="Calibri"/>
                <a:cs typeface="Calibri"/>
                <a:sym typeface="Calibri"/>
              </a:rPr>
              <a:t>objectifs</a:t>
            </a:r>
            <a:r>
              <a:rPr lang="en-US" dirty="0">
                <a:latin typeface="Calibri"/>
                <a:ea typeface="Calibri"/>
                <a:cs typeface="Calibri"/>
                <a:sym typeface="Calibri"/>
              </a:rPr>
              <a:t> dans le temps et </a:t>
            </a:r>
            <a:r>
              <a:rPr lang="en-US" dirty="0" err="1">
                <a:latin typeface="Calibri"/>
                <a:ea typeface="Calibri"/>
                <a:cs typeface="Calibri"/>
                <a:sym typeface="Calibri"/>
              </a:rPr>
              <a:t>l'espace</a:t>
            </a:r>
            <a:endParaRPr lang="en-US" dirty="0">
              <a:latin typeface="Calibri"/>
              <a:ea typeface="Calibri"/>
              <a:cs typeface="Calibri"/>
              <a:sym typeface="Calibri"/>
            </a:endParaRPr>
          </a:p>
        </p:txBody>
      </p:sp>
    </p:spTree>
    <p:extLst>
      <p:ext uri="{BB962C8B-B14F-4D97-AF65-F5344CB8AC3E}">
        <p14:creationId xmlns:p14="http://schemas.microsoft.com/office/powerpoint/2010/main" val="3251962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additive="base">
                                        <p:cTn id="10" dur="500"/>
                                        <p:tgtEl>
                                          <p:spTgt spid="17"/>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p:tgtEl>
                                          <p:spTgt spid="19"/>
                                        </p:tgtEl>
                                        <p:attrNameLst>
                                          <p:attrName>ppt_y</p:attrName>
                                        </p:attrNameLst>
                                      </p:cBhvr>
                                      <p:tavLst>
                                        <p:tav tm="0">
                                          <p:val>
                                            <p:strVal val="#ppt_y+1"/>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900" y="368053"/>
            <a:ext cx="5142271" cy="518508"/>
          </a:xfrm>
          <a:prstGeom prst="rect">
            <a:avLst/>
          </a:prstGeom>
        </p:spPr>
        <p:txBody>
          <a:bodyPr vert="horz" lIns="0" tIns="0" rIns="0" bIns="0" rtlCol="0" anchor="t" anchorCtr="0">
            <a:normAutofit/>
          </a:bodyPr>
          <a:lstStyle/>
          <a:p>
            <a:r>
              <a:rPr lang="en-US" sz="3200" b="1" dirty="0">
                <a:solidFill>
                  <a:schemeClr val="tx2"/>
                </a:solidFill>
                <a:latin typeface="Calibri" panose="020F0502020204030204" pitchFamily="34" charset="0"/>
              </a:rPr>
              <a:t>CWIS Cadre</a:t>
            </a:r>
          </a:p>
        </p:txBody>
      </p:sp>
      <p:sp>
        <p:nvSpPr>
          <p:cNvPr id="7" name="Google Shape;135;p5">
            <a:extLst>
              <a:ext uri="{FF2B5EF4-FFF2-40B4-BE49-F238E27FC236}">
                <a16:creationId xmlns:a16="http://schemas.microsoft.com/office/drawing/2014/main" id="{937D126C-D7FD-227A-B057-594183451F2D}"/>
              </a:ext>
            </a:extLst>
          </p:cNvPr>
          <p:cNvSpPr/>
          <p:nvPr/>
        </p:nvSpPr>
        <p:spPr>
          <a:xfrm>
            <a:off x="6096000" y="1144441"/>
            <a:ext cx="2245200" cy="384750"/>
          </a:xfrm>
          <a:prstGeom prst="rect">
            <a:avLst/>
          </a:prstGeom>
          <a:noFill/>
          <a:ln>
            <a:noFill/>
          </a:ln>
        </p:spPr>
        <p:txBody>
          <a:bodyPr spcFirstLastPara="1" wrap="square" lIns="45700" tIns="22850" rIns="45700" bIns="22850" anchor="t" anchorCtr="0">
            <a:noAutofit/>
          </a:bodyPr>
          <a:lstStyle/>
          <a:p>
            <a:endParaRPr sz="2200" b="1" dirty="0">
              <a:solidFill>
                <a:schemeClr val="tx2"/>
              </a:solidFill>
              <a:latin typeface="Calibri" panose="020F0502020204030204" pitchFamily="34" charset="0"/>
              <a:cs typeface="Calibri" panose="020F0502020204030204" pitchFamily="34" charset="0"/>
              <a:sym typeface="Lato"/>
            </a:endParaRPr>
          </a:p>
        </p:txBody>
      </p:sp>
      <p:sp>
        <p:nvSpPr>
          <p:cNvPr id="12" name="Google Shape;143;p5">
            <a:extLst>
              <a:ext uri="{FF2B5EF4-FFF2-40B4-BE49-F238E27FC236}">
                <a16:creationId xmlns:a16="http://schemas.microsoft.com/office/drawing/2014/main" id="{91E93494-3626-A4D2-8F0F-8759B1038785}"/>
              </a:ext>
            </a:extLst>
          </p:cNvPr>
          <p:cNvSpPr/>
          <p:nvPr/>
        </p:nvSpPr>
        <p:spPr>
          <a:xfrm>
            <a:off x="657322" y="5420821"/>
            <a:ext cx="1341714" cy="1341714"/>
          </a:xfrm>
          <a:prstGeom prst="rect">
            <a:avLst/>
          </a:prstGeom>
          <a:noFill/>
          <a:ln>
            <a:noFill/>
          </a:ln>
        </p:spPr>
        <p:txBody>
          <a:bodyPr/>
          <a:lstStyle/>
          <a:p>
            <a:endParaRPr lang="en-GB"/>
          </a:p>
        </p:txBody>
      </p:sp>
      <p:sp>
        <p:nvSpPr>
          <p:cNvPr id="3" name="Google Shape;168;p7">
            <a:extLst>
              <a:ext uri="{FF2B5EF4-FFF2-40B4-BE49-F238E27FC236}">
                <a16:creationId xmlns:a16="http://schemas.microsoft.com/office/drawing/2014/main" id="{A08383FA-AA4C-82E3-2B9B-37176F252736}"/>
              </a:ext>
            </a:extLst>
          </p:cNvPr>
          <p:cNvSpPr/>
          <p:nvPr/>
        </p:nvSpPr>
        <p:spPr>
          <a:xfrm>
            <a:off x="1923856" y="1144441"/>
            <a:ext cx="2828925" cy="2108867"/>
          </a:xfrm>
          <a:prstGeom prst="rect">
            <a:avLst/>
          </a:prstGeom>
          <a:solidFill>
            <a:schemeClr val="bg1">
              <a:lumMod val="85000"/>
            </a:schemeClr>
          </a:solidFill>
          <a:ln>
            <a:noFill/>
          </a:ln>
        </p:spPr>
        <p:txBody>
          <a:bodyPr spcFirstLastPara="1" wrap="square" lIns="91425" tIns="45700" rIns="91425" bIns="45700" anchor="t" anchorCtr="0">
            <a:noAutofit/>
          </a:bodyPr>
          <a:lstStyle/>
          <a:p>
            <a:pPr>
              <a:lnSpc>
                <a:spcPts val="2200"/>
              </a:lnSpc>
              <a:spcAft>
                <a:spcPts val="600"/>
              </a:spcAft>
            </a:pPr>
            <a:r>
              <a:rPr lang="en-GB" b="1" dirty="0">
                <a:solidFill>
                  <a:schemeClr val="lt1"/>
                </a:solidFill>
                <a:latin typeface="Calibri"/>
                <a:cs typeface="Calibri"/>
                <a:sym typeface="Calibri"/>
              </a:rPr>
              <a:t>ÉQUITÉ: </a:t>
            </a:r>
            <a:endParaRPr b="1" dirty="0">
              <a:solidFill>
                <a:schemeClr val="lt1"/>
              </a:solidFill>
              <a:latin typeface="Calibri"/>
              <a:cs typeface="Calibri"/>
            </a:endParaRPr>
          </a:p>
          <a:p>
            <a:pPr>
              <a:lnSpc>
                <a:spcPts val="2200"/>
              </a:lnSpc>
              <a:spcAft>
                <a:spcPts val="600"/>
              </a:spcAft>
            </a:pPr>
            <a:r>
              <a:rPr lang="en-GB" dirty="0">
                <a:solidFill>
                  <a:schemeClr val="lt1"/>
                </a:solidFill>
                <a:latin typeface="Calibri"/>
                <a:cs typeface="Calibri"/>
                <a:sym typeface="Calibri"/>
              </a:rPr>
              <a:t>La « justice » dans la distribution et la </a:t>
            </a:r>
            <a:r>
              <a:rPr lang="en-GB" dirty="0" err="1">
                <a:solidFill>
                  <a:schemeClr val="lt1"/>
                </a:solidFill>
                <a:latin typeface="Calibri"/>
                <a:cs typeface="Calibri"/>
                <a:sym typeface="Calibri"/>
              </a:rPr>
              <a:t>priorisation</a:t>
            </a:r>
            <a:r>
              <a:rPr lang="en-GB" dirty="0">
                <a:solidFill>
                  <a:schemeClr val="lt1"/>
                </a:solidFill>
                <a:latin typeface="Calibri"/>
                <a:cs typeface="Calibri"/>
                <a:sym typeface="Calibri"/>
              </a:rPr>
              <a:t> de la </a:t>
            </a:r>
            <a:r>
              <a:rPr lang="en-GB" dirty="0" err="1">
                <a:solidFill>
                  <a:schemeClr val="lt1"/>
                </a:solidFill>
                <a:latin typeface="Calibri"/>
                <a:cs typeface="Calibri"/>
                <a:sym typeface="Calibri"/>
              </a:rPr>
              <a:t>qualité</a:t>
            </a:r>
            <a:r>
              <a:rPr lang="en-GB" dirty="0">
                <a:solidFill>
                  <a:schemeClr val="lt1"/>
                </a:solidFill>
                <a:latin typeface="Calibri"/>
                <a:cs typeface="Calibri"/>
                <a:sym typeface="Calibri"/>
              </a:rPr>
              <a:t> des services, des prix des services, et des </a:t>
            </a:r>
            <a:r>
              <a:rPr lang="en-GB" dirty="0" err="1">
                <a:solidFill>
                  <a:schemeClr val="lt1"/>
                </a:solidFill>
                <a:latin typeface="Calibri"/>
                <a:cs typeface="Calibri"/>
                <a:sym typeface="Calibri"/>
              </a:rPr>
              <a:t>financements</a:t>
            </a:r>
            <a:r>
              <a:rPr lang="en-GB" dirty="0">
                <a:solidFill>
                  <a:schemeClr val="lt1"/>
                </a:solidFill>
                <a:latin typeface="Calibri"/>
                <a:cs typeface="Calibri"/>
                <a:sym typeface="Calibri"/>
              </a:rPr>
              <a:t> </a:t>
            </a:r>
            <a:r>
              <a:rPr lang="en-GB" b="1" dirty="0">
                <a:solidFill>
                  <a:schemeClr val="lt1"/>
                </a:solidFill>
                <a:latin typeface="Calibri"/>
                <a:cs typeface="Calibri"/>
                <a:sym typeface="Calibri"/>
              </a:rPr>
              <a:t>publics/subventions.</a:t>
            </a:r>
            <a:endParaRPr b="1" dirty="0">
              <a:solidFill>
                <a:schemeClr val="lt1"/>
              </a:solidFill>
              <a:latin typeface="Calibri"/>
              <a:cs typeface="Calibri"/>
            </a:endParaRPr>
          </a:p>
        </p:txBody>
      </p:sp>
      <p:sp>
        <p:nvSpPr>
          <p:cNvPr id="14" name="Google Shape;174;p7">
            <a:extLst>
              <a:ext uri="{FF2B5EF4-FFF2-40B4-BE49-F238E27FC236}">
                <a16:creationId xmlns:a16="http://schemas.microsoft.com/office/drawing/2014/main" id="{2A41E0A1-186C-4925-0975-2B75616DFBE2}"/>
              </a:ext>
            </a:extLst>
          </p:cNvPr>
          <p:cNvSpPr txBox="1"/>
          <p:nvPr/>
        </p:nvSpPr>
        <p:spPr>
          <a:xfrm rot="-5400000">
            <a:off x="606111" y="2012657"/>
            <a:ext cx="1778434" cy="857056"/>
          </a:xfrm>
          <a:prstGeom prst="rect">
            <a:avLst/>
          </a:prstGeom>
          <a:noFill/>
          <a:ln>
            <a:noFill/>
          </a:ln>
        </p:spPr>
        <p:txBody>
          <a:bodyPr spcFirstLastPara="1" wrap="square" lIns="0" tIns="0" rIns="0" bIns="0" anchor="ctr" anchorCtr="0">
            <a:noAutofit/>
          </a:bodyPr>
          <a:lstStyle/>
          <a:p>
            <a:pPr marL="0" marR="0" lvl="0" indent="0" algn="ctr" rtl="0">
              <a:lnSpc>
                <a:spcPts val="2300"/>
              </a:lnSpc>
              <a:spcBef>
                <a:spcPts val="0"/>
              </a:spcBef>
              <a:spcAft>
                <a:spcPts val="0"/>
              </a:spcAft>
              <a:buNone/>
            </a:pPr>
            <a:r>
              <a:rPr lang="en-GB" sz="2400" b="1" dirty="0" err="1">
                <a:solidFill>
                  <a:schemeClr val="tx2"/>
                </a:solidFill>
                <a:latin typeface="Calibri" panose="020F0502020204030204" pitchFamily="34" charset="0"/>
                <a:cs typeface="Calibri" panose="020F0502020204030204" pitchFamily="34" charset="0"/>
                <a:sym typeface="Arial"/>
              </a:rPr>
              <a:t>Résultats</a:t>
            </a:r>
            <a:r>
              <a:rPr lang="en-GB" sz="2400" b="1" dirty="0">
                <a:solidFill>
                  <a:schemeClr val="tx2"/>
                </a:solidFill>
                <a:latin typeface="Calibri" panose="020F0502020204030204" pitchFamily="34" charset="0"/>
                <a:cs typeface="Calibri" panose="020F0502020204030204" pitchFamily="34" charset="0"/>
                <a:sym typeface="Arial"/>
              </a:rPr>
              <a:t> de service</a:t>
            </a:r>
            <a:endParaRPr dirty="0">
              <a:solidFill>
                <a:schemeClr val="tx2"/>
              </a:solidFill>
              <a:latin typeface="Calibri" panose="020F0502020204030204" pitchFamily="34" charset="0"/>
              <a:cs typeface="Calibri" panose="020F0502020204030204" pitchFamily="34" charset="0"/>
            </a:endParaRPr>
          </a:p>
        </p:txBody>
      </p:sp>
      <p:sp>
        <p:nvSpPr>
          <p:cNvPr id="17" name="Google Shape;177;p7">
            <a:extLst>
              <a:ext uri="{FF2B5EF4-FFF2-40B4-BE49-F238E27FC236}">
                <a16:creationId xmlns:a16="http://schemas.microsoft.com/office/drawing/2014/main" id="{CA4FD178-6359-D9B7-2C20-10B885080241}"/>
              </a:ext>
            </a:extLst>
          </p:cNvPr>
          <p:cNvSpPr/>
          <p:nvPr/>
        </p:nvSpPr>
        <p:spPr>
          <a:xfrm>
            <a:off x="2899424" y="3253308"/>
            <a:ext cx="800100" cy="838200"/>
          </a:xfrm>
          <a:prstGeom prst="rect">
            <a:avLst/>
          </a:prstGeom>
          <a:noFill/>
          <a:ln>
            <a:noFill/>
          </a:ln>
        </p:spPr>
        <p:txBody>
          <a:bodyPr/>
          <a:lstStyle/>
          <a:p>
            <a:endParaRPr lang="en-GB"/>
          </a:p>
        </p:txBody>
      </p:sp>
      <p:sp>
        <p:nvSpPr>
          <p:cNvPr id="19" name="Google Shape;179;p7">
            <a:extLst>
              <a:ext uri="{FF2B5EF4-FFF2-40B4-BE49-F238E27FC236}">
                <a16:creationId xmlns:a16="http://schemas.microsoft.com/office/drawing/2014/main" id="{7647E25E-D667-58E0-D035-4D51B81BD2F1}"/>
              </a:ext>
            </a:extLst>
          </p:cNvPr>
          <p:cNvSpPr/>
          <p:nvPr/>
        </p:nvSpPr>
        <p:spPr>
          <a:xfrm>
            <a:off x="8892526" y="3271433"/>
            <a:ext cx="800100" cy="838200"/>
          </a:xfrm>
          <a:prstGeom prst="rect">
            <a:avLst/>
          </a:prstGeom>
          <a:noFill/>
          <a:ln>
            <a:noFill/>
          </a:ln>
        </p:spPr>
        <p:txBody>
          <a:bodyPr/>
          <a:lstStyle/>
          <a:p>
            <a:endParaRPr lang="en-GB"/>
          </a:p>
        </p:txBody>
      </p:sp>
      <p:sp>
        <p:nvSpPr>
          <p:cNvPr id="20" name="Google Shape;168;p7">
            <a:extLst>
              <a:ext uri="{FF2B5EF4-FFF2-40B4-BE49-F238E27FC236}">
                <a16:creationId xmlns:a16="http://schemas.microsoft.com/office/drawing/2014/main" id="{A814953C-09C8-72DB-F9CC-A72CEF118B18}"/>
              </a:ext>
            </a:extLst>
          </p:cNvPr>
          <p:cNvSpPr/>
          <p:nvPr/>
        </p:nvSpPr>
        <p:spPr>
          <a:xfrm>
            <a:off x="4923539" y="1144441"/>
            <a:ext cx="2828925" cy="2108867"/>
          </a:xfrm>
          <a:prstGeom prst="rect">
            <a:avLst/>
          </a:prstGeom>
          <a:solidFill>
            <a:schemeClr val="bg1">
              <a:lumMod val="85000"/>
            </a:schemeClr>
          </a:solidFill>
          <a:ln>
            <a:noFill/>
          </a:ln>
        </p:spPr>
        <p:txBody>
          <a:bodyPr spcFirstLastPara="1" wrap="square" lIns="91425" tIns="45700" rIns="91425" bIns="45700" anchor="t" anchorCtr="0">
            <a:noAutofit/>
          </a:bodyPr>
          <a:lstStyle/>
          <a:p>
            <a:pPr>
              <a:lnSpc>
                <a:spcPts val="2200"/>
              </a:lnSpc>
              <a:spcAft>
                <a:spcPts val="600"/>
              </a:spcAft>
            </a:pPr>
            <a:r>
              <a:rPr lang="en-GB" b="1" dirty="0">
                <a:solidFill>
                  <a:schemeClr val="lt1"/>
                </a:solidFill>
                <a:latin typeface="Calibri"/>
                <a:cs typeface="Calibri"/>
                <a:sym typeface="Calibri"/>
              </a:rPr>
              <a:t>SÉCURITÉ: </a:t>
            </a:r>
            <a:endParaRPr b="1" dirty="0">
              <a:solidFill>
                <a:schemeClr val="lt1"/>
              </a:solidFill>
              <a:latin typeface="Calibri"/>
              <a:cs typeface="Calibri"/>
            </a:endParaRPr>
          </a:p>
          <a:p>
            <a:pPr>
              <a:lnSpc>
                <a:spcPts val="2200"/>
              </a:lnSpc>
              <a:spcAft>
                <a:spcPts val="600"/>
              </a:spcAft>
            </a:pPr>
            <a:r>
              <a:rPr lang="en-US" dirty="0">
                <a:solidFill>
                  <a:schemeClr val="lt1"/>
                </a:solidFill>
                <a:latin typeface="Calibri"/>
                <a:cs typeface="Calibri"/>
                <a:sym typeface="Calibri"/>
              </a:rPr>
              <a:t>Les clients, les </a:t>
            </a:r>
            <a:r>
              <a:rPr lang="en-US" dirty="0" err="1">
                <a:solidFill>
                  <a:schemeClr val="lt1"/>
                </a:solidFill>
                <a:latin typeface="Calibri"/>
                <a:cs typeface="Calibri"/>
                <a:sym typeface="Calibri"/>
              </a:rPr>
              <a:t>travailleurs</a:t>
            </a:r>
            <a:r>
              <a:rPr lang="en-US" dirty="0">
                <a:solidFill>
                  <a:schemeClr val="lt1"/>
                </a:solidFill>
                <a:latin typeface="Calibri"/>
                <a:cs typeface="Calibri"/>
                <a:sym typeface="Calibri"/>
              </a:rPr>
              <a:t> et les </a:t>
            </a:r>
            <a:r>
              <a:rPr lang="en-US" dirty="0" err="1">
                <a:solidFill>
                  <a:schemeClr val="lt1"/>
                </a:solidFill>
                <a:latin typeface="Calibri"/>
                <a:cs typeface="Calibri"/>
                <a:sym typeface="Calibri"/>
              </a:rPr>
              <a:t>communautés</a:t>
            </a:r>
            <a:r>
              <a:rPr lang="en-US" dirty="0">
                <a:solidFill>
                  <a:schemeClr val="lt1"/>
                </a:solidFill>
                <a:latin typeface="Calibri"/>
                <a:cs typeface="Calibri"/>
                <a:sym typeface="Calibri"/>
              </a:rPr>
              <a:t> </a:t>
            </a:r>
            <a:r>
              <a:rPr lang="en-US" dirty="0" err="1">
                <a:solidFill>
                  <a:schemeClr val="lt1"/>
                </a:solidFill>
                <a:latin typeface="Calibri"/>
                <a:cs typeface="Calibri"/>
                <a:sym typeface="Calibri"/>
              </a:rPr>
              <a:t>sont</a:t>
            </a:r>
            <a:r>
              <a:rPr lang="en-US" dirty="0">
                <a:solidFill>
                  <a:schemeClr val="lt1"/>
                </a:solidFill>
                <a:latin typeface="Calibri"/>
                <a:cs typeface="Calibri"/>
                <a:sym typeface="Calibri"/>
              </a:rPr>
              <a:t> protégés </a:t>
            </a:r>
            <a:r>
              <a:rPr lang="en-US" dirty="0" err="1">
                <a:solidFill>
                  <a:schemeClr val="lt1"/>
                </a:solidFill>
                <a:latin typeface="Calibri"/>
                <a:cs typeface="Calibri"/>
                <a:sym typeface="Calibri"/>
              </a:rPr>
              <a:t>contre</a:t>
            </a:r>
            <a:r>
              <a:rPr lang="en-US" dirty="0">
                <a:solidFill>
                  <a:schemeClr val="lt1"/>
                </a:solidFill>
                <a:latin typeface="Calibri"/>
                <a:cs typeface="Calibri"/>
                <a:sym typeface="Calibri"/>
              </a:rPr>
              <a:t> les </a:t>
            </a:r>
            <a:r>
              <a:rPr lang="en-US" dirty="0" err="1">
                <a:solidFill>
                  <a:schemeClr val="lt1"/>
                </a:solidFill>
                <a:latin typeface="Calibri"/>
                <a:cs typeface="Calibri"/>
                <a:sym typeface="Calibri"/>
              </a:rPr>
              <a:t>risques</a:t>
            </a:r>
            <a:r>
              <a:rPr lang="en-US" dirty="0">
                <a:solidFill>
                  <a:schemeClr val="lt1"/>
                </a:solidFill>
                <a:latin typeface="Calibri"/>
                <a:cs typeface="Calibri"/>
                <a:sym typeface="Calibri"/>
              </a:rPr>
              <a:t> pour la </a:t>
            </a:r>
            <a:r>
              <a:rPr lang="en-US" dirty="0" err="1">
                <a:solidFill>
                  <a:schemeClr val="lt1"/>
                </a:solidFill>
                <a:latin typeface="Calibri"/>
                <a:cs typeface="Calibri"/>
                <a:sym typeface="Calibri"/>
              </a:rPr>
              <a:t>sécurité</a:t>
            </a:r>
            <a:r>
              <a:rPr lang="en-US" dirty="0">
                <a:solidFill>
                  <a:schemeClr val="lt1"/>
                </a:solidFill>
                <a:latin typeface="Calibri"/>
                <a:cs typeface="Calibri"/>
                <a:sym typeface="Calibri"/>
              </a:rPr>
              <a:t> et la </a:t>
            </a:r>
            <a:r>
              <a:rPr lang="en-US" dirty="0" err="1">
                <a:solidFill>
                  <a:schemeClr val="lt1"/>
                </a:solidFill>
                <a:latin typeface="Calibri"/>
                <a:cs typeface="Calibri"/>
                <a:sym typeface="Calibri"/>
              </a:rPr>
              <a:t>santé</a:t>
            </a:r>
            <a:endParaRPr lang="en-US" dirty="0">
              <a:solidFill>
                <a:schemeClr val="lt1"/>
              </a:solidFill>
              <a:latin typeface="Calibri"/>
              <a:cs typeface="Calibri"/>
              <a:sym typeface="Calibri"/>
            </a:endParaRPr>
          </a:p>
        </p:txBody>
      </p:sp>
      <p:sp>
        <p:nvSpPr>
          <p:cNvPr id="21" name="Google Shape;168;p7">
            <a:extLst>
              <a:ext uri="{FF2B5EF4-FFF2-40B4-BE49-F238E27FC236}">
                <a16:creationId xmlns:a16="http://schemas.microsoft.com/office/drawing/2014/main" id="{E0760E0E-11F8-95EB-E8D9-AB5405D8866D}"/>
              </a:ext>
            </a:extLst>
          </p:cNvPr>
          <p:cNvSpPr/>
          <p:nvPr/>
        </p:nvSpPr>
        <p:spPr>
          <a:xfrm>
            <a:off x="7934132" y="1144441"/>
            <a:ext cx="2828925" cy="2108867"/>
          </a:xfrm>
          <a:prstGeom prst="rect">
            <a:avLst/>
          </a:prstGeom>
          <a:solidFill>
            <a:schemeClr val="bg1">
              <a:lumMod val="85000"/>
            </a:schemeClr>
          </a:solidFill>
          <a:ln>
            <a:noFill/>
          </a:ln>
        </p:spPr>
        <p:txBody>
          <a:bodyPr spcFirstLastPara="1" wrap="square" lIns="91425" tIns="45700" rIns="91425" bIns="45700" anchor="t" anchorCtr="0">
            <a:noAutofit/>
          </a:bodyPr>
          <a:lstStyle/>
          <a:p>
            <a:pPr>
              <a:lnSpc>
                <a:spcPts val="2200"/>
              </a:lnSpc>
              <a:spcAft>
                <a:spcPts val="600"/>
              </a:spcAft>
            </a:pPr>
            <a:r>
              <a:rPr lang="en-GB" b="1" dirty="0">
                <a:solidFill>
                  <a:schemeClr val="lt1"/>
                </a:solidFill>
                <a:latin typeface="Calibri"/>
                <a:cs typeface="Calibri"/>
                <a:sym typeface="Calibri"/>
              </a:rPr>
              <a:t>DURABILITÉ: </a:t>
            </a:r>
            <a:endParaRPr b="1" dirty="0">
              <a:solidFill>
                <a:schemeClr val="lt1"/>
              </a:solidFill>
              <a:latin typeface="Calibri"/>
              <a:cs typeface="Calibri"/>
            </a:endParaRPr>
          </a:p>
          <a:p>
            <a:pPr>
              <a:lnSpc>
                <a:spcPts val="2200"/>
              </a:lnSpc>
              <a:spcAft>
                <a:spcPts val="600"/>
              </a:spcAft>
            </a:pPr>
            <a:r>
              <a:rPr lang="en-US" dirty="0">
                <a:solidFill>
                  <a:schemeClr val="lt1"/>
                </a:solidFill>
                <a:latin typeface="Calibri"/>
                <a:cs typeface="Calibri"/>
                <a:sym typeface="Calibri"/>
              </a:rPr>
              <a:t>Les services </a:t>
            </a:r>
            <a:r>
              <a:rPr lang="en-US" dirty="0" err="1">
                <a:solidFill>
                  <a:schemeClr val="lt1"/>
                </a:solidFill>
                <a:latin typeface="Calibri"/>
                <a:cs typeface="Calibri"/>
                <a:sym typeface="Calibri"/>
              </a:rPr>
              <a:t>sont</a:t>
            </a:r>
            <a:r>
              <a:rPr lang="en-US" dirty="0">
                <a:solidFill>
                  <a:schemeClr val="lt1"/>
                </a:solidFill>
                <a:latin typeface="Calibri"/>
                <a:cs typeface="Calibri"/>
                <a:sym typeface="Calibri"/>
              </a:rPr>
              <a:t> </a:t>
            </a:r>
            <a:r>
              <a:rPr lang="en-US" dirty="0" err="1">
                <a:solidFill>
                  <a:schemeClr val="lt1"/>
                </a:solidFill>
                <a:latin typeface="Calibri"/>
                <a:cs typeface="Calibri"/>
                <a:sym typeface="Calibri"/>
              </a:rPr>
              <a:t>fournis</a:t>
            </a:r>
            <a:r>
              <a:rPr lang="en-US" dirty="0">
                <a:solidFill>
                  <a:schemeClr val="lt1"/>
                </a:solidFill>
                <a:latin typeface="Calibri"/>
                <a:cs typeface="Calibri"/>
                <a:sym typeface="Calibri"/>
              </a:rPr>
              <a:t> de manière </a:t>
            </a:r>
            <a:r>
              <a:rPr lang="en-US" dirty="0" err="1">
                <a:solidFill>
                  <a:schemeClr val="lt1"/>
                </a:solidFill>
                <a:latin typeface="Calibri"/>
                <a:cs typeface="Calibri"/>
                <a:sym typeface="Calibri"/>
              </a:rPr>
              <a:t>fiable</a:t>
            </a:r>
            <a:r>
              <a:rPr lang="en-US" dirty="0">
                <a:solidFill>
                  <a:schemeClr val="lt1"/>
                </a:solidFill>
                <a:latin typeface="Calibri"/>
                <a:cs typeface="Calibri"/>
                <a:sym typeface="Calibri"/>
              </a:rPr>
              <a:t> grâce </a:t>
            </a:r>
            <a:r>
              <a:rPr lang="en-US" dirty="0" err="1">
                <a:solidFill>
                  <a:schemeClr val="lt1"/>
                </a:solidFill>
                <a:latin typeface="Calibri"/>
                <a:cs typeface="Calibri"/>
                <a:sym typeface="Calibri"/>
              </a:rPr>
              <a:t>à</a:t>
            </a:r>
            <a:r>
              <a:rPr lang="en-US" dirty="0">
                <a:solidFill>
                  <a:schemeClr val="lt1"/>
                </a:solidFill>
                <a:latin typeface="Calibri"/>
                <a:cs typeface="Calibri"/>
                <a:sym typeface="Calibri"/>
              </a:rPr>
              <a:t> </a:t>
            </a:r>
            <a:r>
              <a:rPr lang="en-US" dirty="0" err="1">
                <a:solidFill>
                  <a:schemeClr val="lt1"/>
                </a:solidFill>
                <a:latin typeface="Calibri"/>
                <a:cs typeface="Calibri"/>
                <a:sym typeface="Calibri"/>
              </a:rPr>
              <a:t>une</a:t>
            </a:r>
            <a:r>
              <a:rPr lang="en-US" dirty="0">
                <a:solidFill>
                  <a:schemeClr val="lt1"/>
                </a:solidFill>
                <a:latin typeface="Calibri"/>
                <a:cs typeface="Calibri"/>
                <a:sym typeface="Calibri"/>
              </a:rPr>
              <a:t> bonne gestion des </a:t>
            </a:r>
            <a:r>
              <a:rPr lang="en-US" dirty="0" err="1">
                <a:solidFill>
                  <a:schemeClr val="lt1"/>
                </a:solidFill>
                <a:latin typeface="Calibri"/>
                <a:cs typeface="Calibri"/>
                <a:sym typeface="Calibri"/>
              </a:rPr>
              <a:t>ressources</a:t>
            </a:r>
            <a:r>
              <a:rPr lang="en-US" dirty="0">
                <a:solidFill>
                  <a:schemeClr val="lt1"/>
                </a:solidFill>
                <a:latin typeface="Calibri"/>
                <a:cs typeface="Calibri"/>
                <a:sym typeface="Calibri"/>
              </a:rPr>
              <a:t> </a:t>
            </a:r>
            <a:r>
              <a:rPr lang="en-US" dirty="0" err="1">
                <a:solidFill>
                  <a:schemeClr val="lt1"/>
                </a:solidFill>
                <a:latin typeface="Calibri"/>
                <a:cs typeface="Calibri"/>
                <a:sym typeface="Calibri"/>
              </a:rPr>
              <a:t>humaines</a:t>
            </a:r>
            <a:r>
              <a:rPr lang="en-US" dirty="0">
                <a:solidFill>
                  <a:schemeClr val="lt1"/>
                </a:solidFill>
                <a:latin typeface="Calibri"/>
                <a:cs typeface="Calibri"/>
                <a:sym typeface="Calibri"/>
              </a:rPr>
              <a:t>, </a:t>
            </a:r>
            <a:r>
              <a:rPr lang="en-US" dirty="0" err="1">
                <a:solidFill>
                  <a:schemeClr val="lt1"/>
                </a:solidFill>
                <a:latin typeface="Calibri"/>
                <a:cs typeface="Calibri"/>
                <a:sym typeface="Calibri"/>
              </a:rPr>
              <a:t>financières</a:t>
            </a:r>
            <a:r>
              <a:rPr lang="en-US" dirty="0">
                <a:solidFill>
                  <a:schemeClr val="lt1"/>
                </a:solidFill>
                <a:latin typeface="Calibri"/>
                <a:cs typeface="Calibri"/>
                <a:sym typeface="Calibri"/>
              </a:rPr>
              <a:t> et </a:t>
            </a:r>
            <a:r>
              <a:rPr lang="en-US" dirty="0" err="1">
                <a:solidFill>
                  <a:schemeClr val="lt1"/>
                </a:solidFill>
                <a:latin typeface="Calibri"/>
                <a:cs typeface="Calibri"/>
                <a:sym typeface="Calibri"/>
              </a:rPr>
              <a:t>naturelles</a:t>
            </a:r>
            <a:endParaRPr lang="en-US" dirty="0">
              <a:solidFill>
                <a:schemeClr val="lt1"/>
              </a:solidFill>
              <a:latin typeface="Calibri"/>
              <a:cs typeface="Calibri"/>
              <a:sym typeface="Calibri"/>
            </a:endParaRPr>
          </a:p>
        </p:txBody>
      </p:sp>
      <p:sp>
        <p:nvSpPr>
          <p:cNvPr id="22" name="Google Shape;168;p7">
            <a:extLst>
              <a:ext uri="{FF2B5EF4-FFF2-40B4-BE49-F238E27FC236}">
                <a16:creationId xmlns:a16="http://schemas.microsoft.com/office/drawing/2014/main" id="{549B5AEA-A7D9-F193-3755-55A3C1531719}"/>
              </a:ext>
            </a:extLst>
          </p:cNvPr>
          <p:cNvSpPr/>
          <p:nvPr/>
        </p:nvSpPr>
        <p:spPr>
          <a:xfrm>
            <a:off x="1923856" y="3434757"/>
            <a:ext cx="2828925" cy="2426397"/>
          </a:xfrm>
          <a:prstGeom prst="rect">
            <a:avLst/>
          </a:prstGeom>
          <a:solidFill>
            <a:schemeClr val="bg1">
              <a:lumMod val="85000"/>
            </a:schemeClr>
          </a:solidFill>
          <a:ln>
            <a:noFill/>
          </a:ln>
        </p:spPr>
        <p:txBody>
          <a:bodyPr spcFirstLastPara="1" wrap="square" lIns="91425" tIns="45700" rIns="91425" bIns="45700" anchor="t" anchorCtr="0">
            <a:noAutofit/>
          </a:bodyPr>
          <a:lstStyle/>
          <a:p>
            <a:pPr>
              <a:lnSpc>
                <a:spcPts val="2200"/>
              </a:lnSpc>
              <a:spcAft>
                <a:spcPts val="600"/>
              </a:spcAft>
            </a:pPr>
            <a:r>
              <a:rPr lang="en-GB" b="1" dirty="0">
                <a:solidFill>
                  <a:schemeClr val="lt1"/>
                </a:solidFill>
                <a:latin typeface="Calibri"/>
                <a:cs typeface="Calibri"/>
                <a:sym typeface="Calibri"/>
              </a:rPr>
              <a:t>RESPONSABILITÉ: </a:t>
            </a:r>
            <a:endParaRPr b="1" dirty="0">
              <a:solidFill>
                <a:schemeClr val="lt1"/>
              </a:solidFill>
              <a:latin typeface="Calibri"/>
              <a:cs typeface="Calibri"/>
            </a:endParaRPr>
          </a:p>
          <a:p>
            <a:pPr>
              <a:lnSpc>
                <a:spcPts val="2200"/>
              </a:lnSpc>
              <a:spcAft>
                <a:spcPts val="600"/>
              </a:spcAft>
            </a:pPr>
            <a:r>
              <a:rPr lang="en-US" dirty="0" err="1">
                <a:solidFill>
                  <a:schemeClr val="lt1"/>
                </a:solidFill>
                <a:latin typeface="Calibri"/>
                <a:cs typeface="Calibri"/>
                <a:sym typeface="Calibri"/>
              </a:rPr>
              <a:t>L'autorité</a:t>
            </a:r>
            <a:r>
              <a:rPr lang="en-US" dirty="0">
                <a:solidFill>
                  <a:schemeClr val="lt1"/>
                </a:solidFill>
                <a:latin typeface="Calibri"/>
                <a:cs typeface="Calibri"/>
                <a:sym typeface="Calibri"/>
              </a:rPr>
              <a:t> </a:t>
            </a:r>
            <a:r>
              <a:rPr lang="en-US" dirty="0" err="1">
                <a:solidFill>
                  <a:schemeClr val="lt1"/>
                </a:solidFill>
                <a:latin typeface="Calibri"/>
                <a:cs typeface="Calibri"/>
                <a:sym typeface="Calibri"/>
              </a:rPr>
              <a:t>ou</a:t>
            </a:r>
            <a:r>
              <a:rPr lang="en-US" dirty="0">
                <a:solidFill>
                  <a:schemeClr val="lt1"/>
                </a:solidFill>
                <a:latin typeface="Calibri"/>
                <a:cs typeface="Calibri"/>
                <a:sym typeface="Calibri"/>
              </a:rPr>
              <a:t> les </a:t>
            </a:r>
            <a:r>
              <a:rPr lang="en-US" dirty="0" err="1">
                <a:solidFill>
                  <a:schemeClr val="lt1"/>
                </a:solidFill>
                <a:latin typeface="Calibri"/>
                <a:cs typeface="Calibri"/>
                <a:sym typeface="Calibri"/>
              </a:rPr>
              <a:t>autorités</a:t>
            </a:r>
            <a:r>
              <a:rPr lang="en-US" dirty="0">
                <a:solidFill>
                  <a:schemeClr val="lt1"/>
                </a:solidFill>
                <a:latin typeface="Calibri"/>
                <a:cs typeface="Calibri"/>
                <a:sym typeface="Calibri"/>
              </a:rPr>
              <a:t> </a:t>
            </a:r>
            <a:r>
              <a:rPr lang="en-US" dirty="0" err="1">
                <a:solidFill>
                  <a:schemeClr val="lt1"/>
                </a:solidFill>
                <a:latin typeface="Calibri"/>
                <a:cs typeface="Calibri"/>
                <a:sym typeface="Calibri"/>
              </a:rPr>
              <a:t>ont</a:t>
            </a:r>
            <a:r>
              <a:rPr lang="en-US" dirty="0">
                <a:solidFill>
                  <a:schemeClr val="lt1"/>
                </a:solidFill>
                <a:latin typeface="Calibri"/>
                <a:cs typeface="Calibri"/>
                <a:sym typeface="Calibri"/>
              </a:rPr>
              <a:t> un </a:t>
            </a:r>
            <a:r>
              <a:rPr lang="en-US" dirty="0" err="1">
                <a:solidFill>
                  <a:schemeClr val="lt1"/>
                </a:solidFill>
                <a:latin typeface="Calibri"/>
                <a:cs typeface="Calibri"/>
                <a:sym typeface="Calibri"/>
              </a:rPr>
              <a:t>mandat</a:t>
            </a:r>
            <a:r>
              <a:rPr lang="en-US" dirty="0">
                <a:solidFill>
                  <a:schemeClr val="lt1"/>
                </a:solidFill>
                <a:latin typeface="Calibri"/>
                <a:cs typeface="Calibri"/>
                <a:sym typeface="Calibri"/>
              </a:rPr>
              <a:t> </a:t>
            </a:r>
            <a:r>
              <a:rPr lang="en-US" dirty="0" err="1">
                <a:solidFill>
                  <a:schemeClr val="lt1"/>
                </a:solidFill>
                <a:latin typeface="Calibri"/>
                <a:cs typeface="Calibri"/>
                <a:sym typeface="Calibri"/>
              </a:rPr>
              <a:t>clair</a:t>
            </a:r>
            <a:r>
              <a:rPr lang="en-US" dirty="0">
                <a:solidFill>
                  <a:schemeClr val="lt1"/>
                </a:solidFill>
                <a:latin typeface="Calibri"/>
                <a:cs typeface="Calibri"/>
                <a:sym typeface="Calibri"/>
              </a:rPr>
              <a:t> pour </a:t>
            </a:r>
            <a:r>
              <a:rPr lang="en-US" dirty="0" err="1">
                <a:solidFill>
                  <a:schemeClr val="lt1"/>
                </a:solidFill>
                <a:latin typeface="Calibri"/>
                <a:cs typeface="Calibri"/>
                <a:sym typeface="Calibri"/>
              </a:rPr>
              <a:t>garantir</a:t>
            </a:r>
            <a:r>
              <a:rPr lang="en-US" dirty="0">
                <a:solidFill>
                  <a:schemeClr val="lt1"/>
                </a:solidFill>
                <a:latin typeface="Calibri"/>
                <a:cs typeface="Calibri"/>
                <a:sym typeface="Calibri"/>
              </a:rPr>
              <a:t> des services </a:t>
            </a:r>
            <a:r>
              <a:rPr lang="en-US" dirty="0" err="1">
                <a:solidFill>
                  <a:schemeClr val="lt1"/>
                </a:solidFill>
                <a:latin typeface="Calibri"/>
                <a:cs typeface="Calibri"/>
                <a:sym typeface="Calibri"/>
              </a:rPr>
              <a:t>d'assainissement</a:t>
            </a:r>
            <a:r>
              <a:rPr lang="en-US" dirty="0">
                <a:solidFill>
                  <a:schemeClr val="lt1"/>
                </a:solidFill>
                <a:latin typeface="Calibri"/>
                <a:cs typeface="Calibri"/>
                <a:sym typeface="Calibri"/>
              </a:rPr>
              <a:t> </a:t>
            </a:r>
            <a:r>
              <a:rPr lang="en-US" dirty="0" err="1">
                <a:solidFill>
                  <a:schemeClr val="lt1"/>
                </a:solidFill>
                <a:latin typeface="Calibri"/>
                <a:cs typeface="Calibri"/>
                <a:sym typeface="Calibri"/>
              </a:rPr>
              <a:t>inclusifs</a:t>
            </a:r>
            <a:r>
              <a:rPr lang="en-US" dirty="0">
                <a:solidFill>
                  <a:schemeClr val="lt1"/>
                </a:solidFill>
                <a:latin typeface="Calibri"/>
                <a:cs typeface="Calibri"/>
                <a:sym typeface="Calibri"/>
              </a:rPr>
              <a:t> et </a:t>
            </a:r>
            <a:r>
              <a:rPr lang="en-US" dirty="0" err="1">
                <a:solidFill>
                  <a:schemeClr val="lt1"/>
                </a:solidFill>
                <a:latin typeface="Calibri"/>
                <a:cs typeface="Calibri"/>
                <a:sym typeface="Calibri"/>
              </a:rPr>
              <a:t>sûrs</a:t>
            </a:r>
            <a:endParaRPr dirty="0">
              <a:solidFill>
                <a:schemeClr val="lt1"/>
              </a:solidFill>
              <a:latin typeface="Calibri"/>
              <a:cs typeface="Calibri"/>
            </a:endParaRPr>
          </a:p>
        </p:txBody>
      </p:sp>
      <p:sp>
        <p:nvSpPr>
          <p:cNvPr id="23" name="Google Shape;174;p7">
            <a:extLst>
              <a:ext uri="{FF2B5EF4-FFF2-40B4-BE49-F238E27FC236}">
                <a16:creationId xmlns:a16="http://schemas.microsoft.com/office/drawing/2014/main" id="{77EF3A5F-F856-4691-40C2-210AB485D34F}"/>
              </a:ext>
            </a:extLst>
          </p:cNvPr>
          <p:cNvSpPr txBox="1"/>
          <p:nvPr/>
        </p:nvSpPr>
        <p:spPr>
          <a:xfrm rot="-5400000">
            <a:off x="606111" y="3927657"/>
            <a:ext cx="1778434" cy="857056"/>
          </a:xfrm>
          <a:prstGeom prst="rect">
            <a:avLst/>
          </a:prstGeom>
          <a:noFill/>
          <a:ln>
            <a:noFill/>
          </a:ln>
        </p:spPr>
        <p:txBody>
          <a:bodyPr spcFirstLastPara="1" wrap="square" lIns="0" tIns="0" rIns="0" bIns="0" anchor="ctr" anchorCtr="0">
            <a:noAutofit/>
          </a:bodyPr>
          <a:lstStyle/>
          <a:p>
            <a:pPr marL="0" marR="0" lvl="0" indent="0" algn="ctr" rtl="0">
              <a:lnSpc>
                <a:spcPts val="2300"/>
              </a:lnSpc>
              <a:spcBef>
                <a:spcPts val="0"/>
              </a:spcBef>
              <a:spcAft>
                <a:spcPts val="0"/>
              </a:spcAft>
              <a:buNone/>
            </a:pPr>
            <a:r>
              <a:rPr lang="en-GB" sz="2400" b="1" dirty="0" err="1">
                <a:latin typeface="Calibri" panose="020F0502020204030204" pitchFamily="34" charset="0"/>
                <a:cs typeface="Calibri" panose="020F0502020204030204" pitchFamily="34" charset="0"/>
                <a:sym typeface="Arial"/>
              </a:rPr>
              <a:t>Fonctions</a:t>
            </a:r>
            <a:r>
              <a:rPr lang="en-GB" sz="2400" b="1" dirty="0">
                <a:latin typeface="Calibri" panose="020F0502020204030204" pitchFamily="34" charset="0"/>
                <a:cs typeface="Calibri" panose="020F0502020204030204" pitchFamily="34" charset="0"/>
                <a:sym typeface="Arial"/>
              </a:rPr>
              <a:t> du </a:t>
            </a:r>
            <a:r>
              <a:rPr lang="en-GB" sz="2400" b="1" dirty="0" err="1">
                <a:latin typeface="Calibri" panose="020F0502020204030204" pitchFamily="34" charset="0"/>
                <a:cs typeface="Calibri" panose="020F0502020204030204" pitchFamily="34" charset="0"/>
                <a:sym typeface="Arial"/>
              </a:rPr>
              <a:t>système</a:t>
            </a:r>
            <a:endParaRPr lang="en-GB" sz="2400" b="1" dirty="0">
              <a:latin typeface="Calibri" panose="020F0502020204030204" pitchFamily="34" charset="0"/>
              <a:cs typeface="Calibri" panose="020F0502020204030204" pitchFamily="34" charset="0"/>
              <a:sym typeface="Arial"/>
            </a:endParaRPr>
          </a:p>
        </p:txBody>
      </p:sp>
      <p:sp>
        <p:nvSpPr>
          <p:cNvPr id="24" name="Google Shape;168;p7">
            <a:extLst>
              <a:ext uri="{FF2B5EF4-FFF2-40B4-BE49-F238E27FC236}">
                <a16:creationId xmlns:a16="http://schemas.microsoft.com/office/drawing/2014/main" id="{F522C1F8-C5D7-0AB7-9FC7-2F58246CA264}"/>
              </a:ext>
            </a:extLst>
          </p:cNvPr>
          <p:cNvSpPr/>
          <p:nvPr/>
        </p:nvSpPr>
        <p:spPr>
          <a:xfrm>
            <a:off x="4923539" y="3434757"/>
            <a:ext cx="2828925" cy="2426397"/>
          </a:xfrm>
          <a:prstGeom prst="rect">
            <a:avLst/>
          </a:prstGeom>
          <a:solidFill>
            <a:schemeClr val="bg1">
              <a:lumMod val="85000"/>
            </a:schemeClr>
          </a:solidFill>
          <a:ln>
            <a:noFill/>
          </a:ln>
        </p:spPr>
        <p:txBody>
          <a:bodyPr spcFirstLastPara="1" wrap="square" lIns="91425" tIns="45700" rIns="91425" bIns="45700" anchor="t" anchorCtr="0">
            <a:noAutofit/>
          </a:bodyPr>
          <a:lstStyle/>
          <a:p>
            <a:pPr>
              <a:lnSpc>
                <a:spcPts val="2200"/>
              </a:lnSpc>
              <a:spcAft>
                <a:spcPts val="600"/>
              </a:spcAft>
            </a:pPr>
            <a:r>
              <a:rPr lang="en-GB" b="1" dirty="0">
                <a:solidFill>
                  <a:schemeClr val="lt1"/>
                </a:solidFill>
                <a:latin typeface="Calibri"/>
                <a:cs typeface="Calibri"/>
                <a:sym typeface="Calibri"/>
              </a:rPr>
              <a:t>OBLIGATION DE RENDRE COMPTE: </a:t>
            </a:r>
            <a:endParaRPr b="1" dirty="0">
              <a:solidFill>
                <a:schemeClr val="lt1"/>
              </a:solidFill>
              <a:latin typeface="Calibri"/>
              <a:cs typeface="Calibri"/>
            </a:endParaRPr>
          </a:p>
          <a:p>
            <a:pPr>
              <a:lnSpc>
                <a:spcPts val="2200"/>
              </a:lnSpc>
              <a:spcAft>
                <a:spcPts val="600"/>
              </a:spcAft>
            </a:pPr>
            <a:r>
              <a:rPr lang="en-US" dirty="0">
                <a:solidFill>
                  <a:schemeClr val="lt1"/>
                </a:solidFill>
                <a:latin typeface="Calibri"/>
                <a:cs typeface="Calibri"/>
                <a:sym typeface="Calibri"/>
              </a:rPr>
              <a:t>La performance </a:t>
            </a:r>
            <a:r>
              <a:rPr lang="en-US" dirty="0" err="1">
                <a:solidFill>
                  <a:schemeClr val="lt1"/>
                </a:solidFill>
                <a:latin typeface="Calibri"/>
                <a:cs typeface="Calibri"/>
                <a:sym typeface="Calibri"/>
              </a:rPr>
              <a:t>est</a:t>
            </a:r>
            <a:r>
              <a:rPr lang="en-US" dirty="0">
                <a:solidFill>
                  <a:schemeClr val="lt1"/>
                </a:solidFill>
                <a:latin typeface="Calibri"/>
                <a:cs typeface="Calibri"/>
                <a:sym typeface="Calibri"/>
              </a:rPr>
              <a:t> </a:t>
            </a:r>
            <a:r>
              <a:rPr lang="en-US" dirty="0" err="1">
                <a:solidFill>
                  <a:schemeClr val="lt1"/>
                </a:solidFill>
                <a:latin typeface="Calibri"/>
                <a:cs typeface="Calibri"/>
                <a:sym typeface="Calibri"/>
              </a:rPr>
              <a:t>surveillée</a:t>
            </a:r>
            <a:r>
              <a:rPr lang="en-US" dirty="0">
                <a:solidFill>
                  <a:schemeClr val="lt1"/>
                </a:solidFill>
                <a:latin typeface="Calibri"/>
                <a:cs typeface="Calibri"/>
                <a:sym typeface="Calibri"/>
              </a:rPr>
              <a:t> de manière </a:t>
            </a:r>
            <a:r>
              <a:rPr lang="en-US" dirty="0" err="1">
                <a:solidFill>
                  <a:schemeClr val="lt1"/>
                </a:solidFill>
                <a:latin typeface="Calibri"/>
                <a:cs typeface="Calibri"/>
                <a:sym typeface="Calibri"/>
              </a:rPr>
              <a:t>transparente</a:t>
            </a:r>
            <a:r>
              <a:rPr lang="en-US" dirty="0">
                <a:solidFill>
                  <a:schemeClr val="lt1"/>
                </a:solidFill>
                <a:latin typeface="Calibri"/>
                <a:cs typeface="Calibri"/>
                <a:sym typeface="Calibri"/>
              </a:rPr>
              <a:t> et </a:t>
            </a:r>
            <a:r>
              <a:rPr lang="en-US" dirty="0" err="1">
                <a:solidFill>
                  <a:schemeClr val="lt1"/>
                </a:solidFill>
                <a:latin typeface="Calibri"/>
                <a:cs typeface="Calibri"/>
                <a:sym typeface="Calibri"/>
              </a:rPr>
              <a:t>gérée</a:t>
            </a:r>
            <a:r>
              <a:rPr lang="en-US" dirty="0">
                <a:solidFill>
                  <a:schemeClr val="lt1"/>
                </a:solidFill>
                <a:latin typeface="Calibri"/>
                <a:cs typeface="Calibri"/>
                <a:sym typeface="Calibri"/>
              </a:rPr>
              <a:t> avec des </a:t>
            </a:r>
            <a:r>
              <a:rPr lang="en-US" dirty="0" err="1">
                <a:solidFill>
                  <a:schemeClr val="lt1"/>
                </a:solidFill>
                <a:latin typeface="Calibri"/>
                <a:cs typeface="Calibri"/>
                <a:sym typeface="Calibri"/>
              </a:rPr>
              <a:t>données</a:t>
            </a:r>
            <a:r>
              <a:rPr lang="en-US" dirty="0">
                <a:solidFill>
                  <a:schemeClr val="lt1"/>
                </a:solidFill>
                <a:latin typeface="Calibri"/>
                <a:cs typeface="Calibri"/>
                <a:sym typeface="Calibri"/>
              </a:rPr>
              <a:t>, de la transparence et des </a:t>
            </a:r>
            <a:r>
              <a:rPr lang="en-US" dirty="0" err="1">
                <a:solidFill>
                  <a:schemeClr val="lt1"/>
                </a:solidFill>
                <a:latin typeface="Calibri"/>
                <a:cs typeface="Calibri"/>
                <a:sym typeface="Calibri"/>
              </a:rPr>
              <a:t>incitations</a:t>
            </a:r>
            <a:endParaRPr lang="en-US" dirty="0">
              <a:solidFill>
                <a:schemeClr val="lt1"/>
              </a:solidFill>
              <a:latin typeface="Calibri"/>
              <a:cs typeface="Calibri"/>
              <a:sym typeface="Calibri"/>
            </a:endParaRPr>
          </a:p>
        </p:txBody>
      </p:sp>
      <p:sp>
        <p:nvSpPr>
          <p:cNvPr id="25" name="Google Shape;168;p7">
            <a:extLst>
              <a:ext uri="{FF2B5EF4-FFF2-40B4-BE49-F238E27FC236}">
                <a16:creationId xmlns:a16="http://schemas.microsoft.com/office/drawing/2014/main" id="{41E69445-8D5E-E3AE-34ED-CB978B7AF987}"/>
              </a:ext>
            </a:extLst>
          </p:cNvPr>
          <p:cNvSpPr/>
          <p:nvPr/>
        </p:nvSpPr>
        <p:spPr>
          <a:xfrm>
            <a:off x="7934132" y="3434757"/>
            <a:ext cx="2828925" cy="2426397"/>
          </a:xfrm>
          <a:prstGeom prst="rect">
            <a:avLst/>
          </a:prstGeom>
          <a:solidFill>
            <a:schemeClr val="bg2">
              <a:lumMod val="75000"/>
              <a:alpha val="15000"/>
            </a:schemeClr>
          </a:solidFill>
          <a:ln>
            <a:noFill/>
          </a:ln>
        </p:spPr>
        <p:txBody>
          <a:bodyPr spcFirstLastPara="1" wrap="square" lIns="91425" tIns="45700" rIns="91425" bIns="45700" anchor="t" anchorCtr="0">
            <a:noAutofit/>
          </a:bodyPr>
          <a:lstStyle/>
          <a:p>
            <a:pPr>
              <a:lnSpc>
                <a:spcPts val="2200"/>
              </a:lnSpc>
              <a:spcAft>
                <a:spcPts val="600"/>
              </a:spcAft>
            </a:pPr>
            <a:r>
              <a:rPr lang="en-GB" b="1" dirty="0">
                <a:latin typeface="Calibri"/>
                <a:cs typeface="Calibri"/>
                <a:sym typeface="Calibri"/>
              </a:rPr>
              <a:t>PLANIFICATION ET GESTION DES RESSOURCES: </a:t>
            </a:r>
            <a:endParaRPr b="1" dirty="0">
              <a:latin typeface="Calibri"/>
              <a:cs typeface="Calibri"/>
            </a:endParaRPr>
          </a:p>
          <a:p>
            <a:pPr>
              <a:lnSpc>
                <a:spcPts val="2200"/>
              </a:lnSpc>
              <a:spcAft>
                <a:spcPts val="600"/>
              </a:spcAft>
            </a:pPr>
            <a:r>
              <a:rPr lang="en-US" dirty="0">
                <a:latin typeface="Calibri"/>
                <a:cs typeface="Calibri"/>
                <a:sym typeface="Calibri"/>
              </a:rPr>
              <a:t>Les </a:t>
            </a:r>
            <a:r>
              <a:rPr lang="en-US" dirty="0" err="1">
                <a:latin typeface="Calibri"/>
                <a:cs typeface="Calibri"/>
                <a:sym typeface="Calibri"/>
              </a:rPr>
              <a:t>ressources</a:t>
            </a:r>
            <a:r>
              <a:rPr lang="en-US" dirty="0">
                <a:latin typeface="Calibri"/>
                <a:cs typeface="Calibri"/>
                <a:sym typeface="Calibri"/>
              </a:rPr>
              <a:t> </a:t>
            </a:r>
            <a:r>
              <a:rPr lang="en-US" dirty="0" err="1">
                <a:latin typeface="Calibri"/>
                <a:cs typeface="Calibri"/>
                <a:sym typeface="Calibri"/>
              </a:rPr>
              <a:t>sont</a:t>
            </a:r>
            <a:r>
              <a:rPr lang="en-US" dirty="0">
                <a:latin typeface="Calibri"/>
                <a:cs typeface="Calibri"/>
                <a:sym typeface="Calibri"/>
              </a:rPr>
              <a:t> </a:t>
            </a:r>
            <a:r>
              <a:rPr lang="en-US" dirty="0" err="1">
                <a:latin typeface="Calibri"/>
                <a:cs typeface="Calibri"/>
                <a:sym typeface="Calibri"/>
              </a:rPr>
              <a:t>gérées</a:t>
            </a:r>
            <a:r>
              <a:rPr lang="en-US" dirty="0">
                <a:latin typeface="Calibri"/>
                <a:cs typeface="Calibri"/>
                <a:sym typeface="Calibri"/>
              </a:rPr>
              <a:t> pour </a:t>
            </a:r>
            <a:r>
              <a:rPr lang="en-US" dirty="0" err="1">
                <a:latin typeface="Calibri"/>
                <a:cs typeface="Calibri"/>
                <a:sym typeface="Calibri"/>
              </a:rPr>
              <a:t>soutenir</a:t>
            </a:r>
            <a:r>
              <a:rPr lang="en-US" dirty="0">
                <a:latin typeface="Calibri"/>
                <a:cs typeface="Calibri"/>
                <a:sym typeface="Calibri"/>
              </a:rPr>
              <a:t> la mise </a:t>
            </a:r>
            <a:r>
              <a:rPr lang="en-US" dirty="0" err="1">
                <a:latin typeface="Calibri"/>
                <a:cs typeface="Calibri"/>
                <a:sym typeface="Calibri"/>
              </a:rPr>
              <a:t>en</a:t>
            </a:r>
            <a:r>
              <a:rPr lang="en-US" dirty="0">
                <a:latin typeface="Calibri"/>
                <a:cs typeface="Calibri"/>
                <a:sym typeface="Calibri"/>
              </a:rPr>
              <a:t> </a:t>
            </a:r>
            <a:r>
              <a:rPr lang="en-US" dirty="0" err="1">
                <a:latin typeface="Calibri"/>
                <a:cs typeface="Calibri"/>
                <a:sym typeface="Calibri"/>
              </a:rPr>
              <a:t>œuvre</a:t>
            </a:r>
            <a:r>
              <a:rPr lang="en-US" dirty="0">
                <a:latin typeface="Calibri"/>
                <a:cs typeface="Calibri"/>
                <a:sym typeface="Calibri"/>
              </a:rPr>
              <a:t> du </a:t>
            </a:r>
            <a:r>
              <a:rPr lang="en-US" dirty="0" err="1">
                <a:latin typeface="Calibri"/>
                <a:cs typeface="Calibri"/>
                <a:sym typeface="Calibri"/>
              </a:rPr>
              <a:t>mandat</a:t>
            </a:r>
            <a:r>
              <a:rPr lang="en-US" dirty="0">
                <a:latin typeface="Calibri"/>
                <a:cs typeface="Calibri"/>
                <a:sym typeface="Calibri"/>
              </a:rPr>
              <a:t> et </a:t>
            </a:r>
            <a:r>
              <a:rPr lang="en-US" dirty="0" err="1">
                <a:latin typeface="Calibri"/>
                <a:cs typeface="Calibri"/>
                <a:sym typeface="Calibri"/>
              </a:rPr>
              <a:t>atteindre</a:t>
            </a:r>
            <a:r>
              <a:rPr lang="en-US" dirty="0">
                <a:latin typeface="Calibri"/>
                <a:cs typeface="Calibri"/>
                <a:sym typeface="Calibri"/>
              </a:rPr>
              <a:t> les </a:t>
            </a:r>
            <a:r>
              <a:rPr lang="en-US" dirty="0" err="1">
                <a:latin typeface="Calibri"/>
                <a:cs typeface="Calibri"/>
                <a:sym typeface="Calibri"/>
              </a:rPr>
              <a:t>objectifs</a:t>
            </a:r>
            <a:r>
              <a:rPr lang="en-US" dirty="0">
                <a:latin typeface="Calibri"/>
                <a:cs typeface="Calibri"/>
                <a:sym typeface="Calibri"/>
              </a:rPr>
              <a:t> dans le temps et </a:t>
            </a:r>
            <a:r>
              <a:rPr lang="en-US" dirty="0" err="1">
                <a:latin typeface="Calibri"/>
                <a:cs typeface="Calibri"/>
                <a:sym typeface="Calibri"/>
              </a:rPr>
              <a:t>l'espace</a:t>
            </a:r>
            <a:endParaRPr lang="en-US" dirty="0">
              <a:latin typeface="Calibri"/>
              <a:cs typeface="Calibri"/>
              <a:sym typeface="Calibri"/>
            </a:endParaRPr>
          </a:p>
        </p:txBody>
      </p:sp>
    </p:spTree>
    <p:extLst>
      <p:ext uri="{BB962C8B-B14F-4D97-AF65-F5344CB8AC3E}">
        <p14:creationId xmlns:p14="http://schemas.microsoft.com/office/powerpoint/2010/main" val="2090879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additive="base">
                                        <p:cTn id="10" dur="500"/>
                                        <p:tgtEl>
                                          <p:spTgt spid="17"/>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p:tgtEl>
                                          <p:spTgt spid="19"/>
                                        </p:tgtEl>
                                        <p:attrNameLst>
                                          <p:attrName>ppt_y</p:attrName>
                                        </p:attrNameLst>
                                      </p:cBhvr>
                                      <p:tavLst>
                                        <p:tav tm="0">
                                          <p:val>
                                            <p:strVal val="#ppt_y+1"/>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2613274" y="3169746"/>
            <a:ext cx="6965451" cy="518508"/>
          </a:xfrm>
          <a:prstGeom prst="rect">
            <a:avLst/>
          </a:prstGeom>
        </p:spPr>
        <p:txBody>
          <a:bodyPr vert="horz" lIns="0" tIns="0" rIns="0" bIns="0" rtlCol="0" anchor="t" anchorCtr="0">
            <a:normAutofit fontScale="90000"/>
          </a:bodyPr>
          <a:lstStyle/>
          <a:p>
            <a:r>
              <a:rPr lang="en-US" sz="4000" b="1" dirty="0">
                <a:solidFill>
                  <a:schemeClr val="tx2"/>
                </a:solidFill>
                <a:latin typeface="Calibri" panose="020F0502020204030204" pitchFamily="34" charset="0"/>
              </a:rPr>
              <a:t>Planification et gestion des </a:t>
            </a:r>
            <a:r>
              <a:rPr lang="en-US" sz="4000" b="1" dirty="0" err="1">
                <a:solidFill>
                  <a:schemeClr val="tx2"/>
                </a:solidFill>
                <a:latin typeface="Calibri" panose="020F0502020204030204" pitchFamily="34" charset="0"/>
              </a:rPr>
              <a:t>ressources</a:t>
            </a:r>
            <a:endParaRPr lang="en-US" sz="4000" b="1" dirty="0">
              <a:solidFill>
                <a:schemeClr val="tx2"/>
              </a:solidFill>
              <a:latin typeface="Calibri" panose="020F0502020204030204" pitchFamily="34" charset="0"/>
            </a:endParaRP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Tree>
    <p:extLst>
      <p:ext uri="{BB962C8B-B14F-4D97-AF65-F5344CB8AC3E}">
        <p14:creationId xmlns:p14="http://schemas.microsoft.com/office/powerpoint/2010/main" val="235186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9" name="Google Shape;284;p14">
            <a:extLst>
              <a:ext uri="{FF2B5EF4-FFF2-40B4-BE49-F238E27FC236}">
                <a16:creationId xmlns:a16="http://schemas.microsoft.com/office/drawing/2014/main" id="{A567C80C-FCBD-5246-2CB8-DB23BE3810E7}"/>
              </a:ext>
            </a:extLst>
          </p:cNvPr>
          <p:cNvSpPr/>
          <p:nvPr/>
        </p:nvSpPr>
        <p:spPr>
          <a:xfrm>
            <a:off x="723900" y="714240"/>
            <a:ext cx="10180660" cy="5033749"/>
          </a:xfrm>
          <a:prstGeom prst="rect">
            <a:avLst/>
          </a:prstGeom>
          <a:no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285750" lvl="0" indent="-285750">
              <a:spcBef>
                <a:spcPts val="1000"/>
              </a:spcBef>
              <a:buClr>
                <a:schemeClr val="dk1"/>
              </a:buClr>
              <a:buSzPts val="1800"/>
              <a:buFont typeface="Arial" panose="020B0604020202020204" pitchFamily="34" charset="0"/>
              <a:buChar char="•"/>
            </a:pPr>
            <a:r>
              <a:rPr lang="en-US" sz="2850" b="1" dirty="0" err="1">
                <a:solidFill>
                  <a:schemeClr val="tx2"/>
                </a:solidFill>
                <a:latin typeface="Calibri" panose="020F0502020204030204" pitchFamily="34" charset="0"/>
                <a:ea typeface="Lato Light"/>
                <a:cs typeface="Calibri" panose="020F0502020204030204" pitchFamily="34" charset="0"/>
                <a:sym typeface="Lato"/>
              </a:rPr>
              <a:t>Complet</a:t>
            </a:r>
            <a:r>
              <a:rPr lang="en-US" sz="2850" dirty="0">
                <a:solidFill>
                  <a:schemeClr val="tx2"/>
                </a:solidFill>
                <a:latin typeface="Calibri" panose="020F0502020204030204" pitchFamily="34" charset="0"/>
                <a:ea typeface="Lato Light"/>
                <a:cs typeface="Calibri" panose="020F0502020204030204" pitchFamily="34" charset="0"/>
                <a:sym typeface="Lato"/>
              </a:rPr>
              <a:t> : </a:t>
            </a:r>
            <a:r>
              <a:rPr lang="en-US" sz="2850" dirty="0" err="1">
                <a:solidFill>
                  <a:schemeClr val="tx2"/>
                </a:solidFill>
                <a:latin typeface="Calibri" panose="020F0502020204030204" pitchFamily="34" charset="0"/>
                <a:ea typeface="Lato Light"/>
                <a:cs typeface="Calibri" panose="020F0502020204030204" pitchFamily="34" charset="0"/>
                <a:sym typeface="Lato"/>
              </a:rPr>
              <a:t>soutenir</a:t>
            </a:r>
            <a:r>
              <a:rPr lang="en-US" sz="2850" dirty="0">
                <a:solidFill>
                  <a:schemeClr val="tx2"/>
                </a:solidFill>
                <a:latin typeface="Calibri" panose="020F0502020204030204" pitchFamily="34" charset="0"/>
                <a:ea typeface="Lato Light"/>
                <a:cs typeface="Calibri" panose="020F0502020204030204" pitchFamily="34" charset="0"/>
                <a:sym typeface="Lato"/>
              </a:rPr>
              <a:t> la </a:t>
            </a:r>
            <a:r>
              <a:rPr lang="en-US" sz="2850" dirty="0" err="1">
                <a:solidFill>
                  <a:schemeClr val="tx2"/>
                </a:solidFill>
                <a:latin typeface="Calibri" panose="020F0502020204030204" pitchFamily="34" charset="0"/>
                <a:ea typeface="Lato Light"/>
                <a:cs typeface="Calibri" panose="020F0502020204030204" pitchFamily="34" charset="0"/>
                <a:sym typeface="Lato"/>
              </a:rPr>
              <a:t>prise</a:t>
            </a:r>
            <a:r>
              <a:rPr lang="en-US" sz="2850" dirty="0">
                <a:solidFill>
                  <a:schemeClr val="tx2"/>
                </a:solidFill>
                <a:latin typeface="Calibri" panose="020F0502020204030204" pitchFamily="34" charset="0"/>
                <a:ea typeface="Lato Light"/>
                <a:cs typeface="Calibri" panose="020F0502020204030204" pitchFamily="34" charset="0"/>
                <a:sym typeface="Lato"/>
              </a:rPr>
              <a:t> </a:t>
            </a:r>
            <a:r>
              <a:rPr lang="en-US" sz="2850" dirty="0" err="1">
                <a:solidFill>
                  <a:schemeClr val="tx2"/>
                </a:solidFill>
                <a:latin typeface="Calibri" panose="020F0502020204030204" pitchFamily="34" charset="0"/>
                <a:ea typeface="Lato Light"/>
                <a:cs typeface="Calibri" panose="020F0502020204030204" pitchFamily="34" charset="0"/>
                <a:sym typeface="Lato"/>
              </a:rPr>
              <a:t>en</a:t>
            </a:r>
            <a:r>
              <a:rPr lang="en-US" sz="2850" dirty="0">
                <a:solidFill>
                  <a:schemeClr val="tx2"/>
                </a:solidFill>
                <a:latin typeface="Calibri" panose="020F0502020204030204" pitchFamily="34" charset="0"/>
                <a:ea typeface="Lato Light"/>
                <a:cs typeface="Calibri" panose="020F0502020204030204" pitchFamily="34" charset="0"/>
                <a:sym typeface="Lato"/>
              </a:rPr>
              <a:t> </a:t>
            </a:r>
            <a:r>
              <a:rPr lang="en-US" sz="2850" dirty="0" err="1">
                <a:solidFill>
                  <a:schemeClr val="tx2"/>
                </a:solidFill>
                <a:latin typeface="Calibri" panose="020F0502020204030204" pitchFamily="34" charset="0"/>
                <a:ea typeface="Lato Light"/>
                <a:cs typeface="Calibri" panose="020F0502020204030204" pitchFamily="34" charset="0"/>
                <a:sym typeface="Lato"/>
              </a:rPr>
              <a:t>compte</a:t>
            </a:r>
            <a:r>
              <a:rPr lang="en-US" sz="2850" dirty="0">
                <a:solidFill>
                  <a:schemeClr val="tx2"/>
                </a:solidFill>
                <a:latin typeface="Calibri" panose="020F0502020204030204" pitchFamily="34" charset="0"/>
                <a:ea typeface="Lato Light"/>
                <a:cs typeface="Calibri" panose="020F0502020204030204" pitchFamily="34" charset="0"/>
                <a:sym typeface="Lato"/>
              </a:rPr>
              <a:t> de </a:t>
            </a:r>
            <a:r>
              <a:rPr lang="en-US" sz="2850" dirty="0" err="1">
                <a:solidFill>
                  <a:schemeClr val="tx2"/>
                </a:solidFill>
                <a:latin typeface="Calibri" panose="020F0502020204030204" pitchFamily="34" charset="0"/>
                <a:ea typeface="Lato Light"/>
                <a:cs typeface="Calibri" panose="020F0502020204030204" pitchFamily="34" charset="0"/>
                <a:sym typeface="Lato"/>
              </a:rPr>
              <a:t>toutes</a:t>
            </a:r>
            <a:r>
              <a:rPr lang="en-US" sz="2850" dirty="0">
                <a:solidFill>
                  <a:schemeClr val="tx2"/>
                </a:solidFill>
                <a:latin typeface="Calibri" panose="020F0502020204030204" pitchFamily="34" charset="0"/>
                <a:ea typeface="Lato Light"/>
                <a:cs typeface="Calibri" panose="020F0502020204030204" pitchFamily="34" charset="0"/>
                <a:sym typeface="Lato"/>
              </a:rPr>
              <a:t> les sources de </a:t>
            </a:r>
            <a:r>
              <a:rPr lang="en-US" sz="2850" dirty="0" err="1">
                <a:solidFill>
                  <a:schemeClr val="tx2"/>
                </a:solidFill>
                <a:latin typeface="Calibri" panose="020F0502020204030204" pitchFamily="34" charset="0"/>
                <a:ea typeface="Lato Light"/>
                <a:cs typeface="Calibri" panose="020F0502020204030204" pitchFamily="34" charset="0"/>
                <a:sym typeface="Lato"/>
              </a:rPr>
              <a:t>financement</a:t>
            </a:r>
            <a:endParaRPr lang="en-US" sz="2850" dirty="0">
              <a:solidFill>
                <a:schemeClr val="tx2"/>
              </a:solidFill>
              <a:latin typeface="Calibri" panose="020F0502020204030204" pitchFamily="34" charset="0"/>
              <a:ea typeface="Lato Light"/>
              <a:cs typeface="Calibri" panose="020F0502020204030204" pitchFamily="34" charset="0"/>
              <a:sym typeface="Lato"/>
            </a:endParaRPr>
          </a:p>
          <a:p>
            <a:pPr marL="285750" lvl="0" indent="-285750">
              <a:spcBef>
                <a:spcPts val="1000"/>
              </a:spcBef>
              <a:buClr>
                <a:schemeClr val="dk1"/>
              </a:buClr>
              <a:buSzPts val="1800"/>
              <a:buFont typeface="Arial" panose="020B0604020202020204" pitchFamily="34" charset="0"/>
              <a:buChar char="•"/>
            </a:pPr>
            <a:r>
              <a:rPr lang="en-US" sz="2850" b="1" dirty="0" err="1">
                <a:solidFill>
                  <a:schemeClr val="tx2"/>
                </a:solidFill>
                <a:latin typeface="Calibri" panose="020F0502020204030204" pitchFamily="34" charset="0"/>
                <a:ea typeface="Lato Light"/>
                <a:cs typeface="Calibri" panose="020F0502020204030204" pitchFamily="34" charset="0"/>
                <a:sym typeface="Lato"/>
              </a:rPr>
              <a:t>Intégré</a:t>
            </a:r>
            <a:r>
              <a:rPr lang="en-US" sz="2850" dirty="0">
                <a:solidFill>
                  <a:schemeClr val="tx2"/>
                </a:solidFill>
                <a:latin typeface="Calibri" panose="020F0502020204030204" pitchFamily="34" charset="0"/>
                <a:ea typeface="Lato Light"/>
                <a:cs typeface="Calibri" panose="020F0502020204030204" pitchFamily="34" charset="0"/>
                <a:sym typeface="Lato"/>
              </a:rPr>
              <a:t> : </a:t>
            </a:r>
            <a:r>
              <a:rPr lang="en-US" sz="2850" dirty="0" err="1">
                <a:solidFill>
                  <a:schemeClr val="tx2"/>
                </a:solidFill>
                <a:latin typeface="Calibri" panose="020F0502020204030204" pitchFamily="34" charset="0"/>
                <a:ea typeface="Lato Light"/>
                <a:cs typeface="Calibri" panose="020F0502020204030204" pitchFamily="34" charset="0"/>
                <a:sym typeface="Lato"/>
              </a:rPr>
              <a:t>fournir</a:t>
            </a:r>
            <a:r>
              <a:rPr lang="en-US" sz="2850" dirty="0">
                <a:solidFill>
                  <a:schemeClr val="tx2"/>
                </a:solidFill>
                <a:latin typeface="Calibri" panose="020F0502020204030204" pitchFamily="34" charset="0"/>
                <a:ea typeface="Lato Light"/>
                <a:cs typeface="Calibri" panose="020F0502020204030204" pitchFamily="34" charset="0"/>
                <a:sym typeface="Lato"/>
              </a:rPr>
              <a:t> </a:t>
            </a:r>
            <a:r>
              <a:rPr lang="en-US" sz="2850" dirty="0" err="1">
                <a:solidFill>
                  <a:schemeClr val="tx2"/>
                </a:solidFill>
                <a:latin typeface="Calibri" panose="020F0502020204030204" pitchFamily="34" charset="0"/>
                <a:ea typeface="Lato Light"/>
                <a:cs typeface="Calibri" panose="020F0502020204030204" pitchFamily="34" charset="0"/>
                <a:sym typeface="Lato"/>
              </a:rPr>
              <a:t>une</a:t>
            </a:r>
            <a:r>
              <a:rPr lang="en-US" sz="2850" dirty="0">
                <a:solidFill>
                  <a:schemeClr val="tx2"/>
                </a:solidFill>
                <a:latin typeface="Calibri" panose="020F0502020204030204" pitchFamily="34" charset="0"/>
                <a:ea typeface="Lato Light"/>
                <a:cs typeface="Calibri" panose="020F0502020204030204" pitchFamily="34" charset="0"/>
                <a:sym typeface="Lato"/>
              </a:rPr>
              <a:t> base commune pour </a:t>
            </a:r>
            <a:r>
              <a:rPr lang="en-US" sz="2850" dirty="0" err="1">
                <a:solidFill>
                  <a:schemeClr val="tx2"/>
                </a:solidFill>
                <a:latin typeface="Calibri" panose="020F0502020204030204" pitchFamily="34" charset="0"/>
                <a:ea typeface="Lato Light"/>
                <a:cs typeface="Calibri" panose="020F0502020204030204" pitchFamily="34" charset="0"/>
                <a:sym typeface="Lato"/>
              </a:rPr>
              <a:t>discuter</a:t>
            </a:r>
            <a:r>
              <a:rPr lang="en-US" sz="2850" dirty="0">
                <a:solidFill>
                  <a:schemeClr val="tx2"/>
                </a:solidFill>
                <a:latin typeface="Calibri" panose="020F0502020204030204" pitchFamily="34" charset="0"/>
                <a:ea typeface="Lato Light"/>
                <a:cs typeface="Calibri" panose="020F0502020204030204" pitchFamily="34" charset="0"/>
                <a:sym typeface="Lato"/>
              </a:rPr>
              <a:t> et </a:t>
            </a:r>
            <a:r>
              <a:rPr lang="en-US" sz="2850" dirty="0" err="1">
                <a:solidFill>
                  <a:schemeClr val="tx2"/>
                </a:solidFill>
                <a:latin typeface="Calibri" panose="020F0502020204030204" pitchFamily="34" charset="0"/>
                <a:ea typeface="Lato Light"/>
                <a:cs typeface="Calibri" panose="020F0502020204030204" pitchFamily="34" charset="0"/>
                <a:sym typeface="Lato"/>
              </a:rPr>
              <a:t>hiérarchiser</a:t>
            </a:r>
            <a:r>
              <a:rPr lang="en-US" sz="2850" dirty="0">
                <a:solidFill>
                  <a:schemeClr val="tx2"/>
                </a:solidFill>
                <a:latin typeface="Calibri" panose="020F0502020204030204" pitchFamily="34" charset="0"/>
                <a:ea typeface="Lato Light"/>
                <a:cs typeface="Calibri" panose="020F0502020204030204" pitchFamily="34" charset="0"/>
                <a:sym typeface="Lato"/>
              </a:rPr>
              <a:t> les </a:t>
            </a:r>
            <a:r>
              <a:rPr lang="en-US" sz="2850" dirty="0" err="1">
                <a:solidFill>
                  <a:schemeClr val="tx2"/>
                </a:solidFill>
                <a:latin typeface="Calibri" panose="020F0502020204030204" pitchFamily="34" charset="0"/>
                <a:ea typeface="Lato Light"/>
                <a:cs typeface="Calibri" panose="020F0502020204030204" pitchFamily="34" charset="0"/>
                <a:sym typeface="Lato"/>
              </a:rPr>
              <a:t>décisions</a:t>
            </a:r>
            <a:r>
              <a:rPr lang="en-US" sz="2850" dirty="0">
                <a:solidFill>
                  <a:schemeClr val="tx2"/>
                </a:solidFill>
                <a:latin typeface="Calibri" panose="020F0502020204030204" pitchFamily="34" charset="0"/>
                <a:ea typeface="Lato Light"/>
                <a:cs typeface="Calibri" panose="020F0502020204030204" pitchFamily="34" charset="0"/>
                <a:sym typeface="Lato"/>
              </a:rPr>
              <a:t> de </a:t>
            </a:r>
            <a:r>
              <a:rPr lang="en-US" sz="2850" dirty="0" err="1">
                <a:solidFill>
                  <a:schemeClr val="tx2"/>
                </a:solidFill>
                <a:latin typeface="Calibri" panose="020F0502020204030204" pitchFamily="34" charset="0"/>
                <a:ea typeface="Lato Light"/>
                <a:cs typeface="Calibri" panose="020F0502020204030204" pitchFamily="34" charset="0"/>
                <a:sym typeface="Lato"/>
              </a:rPr>
              <a:t>dépenses</a:t>
            </a:r>
            <a:r>
              <a:rPr lang="en-US" sz="2850" dirty="0">
                <a:solidFill>
                  <a:schemeClr val="tx2"/>
                </a:solidFill>
                <a:latin typeface="Calibri" panose="020F0502020204030204" pitchFamily="34" charset="0"/>
                <a:ea typeface="Lato Light"/>
                <a:cs typeface="Calibri" panose="020F0502020204030204" pitchFamily="34" charset="0"/>
                <a:sym typeface="Lato"/>
              </a:rPr>
              <a:t> et </a:t>
            </a:r>
            <a:r>
              <a:rPr lang="en-US" sz="2850" dirty="0" err="1">
                <a:solidFill>
                  <a:schemeClr val="tx2"/>
                </a:solidFill>
                <a:latin typeface="Calibri" panose="020F0502020204030204" pitchFamily="34" charset="0"/>
                <a:ea typeface="Lato Light"/>
                <a:cs typeface="Calibri" panose="020F0502020204030204" pitchFamily="34" charset="0"/>
                <a:sym typeface="Lato"/>
              </a:rPr>
              <a:t>d'investissements</a:t>
            </a:r>
            <a:endParaRPr lang="en-US" sz="2850" dirty="0">
              <a:solidFill>
                <a:schemeClr val="tx2"/>
              </a:solidFill>
              <a:latin typeface="Calibri" panose="020F0502020204030204" pitchFamily="34" charset="0"/>
              <a:ea typeface="Lato Light"/>
              <a:cs typeface="Calibri" panose="020F0502020204030204" pitchFamily="34" charset="0"/>
              <a:sym typeface="Lato"/>
            </a:endParaRPr>
          </a:p>
          <a:p>
            <a:pPr marL="285750" lvl="0" indent="-285750">
              <a:spcBef>
                <a:spcPts val="1000"/>
              </a:spcBef>
              <a:buClr>
                <a:schemeClr val="dk1"/>
              </a:buClr>
              <a:buSzPts val="1800"/>
              <a:buFont typeface="Arial" panose="020B0604020202020204" pitchFamily="34" charset="0"/>
              <a:buChar char="•"/>
            </a:pPr>
            <a:r>
              <a:rPr lang="en-US" sz="2850" b="1" dirty="0" err="1">
                <a:solidFill>
                  <a:schemeClr val="tx2"/>
                </a:solidFill>
                <a:latin typeface="Calibri" panose="020F0502020204030204" pitchFamily="34" charset="0"/>
                <a:ea typeface="Lato Light"/>
                <a:cs typeface="Calibri" panose="020F0502020204030204" pitchFamily="34" charset="0"/>
                <a:sym typeface="Lato"/>
              </a:rPr>
              <a:t>Itératif</a:t>
            </a:r>
            <a:r>
              <a:rPr lang="en-US" sz="2850" dirty="0">
                <a:solidFill>
                  <a:schemeClr val="tx2"/>
                </a:solidFill>
                <a:latin typeface="Calibri" panose="020F0502020204030204" pitchFamily="34" charset="0"/>
                <a:ea typeface="Lato Light"/>
                <a:cs typeface="Calibri" panose="020F0502020204030204" pitchFamily="34" charset="0"/>
                <a:sym typeface="Lato"/>
              </a:rPr>
              <a:t> : </a:t>
            </a:r>
            <a:r>
              <a:rPr lang="en-US" sz="2850" dirty="0" err="1">
                <a:solidFill>
                  <a:schemeClr val="tx2"/>
                </a:solidFill>
                <a:latin typeface="Calibri" panose="020F0502020204030204" pitchFamily="34" charset="0"/>
                <a:ea typeface="Lato Light"/>
                <a:cs typeface="Calibri" panose="020F0502020204030204" pitchFamily="34" charset="0"/>
                <a:sym typeface="Lato"/>
              </a:rPr>
              <a:t>atteindre</a:t>
            </a:r>
            <a:r>
              <a:rPr lang="en-US" sz="2850" dirty="0">
                <a:solidFill>
                  <a:schemeClr val="tx2"/>
                </a:solidFill>
                <a:latin typeface="Calibri" panose="020F0502020204030204" pitchFamily="34" charset="0"/>
                <a:ea typeface="Lato Light"/>
                <a:cs typeface="Calibri" panose="020F0502020204030204" pitchFamily="34" charset="0"/>
                <a:sym typeface="Lato"/>
              </a:rPr>
              <a:t> et </a:t>
            </a:r>
            <a:r>
              <a:rPr lang="en-US" sz="2850" dirty="0" err="1">
                <a:solidFill>
                  <a:schemeClr val="tx2"/>
                </a:solidFill>
                <a:latin typeface="Calibri" panose="020F0502020204030204" pitchFamily="34" charset="0"/>
                <a:ea typeface="Lato Light"/>
                <a:cs typeface="Calibri" panose="020F0502020204030204" pitchFamily="34" charset="0"/>
                <a:sym typeface="Lato"/>
              </a:rPr>
              <a:t>maintenir</a:t>
            </a:r>
            <a:r>
              <a:rPr lang="en-US" sz="2850" dirty="0">
                <a:solidFill>
                  <a:schemeClr val="tx2"/>
                </a:solidFill>
                <a:latin typeface="Calibri" panose="020F0502020204030204" pitchFamily="34" charset="0"/>
                <a:ea typeface="Lato Light"/>
                <a:cs typeface="Calibri" panose="020F0502020204030204" pitchFamily="34" charset="0"/>
                <a:sym typeface="Lato"/>
              </a:rPr>
              <a:t> </a:t>
            </a:r>
            <a:r>
              <a:rPr lang="en-US" sz="2850" dirty="0" err="1">
                <a:solidFill>
                  <a:schemeClr val="tx2"/>
                </a:solidFill>
                <a:latin typeface="Calibri" panose="020F0502020204030204" pitchFamily="34" charset="0"/>
                <a:ea typeface="Lato Light"/>
                <a:cs typeface="Calibri" panose="020F0502020204030204" pitchFamily="34" charset="0"/>
                <a:sym typeface="Lato"/>
              </a:rPr>
              <a:t>une</a:t>
            </a:r>
            <a:r>
              <a:rPr lang="en-US" sz="2850" dirty="0">
                <a:solidFill>
                  <a:schemeClr val="tx2"/>
                </a:solidFill>
                <a:latin typeface="Calibri" panose="020F0502020204030204" pitchFamily="34" charset="0"/>
                <a:ea typeface="Lato Light"/>
                <a:cs typeface="Calibri" panose="020F0502020204030204" pitchFamily="34" charset="0"/>
                <a:sym typeface="Lato"/>
              </a:rPr>
              <a:t> </a:t>
            </a:r>
            <a:r>
              <a:rPr lang="en-US" sz="2850" dirty="0" err="1">
                <a:solidFill>
                  <a:schemeClr val="tx2"/>
                </a:solidFill>
                <a:latin typeface="Calibri" panose="020F0502020204030204" pitchFamily="34" charset="0"/>
                <a:ea typeface="Lato Light"/>
                <a:cs typeface="Calibri" panose="020F0502020204030204" pitchFamily="34" charset="0"/>
                <a:sym typeface="Lato"/>
              </a:rPr>
              <a:t>compréhension</a:t>
            </a:r>
            <a:r>
              <a:rPr lang="en-US" sz="2850" dirty="0">
                <a:solidFill>
                  <a:schemeClr val="tx2"/>
                </a:solidFill>
                <a:latin typeface="Calibri" panose="020F0502020204030204" pitchFamily="34" charset="0"/>
                <a:ea typeface="Lato Light"/>
                <a:cs typeface="Calibri" panose="020F0502020204030204" pitchFamily="34" charset="0"/>
                <a:sym typeface="Lato"/>
              </a:rPr>
              <a:t> des </a:t>
            </a:r>
            <a:r>
              <a:rPr lang="en-US" sz="2850" dirty="0" err="1">
                <a:solidFill>
                  <a:schemeClr val="tx2"/>
                </a:solidFill>
                <a:latin typeface="Calibri" panose="020F0502020204030204" pitchFamily="34" charset="0"/>
                <a:ea typeface="Lato Light"/>
                <a:cs typeface="Calibri" panose="020F0502020204030204" pitchFamily="34" charset="0"/>
                <a:sym typeface="Lato"/>
              </a:rPr>
              <a:t>paysages</a:t>
            </a:r>
            <a:r>
              <a:rPr lang="en-US" sz="2850" dirty="0">
                <a:solidFill>
                  <a:schemeClr val="tx2"/>
                </a:solidFill>
                <a:latin typeface="Calibri" panose="020F0502020204030204" pitchFamily="34" charset="0"/>
                <a:ea typeface="Lato Light"/>
                <a:cs typeface="Calibri" panose="020F0502020204030204" pitchFamily="34" charset="0"/>
                <a:sym typeface="Lato"/>
              </a:rPr>
              <a:t> de </a:t>
            </a:r>
            <a:r>
              <a:rPr lang="en-US" sz="2850" dirty="0" err="1">
                <a:solidFill>
                  <a:schemeClr val="tx2"/>
                </a:solidFill>
                <a:latin typeface="Calibri" panose="020F0502020204030204" pitchFamily="34" charset="0"/>
                <a:ea typeface="Lato Light"/>
                <a:cs typeface="Calibri" panose="020F0502020204030204" pitchFamily="34" charset="0"/>
                <a:sym typeface="Lato"/>
              </a:rPr>
              <a:t>financement</a:t>
            </a:r>
            <a:r>
              <a:rPr lang="en-US" sz="2850" dirty="0">
                <a:solidFill>
                  <a:schemeClr val="tx2"/>
                </a:solidFill>
                <a:latin typeface="Calibri" panose="020F0502020204030204" pitchFamily="34" charset="0"/>
                <a:ea typeface="Lato Light"/>
                <a:cs typeface="Calibri" panose="020F0502020204030204" pitchFamily="34" charset="0"/>
                <a:sym typeface="Lato"/>
              </a:rPr>
              <a:t> et de </a:t>
            </a:r>
            <a:r>
              <a:rPr lang="en-US" sz="2850" dirty="0" err="1">
                <a:solidFill>
                  <a:schemeClr val="tx2"/>
                </a:solidFill>
                <a:latin typeface="Calibri" panose="020F0502020204030204" pitchFamily="34" charset="0"/>
                <a:ea typeface="Lato Light"/>
                <a:cs typeface="Calibri" panose="020F0502020204030204" pitchFamily="34" charset="0"/>
                <a:sym typeface="Lato"/>
              </a:rPr>
              <a:t>risque</a:t>
            </a:r>
            <a:r>
              <a:rPr lang="en-US" sz="2850" dirty="0">
                <a:solidFill>
                  <a:schemeClr val="tx2"/>
                </a:solidFill>
                <a:latin typeface="Calibri" panose="020F0502020204030204" pitchFamily="34" charset="0"/>
                <a:ea typeface="Lato Light"/>
                <a:cs typeface="Calibri" panose="020F0502020204030204" pitchFamily="34" charset="0"/>
                <a:sym typeface="Lato"/>
              </a:rPr>
              <a:t>, et </a:t>
            </a:r>
            <a:r>
              <a:rPr lang="en-US" sz="2850" dirty="0" err="1">
                <a:solidFill>
                  <a:schemeClr val="tx2"/>
                </a:solidFill>
                <a:latin typeface="Calibri" panose="020F0502020204030204" pitchFamily="34" charset="0"/>
                <a:ea typeface="Lato Light"/>
                <a:cs typeface="Calibri" panose="020F0502020204030204" pitchFamily="34" charset="0"/>
                <a:sym typeface="Lato"/>
              </a:rPr>
              <a:t>ajuster</a:t>
            </a:r>
            <a:r>
              <a:rPr lang="en-US" sz="2850" dirty="0">
                <a:solidFill>
                  <a:schemeClr val="tx2"/>
                </a:solidFill>
                <a:latin typeface="Calibri" panose="020F0502020204030204" pitchFamily="34" charset="0"/>
                <a:ea typeface="Lato Light"/>
                <a:cs typeface="Calibri" panose="020F0502020204030204" pitchFamily="34" charset="0"/>
                <a:sym typeface="Lato"/>
              </a:rPr>
              <a:t> les politiques de </a:t>
            </a:r>
            <a:r>
              <a:rPr lang="en-US" sz="2850" dirty="0" err="1">
                <a:solidFill>
                  <a:schemeClr val="tx2"/>
                </a:solidFill>
                <a:latin typeface="Calibri" panose="020F0502020204030204" pitchFamily="34" charset="0"/>
                <a:ea typeface="Lato Light"/>
                <a:cs typeface="Calibri" panose="020F0502020204030204" pitchFamily="34" charset="0"/>
                <a:sym typeface="Lato"/>
              </a:rPr>
              <a:t>financement</a:t>
            </a:r>
            <a:r>
              <a:rPr lang="en-US" sz="2850" dirty="0">
                <a:solidFill>
                  <a:schemeClr val="tx2"/>
                </a:solidFill>
                <a:latin typeface="Calibri" panose="020F0502020204030204" pitchFamily="34" charset="0"/>
                <a:ea typeface="Lato Light"/>
                <a:cs typeface="Calibri" panose="020F0502020204030204" pitchFamily="34" charset="0"/>
                <a:sym typeface="Lato"/>
              </a:rPr>
              <a:t> </a:t>
            </a:r>
            <a:r>
              <a:rPr lang="en-US" sz="2850" dirty="0" err="1">
                <a:solidFill>
                  <a:schemeClr val="tx2"/>
                </a:solidFill>
                <a:latin typeface="Calibri" panose="020F0502020204030204" pitchFamily="34" charset="0"/>
                <a:ea typeface="Lato Light"/>
                <a:cs typeface="Calibri" panose="020F0502020204030204" pitchFamily="34" charset="0"/>
                <a:sym typeface="Lato"/>
              </a:rPr>
              <a:t>à</a:t>
            </a:r>
            <a:r>
              <a:rPr lang="en-US" sz="2850" dirty="0">
                <a:solidFill>
                  <a:schemeClr val="tx2"/>
                </a:solidFill>
                <a:latin typeface="Calibri" panose="020F0502020204030204" pitchFamily="34" charset="0"/>
                <a:ea typeface="Lato Light"/>
                <a:cs typeface="Calibri" panose="020F0502020204030204" pitchFamily="34" charset="0"/>
                <a:sym typeface="Lato"/>
              </a:rPr>
              <a:t> </a:t>
            </a:r>
            <a:r>
              <a:rPr lang="en-US" sz="2850" dirty="0" err="1">
                <a:solidFill>
                  <a:schemeClr val="tx2"/>
                </a:solidFill>
                <a:latin typeface="Calibri" panose="020F0502020204030204" pitchFamily="34" charset="0"/>
                <a:ea typeface="Lato Light"/>
                <a:cs typeface="Calibri" panose="020F0502020204030204" pitchFamily="34" charset="0"/>
                <a:sym typeface="Lato"/>
              </a:rPr>
              <a:t>mesure</a:t>
            </a:r>
            <a:r>
              <a:rPr lang="en-US" sz="2850" dirty="0">
                <a:solidFill>
                  <a:schemeClr val="tx2"/>
                </a:solidFill>
                <a:latin typeface="Calibri" panose="020F0502020204030204" pitchFamily="34" charset="0"/>
                <a:ea typeface="Lato Light"/>
                <a:cs typeface="Calibri" panose="020F0502020204030204" pitchFamily="34" charset="0"/>
                <a:sym typeface="Lato"/>
              </a:rPr>
              <a:t> que les conditions </a:t>
            </a:r>
            <a:r>
              <a:rPr lang="en-US" sz="2850" dirty="0" err="1">
                <a:solidFill>
                  <a:schemeClr val="tx2"/>
                </a:solidFill>
                <a:latin typeface="Calibri" panose="020F0502020204030204" pitchFamily="34" charset="0"/>
                <a:ea typeface="Lato Light"/>
                <a:cs typeface="Calibri" panose="020F0502020204030204" pitchFamily="34" charset="0"/>
                <a:sym typeface="Lato"/>
              </a:rPr>
              <a:t>changent</a:t>
            </a:r>
            <a:endParaRPr lang="en-US" sz="2850" dirty="0">
              <a:solidFill>
                <a:schemeClr val="tx2"/>
              </a:solidFill>
              <a:latin typeface="Calibri" panose="020F0502020204030204" pitchFamily="34" charset="0"/>
              <a:ea typeface="Lato Light"/>
              <a:cs typeface="Calibri" panose="020F0502020204030204" pitchFamily="34" charset="0"/>
              <a:sym typeface="Lato"/>
            </a:endParaRPr>
          </a:p>
          <a:p>
            <a:pPr marL="285750" lvl="0" indent="-285750">
              <a:spcBef>
                <a:spcPts val="1000"/>
              </a:spcBef>
              <a:buClr>
                <a:schemeClr val="dk1"/>
              </a:buClr>
              <a:buSzPts val="1800"/>
              <a:buFont typeface="Arial" panose="020B0604020202020204" pitchFamily="34" charset="0"/>
              <a:buChar char="•"/>
            </a:pPr>
            <a:r>
              <a:rPr lang="en-US" sz="2850" b="1" dirty="0" err="1">
                <a:solidFill>
                  <a:schemeClr val="tx2"/>
                </a:solidFill>
                <a:latin typeface="Calibri" panose="020F0502020204030204" pitchFamily="34" charset="0"/>
                <a:ea typeface="Lato Light"/>
                <a:cs typeface="Calibri" panose="020F0502020204030204" pitchFamily="34" charset="0"/>
                <a:sym typeface="Lato"/>
              </a:rPr>
              <a:t>Inclusif</a:t>
            </a:r>
            <a:r>
              <a:rPr lang="en-US" sz="2850" dirty="0">
                <a:solidFill>
                  <a:schemeClr val="tx2"/>
                </a:solidFill>
                <a:latin typeface="Calibri" panose="020F0502020204030204" pitchFamily="34" charset="0"/>
                <a:ea typeface="Lato Light"/>
                <a:cs typeface="Calibri" panose="020F0502020204030204" pitchFamily="34" charset="0"/>
                <a:sym typeface="Lato"/>
              </a:rPr>
              <a:t> : </a:t>
            </a:r>
            <a:r>
              <a:rPr lang="en-US" sz="2850" dirty="0" err="1">
                <a:solidFill>
                  <a:schemeClr val="tx2"/>
                </a:solidFill>
                <a:latin typeface="Calibri" panose="020F0502020204030204" pitchFamily="34" charset="0"/>
                <a:ea typeface="Lato Light"/>
                <a:cs typeface="Calibri" panose="020F0502020204030204" pitchFamily="34" charset="0"/>
                <a:sym typeface="Lato"/>
              </a:rPr>
              <a:t>impliquer</a:t>
            </a:r>
            <a:r>
              <a:rPr lang="en-US" sz="2850" dirty="0">
                <a:solidFill>
                  <a:schemeClr val="tx2"/>
                </a:solidFill>
                <a:latin typeface="Calibri" panose="020F0502020204030204" pitchFamily="34" charset="0"/>
                <a:ea typeface="Lato Light"/>
                <a:cs typeface="Calibri" panose="020F0502020204030204" pitchFamily="34" charset="0"/>
                <a:sym typeface="Lato"/>
              </a:rPr>
              <a:t> </a:t>
            </a:r>
            <a:r>
              <a:rPr lang="en-US" sz="2850" dirty="0" err="1">
                <a:solidFill>
                  <a:schemeClr val="tx2"/>
                </a:solidFill>
                <a:latin typeface="Calibri" panose="020F0502020204030204" pitchFamily="34" charset="0"/>
                <a:ea typeface="Lato Light"/>
                <a:cs typeface="Calibri" panose="020F0502020204030204" pitchFamily="34" charset="0"/>
                <a:sym typeface="Lato"/>
              </a:rPr>
              <a:t>diverses</a:t>
            </a:r>
            <a:r>
              <a:rPr lang="en-US" sz="2850" dirty="0">
                <a:solidFill>
                  <a:schemeClr val="tx2"/>
                </a:solidFill>
                <a:latin typeface="Calibri" panose="020F0502020204030204" pitchFamily="34" charset="0"/>
                <a:ea typeface="Lato Light"/>
                <a:cs typeface="Calibri" panose="020F0502020204030204" pitchFamily="34" charset="0"/>
                <a:sym typeface="Lato"/>
              </a:rPr>
              <a:t> parties </a:t>
            </a:r>
            <a:r>
              <a:rPr lang="en-US" sz="2850" dirty="0" err="1">
                <a:solidFill>
                  <a:schemeClr val="tx2"/>
                </a:solidFill>
                <a:latin typeface="Calibri" panose="020F0502020204030204" pitchFamily="34" charset="0"/>
                <a:ea typeface="Lato Light"/>
                <a:cs typeface="Calibri" panose="020F0502020204030204" pitchFamily="34" charset="0"/>
                <a:sym typeface="Lato"/>
              </a:rPr>
              <a:t>prenantes</a:t>
            </a:r>
            <a:r>
              <a:rPr lang="en-US" sz="2850" dirty="0">
                <a:solidFill>
                  <a:schemeClr val="tx2"/>
                </a:solidFill>
                <a:latin typeface="Calibri" panose="020F0502020204030204" pitchFamily="34" charset="0"/>
                <a:ea typeface="Lato Light"/>
                <a:cs typeface="Calibri" panose="020F0502020204030204" pitchFamily="34" charset="0"/>
                <a:sym typeface="Lato"/>
              </a:rPr>
              <a:t> pour </a:t>
            </a:r>
            <a:r>
              <a:rPr lang="en-US" sz="2850" dirty="0" err="1">
                <a:solidFill>
                  <a:schemeClr val="tx2"/>
                </a:solidFill>
                <a:latin typeface="Calibri" panose="020F0502020204030204" pitchFamily="34" charset="0"/>
                <a:ea typeface="Lato Light"/>
                <a:cs typeface="Calibri" panose="020F0502020204030204" pitchFamily="34" charset="0"/>
                <a:sym typeface="Lato"/>
              </a:rPr>
              <a:t>mieux</a:t>
            </a:r>
            <a:r>
              <a:rPr lang="en-US" sz="2850" dirty="0">
                <a:solidFill>
                  <a:schemeClr val="tx2"/>
                </a:solidFill>
                <a:latin typeface="Calibri" panose="020F0502020204030204" pitchFamily="34" charset="0"/>
                <a:ea typeface="Lato Light"/>
                <a:cs typeface="Calibri" panose="020F0502020204030204" pitchFamily="34" charset="0"/>
                <a:sym typeface="Lato"/>
              </a:rPr>
              <a:t> </a:t>
            </a:r>
            <a:r>
              <a:rPr lang="en-US" sz="2850" dirty="0" err="1">
                <a:solidFill>
                  <a:schemeClr val="tx2"/>
                </a:solidFill>
                <a:latin typeface="Calibri" panose="020F0502020204030204" pitchFamily="34" charset="0"/>
                <a:ea typeface="Lato Light"/>
                <a:cs typeface="Calibri" panose="020F0502020204030204" pitchFamily="34" charset="0"/>
                <a:sym typeface="Lato"/>
              </a:rPr>
              <a:t>refléter</a:t>
            </a:r>
            <a:r>
              <a:rPr lang="en-US" sz="2850" dirty="0">
                <a:solidFill>
                  <a:schemeClr val="tx2"/>
                </a:solidFill>
                <a:latin typeface="Calibri" panose="020F0502020204030204" pitchFamily="34" charset="0"/>
                <a:ea typeface="Lato Light"/>
                <a:cs typeface="Calibri" panose="020F0502020204030204" pitchFamily="34" charset="0"/>
                <a:sym typeface="Lato"/>
              </a:rPr>
              <a:t> les </a:t>
            </a:r>
            <a:r>
              <a:rPr lang="en-US" sz="2850" dirty="0" err="1">
                <a:solidFill>
                  <a:schemeClr val="tx2"/>
                </a:solidFill>
                <a:latin typeface="Calibri" panose="020F0502020204030204" pitchFamily="34" charset="0"/>
                <a:ea typeface="Lato Light"/>
                <a:cs typeface="Calibri" panose="020F0502020204030204" pitchFamily="34" charset="0"/>
                <a:sym typeface="Lato"/>
              </a:rPr>
              <a:t>besoins</a:t>
            </a:r>
            <a:r>
              <a:rPr lang="en-US" sz="2850" dirty="0">
                <a:solidFill>
                  <a:schemeClr val="tx2"/>
                </a:solidFill>
                <a:latin typeface="Calibri" panose="020F0502020204030204" pitchFamily="34" charset="0"/>
                <a:ea typeface="Lato Light"/>
                <a:cs typeface="Calibri" panose="020F0502020204030204" pitchFamily="34" charset="0"/>
                <a:sym typeface="Lato"/>
              </a:rPr>
              <a:t> et les </a:t>
            </a:r>
            <a:r>
              <a:rPr lang="en-US" sz="2850" dirty="0" err="1">
                <a:solidFill>
                  <a:schemeClr val="tx2"/>
                </a:solidFill>
                <a:latin typeface="Calibri" panose="020F0502020204030204" pitchFamily="34" charset="0"/>
                <a:ea typeface="Lato Light"/>
                <a:cs typeface="Calibri" panose="020F0502020204030204" pitchFamily="34" charset="0"/>
                <a:sym typeface="Lato"/>
              </a:rPr>
              <a:t>opportunités</a:t>
            </a:r>
            <a:r>
              <a:rPr lang="en-US" sz="2850" dirty="0">
                <a:solidFill>
                  <a:schemeClr val="tx2"/>
                </a:solidFill>
                <a:latin typeface="Calibri" panose="020F0502020204030204" pitchFamily="34" charset="0"/>
                <a:ea typeface="Lato Light"/>
                <a:cs typeface="Calibri" panose="020F0502020204030204" pitchFamily="34" charset="0"/>
                <a:sym typeface="Lato"/>
              </a:rPr>
              <a:t> de </a:t>
            </a:r>
            <a:r>
              <a:rPr lang="en-US" sz="2850" dirty="0" err="1">
                <a:solidFill>
                  <a:schemeClr val="tx2"/>
                </a:solidFill>
                <a:latin typeface="Calibri" panose="020F0502020204030204" pitchFamily="34" charset="0"/>
                <a:ea typeface="Lato Light"/>
                <a:cs typeface="Calibri" panose="020F0502020204030204" pitchFamily="34" charset="0"/>
                <a:sym typeface="Lato"/>
              </a:rPr>
              <a:t>financement</a:t>
            </a:r>
            <a:r>
              <a:rPr lang="en-US" sz="2850" dirty="0">
                <a:solidFill>
                  <a:schemeClr val="tx2"/>
                </a:solidFill>
                <a:latin typeface="Calibri" panose="020F0502020204030204" pitchFamily="34" charset="0"/>
                <a:ea typeface="Lato Light"/>
                <a:cs typeface="Calibri" panose="020F0502020204030204" pitchFamily="34" charset="0"/>
                <a:sym typeface="Lato"/>
              </a:rPr>
              <a:t>, </a:t>
            </a:r>
            <a:r>
              <a:rPr lang="en-US" sz="2850" dirty="0" err="1">
                <a:solidFill>
                  <a:schemeClr val="tx2"/>
                </a:solidFill>
                <a:latin typeface="Calibri" panose="020F0502020204030204" pitchFamily="34" charset="0"/>
                <a:ea typeface="Lato Light"/>
                <a:cs typeface="Calibri" panose="020F0502020204030204" pitchFamily="34" charset="0"/>
                <a:sym typeface="Lato"/>
              </a:rPr>
              <a:t>ainsi</a:t>
            </a:r>
            <a:r>
              <a:rPr lang="en-US" sz="2850" dirty="0">
                <a:solidFill>
                  <a:schemeClr val="tx2"/>
                </a:solidFill>
                <a:latin typeface="Calibri" panose="020F0502020204030204" pitchFamily="34" charset="0"/>
                <a:ea typeface="Lato Light"/>
                <a:cs typeface="Calibri" panose="020F0502020204030204" pitchFamily="34" charset="0"/>
                <a:sym typeface="Lato"/>
              </a:rPr>
              <a:t> que pour </a:t>
            </a:r>
            <a:r>
              <a:rPr lang="en-US" sz="2850" dirty="0" err="1">
                <a:solidFill>
                  <a:schemeClr val="tx2"/>
                </a:solidFill>
                <a:latin typeface="Calibri" panose="020F0502020204030204" pitchFamily="34" charset="0"/>
                <a:ea typeface="Lato Light"/>
                <a:cs typeface="Calibri" panose="020F0502020204030204" pitchFamily="34" charset="0"/>
                <a:sym typeface="Lato"/>
              </a:rPr>
              <a:t>promouvoir</a:t>
            </a:r>
            <a:r>
              <a:rPr lang="en-US" sz="2850" dirty="0">
                <a:solidFill>
                  <a:schemeClr val="tx2"/>
                </a:solidFill>
                <a:latin typeface="Calibri" panose="020F0502020204030204" pitchFamily="34" charset="0"/>
                <a:ea typeface="Lato Light"/>
                <a:cs typeface="Calibri" panose="020F0502020204030204" pitchFamily="34" charset="0"/>
                <a:sym typeface="Lato"/>
              </a:rPr>
              <a:t> la prestation de services </a:t>
            </a:r>
            <a:r>
              <a:rPr lang="en-US" sz="2850" dirty="0" err="1">
                <a:solidFill>
                  <a:schemeClr val="tx2"/>
                </a:solidFill>
                <a:latin typeface="Calibri" panose="020F0502020204030204" pitchFamily="34" charset="0"/>
                <a:ea typeface="Lato Light"/>
                <a:cs typeface="Calibri" panose="020F0502020204030204" pitchFamily="34" charset="0"/>
                <a:sym typeface="Lato"/>
              </a:rPr>
              <a:t>favorables</a:t>
            </a:r>
            <a:r>
              <a:rPr lang="en-US" sz="2850" dirty="0">
                <a:solidFill>
                  <a:schemeClr val="tx2"/>
                </a:solidFill>
                <a:latin typeface="Calibri" panose="020F0502020204030204" pitchFamily="34" charset="0"/>
                <a:ea typeface="Lato Light"/>
                <a:cs typeface="Calibri" panose="020F0502020204030204" pitchFamily="34" charset="0"/>
                <a:sym typeface="Lato"/>
              </a:rPr>
              <a:t> aux plus </a:t>
            </a:r>
            <a:r>
              <a:rPr lang="en-US" sz="2850" dirty="0" err="1">
                <a:solidFill>
                  <a:schemeClr val="tx2"/>
                </a:solidFill>
                <a:latin typeface="Calibri" panose="020F0502020204030204" pitchFamily="34" charset="0"/>
                <a:ea typeface="Lato Light"/>
                <a:cs typeface="Calibri" panose="020F0502020204030204" pitchFamily="34" charset="0"/>
                <a:sym typeface="Lato"/>
              </a:rPr>
              <a:t>pauvres</a:t>
            </a:r>
            <a:r>
              <a:rPr lang="en-US" sz="2850" dirty="0">
                <a:solidFill>
                  <a:schemeClr val="tx2"/>
                </a:solidFill>
                <a:latin typeface="Calibri" panose="020F0502020204030204" pitchFamily="34" charset="0"/>
                <a:ea typeface="Lato Light"/>
                <a:cs typeface="Calibri" panose="020F0502020204030204" pitchFamily="34" charset="0"/>
                <a:sym typeface="Lato"/>
              </a:rPr>
              <a:t> et des services </a:t>
            </a:r>
            <a:r>
              <a:rPr lang="en-US" sz="2850" dirty="0" err="1">
                <a:solidFill>
                  <a:schemeClr val="tx2"/>
                </a:solidFill>
                <a:latin typeface="Calibri" panose="020F0502020204030204" pitchFamily="34" charset="0"/>
                <a:ea typeface="Lato Light"/>
                <a:cs typeface="Calibri" panose="020F0502020204030204" pitchFamily="34" charset="0"/>
                <a:sym typeface="Lato"/>
              </a:rPr>
              <a:t>d'assainissement</a:t>
            </a:r>
            <a:r>
              <a:rPr lang="en-US" sz="2850" dirty="0">
                <a:solidFill>
                  <a:schemeClr val="tx2"/>
                </a:solidFill>
                <a:latin typeface="Calibri" panose="020F0502020204030204" pitchFamily="34" charset="0"/>
                <a:ea typeface="Lato Light"/>
                <a:cs typeface="Calibri" panose="020F0502020204030204" pitchFamily="34" charset="0"/>
                <a:sym typeface="Lato"/>
              </a:rPr>
              <a:t> </a:t>
            </a:r>
            <a:r>
              <a:rPr lang="en-US" sz="2850" dirty="0" err="1">
                <a:solidFill>
                  <a:schemeClr val="tx2"/>
                </a:solidFill>
                <a:latin typeface="Calibri" panose="020F0502020204030204" pitchFamily="34" charset="0"/>
                <a:ea typeface="Lato Light"/>
                <a:cs typeface="Calibri" panose="020F0502020204030204" pitchFamily="34" charset="0"/>
                <a:sym typeface="Lato"/>
              </a:rPr>
              <a:t>gérés</a:t>
            </a:r>
            <a:r>
              <a:rPr lang="en-US" sz="2850" dirty="0">
                <a:solidFill>
                  <a:schemeClr val="tx2"/>
                </a:solidFill>
                <a:latin typeface="Calibri" panose="020F0502020204030204" pitchFamily="34" charset="0"/>
                <a:ea typeface="Lato Light"/>
                <a:cs typeface="Calibri" panose="020F0502020204030204" pitchFamily="34" charset="0"/>
                <a:sym typeface="Lato"/>
              </a:rPr>
              <a:t> </a:t>
            </a:r>
            <a:r>
              <a:rPr lang="en-US" sz="2850" dirty="0" err="1">
                <a:solidFill>
                  <a:schemeClr val="tx2"/>
                </a:solidFill>
                <a:latin typeface="Calibri" panose="020F0502020204030204" pitchFamily="34" charset="0"/>
                <a:ea typeface="Lato Light"/>
                <a:cs typeface="Calibri" panose="020F0502020204030204" pitchFamily="34" charset="0"/>
                <a:sym typeface="Lato"/>
              </a:rPr>
              <a:t>en</a:t>
            </a:r>
            <a:r>
              <a:rPr lang="en-US" sz="2850" dirty="0">
                <a:solidFill>
                  <a:schemeClr val="tx2"/>
                </a:solidFill>
                <a:latin typeface="Calibri" panose="020F0502020204030204" pitchFamily="34" charset="0"/>
                <a:ea typeface="Lato Light"/>
                <a:cs typeface="Calibri" panose="020F0502020204030204" pitchFamily="34" charset="0"/>
                <a:sym typeface="Lato"/>
              </a:rPr>
              <a:t> </a:t>
            </a:r>
            <a:r>
              <a:rPr lang="en-US" sz="2850" dirty="0" err="1">
                <a:solidFill>
                  <a:schemeClr val="tx2"/>
                </a:solidFill>
                <a:latin typeface="Calibri" panose="020F0502020204030204" pitchFamily="34" charset="0"/>
                <a:ea typeface="Lato Light"/>
                <a:cs typeface="Calibri" panose="020F0502020204030204" pitchFamily="34" charset="0"/>
                <a:sym typeface="Lato"/>
              </a:rPr>
              <a:t>toute</a:t>
            </a:r>
            <a:r>
              <a:rPr lang="en-US" sz="2850" dirty="0">
                <a:solidFill>
                  <a:schemeClr val="tx2"/>
                </a:solidFill>
                <a:latin typeface="Calibri" panose="020F0502020204030204" pitchFamily="34" charset="0"/>
                <a:ea typeface="Lato Light"/>
                <a:cs typeface="Calibri" panose="020F0502020204030204" pitchFamily="34" charset="0"/>
                <a:sym typeface="Lato"/>
              </a:rPr>
              <a:t> </a:t>
            </a:r>
            <a:r>
              <a:rPr lang="en-US" sz="2850" dirty="0" err="1">
                <a:solidFill>
                  <a:schemeClr val="tx2"/>
                </a:solidFill>
                <a:latin typeface="Calibri" panose="020F0502020204030204" pitchFamily="34" charset="0"/>
                <a:ea typeface="Lato Light"/>
                <a:cs typeface="Calibri" panose="020F0502020204030204" pitchFamily="34" charset="0"/>
                <a:sym typeface="Lato"/>
              </a:rPr>
              <a:t>sécurité</a:t>
            </a:r>
            <a:r>
              <a:rPr lang="en-US" sz="2850" dirty="0">
                <a:solidFill>
                  <a:schemeClr val="tx2"/>
                </a:solidFill>
                <a:latin typeface="Calibri" panose="020F0502020204030204" pitchFamily="34" charset="0"/>
                <a:ea typeface="Lato Light"/>
                <a:cs typeface="Calibri" panose="020F0502020204030204" pitchFamily="34" charset="0"/>
                <a:sym typeface="Lato"/>
              </a:rPr>
              <a:t>.</a:t>
            </a:r>
            <a:endParaRPr lang="en-US" sz="2850" dirty="0">
              <a:solidFill>
                <a:schemeClr val="tx2">
                  <a:lumMod val="75000"/>
                </a:schemeClr>
              </a:solidFill>
              <a:latin typeface="Calibri" panose="020F0502020204030204" pitchFamily="34" charset="0"/>
              <a:ea typeface="Lato Light"/>
              <a:cs typeface="Calibri" panose="020F0502020204030204" pitchFamily="34" charset="0"/>
              <a:sym typeface="Lato"/>
            </a:endParaRPr>
          </a:p>
        </p:txBody>
      </p:sp>
    </p:spTree>
    <p:extLst>
      <p:ext uri="{BB962C8B-B14F-4D97-AF65-F5344CB8AC3E}">
        <p14:creationId xmlns:p14="http://schemas.microsoft.com/office/powerpoint/2010/main" val="3267514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xit" presetSubtype="0" fill="hold" grpId="0" nodeType="clickEffect">
                                  <p:stCondLst>
                                    <p:cond delay="0"/>
                                  </p:stCondLst>
                                  <p:childTnLst>
                                    <p:animEffect transition="out" filter="dissolve">
                                      <p:cBhvr>
                                        <p:cTn id="22" dur="500"/>
                                        <p:tgtEl>
                                          <p:spTgt spid="9">
                                            <p:txEl>
                                              <p:pRg st="0" end="0"/>
                                            </p:txEl>
                                          </p:spTgt>
                                        </p:tgtEl>
                                      </p:cBhvr>
                                    </p:animEffect>
                                    <p:set>
                                      <p:cBhvr>
                                        <p:cTn id="23" dur="1" fill="hold">
                                          <p:stCondLst>
                                            <p:cond delay="499"/>
                                          </p:stCondLst>
                                        </p:cTn>
                                        <p:tgtEl>
                                          <p:spTgt spid="9">
                                            <p:txEl>
                                              <p:pRg st="0" end="0"/>
                                            </p:txEl>
                                          </p:spTgt>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9" presetClass="exit" presetSubtype="0" fill="hold" grpId="0" nodeType="clickEffect">
                                  <p:stCondLst>
                                    <p:cond delay="0"/>
                                  </p:stCondLst>
                                  <p:childTnLst>
                                    <p:animEffect transition="out" filter="dissolve">
                                      <p:cBhvr>
                                        <p:cTn id="27" dur="500"/>
                                        <p:tgtEl>
                                          <p:spTgt spid="9">
                                            <p:txEl>
                                              <p:pRg st="1" end="1"/>
                                            </p:txEl>
                                          </p:spTgt>
                                        </p:tgtEl>
                                      </p:cBhvr>
                                    </p:animEffect>
                                    <p:set>
                                      <p:cBhvr>
                                        <p:cTn id="28" dur="1" fill="hold">
                                          <p:stCondLst>
                                            <p:cond delay="499"/>
                                          </p:stCondLst>
                                        </p:cTn>
                                        <p:tgtEl>
                                          <p:spTgt spid="9">
                                            <p:txEl>
                                              <p:pRg st="1" end="1"/>
                                            </p:txEl>
                                          </p:spTgt>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9" presetClass="exit" presetSubtype="0" fill="hold" grpId="0" nodeType="clickEffect">
                                  <p:stCondLst>
                                    <p:cond delay="0"/>
                                  </p:stCondLst>
                                  <p:childTnLst>
                                    <p:animEffect transition="out" filter="dissolve">
                                      <p:cBhvr>
                                        <p:cTn id="32" dur="500"/>
                                        <p:tgtEl>
                                          <p:spTgt spid="9">
                                            <p:txEl>
                                              <p:pRg st="2" end="2"/>
                                            </p:txEl>
                                          </p:spTgt>
                                        </p:tgtEl>
                                      </p:cBhvr>
                                    </p:animEffect>
                                    <p:set>
                                      <p:cBhvr>
                                        <p:cTn id="33" dur="1" fill="hold">
                                          <p:stCondLst>
                                            <p:cond delay="499"/>
                                          </p:stCondLst>
                                        </p:cTn>
                                        <p:tgtEl>
                                          <p:spTgt spid="9">
                                            <p:txEl>
                                              <p:pRg st="2" end="2"/>
                                            </p:txEl>
                                          </p:spTgt>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9" presetClass="exit" presetSubtype="0" fill="hold" grpId="0" nodeType="clickEffect">
                                  <p:stCondLst>
                                    <p:cond delay="0"/>
                                  </p:stCondLst>
                                  <p:childTnLst>
                                    <p:animEffect transition="out" filter="dissolve">
                                      <p:cBhvr>
                                        <p:cTn id="37" dur="500"/>
                                        <p:tgtEl>
                                          <p:spTgt spid="9">
                                            <p:txEl>
                                              <p:pRg st="3" end="3"/>
                                            </p:txEl>
                                          </p:spTgt>
                                        </p:tgtEl>
                                      </p:cBhvr>
                                    </p:animEffect>
                                    <p:set>
                                      <p:cBhvr>
                                        <p:cTn id="38" dur="1" fill="hold">
                                          <p:stCondLst>
                                            <p:cond delay="499"/>
                                          </p:stCondLst>
                                        </p:cTn>
                                        <p:tgtEl>
                                          <p:spTgt spid="9">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Google Shape;326;p20">
            <a:extLst>
              <a:ext uri="{FF2B5EF4-FFF2-40B4-BE49-F238E27FC236}">
                <a16:creationId xmlns:a16="http://schemas.microsoft.com/office/drawing/2014/main" id="{68BD2D06-3E4A-351F-7617-5E178DDE110C}"/>
              </a:ext>
            </a:extLst>
          </p:cNvPr>
          <p:cNvSpPr/>
          <p:nvPr/>
        </p:nvSpPr>
        <p:spPr>
          <a:xfrm>
            <a:off x="4629727" y="2006327"/>
            <a:ext cx="2579239" cy="3626750"/>
          </a:xfrm>
          <a:prstGeom prst="roundRect">
            <a:avLst>
              <a:gd name="adj" fmla="val 10000"/>
            </a:avLst>
          </a:prstGeom>
          <a:solidFill>
            <a:srgbClr val="6F2875"/>
          </a:solidFill>
          <a:ln w="12700" cap="flat" cmpd="sng">
            <a:solidFill>
              <a:srgbClr val="6F287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31" name="Google Shape;326;p20">
            <a:extLst>
              <a:ext uri="{FF2B5EF4-FFF2-40B4-BE49-F238E27FC236}">
                <a16:creationId xmlns:a16="http://schemas.microsoft.com/office/drawing/2014/main" id="{90054B10-700B-749C-2E77-D9A18F7FCF7E}"/>
              </a:ext>
            </a:extLst>
          </p:cNvPr>
          <p:cNvSpPr/>
          <p:nvPr/>
        </p:nvSpPr>
        <p:spPr>
          <a:xfrm>
            <a:off x="1066798" y="1973144"/>
            <a:ext cx="2579239" cy="3626750"/>
          </a:xfrm>
          <a:prstGeom prst="roundRect">
            <a:avLst>
              <a:gd name="adj" fmla="val 10000"/>
            </a:avLst>
          </a:prstGeom>
          <a:solidFill>
            <a:srgbClr val="6F2875">
              <a:alpha val="22000"/>
            </a:srgbClr>
          </a:solidFill>
          <a:ln w="12700" cap="flat" cmpd="sng">
            <a:solidFill>
              <a:srgbClr val="6F287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900" y="368053"/>
            <a:ext cx="7719060" cy="518508"/>
          </a:xfrm>
          <a:prstGeom prst="rect">
            <a:avLst/>
          </a:prstGeom>
        </p:spPr>
        <p:txBody>
          <a:bodyPr vert="horz" lIns="0" tIns="0" rIns="0" bIns="0" rtlCol="0" anchor="t" anchorCtr="0">
            <a:normAutofit/>
          </a:bodyPr>
          <a:lstStyle/>
          <a:p>
            <a:r>
              <a:rPr lang="en-US" sz="3200" b="1" dirty="0" err="1">
                <a:solidFill>
                  <a:schemeClr val="tx2"/>
                </a:solidFill>
                <a:latin typeface="Calibri" panose="020F0502020204030204" pitchFamily="34" charset="0"/>
              </a:rPr>
              <a:t>Composantes</a:t>
            </a:r>
            <a:r>
              <a:rPr lang="en-US" sz="3200" b="1" dirty="0">
                <a:solidFill>
                  <a:schemeClr val="tx2"/>
                </a:solidFill>
                <a:latin typeface="Calibri" panose="020F0502020204030204" pitchFamily="34" charset="0"/>
              </a:rPr>
              <a:t> d'un cadre financier</a:t>
            </a:r>
          </a:p>
        </p:txBody>
      </p:sp>
      <p:sp>
        <p:nvSpPr>
          <p:cNvPr id="5" name="Google Shape;326;p20">
            <a:extLst>
              <a:ext uri="{FF2B5EF4-FFF2-40B4-BE49-F238E27FC236}">
                <a16:creationId xmlns:a16="http://schemas.microsoft.com/office/drawing/2014/main" id="{E46BA892-AEED-09D8-C590-C84B17641EAC}"/>
              </a:ext>
            </a:extLst>
          </p:cNvPr>
          <p:cNvSpPr/>
          <p:nvPr/>
        </p:nvSpPr>
        <p:spPr>
          <a:xfrm>
            <a:off x="1066799" y="1258106"/>
            <a:ext cx="2579239" cy="1005945"/>
          </a:xfrm>
          <a:prstGeom prst="roundRect">
            <a:avLst>
              <a:gd name="adj" fmla="val 10000"/>
            </a:avLst>
          </a:prstGeom>
          <a:solidFill>
            <a:srgbClr val="6F2875"/>
          </a:solid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6" name="Google Shape;327;p20">
            <a:extLst>
              <a:ext uri="{FF2B5EF4-FFF2-40B4-BE49-F238E27FC236}">
                <a16:creationId xmlns:a16="http://schemas.microsoft.com/office/drawing/2014/main" id="{9E1FA347-B3AA-B900-FB3B-AFF6F8C3982C}"/>
              </a:ext>
            </a:extLst>
          </p:cNvPr>
          <p:cNvSpPr txBox="1"/>
          <p:nvPr/>
        </p:nvSpPr>
        <p:spPr>
          <a:xfrm>
            <a:off x="1066799" y="1258105"/>
            <a:ext cx="2579239" cy="1005943"/>
          </a:xfrm>
          <a:prstGeom prst="rect">
            <a:avLst/>
          </a:prstGeom>
          <a:noFill/>
          <a:ln>
            <a:noFill/>
          </a:ln>
        </p:spPr>
        <p:txBody>
          <a:bodyPr spcFirstLastPara="1" wrap="square" lIns="142225" tIns="142225" rIns="142225" bIns="76200" anchor="ctr" anchorCtr="1">
            <a:noAutofit/>
          </a:bodyPr>
          <a:lstStyle/>
          <a:p>
            <a:pPr lvl="0" algn="ctr">
              <a:lnSpc>
                <a:spcPct val="90000"/>
              </a:lnSpc>
              <a:buClr>
                <a:schemeClr val="lt1"/>
              </a:buClr>
              <a:buSzPts val="2000"/>
            </a:pPr>
            <a:r>
              <a:rPr lang="en-GB" sz="2000" b="1" dirty="0" err="1">
                <a:solidFill>
                  <a:schemeClr val="lt1"/>
                </a:solidFill>
                <a:latin typeface="Calibri"/>
                <a:ea typeface="Calibri"/>
                <a:cs typeface="Calibri"/>
                <a:sym typeface="Calibri"/>
              </a:rPr>
              <a:t>Évaluation</a:t>
            </a:r>
            <a:r>
              <a:rPr lang="en-GB" sz="2000" b="1" dirty="0">
                <a:solidFill>
                  <a:schemeClr val="lt1"/>
                </a:solidFill>
                <a:latin typeface="Calibri"/>
                <a:ea typeface="Calibri"/>
                <a:cs typeface="Calibri"/>
                <a:sym typeface="Calibri"/>
              </a:rPr>
              <a:t> et diagnostic</a:t>
            </a:r>
            <a:endParaRPr b="1" dirty="0">
              <a:latin typeface="Calibri" panose="020F0502020204030204" pitchFamily="34" charset="0"/>
              <a:cs typeface="Calibri" panose="020F0502020204030204" pitchFamily="34" charset="0"/>
            </a:endParaRPr>
          </a:p>
        </p:txBody>
      </p:sp>
      <p:sp>
        <p:nvSpPr>
          <p:cNvPr id="10" name="Google Shape;329;p20">
            <a:extLst>
              <a:ext uri="{FF2B5EF4-FFF2-40B4-BE49-F238E27FC236}">
                <a16:creationId xmlns:a16="http://schemas.microsoft.com/office/drawing/2014/main" id="{B40C0E82-3ED2-0783-BF72-1F62BC85180A}"/>
              </a:ext>
            </a:extLst>
          </p:cNvPr>
          <p:cNvSpPr txBox="1"/>
          <p:nvPr/>
        </p:nvSpPr>
        <p:spPr>
          <a:xfrm>
            <a:off x="1214672" y="2399241"/>
            <a:ext cx="2199472" cy="2194710"/>
          </a:xfrm>
          <a:prstGeom prst="rect">
            <a:avLst/>
          </a:prstGeom>
          <a:noFill/>
          <a:ln>
            <a:noFill/>
          </a:ln>
        </p:spPr>
        <p:txBody>
          <a:bodyPr spcFirstLastPara="1" wrap="square" lIns="0" tIns="0" rIns="0" bIns="0" anchor="t" anchorCtr="0">
            <a:noAutofit/>
          </a:bodyPr>
          <a:lstStyle/>
          <a:p>
            <a:pPr marL="285750" lvl="1" indent="-285750">
              <a:lnSpc>
                <a:spcPts val="1800"/>
              </a:lnSpc>
              <a:spcAft>
                <a:spcPts val="600"/>
              </a:spcAft>
              <a:buClr>
                <a:schemeClr val="dk1"/>
              </a:buClr>
              <a:buSzPts val="1600"/>
              <a:buFont typeface="Arial" panose="020B0604020202020204" pitchFamily="34" charset="0"/>
              <a:buChar char="•"/>
            </a:pPr>
            <a:r>
              <a:rPr lang="en-GB" sz="2000" dirty="0" err="1">
                <a:solidFill>
                  <a:schemeClr val="dk1"/>
                </a:solidFill>
                <a:latin typeface="Calibri"/>
                <a:ea typeface="Calibri"/>
                <a:cs typeface="Calibri"/>
                <a:sym typeface="Calibri"/>
              </a:rPr>
              <a:t>Cibles</a:t>
            </a:r>
            <a:r>
              <a:rPr lang="en-GB" sz="2000" dirty="0">
                <a:solidFill>
                  <a:schemeClr val="dk1"/>
                </a:solidFill>
                <a:latin typeface="Calibri"/>
                <a:ea typeface="Calibri"/>
                <a:cs typeface="Calibri"/>
                <a:sym typeface="Calibri"/>
              </a:rPr>
              <a:t> et politiques du </a:t>
            </a:r>
            <a:r>
              <a:rPr lang="en-GB" sz="2000" dirty="0" err="1">
                <a:solidFill>
                  <a:schemeClr val="dk1"/>
                </a:solidFill>
                <a:latin typeface="Calibri"/>
                <a:ea typeface="Calibri"/>
                <a:cs typeface="Calibri"/>
                <a:sym typeface="Calibri"/>
              </a:rPr>
              <a:t>secteur</a:t>
            </a:r>
            <a:endParaRPr lang="en-GB" sz="2000" dirty="0">
              <a:solidFill>
                <a:schemeClr val="dk1"/>
              </a:solidFill>
              <a:latin typeface="Calibri"/>
              <a:ea typeface="Calibri"/>
              <a:cs typeface="Calibri"/>
              <a:sym typeface="Calibri"/>
            </a:endParaRPr>
          </a:p>
          <a:p>
            <a:pPr marL="171450" lvl="1" indent="-171450">
              <a:lnSpc>
                <a:spcPts val="1800"/>
              </a:lnSpc>
              <a:spcAft>
                <a:spcPts val="600"/>
              </a:spcAft>
              <a:buClr>
                <a:schemeClr val="dk1"/>
              </a:buClr>
              <a:buSzPts val="1600"/>
              <a:buFont typeface="Calibri"/>
              <a:buChar char="•"/>
            </a:pPr>
            <a:r>
              <a:rPr lang="en-GB" sz="2000" dirty="0" err="1">
                <a:solidFill>
                  <a:schemeClr val="dk1"/>
                </a:solidFill>
                <a:latin typeface="Calibri"/>
                <a:ea typeface="Calibri"/>
                <a:cs typeface="Calibri"/>
                <a:sym typeface="Calibri"/>
              </a:rPr>
              <a:t>Établissement</a:t>
            </a:r>
            <a:r>
              <a:rPr lang="en-GB" sz="2000" dirty="0">
                <a:solidFill>
                  <a:schemeClr val="dk1"/>
                </a:solidFill>
                <a:latin typeface="Calibri"/>
                <a:ea typeface="Calibri"/>
                <a:cs typeface="Calibri"/>
                <a:sym typeface="Calibri"/>
              </a:rPr>
              <a:t> des </a:t>
            </a:r>
            <a:r>
              <a:rPr lang="en-GB" sz="2000" dirty="0" err="1">
                <a:solidFill>
                  <a:schemeClr val="dk1"/>
                </a:solidFill>
                <a:latin typeface="Calibri"/>
                <a:ea typeface="Calibri"/>
                <a:cs typeface="Calibri"/>
                <a:sym typeface="Calibri"/>
              </a:rPr>
              <a:t>coûts</a:t>
            </a:r>
            <a:endParaRPr lang="en-GB" sz="2000" dirty="0">
              <a:solidFill>
                <a:schemeClr val="dk1"/>
              </a:solidFill>
              <a:latin typeface="Calibri"/>
              <a:ea typeface="Calibri"/>
              <a:cs typeface="Calibri"/>
              <a:sym typeface="Calibri"/>
            </a:endParaRPr>
          </a:p>
          <a:p>
            <a:pPr marL="171450" lvl="1" indent="-171450">
              <a:lnSpc>
                <a:spcPts val="1800"/>
              </a:lnSpc>
              <a:spcAft>
                <a:spcPts val="600"/>
              </a:spcAft>
              <a:buClr>
                <a:schemeClr val="dk1"/>
              </a:buClr>
              <a:buSzPts val="1600"/>
              <a:buFont typeface="Calibri"/>
              <a:buChar char="•"/>
            </a:pPr>
            <a:r>
              <a:rPr lang="en-GB" sz="2000" dirty="0" err="1">
                <a:solidFill>
                  <a:schemeClr val="dk1"/>
                </a:solidFill>
                <a:latin typeface="Calibri"/>
                <a:ea typeface="Calibri"/>
                <a:cs typeface="Calibri"/>
                <a:sym typeface="Calibri"/>
              </a:rPr>
              <a:t>Besoins</a:t>
            </a:r>
            <a:r>
              <a:rPr lang="en-GB" sz="2000" dirty="0">
                <a:solidFill>
                  <a:schemeClr val="dk1"/>
                </a:solidFill>
                <a:latin typeface="Calibri"/>
                <a:ea typeface="Calibri"/>
                <a:cs typeface="Calibri"/>
                <a:sym typeface="Calibri"/>
              </a:rPr>
              <a:t> de </a:t>
            </a:r>
            <a:r>
              <a:rPr lang="en-GB" sz="2000" dirty="0" err="1">
                <a:solidFill>
                  <a:schemeClr val="dk1"/>
                </a:solidFill>
                <a:latin typeface="Calibri"/>
                <a:ea typeface="Calibri"/>
                <a:cs typeface="Calibri"/>
                <a:sym typeface="Calibri"/>
              </a:rPr>
              <a:t>financement</a:t>
            </a:r>
            <a:endParaRPr lang="en-GB" sz="2000" dirty="0">
              <a:solidFill>
                <a:schemeClr val="dk1"/>
              </a:solidFill>
              <a:latin typeface="Calibri"/>
              <a:ea typeface="Calibri"/>
              <a:cs typeface="Calibri"/>
              <a:sym typeface="Calibri"/>
            </a:endParaRPr>
          </a:p>
          <a:p>
            <a:pPr marL="171450" lvl="1" indent="-171450">
              <a:lnSpc>
                <a:spcPts val="1800"/>
              </a:lnSpc>
              <a:spcAft>
                <a:spcPts val="600"/>
              </a:spcAft>
              <a:buClr>
                <a:schemeClr val="dk1"/>
              </a:buClr>
              <a:buSzPts val="1600"/>
              <a:buFont typeface="Calibri"/>
              <a:buChar char="•"/>
            </a:pPr>
            <a:r>
              <a:rPr lang="en-GB" sz="2000" dirty="0">
                <a:solidFill>
                  <a:schemeClr val="dk1"/>
                </a:solidFill>
                <a:latin typeface="Calibri"/>
                <a:ea typeface="Calibri"/>
                <a:cs typeface="Calibri"/>
                <a:sym typeface="Calibri"/>
              </a:rPr>
              <a:t>Identification de sources </a:t>
            </a:r>
            <a:r>
              <a:rPr lang="en-GB" sz="2000" dirty="0" err="1">
                <a:solidFill>
                  <a:schemeClr val="dk1"/>
                </a:solidFill>
                <a:latin typeface="Calibri"/>
                <a:ea typeface="Calibri"/>
                <a:cs typeface="Calibri"/>
                <a:sym typeface="Calibri"/>
              </a:rPr>
              <a:t>variées</a:t>
            </a:r>
            <a:endParaRPr lang="en-GB" sz="2000" dirty="0">
              <a:solidFill>
                <a:schemeClr val="dk1"/>
              </a:solidFill>
              <a:latin typeface="Calibri"/>
              <a:ea typeface="Calibri"/>
              <a:cs typeface="Calibri"/>
              <a:sym typeface="Calibri"/>
            </a:endParaRPr>
          </a:p>
          <a:p>
            <a:pPr marL="171450" lvl="1" indent="-171450">
              <a:lnSpc>
                <a:spcPts val="1800"/>
              </a:lnSpc>
              <a:spcAft>
                <a:spcPts val="600"/>
              </a:spcAft>
              <a:buClr>
                <a:schemeClr val="dk1"/>
              </a:buClr>
              <a:buSzPts val="1600"/>
              <a:buFont typeface="Calibri"/>
              <a:buChar char="•"/>
            </a:pPr>
            <a:r>
              <a:rPr lang="en-GB" sz="2000" dirty="0" err="1">
                <a:solidFill>
                  <a:schemeClr val="dk1"/>
                </a:solidFill>
                <a:latin typeface="Calibri"/>
                <a:ea typeface="Calibri"/>
                <a:cs typeface="Calibri"/>
                <a:sym typeface="Calibri"/>
              </a:rPr>
              <a:t>Évaluation</a:t>
            </a:r>
            <a:r>
              <a:rPr lang="en-GB" sz="2000" dirty="0">
                <a:solidFill>
                  <a:schemeClr val="dk1"/>
                </a:solidFill>
                <a:latin typeface="Calibri"/>
                <a:ea typeface="Calibri"/>
                <a:cs typeface="Calibri"/>
                <a:sym typeface="Calibri"/>
              </a:rPr>
              <a:t> des </a:t>
            </a:r>
            <a:r>
              <a:rPr lang="en-GB" sz="2000" dirty="0" err="1">
                <a:solidFill>
                  <a:schemeClr val="dk1"/>
                </a:solidFill>
                <a:latin typeface="Calibri"/>
                <a:ea typeface="Calibri"/>
                <a:cs typeface="Calibri"/>
                <a:sym typeface="Calibri"/>
              </a:rPr>
              <a:t>risques</a:t>
            </a:r>
            <a:endParaRPr sz="2000" dirty="0">
              <a:latin typeface="Calibri" panose="020F0502020204030204" pitchFamily="34" charset="0"/>
              <a:cs typeface="Calibri" panose="020F0502020204030204" pitchFamily="34" charset="0"/>
            </a:endParaRPr>
          </a:p>
        </p:txBody>
      </p:sp>
      <p:sp>
        <p:nvSpPr>
          <p:cNvPr id="11" name="Google Shape;330;p20">
            <a:extLst>
              <a:ext uri="{FF2B5EF4-FFF2-40B4-BE49-F238E27FC236}">
                <a16:creationId xmlns:a16="http://schemas.microsoft.com/office/drawing/2014/main" id="{FC81EC37-25A1-24B7-B91B-3202FBF030C8}"/>
              </a:ext>
            </a:extLst>
          </p:cNvPr>
          <p:cNvSpPr/>
          <p:nvPr/>
        </p:nvSpPr>
        <p:spPr>
          <a:xfrm rot="21590040">
            <a:off x="3929969" y="1572244"/>
            <a:ext cx="534041" cy="377665"/>
          </a:xfrm>
          <a:prstGeom prst="rightArrow">
            <a:avLst>
              <a:gd name="adj1" fmla="val 60000"/>
              <a:gd name="adj2" fmla="val 50000"/>
            </a:avLst>
          </a:prstGeom>
          <a:solidFill>
            <a:srgbClr val="6F28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7" name="Google Shape;330;p20">
            <a:extLst>
              <a:ext uri="{FF2B5EF4-FFF2-40B4-BE49-F238E27FC236}">
                <a16:creationId xmlns:a16="http://schemas.microsoft.com/office/drawing/2014/main" id="{474EE979-3896-A405-1490-97260CF0FFF4}"/>
              </a:ext>
            </a:extLst>
          </p:cNvPr>
          <p:cNvSpPr/>
          <p:nvPr/>
        </p:nvSpPr>
        <p:spPr>
          <a:xfrm rot="21590040">
            <a:off x="7471947" y="1572244"/>
            <a:ext cx="534041" cy="377665"/>
          </a:xfrm>
          <a:prstGeom prst="rightArrow">
            <a:avLst>
              <a:gd name="adj1" fmla="val 60000"/>
              <a:gd name="adj2" fmla="val 50000"/>
            </a:avLst>
          </a:prstGeom>
          <a:solidFill>
            <a:srgbClr val="DFD0E1"/>
          </a:solidFill>
          <a:ln>
            <a:solidFill>
              <a:srgbClr val="6F28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8" name="Google Shape;326;p20">
            <a:extLst>
              <a:ext uri="{FF2B5EF4-FFF2-40B4-BE49-F238E27FC236}">
                <a16:creationId xmlns:a16="http://schemas.microsoft.com/office/drawing/2014/main" id="{4C0285BB-E900-553D-6A22-6A1B1DA9348C}"/>
              </a:ext>
            </a:extLst>
          </p:cNvPr>
          <p:cNvSpPr/>
          <p:nvPr/>
        </p:nvSpPr>
        <p:spPr>
          <a:xfrm>
            <a:off x="8174911" y="1258106"/>
            <a:ext cx="2579239" cy="1005945"/>
          </a:xfrm>
          <a:prstGeom prst="roundRect">
            <a:avLst>
              <a:gd name="adj" fmla="val 10000"/>
            </a:avLst>
          </a:prstGeom>
          <a:solidFill>
            <a:srgbClr val="6F2875"/>
          </a:solid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9" name="Google Shape;327;p20">
            <a:extLst>
              <a:ext uri="{FF2B5EF4-FFF2-40B4-BE49-F238E27FC236}">
                <a16:creationId xmlns:a16="http://schemas.microsoft.com/office/drawing/2014/main" id="{85B0300F-E557-9B29-731E-BD3E11E78030}"/>
              </a:ext>
            </a:extLst>
          </p:cNvPr>
          <p:cNvSpPr txBox="1"/>
          <p:nvPr/>
        </p:nvSpPr>
        <p:spPr>
          <a:xfrm>
            <a:off x="8174911" y="1258105"/>
            <a:ext cx="2579239" cy="1005945"/>
          </a:xfrm>
          <a:prstGeom prst="rect">
            <a:avLst/>
          </a:prstGeom>
          <a:noFill/>
          <a:ln>
            <a:noFill/>
          </a:ln>
        </p:spPr>
        <p:txBody>
          <a:bodyPr spcFirstLastPara="1" wrap="square" lIns="142225" tIns="142225" rIns="142225" bIns="76200" anchor="ctr" anchorCtr="1">
            <a:noAutofit/>
          </a:bodyPr>
          <a:lstStyle/>
          <a:p>
            <a:pPr lvl="0" algn="ctr">
              <a:lnSpc>
                <a:spcPct val="90000"/>
              </a:lnSpc>
              <a:buClr>
                <a:schemeClr val="lt1"/>
              </a:buClr>
              <a:buSzPts val="2000"/>
            </a:pPr>
            <a:r>
              <a:rPr lang="en-GB" sz="2000" b="1" dirty="0" err="1">
                <a:solidFill>
                  <a:schemeClr val="lt1"/>
                </a:solidFill>
                <a:latin typeface="Calibri"/>
                <a:ea typeface="Calibri"/>
                <a:cs typeface="Calibri"/>
                <a:sym typeface="Calibri"/>
              </a:rPr>
              <a:t>Résultats</a:t>
            </a:r>
            <a:endParaRPr lang="en-GB" sz="2000" b="1" dirty="0">
              <a:solidFill>
                <a:schemeClr val="lt1"/>
              </a:solidFill>
              <a:latin typeface="Calibri"/>
              <a:ea typeface="Calibri"/>
              <a:cs typeface="Calibri"/>
              <a:sym typeface="Calibri"/>
            </a:endParaRPr>
          </a:p>
        </p:txBody>
      </p:sp>
      <p:sp>
        <p:nvSpPr>
          <p:cNvPr id="24" name="Google Shape;326;p20">
            <a:extLst>
              <a:ext uri="{FF2B5EF4-FFF2-40B4-BE49-F238E27FC236}">
                <a16:creationId xmlns:a16="http://schemas.microsoft.com/office/drawing/2014/main" id="{1C95434A-FC21-0CB9-0ECA-FCAF761F8402}"/>
              </a:ext>
            </a:extLst>
          </p:cNvPr>
          <p:cNvSpPr/>
          <p:nvPr/>
        </p:nvSpPr>
        <p:spPr>
          <a:xfrm>
            <a:off x="4632934" y="1258106"/>
            <a:ext cx="2579239" cy="1005945"/>
          </a:xfrm>
          <a:prstGeom prst="roundRect">
            <a:avLst>
              <a:gd name="adj" fmla="val 10000"/>
            </a:avLst>
          </a:prstGeom>
          <a:solidFill>
            <a:srgbClr val="DFD0E1"/>
          </a:solidFill>
          <a:ln w="12700" cap="flat" cmpd="sng">
            <a:solidFill>
              <a:srgbClr val="6F287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5" name="Google Shape;327;p20">
            <a:extLst>
              <a:ext uri="{FF2B5EF4-FFF2-40B4-BE49-F238E27FC236}">
                <a16:creationId xmlns:a16="http://schemas.microsoft.com/office/drawing/2014/main" id="{3A953EF1-3020-BF6D-8592-D7B9A1B9D9BA}"/>
              </a:ext>
            </a:extLst>
          </p:cNvPr>
          <p:cNvSpPr txBox="1">
            <a:spLocks/>
          </p:cNvSpPr>
          <p:nvPr/>
        </p:nvSpPr>
        <p:spPr>
          <a:xfrm>
            <a:off x="4632934" y="1261090"/>
            <a:ext cx="2579239" cy="1005944"/>
          </a:xfrm>
          <a:prstGeom prst="rect">
            <a:avLst/>
          </a:prstGeom>
          <a:noFill/>
          <a:ln>
            <a:noFill/>
          </a:ln>
        </p:spPr>
        <p:txBody>
          <a:bodyPr spcFirstLastPara="1" wrap="square" lIns="142225" tIns="142225" rIns="142225" bIns="76200" anchor="ctr" anchorCtr="1">
            <a:noAutofit/>
          </a:bodyPr>
          <a:lstStyle/>
          <a:p>
            <a:pPr lvl="0" algn="ctr">
              <a:lnSpc>
                <a:spcPct val="90000"/>
              </a:lnSpc>
              <a:buClr>
                <a:schemeClr val="lt1"/>
              </a:buClr>
              <a:buSzPts val="2000"/>
            </a:pPr>
            <a:r>
              <a:rPr lang="en-GB" sz="2000" b="1" dirty="0" err="1">
                <a:solidFill>
                  <a:srgbClr val="6F2875"/>
                </a:solidFill>
                <a:latin typeface="Calibri"/>
                <a:ea typeface="Calibri"/>
                <a:cs typeface="Calibri"/>
                <a:sym typeface="Calibri"/>
              </a:rPr>
              <a:t>Stratégie</a:t>
            </a:r>
            <a:r>
              <a:rPr lang="en-GB" sz="2000" b="1" dirty="0">
                <a:solidFill>
                  <a:srgbClr val="6F2875"/>
                </a:solidFill>
                <a:latin typeface="Calibri"/>
                <a:ea typeface="Calibri"/>
                <a:cs typeface="Calibri"/>
                <a:sym typeface="Calibri"/>
              </a:rPr>
              <a:t> et </a:t>
            </a:r>
            <a:r>
              <a:rPr lang="en-GB" sz="2000" b="1" dirty="0" err="1">
                <a:solidFill>
                  <a:srgbClr val="6F2875"/>
                </a:solidFill>
                <a:latin typeface="Calibri"/>
                <a:ea typeface="Calibri"/>
                <a:cs typeface="Calibri"/>
                <a:sym typeface="Calibri"/>
              </a:rPr>
              <a:t>suivi</a:t>
            </a:r>
            <a:endParaRPr lang="en-GB" sz="2000" b="1" dirty="0">
              <a:solidFill>
                <a:srgbClr val="6F2875"/>
              </a:solidFill>
              <a:latin typeface="Calibri"/>
              <a:ea typeface="Calibri"/>
              <a:cs typeface="Calibri"/>
              <a:sym typeface="Calibri"/>
            </a:endParaRPr>
          </a:p>
        </p:txBody>
      </p:sp>
      <p:sp>
        <p:nvSpPr>
          <p:cNvPr id="36" name="Google Shape;329;p20">
            <a:extLst>
              <a:ext uri="{FF2B5EF4-FFF2-40B4-BE49-F238E27FC236}">
                <a16:creationId xmlns:a16="http://schemas.microsoft.com/office/drawing/2014/main" id="{5C742265-48F5-0CE3-EB5E-C9DD6CA5B160}"/>
              </a:ext>
            </a:extLst>
          </p:cNvPr>
          <p:cNvSpPr txBox="1"/>
          <p:nvPr/>
        </p:nvSpPr>
        <p:spPr>
          <a:xfrm>
            <a:off x="4819610" y="2399240"/>
            <a:ext cx="2199472" cy="2347689"/>
          </a:xfrm>
          <a:prstGeom prst="rect">
            <a:avLst/>
          </a:prstGeom>
          <a:noFill/>
          <a:ln>
            <a:noFill/>
          </a:ln>
        </p:spPr>
        <p:txBody>
          <a:bodyPr spcFirstLastPara="1" wrap="square" lIns="0" tIns="0" rIns="0" bIns="0" anchor="t" anchorCtr="0">
            <a:noAutofit/>
          </a:bodyPr>
          <a:lstStyle/>
          <a:p>
            <a:pPr marL="171450" lvl="1" indent="-171450">
              <a:lnSpc>
                <a:spcPts val="1800"/>
              </a:lnSpc>
              <a:spcAft>
                <a:spcPts val="600"/>
              </a:spcAft>
              <a:buClr>
                <a:schemeClr val="bg1"/>
              </a:buClr>
              <a:buSzPts val="1600"/>
              <a:buFont typeface="Calibri"/>
              <a:buChar char="•"/>
            </a:pPr>
            <a:r>
              <a:rPr lang="en-US" sz="2000" dirty="0">
                <a:solidFill>
                  <a:schemeClr val="bg1"/>
                </a:solidFill>
                <a:latin typeface="Calibri"/>
                <a:ea typeface="Calibri"/>
                <a:cs typeface="Calibri"/>
                <a:sym typeface="Calibri"/>
              </a:rPr>
              <a:t>Politique de </a:t>
            </a:r>
            <a:r>
              <a:rPr lang="en-US" sz="2000" dirty="0" err="1">
                <a:solidFill>
                  <a:schemeClr val="bg1"/>
                </a:solidFill>
                <a:latin typeface="Calibri"/>
                <a:ea typeface="Calibri"/>
                <a:cs typeface="Calibri"/>
                <a:sym typeface="Calibri"/>
              </a:rPr>
              <a:t>financement</a:t>
            </a:r>
            <a:endParaRPr lang="en-US" sz="2000" dirty="0">
              <a:solidFill>
                <a:schemeClr val="bg1"/>
              </a:solidFill>
              <a:latin typeface="Calibri"/>
              <a:ea typeface="Calibri"/>
              <a:cs typeface="Calibri"/>
              <a:sym typeface="Calibri"/>
            </a:endParaRPr>
          </a:p>
          <a:p>
            <a:pPr marL="171450" lvl="1" indent="-171450">
              <a:lnSpc>
                <a:spcPts val="1800"/>
              </a:lnSpc>
              <a:spcAft>
                <a:spcPts val="600"/>
              </a:spcAft>
              <a:buClr>
                <a:schemeClr val="bg1"/>
              </a:buClr>
              <a:buSzPts val="1600"/>
              <a:buFont typeface="Calibri"/>
              <a:buChar char="•"/>
            </a:pPr>
            <a:r>
              <a:rPr lang="en-US" sz="2000" dirty="0">
                <a:solidFill>
                  <a:schemeClr val="bg1"/>
                </a:solidFill>
                <a:latin typeface="Calibri"/>
                <a:ea typeface="Calibri"/>
                <a:cs typeface="Calibri"/>
                <a:sym typeface="Calibri"/>
              </a:rPr>
              <a:t>Plan </a:t>
            </a:r>
            <a:r>
              <a:rPr lang="en-US" sz="2000" dirty="0" err="1">
                <a:solidFill>
                  <a:schemeClr val="bg1"/>
                </a:solidFill>
                <a:latin typeface="Calibri"/>
                <a:ea typeface="Calibri"/>
                <a:cs typeface="Calibri"/>
                <a:sym typeface="Calibri"/>
              </a:rPr>
              <a:t>d'investissement</a:t>
            </a:r>
            <a:endParaRPr lang="en-US" sz="2000" dirty="0">
              <a:solidFill>
                <a:schemeClr val="bg1"/>
              </a:solidFill>
              <a:latin typeface="Calibri"/>
              <a:ea typeface="Calibri"/>
              <a:cs typeface="Calibri"/>
              <a:sym typeface="Calibri"/>
            </a:endParaRPr>
          </a:p>
          <a:p>
            <a:pPr marL="171450" lvl="1" indent="-171450">
              <a:lnSpc>
                <a:spcPts val="1800"/>
              </a:lnSpc>
              <a:spcAft>
                <a:spcPts val="600"/>
              </a:spcAft>
              <a:buClr>
                <a:schemeClr val="bg1"/>
              </a:buClr>
              <a:buSzPts val="1600"/>
              <a:buFont typeface="Calibri"/>
              <a:buChar char="•"/>
            </a:pPr>
            <a:r>
              <a:rPr lang="en-US" sz="2000" dirty="0" err="1">
                <a:solidFill>
                  <a:schemeClr val="bg1"/>
                </a:solidFill>
                <a:latin typeface="Calibri"/>
                <a:ea typeface="Calibri"/>
                <a:cs typeface="Calibri"/>
                <a:sym typeface="Calibri"/>
              </a:rPr>
              <a:t>Mécanismes</a:t>
            </a:r>
            <a:r>
              <a:rPr lang="en-US" sz="2000" dirty="0">
                <a:solidFill>
                  <a:schemeClr val="bg1"/>
                </a:solidFill>
                <a:latin typeface="Calibri"/>
                <a:ea typeface="Calibri"/>
                <a:cs typeface="Calibri"/>
                <a:sym typeface="Calibri"/>
              </a:rPr>
              <a:t> de </a:t>
            </a:r>
            <a:r>
              <a:rPr lang="en-US" sz="2000" dirty="0" err="1">
                <a:solidFill>
                  <a:schemeClr val="bg1"/>
                </a:solidFill>
                <a:latin typeface="Calibri"/>
                <a:ea typeface="Calibri"/>
                <a:cs typeface="Calibri"/>
                <a:sym typeface="Calibri"/>
              </a:rPr>
              <a:t>financement</a:t>
            </a:r>
            <a:endParaRPr lang="en-US" sz="2000" dirty="0">
              <a:solidFill>
                <a:schemeClr val="bg1"/>
              </a:solidFill>
              <a:latin typeface="Calibri"/>
              <a:ea typeface="Calibri"/>
              <a:cs typeface="Calibri"/>
              <a:sym typeface="Calibri"/>
            </a:endParaRPr>
          </a:p>
          <a:p>
            <a:pPr marL="171450" lvl="1" indent="-171450">
              <a:lnSpc>
                <a:spcPts val="1800"/>
              </a:lnSpc>
              <a:spcAft>
                <a:spcPts val="600"/>
              </a:spcAft>
              <a:buClr>
                <a:schemeClr val="bg1"/>
              </a:buClr>
              <a:buSzPts val="1600"/>
              <a:buFont typeface="Calibri"/>
              <a:buChar char="•"/>
            </a:pPr>
            <a:r>
              <a:rPr lang="en-US" sz="2000" dirty="0" err="1">
                <a:solidFill>
                  <a:schemeClr val="bg1"/>
                </a:solidFill>
                <a:latin typeface="Calibri"/>
                <a:ea typeface="Calibri"/>
                <a:cs typeface="Calibri"/>
                <a:sym typeface="Calibri"/>
              </a:rPr>
              <a:t>Mobilisation</a:t>
            </a:r>
            <a:r>
              <a:rPr lang="en-US" sz="2000" dirty="0">
                <a:solidFill>
                  <a:schemeClr val="bg1"/>
                </a:solidFill>
                <a:latin typeface="Calibri"/>
                <a:ea typeface="Calibri"/>
                <a:cs typeface="Calibri"/>
                <a:sym typeface="Calibri"/>
              </a:rPr>
              <a:t> des </a:t>
            </a:r>
            <a:r>
              <a:rPr lang="en-US" sz="2000" dirty="0" err="1">
                <a:solidFill>
                  <a:schemeClr val="bg1"/>
                </a:solidFill>
                <a:latin typeface="Calibri"/>
                <a:ea typeface="Calibri"/>
                <a:cs typeface="Calibri"/>
                <a:sym typeface="Calibri"/>
              </a:rPr>
              <a:t>ressources</a:t>
            </a:r>
            <a:endParaRPr lang="en-US" sz="2000" dirty="0">
              <a:solidFill>
                <a:schemeClr val="bg1"/>
              </a:solidFill>
              <a:latin typeface="Calibri"/>
              <a:ea typeface="Calibri"/>
              <a:cs typeface="Calibri"/>
              <a:sym typeface="Calibri"/>
            </a:endParaRPr>
          </a:p>
          <a:p>
            <a:pPr marL="171450" lvl="1" indent="-171450">
              <a:lnSpc>
                <a:spcPts val="1800"/>
              </a:lnSpc>
              <a:spcAft>
                <a:spcPts val="600"/>
              </a:spcAft>
              <a:buClr>
                <a:schemeClr val="bg1"/>
              </a:buClr>
              <a:buSzPts val="1600"/>
              <a:buFont typeface="Calibri"/>
              <a:buChar char="•"/>
            </a:pPr>
            <a:r>
              <a:rPr lang="en-US" sz="2000" dirty="0" err="1">
                <a:solidFill>
                  <a:schemeClr val="bg1"/>
                </a:solidFill>
                <a:latin typeface="Calibri"/>
                <a:ea typeface="Calibri"/>
                <a:cs typeface="Calibri"/>
                <a:sym typeface="Calibri"/>
              </a:rPr>
              <a:t>Suivi</a:t>
            </a:r>
            <a:r>
              <a:rPr lang="en-US" sz="2000" dirty="0">
                <a:solidFill>
                  <a:schemeClr val="bg1"/>
                </a:solidFill>
                <a:latin typeface="Calibri"/>
                <a:ea typeface="Calibri"/>
                <a:cs typeface="Calibri"/>
                <a:sym typeface="Calibri"/>
              </a:rPr>
              <a:t> des </a:t>
            </a:r>
            <a:r>
              <a:rPr lang="en-US" sz="2000" dirty="0" err="1">
                <a:solidFill>
                  <a:schemeClr val="bg1"/>
                </a:solidFill>
                <a:latin typeface="Calibri"/>
                <a:ea typeface="Calibri"/>
                <a:cs typeface="Calibri"/>
                <a:sym typeface="Calibri"/>
              </a:rPr>
              <a:t>résultats</a:t>
            </a:r>
            <a:r>
              <a:rPr lang="en-US" sz="2000" dirty="0">
                <a:solidFill>
                  <a:schemeClr val="bg1"/>
                </a:solidFill>
                <a:latin typeface="Calibri"/>
                <a:ea typeface="Calibri"/>
                <a:cs typeface="Calibri"/>
                <a:sym typeface="Calibri"/>
              </a:rPr>
              <a:t> de </a:t>
            </a:r>
            <a:r>
              <a:rPr lang="en-US" sz="2000" dirty="0" err="1">
                <a:solidFill>
                  <a:schemeClr val="bg1"/>
                </a:solidFill>
                <a:latin typeface="Calibri"/>
                <a:ea typeface="Calibri"/>
                <a:cs typeface="Calibri"/>
                <a:sym typeface="Calibri"/>
              </a:rPr>
              <a:t>l'investissement</a:t>
            </a:r>
            <a:endParaRPr lang="en-US" sz="2000" b="0" i="0" u="none" strike="noStrike" cap="none" dirty="0">
              <a:solidFill>
                <a:schemeClr val="bg1"/>
              </a:solidFill>
              <a:latin typeface="Calibri"/>
              <a:ea typeface="Calibri"/>
              <a:cs typeface="Calibri"/>
              <a:sym typeface="Calibri"/>
            </a:endParaRPr>
          </a:p>
        </p:txBody>
      </p:sp>
      <p:sp>
        <p:nvSpPr>
          <p:cNvPr id="37" name="Google Shape;326;p20">
            <a:extLst>
              <a:ext uri="{FF2B5EF4-FFF2-40B4-BE49-F238E27FC236}">
                <a16:creationId xmlns:a16="http://schemas.microsoft.com/office/drawing/2014/main" id="{D9DCDD1A-00E2-C553-C3F7-46D9FCA8DB1C}"/>
              </a:ext>
            </a:extLst>
          </p:cNvPr>
          <p:cNvSpPr/>
          <p:nvPr/>
        </p:nvSpPr>
        <p:spPr>
          <a:xfrm>
            <a:off x="8174911" y="1973144"/>
            <a:ext cx="2579239" cy="3626750"/>
          </a:xfrm>
          <a:prstGeom prst="roundRect">
            <a:avLst>
              <a:gd name="adj" fmla="val 10000"/>
            </a:avLst>
          </a:prstGeom>
          <a:solidFill>
            <a:srgbClr val="6F2875">
              <a:alpha val="22000"/>
            </a:srgbClr>
          </a:solidFill>
          <a:ln w="12700" cap="flat" cmpd="sng">
            <a:solidFill>
              <a:srgbClr val="6F287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38" name="Google Shape;329;p20">
            <a:extLst>
              <a:ext uri="{FF2B5EF4-FFF2-40B4-BE49-F238E27FC236}">
                <a16:creationId xmlns:a16="http://schemas.microsoft.com/office/drawing/2014/main" id="{7800E858-73E0-2C0E-3EB1-3CC30AB8FDF4}"/>
              </a:ext>
            </a:extLst>
          </p:cNvPr>
          <p:cNvSpPr txBox="1"/>
          <p:nvPr/>
        </p:nvSpPr>
        <p:spPr>
          <a:xfrm>
            <a:off x="8322785" y="2399240"/>
            <a:ext cx="2199472" cy="2592801"/>
          </a:xfrm>
          <a:prstGeom prst="rect">
            <a:avLst/>
          </a:prstGeom>
          <a:noFill/>
          <a:ln>
            <a:noFill/>
          </a:ln>
        </p:spPr>
        <p:txBody>
          <a:bodyPr spcFirstLastPara="1" wrap="square" lIns="0" tIns="0" rIns="0" bIns="0" anchor="t" anchorCtr="0">
            <a:noAutofit/>
          </a:bodyPr>
          <a:lstStyle/>
          <a:p>
            <a:pPr marL="171450" lvl="1" indent="-171450">
              <a:lnSpc>
                <a:spcPts val="1800"/>
              </a:lnSpc>
              <a:spcAft>
                <a:spcPts val="600"/>
              </a:spcAft>
              <a:buClr>
                <a:schemeClr val="dk1"/>
              </a:buClr>
              <a:buSzPts val="1600"/>
              <a:buFont typeface="Calibri"/>
              <a:buChar char="•"/>
            </a:pPr>
            <a:r>
              <a:rPr lang="en-US" sz="1600" dirty="0" err="1">
                <a:solidFill>
                  <a:schemeClr val="dk1"/>
                </a:solidFill>
                <a:latin typeface="Calibri"/>
                <a:ea typeface="Calibri"/>
                <a:cs typeface="Calibri"/>
                <a:sym typeface="Calibri"/>
              </a:rPr>
              <a:t>Utilisation</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appropriée</a:t>
            </a:r>
            <a:r>
              <a:rPr lang="en-US" sz="1600" dirty="0">
                <a:solidFill>
                  <a:schemeClr val="dk1"/>
                </a:solidFill>
                <a:latin typeface="Calibri"/>
                <a:ea typeface="Calibri"/>
                <a:cs typeface="Calibri"/>
                <a:sym typeface="Calibri"/>
              </a:rPr>
              <a:t> et </a:t>
            </a:r>
            <a:r>
              <a:rPr lang="en-US" sz="1600" dirty="0" err="1">
                <a:solidFill>
                  <a:schemeClr val="dk1"/>
                </a:solidFill>
                <a:latin typeface="Calibri"/>
                <a:ea typeface="Calibri"/>
                <a:cs typeface="Calibri"/>
                <a:sym typeface="Calibri"/>
              </a:rPr>
              <a:t>transparente</a:t>
            </a:r>
            <a:r>
              <a:rPr lang="en-US" sz="1600" dirty="0">
                <a:solidFill>
                  <a:schemeClr val="dk1"/>
                </a:solidFill>
                <a:latin typeface="Calibri"/>
                <a:ea typeface="Calibri"/>
                <a:cs typeface="Calibri"/>
                <a:sym typeface="Calibri"/>
              </a:rPr>
              <a:t> des finances</a:t>
            </a:r>
          </a:p>
          <a:p>
            <a:pPr marL="171450" lvl="1" indent="-171450">
              <a:lnSpc>
                <a:spcPts val="1800"/>
              </a:lnSpc>
              <a:spcAft>
                <a:spcPts val="600"/>
              </a:spcAft>
              <a:buClr>
                <a:schemeClr val="dk1"/>
              </a:buClr>
              <a:buSzPts val="1600"/>
              <a:buFont typeface="Calibri"/>
              <a:buChar char="•"/>
            </a:pPr>
            <a:r>
              <a:rPr lang="en-US" sz="1600" dirty="0" err="1">
                <a:solidFill>
                  <a:schemeClr val="dk1"/>
                </a:solidFill>
                <a:latin typeface="Calibri"/>
                <a:ea typeface="Calibri"/>
                <a:cs typeface="Calibri"/>
                <a:sym typeface="Calibri"/>
              </a:rPr>
              <a:t>Atteinte</a:t>
            </a:r>
            <a:r>
              <a:rPr lang="en-US" sz="1600" dirty="0">
                <a:solidFill>
                  <a:schemeClr val="dk1"/>
                </a:solidFill>
                <a:latin typeface="Calibri"/>
                <a:ea typeface="Calibri"/>
                <a:cs typeface="Calibri"/>
                <a:sym typeface="Calibri"/>
              </a:rPr>
              <a:t> des </a:t>
            </a:r>
            <a:r>
              <a:rPr lang="en-US" sz="1600" dirty="0" err="1">
                <a:solidFill>
                  <a:schemeClr val="dk1"/>
                </a:solidFill>
                <a:latin typeface="Calibri"/>
                <a:ea typeface="Calibri"/>
                <a:cs typeface="Calibri"/>
                <a:sym typeface="Calibri"/>
              </a:rPr>
              <a:t>objectifs</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d'investissement</a:t>
            </a:r>
            <a:endParaRPr lang="en-US" sz="1600" dirty="0">
              <a:solidFill>
                <a:schemeClr val="dk1"/>
              </a:solidFill>
              <a:latin typeface="Calibri"/>
              <a:ea typeface="Calibri"/>
              <a:cs typeface="Calibri"/>
              <a:sym typeface="Calibri"/>
            </a:endParaRPr>
          </a:p>
          <a:p>
            <a:pPr marL="171450" lvl="1" indent="-171450">
              <a:lnSpc>
                <a:spcPts val="1800"/>
              </a:lnSpc>
              <a:spcAft>
                <a:spcPts val="600"/>
              </a:spcAft>
              <a:buClr>
                <a:schemeClr val="dk1"/>
              </a:buClr>
              <a:buSzPts val="1600"/>
              <a:buFont typeface="Calibri"/>
              <a:buChar char="•"/>
            </a:pPr>
            <a:r>
              <a:rPr lang="en-US" sz="1600" dirty="0" err="1">
                <a:solidFill>
                  <a:schemeClr val="dk1"/>
                </a:solidFill>
                <a:latin typeface="Calibri"/>
                <a:ea typeface="Calibri"/>
                <a:cs typeface="Calibri"/>
                <a:sym typeface="Calibri"/>
              </a:rPr>
              <a:t>Financement</a:t>
            </a:r>
            <a:r>
              <a:rPr lang="en-US" sz="1600" dirty="0">
                <a:solidFill>
                  <a:schemeClr val="dk1"/>
                </a:solidFill>
                <a:latin typeface="Calibri"/>
                <a:ea typeface="Calibri"/>
                <a:cs typeface="Calibri"/>
                <a:sym typeface="Calibri"/>
              </a:rPr>
              <a:t> pour les plus </a:t>
            </a:r>
            <a:r>
              <a:rPr lang="en-US" sz="1600" dirty="0" err="1">
                <a:solidFill>
                  <a:schemeClr val="dk1"/>
                </a:solidFill>
                <a:latin typeface="Calibri"/>
                <a:ea typeface="Calibri"/>
                <a:cs typeface="Calibri"/>
                <a:sym typeface="Calibri"/>
              </a:rPr>
              <a:t>pauvres</a:t>
            </a:r>
            <a:r>
              <a:rPr lang="en-US" sz="1600" dirty="0">
                <a:solidFill>
                  <a:schemeClr val="dk1"/>
                </a:solidFill>
                <a:latin typeface="Calibri"/>
                <a:ea typeface="Calibri"/>
                <a:cs typeface="Calibri"/>
                <a:sym typeface="Calibri"/>
              </a:rPr>
              <a:t> et les non-</a:t>
            </a:r>
            <a:r>
              <a:rPr lang="en-US" sz="1600" dirty="0" err="1">
                <a:solidFill>
                  <a:schemeClr val="dk1"/>
                </a:solidFill>
                <a:latin typeface="Calibri"/>
                <a:ea typeface="Calibri"/>
                <a:cs typeface="Calibri"/>
                <a:sym typeface="Calibri"/>
              </a:rPr>
              <a:t>desservis</a:t>
            </a:r>
            <a:endParaRPr lang="en-US" sz="1600" dirty="0">
              <a:solidFill>
                <a:schemeClr val="dk1"/>
              </a:solidFill>
              <a:latin typeface="Calibri"/>
              <a:ea typeface="Calibri"/>
              <a:cs typeface="Calibri"/>
              <a:sym typeface="Calibri"/>
            </a:endParaRPr>
          </a:p>
          <a:p>
            <a:pPr marL="171450" lvl="1" indent="-171450">
              <a:lnSpc>
                <a:spcPts val="1800"/>
              </a:lnSpc>
              <a:spcAft>
                <a:spcPts val="600"/>
              </a:spcAft>
              <a:buClr>
                <a:schemeClr val="dk1"/>
              </a:buClr>
              <a:buSzPts val="1600"/>
              <a:buFont typeface="Calibri"/>
              <a:buChar char="•"/>
            </a:pPr>
            <a:r>
              <a:rPr lang="en-US" sz="1600" dirty="0" err="1">
                <a:solidFill>
                  <a:schemeClr val="dk1"/>
                </a:solidFill>
                <a:latin typeface="Calibri"/>
                <a:ea typeface="Calibri"/>
                <a:cs typeface="Calibri"/>
                <a:sym typeface="Calibri"/>
              </a:rPr>
              <a:t>Outils</a:t>
            </a:r>
            <a:r>
              <a:rPr lang="en-US" sz="1600" dirty="0">
                <a:solidFill>
                  <a:schemeClr val="dk1"/>
                </a:solidFill>
                <a:latin typeface="Calibri"/>
                <a:ea typeface="Calibri"/>
                <a:cs typeface="Calibri"/>
                <a:sym typeface="Calibri"/>
              </a:rPr>
              <a:t> de </a:t>
            </a:r>
            <a:r>
              <a:rPr lang="en-US" sz="1600" dirty="0" err="1">
                <a:solidFill>
                  <a:schemeClr val="dk1"/>
                </a:solidFill>
                <a:latin typeface="Calibri"/>
                <a:ea typeface="Calibri"/>
                <a:cs typeface="Calibri"/>
                <a:sym typeface="Calibri"/>
              </a:rPr>
              <a:t>financement</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à</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grande</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échelle</a:t>
            </a:r>
            <a:endParaRPr lang="en-US" sz="1600" dirty="0">
              <a:solidFill>
                <a:schemeClr val="dk1"/>
              </a:solidFill>
              <a:latin typeface="Calibri"/>
              <a:ea typeface="Calibri"/>
              <a:cs typeface="Calibri"/>
              <a:sym typeface="Calibri"/>
            </a:endParaRPr>
          </a:p>
          <a:p>
            <a:pPr marL="171450" lvl="1" indent="-171450">
              <a:lnSpc>
                <a:spcPts val="1800"/>
              </a:lnSpc>
              <a:spcAft>
                <a:spcPts val="600"/>
              </a:spcAft>
              <a:buClr>
                <a:schemeClr val="dk1"/>
              </a:buClr>
              <a:buSzPts val="1600"/>
              <a:buFont typeface="Calibri"/>
              <a:buChar char="•"/>
            </a:pPr>
            <a:r>
              <a:rPr lang="en-US" sz="1600" dirty="0" err="1">
                <a:solidFill>
                  <a:schemeClr val="dk1"/>
                </a:solidFill>
                <a:latin typeface="Calibri"/>
                <a:ea typeface="Calibri"/>
                <a:cs typeface="Calibri"/>
                <a:sym typeface="Calibri"/>
              </a:rPr>
              <a:t>Durabilité</a:t>
            </a:r>
            <a:r>
              <a:rPr lang="en-US" sz="1600" dirty="0">
                <a:solidFill>
                  <a:schemeClr val="dk1"/>
                </a:solidFill>
                <a:latin typeface="Calibri"/>
                <a:ea typeface="Calibri"/>
                <a:cs typeface="Calibri"/>
                <a:sym typeface="Calibri"/>
              </a:rPr>
              <a:t> des </a:t>
            </a:r>
            <a:r>
              <a:rPr lang="en-US" sz="1600" dirty="0" err="1">
                <a:solidFill>
                  <a:schemeClr val="dk1"/>
                </a:solidFill>
                <a:latin typeface="Calibri"/>
                <a:ea typeface="Calibri"/>
                <a:cs typeface="Calibri"/>
                <a:sym typeface="Calibri"/>
              </a:rPr>
              <a:t>investissements</a:t>
            </a:r>
            <a:endParaRPr lang="en-US" sz="16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42466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1" grpId="0" animBg="1"/>
      <p:bldP spid="2" grpId="0"/>
      <p:bldP spid="6" grpId="0"/>
      <p:bldP spid="10" grpId="0"/>
      <p:bldP spid="11" grpId="0" animBg="1"/>
      <p:bldP spid="27" grpId="0" animBg="1"/>
      <p:bldP spid="29" grpId="0"/>
      <p:bldP spid="25" grpId="0"/>
      <p:bldP spid="36" grpId="0"/>
      <p:bldP spid="37" grpId="0" animBg="1"/>
      <p:bldP spid="3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900" y="368053"/>
            <a:ext cx="7719060" cy="518508"/>
          </a:xfrm>
          <a:prstGeom prst="rect">
            <a:avLst/>
          </a:prstGeom>
        </p:spPr>
        <p:txBody>
          <a:bodyPr vert="horz" lIns="0" tIns="0" rIns="0" bIns="0" rtlCol="0" anchor="t" anchorCtr="0">
            <a:normAutofit/>
          </a:bodyPr>
          <a:lstStyle/>
          <a:p>
            <a:r>
              <a:rPr lang="en-US" sz="3200" b="1" dirty="0" err="1">
                <a:solidFill>
                  <a:schemeClr val="tx2"/>
                </a:solidFill>
                <a:latin typeface="Calibri" panose="020F0502020204030204" pitchFamily="34" charset="0"/>
              </a:rPr>
              <a:t>Mettre</a:t>
            </a:r>
            <a:r>
              <a:rPr lang="en-US" sz="3200" b="1" dirty="0">
                <a:solidFill>
                  <a:schemeClr val="tx2"/>
                </a:solidFill>
                <a:latin typeface="Calibri" panose="020F0502020204030204" pitchFamily="34" charset="0"/>
              </a:rPr>
              <a:t> </a:t>
            </a:r>
            <a:r>
              <a:rPr lang="en-US" sz="3200" b="1" dirty="0" err="1">
                <a:solidFill>
                  <a:schemeClr val="tx2"/>
                </a:solidFill>
                <a:latin typeface="Calibri" panose="020F0502020204030204" pitchFamily="34" charset="0"/>
              </a:rPr>
              <a:t>en</a:t>
            </a:r>
            <a:r>
              <a:rPr lang="en-US" sz="3200" b="1" dirty="0">
                <a:solidFill>
                  <a:schemeClr val="tx2"/>
                </a:solidFill>
                <a:latin typeface="Calibri" panose="020F0502020204030204" pitchFamily="34" charset="0"/>
              </a:rPr>
              <a:t> pratique les </a:t>
            </a:r>
            <a:r>
              <a:rPr lang="en-US" sz="3200" b="1" dirty="0" err="1">
                <a:solidFill>
                  <a:schemeClr val="tx2"/>
                </a:solidFill>
                <a:latin typeface="Calibri" panose="020F0502020204030204" pitchFamily="34" charset="0"/>
              </a:rPr>
              <a:t>principes</a:t>
            </a:r>
            <a:endParaRPr lang="en-US" sz="3200" b="1" dirty="0">
              <a:solidFill>
                <a:schemeClr val="tx2"/>
              </a:solidFill>
              <a:latin typeface="Calibri" panose="020F0502020204030204" pitchFamily="34" charset="0"/>
            </a:endParaRP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9" name="Google Shape;284;p14">
            <a:extLst>
              <a:ext uri="{FF2B5EF4-FFF2-40B4-BE49-F238E27FC236}">
                <a16:creationId xmlns:a16="http://schemas.microsoft.com/office/drawing/2014/main" id="{A567C80C-FCBD-5246-2CB8-DB23BE3810E7}"/>
              </a:ext>
            </a:extLst>
          </p:cNvPr>
          <p:cNvSpPr/>
          <p:nvPr/>
        </p:nvSpPr>
        <p:spPr>
          <a:xfrm>
            <a:off x="723901" y="1066800"/>
            <a:ext cx="10744200" cy="5154118"/>
          </a:xfrm>
          <a:prstGeom prst="rect">
            <a:avLst/>
          </a:prstGeom>
          <a:solidFill>
            <a:srgbClr val="6F2875">
              <a:alpha val="10000"/>
            </a:srgbClr>
          </a:solid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285750" lvl="0" indent="-285750">
              <a:lnSpc>
                <a:spcPts val="2200"/>
              </a:lnSpc>
              <a:spcBef>
                <a:spcPts val="1000"/>
              </a:spcBef>
              <a:buClr>
                <a:schemeClr val="dk1"/>
              </a:buClr>
              <a:buSzPts val="1800"/>
              <a:buFont typeface="Arial" panose="020B0604020202020204" pitchFamily="34" charset="0"/>
              <a:buChar char="•"/>
            </a:pPr>
            <a:r>
              <a:rPr lang="en-US" sz="2000" b="1" dirty="0" err="1">
                <a:sym typeface="Lato"/>
              </a:rPr>
              <a:t>Établir</a:t>
            </a:r>
            <a:r>
              <a:rPr lang="en-US" sz="2000" dirty="0">
                <a:sym typeface="Lato"/>
              </a:rPr>
              <a:t> </a:t>
            </a:r>
            <a:r>
              <a:rPr lang="en-US" sz="2000" b="1" dirty="0">
                <a:sym typeface="Lato"/>
              </a:rPr>
              <a:t>des liens </a:t>
            </a:r>
            <a:r>
              <a:rPr lang="en-US" sz="2000" dirty="0">
                <a:sym typeface="Lato"/>
              </a:rPr>
              <a:t>entre les </a:t>
            </a:r>
            <a:r>
              <a:rPr lang="en-US" sz="2000" dirty="0" err="1">
                <a:sym typeface="Lato"/>
              </a:rPr>
              <a:t>stratégies</a:t>
            </a:r>
            <a:r>
              <a:rPr lang="en-US" sz="2000" dirty="0">
                <a:sym typeface="Lato"/>
              </a:rPr>
              <a:t> et politiques du </a:t>
            </a:r>
            <a:r>
              <a:rPr lang="en-US" sz="2000" dirty="0" err="1">
                <a:sym typeface="Lato"/>
              </a:rPr>
              <a:t>secteur</a:t>
            </a:r>
            <a:r>
              <a:rPr lang="en-US" sz="2000" dirty="0">
                <a:sym typeface="Lato"/>
              </a:rPr>
              <a:t> et les </a:t>
            </a:r>
            <a:r>
              <a:rPr lang="en-US" sz="2000" dirty="0" err="1">
                <a:sym typeface="Lato"/>
              </a:rPr>
              <a:t>approches</a:t>
            </a:r>
            <a:r>
              <a:rPr lang="en-US" sz="2000" dirty="0">
                <a:sym typeface="Lato"/>
              </a:rPr>
              <a:t> de </a:t>
            </a:r>
            <a:r>
              <a:rPr lang="en-US" sz="2000" dirty="0" err="1">
                <a:sym typeface="Lato"/>
              </a:rPr>
              <a:t>financement</a:t>
            </a:r>
            <a:r>
              <a:rPr lang="en-US" sz="2000" dirty="0">
                <a:sym typeface="Lato"/>
              </a:rPr>
              <a:t> de </a:t>
            </a:r>
            <a:r>
              <a:rPr lang="en-US" sz="2000" dirty="0" err="1">
                <a:sym typeface="Lato"/>
              </a:rPr>
              <a:t>l'assainissement</a:t>
            </a:r>
            <a:r>
              <a:rPr lang="en-US" sz="2000" dirty="0">
                <a:sym typeface="Lato"/>
              </a:rPr>
              <a:t> </a:t>
            </a:r>
            <a:r>
              <a:rPr lang="en-US" sz="2000" dirty="0" err="1">
                <a:sym typeface="Lato"/>
              </a:rPr>
              <a:t>urbain</a:t>
            </a:r>
            <a:endParaRPr lang="en-US" sz="2000" dirty="0">
              <a:sym typeface="Lato"/>
            </a:endParaRPr>
          </a:p>
          <a:p>
            <a:pPr marL="285750" lvl="0" indent="-285750">
              <a:lnSpc>
                <a:spcPts val="2200"/>
              </a:lnSpc>
              <a:spcBef>
                <a:spcPts val="1000"/>
              </a:spcBef>
              <a:buClr>
                <a:schemeClr val="dk1"/>
              </a:buClr>
              <a:buSzPts val="1800"/>
              <a:buFont typeface="Arial" panose="020B0604020202020204" pitchFamily="34" charset="0"/>
              <a:buChar char="•"/>
            </a:pPr>
            <a:r>
              <a:rPr lang="en-US" sz="2000" dirty="0" err="1">
                <a:sym typeface="Lato"/>
              </a:rPr>
              <a:t>Effectuer</a:t>
            </a:r>
            <a:r>
              <a:rPr lang="en-US" sz="2000" dirty="0">
                <a:sym typeface="Lato"/>
              </a:rPr>
              <a:t> des analyses </a:t>
            </a:r>
            <a:r>
              <a:rPr lang="en-US" sz="2000" dirty="0" err="1">
                <a:sym typeface="Lato"/>
              </a:rPr>
              <a:t>financières</a:t>
            </a:r>
            <a:r>
              <a:rPr lang="en-US" sz="2000" dirty="0">
                <a:sym typeface="Lato"/>
              </a:rPr>
              <a:t> et </a:t>
            </a:r>
            <a:r>
              <a:rPr lang="en-US" sz="2000" dirty="0" err="1">
                <a:sym typeface="Lato"/>
              </a:rPr>
              <a:t>économiques</a:t>
            </a:r>
            <a:r>
              <a:rPr lang="en-US" sz="2000" dirty="0">
                <a:sym typeface="Lato"/>
              </a:rPr>
              <a:t> pour </a:t>
            </a:r>
            <a:r>
              <a:rPr lang="en-US" sz="2000" b="1" dirty="0" err="1">
                <a:sym typeface="Lato"/>
              </a:rPr>
              <a:t>orienter</a:t>
            </a:r>
            <a:r>
              <a:rPr lang="en-US" sz="2000" b="1" dirty="0">
                <a:sym typeface="Lato"/>
              </a:rPr>
              <a:t> les </a:t>
            </a:r>
            <a:r>
              <a:rPr lang="en-US" sz="2000" b="1" dirty="0" err="1">
                <a:sym typeface="Lato"/>
              </a:rPr>
              <a:t>investissements</a:t>
            </a:r>
            <a:r>
              <a:rPr lang="en-US" sz="2000" b="1" dirty="0">
                <a:sym typeface="Lato"/>
              </a:rPr>
              <a:t> et </a:t>
            </a:r>
            <a:r>
              <a:rPr lang="en-US" sz="2000" b="1" dirty="0" err="1">
                <a:sym typeface="Lato"/>
              </a:rPr>
              <a:t>comprendre</a:t>
            </a:r>
            <a:r>
              <a:rPr lang="en-US" sz="2000" b="1" dirty="0">
                <a:sym typeface="Lato"/>
              </a:rPr>
              <a:t> les </a:t>
            </a:r>
            <a:r>
              <a:rPr lang="en-US" sz="2000" b="1" dirty="0" err="1">
                <a:sym typeface="Lato"/>
              </a:rPr>
              <a:t>coûts</a:t>
            </a:r>
            <a:endParaRPr lang="en-US" sz="2000" b="1" dirty="0">
              <a:sym typeface="Lato"/>
            </a:endParaRPr>
          </a:p>
          <a:p>
            <a:pPr marL="285750" lvl="0" indent="-285750">
              <a:lnSpc>
                <a:spcPts val="2200"/>
              </a:lnSpc>
              <a:spcBef>
                <a:spcPts val="1000"/>
              </a:spcBef>
              <a:buClr>
                <a:schemeClr val="dk1"/>
              </a:buClr>
              <a:buSzPts val="1800"/>
              <a:buFont typeface="Arial" panose="020B0604020202020204" pitchFamily="34" charset="0"/>
              <a:buChar char="•"/>
            </a:pPr>
            <a:r>
              <a:rPr lang="en-US" sz="2000" b="1" dirty="0" err="1">
                <a:sym typeface="Lato"/>
              </a:rPr>
              <a:t>Partager</a:t>
            </a:r>
            <a:r>
              <a:rPr lang="en-US" sz="2000" b="1" dirty="0">
                <a:sym typeface="Lato"/>
              </a:rPr>
              <a:t> des </a:t>
            </a:r>
            <a:r>
              <a:rPr lang="en-US" sz="2000" b="1" dirty="0" err="1">
                <a:sym typeface="Lato"/>
              </a:rPr>
              <a:t>données</a:t>
            </a:r>
            <a:r>
              <a:rPr lang="en-US" sz="2000" b="1" dirty="0">
                <a:sym typeface="Lato"/>
              </a:rPr>
              <a:t> </a:t>
            </a:r>
            <a:r>
              <a:rPr lang="en-US" sz="2000" dirty="0">
                <a:sym typeface="Lato"/>
              </a:rPr>
              <a:t>sur </a:t>
            </a:r>
            <a:r>
              <a:rPr lang="en-US" sz="2000" dirty="0" err="1">
                <a:sym typeface="Lato"/>
              </a:rPr>
              <a:t>l'équité</a:t>
            </a:r>
            <a:r>
              <a:rPr lang="en-US" sz="2000" dirty="0">
                <a:sym typeface="Lato"/>
              </a:rPr>
              <a:t>, la </a:t>
            </a:r>
            <a:r>
              <a:rPr lang="en-US" sz="2000" dirty="0" err="1">
                <a:sym typeface="Lato"/>
              </a:rPr>
              <a:t>sécurité</a:t>
            </a:r>
            <a:r>
              <a:rPr lang="en-US" sz="2000" dirty="0">
                <a:sym typeface="Lato"/>
              </a:rPr>
              <a:t> et la </a:t>
            </a:r>
            <a:r>
              <a:rPr lang="en-US" sz="2000" dirty="0" err="1">
                <a:sym typeface="Lato"/>
              </a:rPr>
              <a:t>durabilité</a:t>
            </a:r>
            <a:r>
              <a:rPr lang="en-US" sz="2000" dirty="0">
                <a:sym typeface="Lato"/>
              </a:rPr>
              <a:t> avec les </a:t>
            </a:r>
            <a:r>
              <a:rPr lang="en-US" sz="2000" dirty="0" err="1">
                <a:sym typeface="Lato"/>
              </a:rPr>
              <a:t>décideurs</a:t>
            </a:r>
            <a:r>
              <a:rPr lang="en-US" sz="2000" dirty="0">
                <a:sym typeface="Lato"/>
              </a:rPr>
              <a:t> financiers</a:t>
            </a:r>
          </a:p>
          <a:p>
            <a:pPr marL="285750" lvl="0" indent="-285750">
              <a:lnSpc>
                <a:spcPts val="2200"/>
              </a:lnSpc>
              <a:spcBef>
                <a:spcPts val="1000"/>
              </a:spcBef>
              <a:buClr>
                <a:schemeClr val="dk1"/>
              </a:buClr>
              <a:buSzPts val="1800"/>
              <a:buFont typeface="Arial" panose="020B0604020202020204" pitchFamily="34" charset="0"/>
              <a:buChar char="•"/>
            </a:pPr>
            <a:r>
              <a:rPr lang="en-US" sz="2000" b="1" dirty="0" err="1">
                <a:sym typeface="Lato"/>
              </a:rPr>
              <a:t>Anticiper</a:t>
            </a:r>
            <a:r>
              <a:rPr lang="en-US" sz="2000" b="1" dirty="0">
                <a:sym typeface="Lato"/>
              </a:rPr>
              <a:t> les </a:t>
            </a:r>
            <a:r>
              <a:rPr lang="en-US" sz="2000" b="1" dirty="0" err="1">
                <a:sym typeface="Lato"/>
              </a:rPr>
              <a:t>risques</a:t>
            </a:r>
            <a:r>
              <a:rPr lang="en-US" sz="2000" b="1" dirty="0">
                <a:sym typeface="Lato"/>
              </a:rPr>
              <a:t> </a:t>
            </a:r>
            <a:r>
              <a:rPr lang="en-US" sz="2000" dirty="0">
                <a:sym typeface="Lato"/>
              </a:rPr>
              <a:t>pour </a:t>
            </a:r>
            <a:r>
              <a:rPr lang="en-US" sz="2000" dirty="0" err="1">
                <a:sym typeface="Lato"/>
              </a:rPr>
              <a:t>concevoir</a:t>
            </a:r>
            <a:r>
              <a:rPr lang="en-US" sz="2000" dirty="0">
                <a:sym typeface="Lato"/>
              </a:rPr>
              <a:t> des </a:t>
            </a:r>
            <a:r>
              <a:rPr lang="en-US" sz="2000" dirty="0" err="1">
                <a:sym typeface="Lato"/>
              </a:rPr>
              <a:t>stratégies</a:t>
            </a:r>
            <a:r>
              <a:rPr lang="en-US" sz="2000" dirty="0">
                <a:sym typeface="Lato"/>
              </a:rPr>
              <a:t> de </a:t>
            </a:r>
            <a:r>
              <a:rPr lang="en-US" sz="2000" dirty="0" err="1">
                <a:sym typeface="Lato"/>
              </a:rPr>
              <a:t>financement</a:t>
            </a:r>
            <a:r>
              <a:rPr lang="en-US" sz="2000" dirty="0">
                <a:sym typeface="Lato"/>
              </a:rPr>
              <a:t> </a:t>
            </a:r>
            <a:r>
              <a:rPr lang="en-US" sz="2000" dirty="0" err="1">
                <a:sym typeface="Lato"/>
              </a:rPr>
              <a:t>basées</a:t>
            </a:r>
            <a:r>
              <a:rPr lang="en-US" sz="2000" dirty="0">
                <a:sym typeface="Lato"/>
              </a:rPr>
              <a:t> sur la gestion des </a:t>
            </a:r>
            <a:r>
              <a:rPr lang="en-US" sz="2000" dirty="0" err="1">
                <a:sym typeface="Lato"/>
              </a:rPr>
              <a:t>risques</a:t>
            </a:r>
            <a:endParaRPr lang="en-US" sz="2000" dirty="0">
              <a:sym typeface="Lato"/>
            </a:endParaRPr>
          </a:p>
          <a:p>
            <a:pPr marL="285750" lvl="0" indent="-285750">
              <a:lnSpc>
                <a:spcPts val="2200"/>
              </a:lnSpc>
              <a:spcBef>
                <a:spcPts val="1000"/>
              </a:spcBef>
              <a:buClr>
                <a:schemeClr val="dk1"/>
              </a:buClr>
              <a:buSzPts val="1800"/>
              <a:buFont typeface="Arial" panose="020B0604020202020204" pitchFamily="34" charset="0"/>
              <a:buChar char="•"/>
            </a:pPr>
            <a:r>
              <a:rPr lang="en-US" sz="2000" b="1" dirty="0">
                <a:sym typeface="Lato"/>
              </a:rPr>
              <a:t>Assurer la transparence et la participation</a:t>
            </a:r>
            <a:r>
              <a:rPr lang="en-US" sz="2000" dirty="0">
                <a:sym typeface="Lato"/>
              </a:rPr>
              <a:t> des parties </a:t>
            </a:r>
            <a:r>
              <a:rPr lang="en-US" sz="2000" dirty="0" err="1">
                <a:sym typeface="Lato"/>
              </a:rPr>
              <a:t>prenantes</a:t>
            </a:r>
            <a:r>
              <a:rPr lang="en-US" sz="2000" dirty="0">
                <a:sym typeface="Lato"/>
              </a:rPr>
              <a:t> dans les </a:t>
            </a:r>
            <a:r>
              <a:rPr lang="en-US" sz="2000" dirty="0" err="1">
                <a:sym typeface="Lato"/>
              </a:rPr>
              <a:t>processus</a:t>
            </a:r>
            <a:r>
              <a:rPr lang="en-US" sz="2000" dirty="0">
                <a:sym typeface="Lato"/>
              </a:rPr>
              <a:t> de planification des </a:t>
            </a:r>
            <a:r>
              <a:rPr lang="en-US" sz="2000" dirty="0" err="1">
                <a:sym typeface="Lato"/>
              </a:rPr>
              <a:t>investissements</a:t>
            </a:r>
            <a:endParaRPr lang="en-US" sz="2000" dirty="0">
              <a:sym typeface="Lato"/>
            </a:endParaRPr>
          </a:p>
          <a:p>
            <a:pPr marL="285750" lvl="0" indent="-285750">
              <a:lnSpc>
                <a:spcPts val="2200"/>
              </a:lnSpc>
              <a:spcBef>
                <a:spcPts val="1000"/>
              </a:spcBef>
              <a:buClr>
                <a:schemeClr val="dk1"/>
              </a:buClr>
              <a:buSzPts val="1800"/>
              <a:buFont typeface="Arial" panose="020B0604020202020204" pitchFamily="34" charset="0"/>
              <a:buChar char="•"/>
            </a:pPr>
            <a:r>
              <a:rPr lang="en-US" sz="2000" b="1" dirty="0" err="1">
                <a:sym typeface="Lato"/>
              </a:rPr>
              <a:t>Établir</a:t>
            </a:r>
            <a:r>
              <a:rPr lang="en-US" sz="2000" b="1" dirty="0">
                <a:sym typeface="Lato"/>
              </a:rPr>
              <a:t> des </a:t>
            </a:r>
            <a:r>
              <a:rPr lang="en-US" sz="2000" b="1" dirty="0" err="1">
                <a:sym typeface="Lato"/>
              </a:rPr>
              <a:t>critères</a:t>
            </a:r>
            <a:r>
              <a:rPr lang="en-US" sz="2000" b="1" dirty="0">
                <a:sym typeface="Lato"/>
              </a:rPr>
              <a:t> </a:t>
            </a:r>
            <a:r>
              <a:rPr lang="en-US" sz="2000" b="1" dirty="0" err="1">
                <a:sym typeface="Lato"/>
              </a:rPr>
              <a:t>d'allocation</a:t>
            </a:r>
            <a:r>
              <a:rPr lang="en-US" sz="2000" b="1" dirty="0">
                <a:sym typeface="Lato"/>
              </a:rPr>
              <a:t> </a:t>
            </a:r>
            <a:r>
              <a:rPr lang="en-US" sz="2000" b="1" dirty="0" err="1">
                <a:sym typeface="Lato"/>
              </a:rPr>
              <a:t>clairs</a:t>
            </a:r>
            <a:r>
              <a:rPr lang="en-US" sz="2000" dirty="0">
                <a:sym typeface="Lato"/>
              </a:rPr>
              <a:t> pour </a:t>
            </a:r>
            <a:r>
              <a:rPr lang="en-US" sz="2000" dirty="0" err="1">
                <a:sym typeface="Lato"/>
              </a:rPr>
              <a:t>remédier</a:t>
            </a:r>
            <a:r>
              <a:rPr lang="en-US" sz="2000" dirty="0">
                <a:sym typeface="Lato"/>
              </a:rPr>
              <a:t> </a:t>
            </a:r>
            <a:r>
              <a:rPr lang="en-US" sz="2000" dirty="0" err="1">
                <a:sym typeface="Lato"/>
              </a:rPr>
              <a:t>à</a:t>
            </a:r>
            <a:r>
              <a:rPr lang="en-US" sz="2000" dirty="0">
                <a:sym typeface="Lato"/>
              </a:rPr>
              <a:t> un sous-</a:t>
            </a:r>
            <a:r>
              <a:rPr lang="en-US" sz="2000" dirty="0" err="1">
                <a:sym typeface="Lato"/>
              </a:rPr>
              <a:t>investissement</a:t>
            </a:r>
            <a:r>
              <a:rPr lang="en-US" sz="2000" dirty="0">
                <a:sym typeface="Lato"/>
              </a:rPr>
              <a:t> </a:t>
            </a:r>
            <a:r>
              <a:rPr lang="en-US" sz="2000" dirty="0" err="1">
                <a:sym typeface="Lato"/>
              </a:rPr>
              <a:t>ou</a:t>
            </a:r>
            <a:r>
              <a:rPr lang="en-US" sz="2000" dirty="0">
                <a:sym typeface="Lato"/>
              </a:rPr>
              <a:t> </a:t>
            </a:r>
            <a:r>
              <a:rPr lang="en-US" sz="2000" dirty="0" err="1">
                <a:sym typeface="Lato"/>
              </a:rPr>
              <a:t>à</a:t>
            </a:r>
            <a:r>
              <a:rPr lang="en-US" sz="2000" dirty="0">
                <a:sym typeface="Lato"/>
              </a:rPr>
              <a:t> un </a:t>
            </a:r>
            <a:r>
              <a:rPr lang="en-US" sz="2000" dirty="0" err="1">
                <a:sym typeface="Lato"/>
              </a:rPr>
              <a:t>surinvestissement</a:t>
            </a:r>
            <a:r>
              <a:rPr lang="en-US" sz="2000" dirty="0">
                <a:sym typeface="Lato"/>
              </a:rPr>
              <a:t> dans des </a:t>
            </a:r>
            <a:r>
              <a:rPr lang="en-US" sz="2000" dirty="0" err="1">
                <a:sym typeface="Lato"/>
              </a:rPr>
              <a:t>domaines</a:t>
            </a:r>
            <a:r>
              <a:rPr lang="en-US" sz="2000" dirty="0">
                <a:sym typeface="Lato"/>
              </a:rPr>
              <a:t> </a:t>
            </a:r>
            <a:r>
              <a:rPr lang="en-US" sz="2000" dirty="0" err="1">
                <a:sym typeface="Lato"/>
              </a:rPr>
              <a:t>spécifiques</a:t>
            </a:r>
            <a:endParaRPr lang="en-US" sz="2000" dirty="0">
              <a:sym typeface="Lato"/>
            </a:endParaRPr>
          </a:p>
          <a:p>
            <a:pPr marL="285750" lvl="0" indent="-285750">
              <a:lnSpc>
                <a:spcPts val="2200"/>
              </a:lnSpc>
              <a:spcBef>
                <a:spcPts val="1000"/>
              </a:spcBef>
              <a:buClr>
                <a:schemeClr val="dk1"/>
              </a:buClr>
              <a:buSzPts val="1800"/>
              <a:buFont typeface="Arial" panose="020B0604020202020204" pitchFamily="34" charset="0"/>
              <a:buChar char="•"/>
            </a:pPr>
            <a:r>
              <a:rPr lang="en-US" sz="2000" b="1" dirty="0" err="1">
                <a:sym typeface="Lato"/>
              </a:rPr>
              <a:t>Utiliser</a:t>
            </a:r>
            <a:r>
              <a:rPr lang="en-US" sz="2000" b="1" dirty="0">
                <a:sym typeface="Lato"/>
              </a:rPr>
              <a:t> la planification et la </a:t>
            </a:r>
            <a:r>
              <a:rPr lang="en-US" sz="2000" b="1" dirty="0" err="1">
                <a:sym typeface="Lato"/>
              </a:rPr>
              <a:t>prise</a:t>
            </a:r>
            <a:r>
              <a:rPr lang="en-US" sz="2000" b="1" dirty="0">
                <a:sym typeface="Lato"/>
              </a:rPr>
              <a:t> de </a:t>
            </a:r>
            <a:r>
              <a:rPr lang="en-US" sz="2000" b="1" dirty="0" err="1">
                <a:sym typeface="Lato"/>
              </a:rPr>
              <a:t>décision</a:t>
            </a:r>
            <a:r>
              <a:rPr lang="en-US" sz="2000" b="1" dirty="0">
                <a:sym typeface="Lato"/>
              </a:rPr>
              <a:t> </a:t>
            </a:r>
            <a:r>
              <a:rPr lang="en-US" sz="2000" b="1" dirty="0" err="1">
                <a:sym typeface="Lato"/>
              </a:rPr>
              <a:t>fondées</a:t>
            </a:r>
            <a:r>
              <a:rPr lang="en-US" sz="2000" b="1" dirty="0">
                <a:sym typeface="Lato"/>
              </a:rPr>
              <a:t> sur les </a:t>
            </a:r>
            <a:r>
              <a:rPr lang="en-US" sz="2000" b="1" dirty="0" err="1">
                <a:sym typeface="Lato"/>
              </a:rPr>
              <a:t>données</a:t>
            </a:r>
            <a:r>
              <a:rPr lang="en-US" sz="2000" b="1" dirty="0">
                <a:sym typeface="Lato"/>
              </a:rPr>
              <a:t> </a:t>
            </a:r>
            <a:r>
              <a:rPr lang="en-US" sz="2000" dirty="0">
                <a:sym typeface="Lato"/>
              </a:rPr>
              <a:t>pour </a:t>
            </a:r>
            <a:r>
              <a:rPr lang="en-US" sz="2000" dirty="0" err="1">
                <a:sym typeface="Lato"/>
              </a:rPr>
              <a:t>garantir</a:t>
            </a:r>
            <a:r>
              <a:rPr lang="en-US" sz="2000" dirty="0">
                <a:sym typeface="Lato"/>
              </a:rPr>
              <a:t> la transparence et un </a:t>
            </a:r>
            <a:r>
              <a:rPr lang="en-US" sz="2000" dirty="0" err="1">
                <a:sym typeface="Lato"/>
              </a:rPr>
              <a:t>suivi</a:t>
            </a:r>
            <a:r>
              <a:rPr lang="en-US" sz="2000" dirty="0">
                <a:sym typeface="Lato"/>
              </a:rPr>
              <a:t> </a:t>
            </a:r>
            <a:r>
              <a:rPr lang="en-US" sz="2000" dirty="0" err="1">
                <a:sym typeface="Lato"/>
              </a:rPr>
              <a:t>efficace</a:t>
            </a:r>
            <a:endParaRPr lang="en-US" sz="2000" dirty="0">
              <a:sym typeface="Lato"/>
            </a:endParaRPr>
          </a:p>
          <a:p>
            <a:pPr marL="285750" lvl="0" indent="-285750">
              <a:lnSpc>
                <a:spcPts val="2200"/>
              </a:lnSpc>
              <a:spcBef>
                <a:spcPts val="1000"/>
              </a:spcBef>
              <a:buClr>
                <a:schemeClr val="dk1"/>
              </a:buClr>
              <a:buSzPts val="1800"/>
              <a:buFont typeface="Arial" panose="020B0604020202020204" pitchFamily="34" charset="0"/>
              <a:buChar char="•"/>
            </a:pPr>
            <a:r>
              <a:rPr lang="en-US" sz="2000" b="1" dirty="0" err="1">
                <a:sym typeface="Lato"/>
              </a:rPr>
              <a:t>Définir</a:t>
            </a:r>
            <a:r>
              <a:rPr lang="en-US" sz="2000" b="1" dirty="0">
                <a:sym typeface="Lato"/>
              </a:rPr>
              <a:t> </a:t>
            </a:r>
            <a:r>
              <a:rPr lang="en-US" sz="2000" b="1" dirty="0" err="1">
                <a:sym typeface="Lato"/>
              </a:rPr>
              <a:t>clairement</a:t>
            </a:r>
            <a:r>
              <a:rPr lang="en-US" sz="2000" b="1" dirty="0">
                <a:sym typeface="Lato"/>
              </a:rPr>
              <a:t> la nature et les sources de </a:t>
            </a:r>
            <a:r>
              <a:rPr lang="en-US" sz="2000" b="1" dirty="0" err="1">
                <a:sym typeface="Lato"/>
              </a:rPr>
              <a:t>financement</a:t>
            </a:r>
            <a:r>
              <a:rPr lang="en-US" sz="2000" b="1" dirty="0">
                <a:sym typeface="Lato"/>
              </a:rPr>
              <a:t> </a:t>
            </a:r>
            <a:r>
              <a:rPr lang="en-US" sz="2000" dirty="0">
                <a:sym typeface="Lato"/>
              </a:rPr>
              <a:t>pour </a:t>
            </a:r>
            <a:r>
              <a:rPr lang="en-US" sz="2000" dirty="0" err="1">
                <a:sym typeface="Lato"/>
              </a:rPr>
              <a:t>atteindre</a:t>
            </a:r>
            <a:r>
              <a:rPr lang="en-US" sz="2000" dirty="0">
                <a:sym typeface="Lato"/>
              </a:rPr>
              <a:t> et </a:t>
            </a:r>
            <a:r>
              <a:rPr lang="en-US" sz="2000" dirty="0" err="1">
                <a:sym typeface="Lato"/>
              </a:rPr>
              <a:t>maintenir</a:t>
            </a:r>
            <a:r>
              <a:rPr lang="en-US" sz="2000" dirty="0">
                <a:sym typeface="Lato"/>
              </a:rPr>
              <a:t> les </a:t>
            </a:r>
            <a:r>
              <a:rPr lang="en-US" sz="2000" dirty="0" err="1">
                <a:sym typeface="Lato"/>
              </a:rPr>
              <a:t>objectifs</a:t>
            </a:r>
            <a:r>
              <a:rPr lang="en-US" sz="2000" dirty="0">
                <a:sym typeface="Lato"/>
              </a:rPr>
              <a:t> du CWIS.</a:t>
            </a:r>
          </a:p>
        </p:txBody>
      </p:sp>
    </p:spTree>
    <p:extLst>
      <p:ext uri="{BB962C8B-B14F-4D97-AF65-F5344CB8AC3E}">
        <p14:creationId xmlns:p14="http://schemas.microsoft.com/office/powerpoint/2010/main" val="1247604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fade">
                                      <p:cBhvr>
                                        <p:cTn id="37" dur="500"/>
                                        <p:tgtEl>
                                          <p:spTgt spid="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xEl>
                                              <p:pRg st="7" end="7"/>
                                            </p:txEl>
                                          </p:spTgt>
                                        </p:tgtEl>
                                        <p:attrNameLst>
                                          <p:attrName>style.visibility</p:attrName>
                                        </p:attrNameLst>
                                      </p:cBhvr>
                                      <p:to>
                                        <p:strVal val="visible"/>
                                      </p:to>
                                    </p:set>
                                    <p:animEffect transition="in" filter="fade">
                                      <p:cBhvr>
                                        <p:cTn id="42"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900" y="368053"/>
            <a:ext cx="8548116" cy="518508"/>
          </a:xfrm>
          <a:prstGeom prst="rect">
            <a:avLst/>
          </a:prstGeom>
        </p:spPr>
        <p:txBody>
          <a:bodyPr vert="horz" lIns="0" tIns="0" rIns="0" bIns="0" rtlCol="0" anchor="t" anchorCtr="0">
            <a:normAutofit/>
          </a:bodyPr>
          <a:lstStyle/>
          <a:p>
            <a:r>
              <a:rPr lang="en-US" sz="3200" b="1" dirty="0" err="1">
                <a:solidFill>
                  <a:schemeClr val="tx2"/>
                </a:solidFill>
                <a:latin typeface="Calibri" panose="020F0502020204030204" pitchFamily="34" charset="0"/>
              </a:rPr>
              <a:t>Stratégies</a:t>
            </a:r>
            <a:r>
              <a:rPr lang="en-US" sz="3200" b="1" dirty="0">
                <a:solidFill>
                  <a:schemeClr val="tx2"/>
                </a:solidFill>
                <a:latin typeface="Calibri" panose="020F0502020204030204" pitchFamily="34" charset="0"/>
              </a:rPr>
              <a:t>/politiques du </a:t>
            </a:r>
            <a:r>
              <a:rPr lang="en-US" sz="3200" b="1" dirty="0" err="1">
                <a:solidFill>
                  <a:schemeClr val="tx2"/>
                </a:solidFill>
                <a:latin typeface="Calibri" panose="020F0502020204030204" pitchFamily="34" charset="0"/>
              </a:rPr>
              <a:t>secteur</a:t>
            </a:r>
            <a:r>
              <a:rPr lang="en-US" sz="3200" b="1" dirty="0">
                <a:solidFill>
                  <a:schemeClr val="tx2"/>
                </a:solidFill>
                <a:latin typeface="Calibri" panose="020F0502020204030204" pitchFamily="34" charset="0"/>
              </a:rPr>
              <a:t> - </a:t>
            </a:r>
            <a:r>
              <a:rPr lang="en-US" sz="3200" b="1" dirty="0" err="1">
                <a:solidFill>
                  <a:schemeClr val="tx2"/>
                </a:solidFill>
                <a:latin typeface="Calibri" panose="020F0502020204030204" pitchFamily="34" charset="0"/>
              </a:rPr>
              <a:t>priorités</a:t>
            </a:r>
            <a:r>
              <a:rPr lang="en-US" sz="3200" b="1" dirty="0">
                <a:solidFill>
                  <a:schemeClr val="tx2"/>
                </a:solidFill>
                <a:latin typeface="Calibri" panose="020F0502020204030204" pitchFamily="34" charset="0"/>
              </a:rPr>
              <a:t> et </a:t>
            </a:r>
            <a:r>
              <a:rPr lang="en-US" sz="3200" b="1" dirty="0" err="1">
                <a:solidFill>
                  <a:schemeClr val="tx2"/>
                </a:solidFill>
                <a:latin typeface="Calibri" panose="020F0502020204030204" pitchFamily="34" charset="0"/>
              </a:rPr>
              <a:t>objectifs</a:t>
            </a:r>
            <a:endParaRPr lang="en-US" sz="3200" b="1" dirty="0">
              <a:solidFill>
                <a:schemeClr val="tx2"/>
              </a:solidFill>
              <a:latin typeface="Calibri" panose="020F0502020204030204" pitchFamily="34" charset="0"/>
            </a:endParaRP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9" name="Google Shape;284;p14">
            <a:extLst>
              <a:ext uri="{FF2B5EF4-FFF2-40B4-BE49-F238E27FC236}">
                <a16:creationId xmlns:a16="http://schemas.microsoft.com/office/drawing/2014/main" id="{A567C80C-FCBD-5246-2CB8-DB23BE3810E7}"/>
              </a:ext>
            </a:extLst>
          </p:cNvPr>
          <p:cNvSpPr/>
          <p:nvPr/>
        </p:nvSpPr>
        <p:spPr>
          <a:xfrm>
            <a:off x="723900" y="1066799"/>
            <a:ext cx="10744200" cy="3450337"/>
          </a:xfrm>
          <a:prstGeom prst="rect">
            <a:avLst/>
          </a:prstGeom>
          <a:solidFill>
            <a:srgbClr val="6F2875">
              <a:alpha val="10000"/>
            </a:srgbClr>
          </a:solid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28575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2000" dirty="0">
                <a:sym typeface="Lato"/>
              </a:rPr>
              <a:t>Lier </a:t>
            </a:r>
            <a:r>
              <a:rPr lang="en-US" sz="2000" dirty="0" err="1">
                <a:sym typeface="Lato"/>
              </a:rPr>
              <a:t>systématiquement</a:t>
            </a:r>
            <a:r>
              <a:rPr lang="en-US" sz="2000" dirty="0">
                <a:sym typeface="Lato"/>
              </a:rPr>
              <a:t> les </a:t>
            </a:r>
            <a:r>
              <a:rPr lang="en-US" sz="2000" dirty="0" err="1">
                <a:sym typeface="Lato"/>
              </a:rPr>
              <a:t>stratégies</a:t>
            </a:r>
            <a:r>
              <a:rPr lang="en-US" sz="2000" dirty="0">
                <a:sym typeface="Lato"/>
              </a:rPr>
              <a:t> et politiques du </a:t>
            </a:r>
            <a:r>
              <a:rPr lang="en-US" sz="2000" dirty="0" err="1">
                <a:sym typeface="Lato"/>
              </a:rPr>
              <a:t>secteur</a:t>
            </a:r>
            <a:r>
              <a:rPr lang="en-US" sz="2000" dirty="0">
                <a:sym typeface="Lato"/>
              </a:rPr>
              <a:t> aux </a:t>
            </a:r>
            <a:r>
              <a:rPr lang="en-US" sz="2000" dirty="0" err="1">
                <a:sym typeface="Lato"/>
              </a:rPr>
              <a:t>besoins</a:t>
            </a:r>
            <a:r>
              <a:rPr lang="en-US" sz="2000" dirty="0">
                <a:sym typeface="Lato"/>
              </a:rPr>
              <a:t> et </a:t>
            </a:r>
            <a:r>
              <a:rPr lang="en-US" sz="2000" dirty="0" err="1">
                <a:sym typeface="Lato"/>
              </a:rPr>
              <a:t>approches</a:t>
            </a:r>
            <a:r>
              <a:rPr lang="en-US" sz="2000" dirty="0">
                <a:sym typeface="Lato"/>
              </a:rPr>
              <a:t> de </a:t>
            </a:r>
            <a:r>
              <a:rPr lang="en-US" sz="2000" dirty="0" err="1">
                <a:sym typeface="Lato"/>
              </a:rPr>
              <a:t>financement</a:t>
            </a:r>
            <a:r>
              <a:rPr lang="en-US" sz="2000" dirty="0">
                <a:sym typeface="Lato"/>
              </a:rPr>
              <a:t> de </a:t>
            </a:r>
            <a:r>
              <a:rPr lang="en-US" sz="2000" dirty="0" err="1">
                <a:sym typeface="Lato"/>
              </a:rPr>
              <a:t>l'assainissement</a:t>
            </a:r>
            <a:r>
              <a:rPr lang="en-US" sz="2000" dirty="0">
                <a:sym typeface="Lato"/>
              </a:rPr>
              <a:t> </a:t>
            </a:r>
            <a:r>
              <a:rPr lang="en-US" sz="2000" dirty="0" err="1">
                <a:sym typeface="Lato"/>
              </a:rPr>
              <a:t>urbain</a:t>
            </a:r>
            <a:r>
              <a:rPr lang="en-US" sz="2000" dirty="0">
                <a:sym typeface="Lato"/>
              </a:rPr>
              <a:t>.</a:t>
            </a:r>
          </a:p>
          <a:p>
            <a:pPr marL="28575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2000" dirty="0">
                <a:sym typeface="Lato"/>
              </a:rPr>
              <a:t>Les </a:t>
            </a:r>
            <a:r>
              <a:rPr lang="en-US" sz="2000" dirty="0" err="1">
                <a:sym typeface="Lato"/>
              </a:rPr>
              <a:t>stratégies</a:t>
            </a:r>
            <a:r>
              <a:rPr lang="en-US" sz="2000" dirty="0">
                <a:sym typeface="Lato"/>
              </a:rPr>
              <a:t> </a:t>
            </a:r>
            <a:r>
              <a:rPr lang="en-US" sz="2000" dirty="0" err="1">
                <a:sym typeface="Lato"/>
              </a:rPr>
              <a:t>d'assainissement</a:t>
            </a:r>
            <a:r>
              <a:rPr lang="en-US" sz="2000" dirty="0">
                <a:sym typeface="Lato"/>
              </a:rPr>
              <a:t> </a:t>
            </a:r>
            <a:r>
              <a:rPr lang="en-US" sz="2000" dirty="0" err="1">
                <a:sym typeface="Lato"/>
              </a:rPr>
              <a:t>urbain</a:t>
            </a:r>
            <a:r>
              <a:rPr lang="en-US" sz="2000" dirty="0">
                <a:sym typeface="Lato"/>
              </a:rPr>
              <a:t> </a:t>
            </a:r>
            <a:r>
              <a:rPr lang="en-US" sz="2000" dirty="0" err="1">
                <a:sym typeface="Lato"/>
              </a:rPr>
              <a:t>peuvent</a:t>
            </a:r>
            <a:r>
              <a:rPr lang="en-US" sz="2000" dirty="0">
                <a:sym typeface="Lato"/>
              </a:rPr>
              <a:t> </a:t>
            </a:r>
            <a:r>
              <a:rPr lang="en-US" sz="2000" dirty="0" err="1">
                <a:sym typeface="Lato"/>
              </a:rPr>
              <a:t>constituer</a:t>
            </a:r>
            <a:r>
              <a:rPr lang="en-US" sz="2000" dirty="0">
                <a:sym typeface="Lato"/>
              </a:rPr>
              <a:t> un point de </a:t>
            </a:r>
            <a:r>
              <a:rPr lang="en-US" sz="2000" dirty="0" err="1">
                <a:sym typeface="Lato"/>
              </a:rPr>
              <a:t>référence</a:t>
            </a:r>
            <a:r>
              <a:rPr lang="en-US" sz="2000" dirty="0">
                <a:sym typeface="Lato"/>
              </a:rPr>
              <a:t> crucial pour la </a:t>
            </a:r>
            <a:r>
              <a:rPr lang="en-US" sz="2000" dirty="0" err="1">
                <a:sym typeface="Lato"/>
              </a:rPr>
              <a:t>priorisation</a:t>
            </a:r>
            <a:r>
              <a:rPr lang="en-US" sz="2000" dirty="0">
                <a:sym typeface="Lato"/>
              </a:rPr>
              <a:t> des finances. Les </a:t>
            </a:r>
            <a:r>
              <a:rPr lang="en-US" sz="2000" dirty="0" err="1">
                <a:sym typeface="Lato"/>
              </a:rPr>
              <a:t>campagnes</a:t>
            </a:r>
            <a:r>
              <a:rPr lang="en-US" sz="2000" dirty="0">
                <a:sym typeface="Lato"/>
              </a:rPr>
              <a:t> </a:t>
            </a:r>
            <a:r>
              <a:rPr lang="en-US" sz="2000" dirty="0" err="1">
                <a:sym typeface="Lato"/>
              </a:rPr>
              <a:t>nationales</a:t>
            </a:r>
            <a:r>
              <a:rPr lang="en-US" sz="2000" dirty="0">
                <a:sym typeface="Lato"/>
              </a:rPr>
              <a:t> </a:t>
            </a:r>
            <a:r>
              <a:rPr lang="en-US" sz="2000" dirty="0" err="1">
                <a:sym typeface="Lato"/>
              </a:rPr>
              <a:t>visant</a:t>
            </a:r>
            <a:r>
              <a:rPr lang="en-US" sz="2000" dirty="0">
                <a:sym typeface="Lato"/>
              </a:rPr>
              <a:t> </a:t>
            </a:r>
            <a:r>
              <a:rPr lang="en-US" sz="2000" dirty="0" err="1">
                <a:sym typeface="Lato"/>
              </a:rPr>
              <a:t>à</a:t>
            </a:r>
            <a:r>
              <a:rPr lang="en-US" sz="2000" dirty="0">
                <a:sym typeface="Lato"/>
              </a:rPr>
              <a:t> </a:t>
            </a:r>
            <a:r>
              <a:rPr lang="en-US" sz="2000" dirty="0" err="1">
                <a:sym typeface="Lato"/>
              </a:rPr>
              <a:t>sensibiliser</a:t>
            </a:r>
            <a:r>
              <a:rPr lang="en-US" sz="2000" dirty="0">
                <a:sym typeface="Lato"/>
              </a:rPr>
              <a:t> </a:t>
            </a:r>
            <a:r>
              <a:rPr lang="en-US" sz="2000" dirty="0" err="1">
                <a:sym typeface="Lato"/>
              </a:rPr>
              <a:t>à</a:t>
            </a:r>
            <a:r>
              <a:rPr lang="en-US" sz="2000" dirty="0">
                <a:sym typeface="Lato"/>
              </a:rPr>
              <a:t> </a:t>
            </a:r>
            <a:r>
              <a:rPr lang="en-US" sz="2000" dirty="0" err="1">
                <a:sym typeface="Lato"/>
              </a:rPr>
              <a:t>l'assainissement</a:t>
            </a:r>
            <a:r>
              <a:rPr lang="en-US" sz="2000" dirty="0">
                <a:sym typeface="Lato"/>
              </a:rPr>
              <a:t> </a:t>
            </a:r>
            <a:r>
              <a:rPr lang="en-US" sz="2000" dirty="0" err="1">
                <a:sym typeface="Lato"/>
              </a:rPr>
              <a:t>urbain</a:t>
            </a:r>
            <a:r>
              <a:rPr lang="en-US" sz="2000" dirty="0">
                <a:sym typeface="Lato"/>
              </a:rPr>
              <a:t> </a:t>
            </a:r>
            <a:r>
              <a:rPr lang="en-US" sz="2000" dirty="0" err="1">
                <a:sym typeface="Lato"/>
              </a:rPr>
              <a:t>créent</a:t>
            </a:r>
            <a:r>
              <a:rPr lang="en-US" sz="2000" dirty="0">
                <a:sym typeface="Lato"/>
              </a:rPr>
              <a:t> des conditions </a:t>
            </a:r>
            <a:r>
              <a:rPr lang="en-US" sz="2000" dirty="0" err="1">
                <a:sym typeface="Lato"/>
              </a:rPr>
              <a:t>propices</a:t>
            </a:r>
            <a:r>
              <a:rPr lang="en-US" sz="2000" dirty="0">
                <a:sym typeface="Lato"/>
              </a:rPr>
              <a:t> </a:t>
            </a:r>
            <a:r>
              <a:rPr lang="en-US" sz="2000" dirty="0" err="1">
                <a:sym typeface="Lato"/>
              </a:rPr>
              <a:t>à</a:t>
            </a:r>
            <a:r>
              <a:rPr lang="en-US" sz="2000" dirty="0">
                <a:sym typeface="Lato"/>
              </a:rPr>
              <a:t> des </a:t>
            </a:r>
            <a:r>
              <a:rPr lang="en-US" sz="2000" dirty="0" err="1">
                <a:sym typeface="Lato"/>
              </a:rPr>
              <a:t>investissements</a:t>
            </a:r>
            <a:r>
              <a:rPr lang="en-US" sz="2000" dirty="0">
                <a:sym typeface="Lato"/>
              </a:rPr>
              <a:t> </a:t>
            </a:r>
            <a:r>
              <a:rPr lang="en-US" sz="2000" dirty="0" err="1">
                <a:sym typeface="Lato"/>
              </a:rPr>
              <a:t>réussis</a:t>
            </a:r>
            <a:r>
              <a:rPr lang="en-US" sz="2000" dirty="0">
                <a:sym typeface="Lato"/>
              </a:rPr>
              <a:t>.</a:t>
            </a:r>
          </a:p>
          <a:p>
            <a:pPr marL="28575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2000" dirty="0">
                <a:sym typeface="Lato"/>
              </a:rPr>
              <a:t>Les engagements </a:t>
            </a:r>
            <a:r>
              <a:rPr lang="en-US" sz="2000" dirty="0" err="1">
                <a:sym typeface="Lato"/>
              </a:rPr>
              <a:t>gouvernementaux</a:t>
            </a:r>
            <a:r>
              <a:rPr lang="en-US" sz="2000" dirty="0">
                <a:sym typeface="Lato"/>
              </a:rPr>
              <a:t> </a:t>
            </a:r>
            <a:r>
              <a:rPr lang="en-US" sz="2000" dirty="0" err="1">
                <a:sym typeface="Lato"/>
              </a:rPr>
              <a:t>doivent</a:t>
            </a:r>
            <a:r>
              <a:rPr lang="en-US" sz="2000" dirty="0">
                <a:sym typeface="Lato"/>
              </a:rPr>
              <a:t> </a:t>
            </a:r>
            <a:r>
              <a:rPr lang="en-US" sz="2000" dirty="0" err="1">
                <a:sym typeface="Lato"/>
              </a:rPr>
              <a:t>être</a:t>
            </a:r>
            <a:r>
              <a:rPr lang="en-US" sz="2000" dirty="0">
                <a:sym typeface="Lato"/>
              </a:rPr>
              <a:t> </a:t>
            </a:r>
            <a:r>
              <a:rPr lang="en-US" sz="2000" dirty="0" err="1">
                <a:sym typeface="Lato"/>
              </a:rPr>
              <a:t>étayés</a:t>
            </a:r>
            <a:r>
              <a:rPr lang="en-US" sz="2000" dirty="0">
                <a:sym typeface="Lato"/>
              </a:rPr>
              <a:t> par des </a:t>
            </a:r>
            <a:r>
              <a:rPr lang="en-US" sz="2000" dirty="0" err="1">
                <a:sym typeface="Lato"/>
              </a:rPr>
              <a:t>objectifs</a:t>
            </a:r>
            <a:r>
              <a:rPr lang="en-US" sz="2000" dirty="0">
                <a:sym typeface="Lato"/>
              </a:rPr>
              <a:t> et des </a:t>
            </a:r>
            <a:r>
              <a:rPr lang="en-US" sz="2000" dirty="0" err="1">
                <a:sym typeface="Lato"/>
              </a:rPr>
              <a:t>indicateurs</a:t>
            </a:r>
            <a:r>
              <a:rPr lang="en-US" sz="2000" dirty="0">
                <a:sym typeface="Lato"/>
              </a:rPr>
              <a:t> </a:t>
            </a:r>
            <a:r>
              <a:rPr lang="en-US" sz="2000" dirty="0" err="1">
                <a:sym typeface="Lato"/>
              </a:rPr>
              <a:t>clés</a:t>
            </a:r>
            <a:r>
              <a:rPr lang="en-US" sz="2000" dirty="0">
                <a:sym typeface="Lato"/>
              </a:rPr>
              <a:t> de performance (KPI). </a:t>
            </a:r>
          </a:p>
          <a:p>
            <a:pPr marL="28575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2000" dirty="0">
                <a:sym typeface="Lato"/>
              </a:rPr>
              <a:t>Les </a:t>
            </a:r>
            <a:r>
              <a:rPr lang="en-US" sz="2000" dirty="0" err="1">
                <a:sym typeface="Lato"/>
              </a:rPr>
              <a:t>objectifs</a:t>
            </a:r>
            <a:r>
              <a:rPr lang="en-US" sz="2000" dirty="0">
                <a:sym typeface="Lato"/>
              </a:rPr>
              <a:t> et les KPI </a:t>
            </a:r>
            <a:r>
              <a:rPr lang="en-US" sz="2000" dirty="0" err="1">
                <a:sym typeface="Lato"/>
              </a:rPr>
              <a:t>soutiennent</a:t>
            </a:r>
            <a:r>
              <a:rPr lang="en-US" sz="2000" dirty="0">
                <a:sym typeface="Lato"/>
              </a:rPr>
              <a:t> des </a:t>
            </a:r>
            <a:r>
              <a:rPr lang="en-US" sz="2000" dirty="0" err="1">
                <a:sym typeface="Lato"/>
              </a:rPr>
              <a:t>approches</a:t>
            </a:r>
            <a:r>
              <a:rPr lang="en-US" sz="2000" dirty="0">
                <a:sym typeface="Lato"/>
              </a:rPr>
              <a:t> </a:t>
            </a:r>
            <a:r>
              <a:rPr lang="en-US" sz="2000" dirty="0" err="1">
                <a:sym typeface="Lato"/>
              </a:rPr>
              <a:t>stratégiques</a:t>
            </a:r>
            <a:r>
              <a:rPr lang="en-US" sz="2000" dirty="0">
                <a:sym typeface="Lato"/>
              </a:rPr>
              <a:t> </a:t>
            </a:r>
            <a:r>
              <a:rPr lang="en-US" sz="2000" dirty="0" err="1">
                <a:sym typeface="Lato"/>
              </a:rPr>
              <a:t>d'allocation</a:t>
            </a:r>
            <a:r>
              <a:rPr lang="en-US" sz="2000" dirty="0">
                <a:sym typeface="Lato"/>
              </a:rPr>
              <a:t> des </a:t>
            </a:r>
            <a:r>
              <a:rPr lang="en-US" sz="2000" dirty="0" err="1">
                <a:sym typeface="Lato"/>
              </a:rPr>
              <a:t>ressources</a:t>
            </a:r>
            <a:r>
              <a:rPr lang="en-US" sz="2000" dirty="0">
                <a:sym typeface="Lato"/>
              </a:rPr>
              <a:t>, de la surveillance des performances et de la </a:t>
            </a:r>
            <a:r>
              <a:rPr lang="en-US" sz="2000" dirty="0" err="1">
                <a:sym typeface="Lato"/>
              </a:rPr>
              <a:t>ciblage</a:t>
            </a:r>
            <a:r>
              <a:rPr lang="en-US" sz="2000" dirty="0">
                <a:sym typeface="Lato"/>
              </a:rPr>
              <a:t> des </a:t>
            </a:r>
            <a:r>
              <a:rPr lang="en-US" sz="2000" dirty="0" err="1">
                <a:sym typeface="Lato"/>
              </a:rPr>
              <a:t>communautés</a:t>
            </a:r>
            <a:r>
              <a:rPr lang="en-US" sz="2000" dirty="0">
                <a:sym typeface="Lato"/>
              </a:rPr>
              <a:t> </a:t>
            </a:r>
            <a:r>
              <a:rPr lang="en-US" sz="2000" dirty="0" err="1">
                <a:sym typeface="Lato"/>
              </a:rPr>
              <a:t>défavorisées</a:t>
            </a:r>
            <a:r>
              <a:rPr lang="en-US" sz="2000" dirty="0">
                <a:sym typeface="Lato"/>
              </a:rPr>
              <a:t>.</a:t>
            </a:r>
          </a:p>
        </p:txBody>
      </p:sp>
    </p:spTree>
    <p:extLst>
      <p:ext uri="{BB962C8B-B14F-4D97-AF65-F5344CB8AC3E}">
        <p14:creationId xmlns:p14="http://schemas.microsoft.com/office/powerpoint/2010/main" val="40354486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899" y="368053"/>
            <a:ext cx="10280705" cy="518508"/>
          </a:xfrm>
          <a:prstGeom prst="rect">
            <a:avLst/>
          </a:prstGeom>
        </p:spPr>
        <p:txBody>
          <a:bodyPr vert="horz" lIns="0" tIns="0" rIns="0" bIns="0" rtlCol="0" anchor="t" anchorCtr="0">
            <a:normAutofit/>
          </a:bodyPr>
          <a:lstStyle/>
          <a:p>
            <a:r>
              <a:rPr lang="en-US" sz="3200" b="1" dirty="0" err="1">
                <a:solidFill>
                  <a:schemeClr val="tx2"/>
                </a:solidFill>
                <a:latin typeface="Calibri" panose="020F0502020204030204" pitchFamily="34" charset="0"/>
              </a:rPr>
              <a:t>Comprendre</a:t>
            </a:r>
            <a:r>
              <a:rPr lang="en-US" sz="3200" b="1" dirty="0">
                <a:solidFill>
                  <a:schemeClr val="tx2"/>
                </a:solidFill>
                <a:latin typeface="Calibri" panose="020F0502020204030204" pitchFamily="34" charset="0"/>
              </a:rPr>
              <a:t> les </a:t>
            </a:r>
            <a:r>
              <a:rPr lang="en-US" sz="3200" b="1" dirty="0" err="1">
                <a:solidFill>
                  <a:schemeClr val="tx2"/>
                </a:solidFill>
                <a:latin typeface="Calibri" panose="020F0502020204030204" pitchFamily="34" charset="0"/>
              </a:rPr>
              <a:t>coûts</a:t>
            </a:r>
            <a:r>
              <a:rPr lang="en-US" sz="3200" b="1" dirty="0">
                <a:solidFill>
                  <a:schemeClr val="tx2"/>
                </a:solidFill>
                <a:latin typeface="Calibri" panose="020F0502020204030204" pitchFamily="34" charset="0"/>
              </a:rPr>
              <a:t> et les </a:t>
            </a:r>
            <a:r>
              <a:rPr lang="en-US" sz="3200" b="1" dirty="0" err="1">
                <a:solidFill>
                  <a:schemeClr val="tx2"/>
                </a:solidFill>
                <a:latin typeface="Calibri" panose="020F0502020204030204" pitchFamily="34" charset="0"/>
              </a:rPr>
              <a:t>besoins</a:t>
            </a:r>
            <a:r>
              <a:rPr lang="en-US" sz="3200" b="1" dirty="0">
                <a:solidFill>
                  <a:schemeClr val="tx2"/>
                </a:solidFill>
                <a:latin typeface="Calibri" panose="020F0502020204030204" pitchFamily="34" charset="0"/>
              </a:rPr>
              <a:t> financiers</a:t>
            </a: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9" name="Google Shape;284;p14">
            <a:extLst>
              <a:ext uri="{FF2B5EF4-FFF2-40B4-BE49-F238E27FC236}">
                <a16:creationId xmlns:a16="http://schemas.microsoft.com/office/drawing/2014/main" id="{A567C80C-FCBD-5246-2CB8-DB23BE3810E7}"/>
              </a:ext>
            </a:extLst>
          </p:cNvPr>
          <p:cNvSpPr/>
          <p:nvPr/>
        </p:nvSpPr>
        <p:spPr>
          <a:xfrm>
            <a:off x="723900" y="1120797"/>
            <a:ext cx="10744200" cy="4862908"/>
          </a:xfrm>
          <a:prstGeom prst="rect">
            <a:avLst/>
          </a:prstGeom>
          <a:solidFill>
            <a:srgbClr val="6F2875">
              <a:alpha val="10000"/>
            </a:srgbClr>
          </a:solid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fr-FR" dirty="0">
                <a:sym typeface="Lato"/>
              </a:rPr>
              <a:t>Les </a:t>
            </a:r>
            <a:r>
              <a:rPr lang="fr-FR" b="1" dirty="0">
                <a:sym typeface="Lato"/>
              </a:rPr>
              <a:t>analyses financières et économiques </a:t>
            </a:r>
            <a:r>
              <a:rPr lang="fr-FR" dirty="0">
                <a:sym typeface="Lato"/>
              </a:rPr>
              <a:t>constituent </a:t>
            </a:r>
            <a:r>
              <a:rPr lang="fr-FR" b="1" dirty="0">
                <a:sym typeface="Lato"/>
              </a:rPr>
              <a:t>une partie cruciale</a:t>
            </a:r>
            <a:r>
              <a:rPr lang="fr-FR" dirty="0">
                <a:sym typeface="Lato"/>
              </a:rPr>
              <a:t> de l'orientation des investissements. </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fr-FR" dirty="0">
                <a:sym typeface="Lato"/>
              </a:rPr>
              <a:t>L'analyse financière permet aux décideurs de mesurer </a:t>
            </a:r>
            <a:r>
              <a:rPr lang="fr-FR" b="1" dirty="0">
                <a:sym typeface="Lato"/>
              </a:rPr>
              <a:t>les coûts et les revenus potentiels </a:t>
            </a:r>
            <a:r>
              <a:rPr lang="fr-FR" dirty="0">
                <a:sym typeface="Lato"/>
              </a:rPr>
              <a:t>de la prestation de services d'assainissement urbain.</a:t>
            </a:r>
          </a:p>
          <a:p>
            <a:pPr marL="741600" lvl="1" indent="-285750">
              <a:lnSpc>
                <a:spcPts val="2200"/>
              </a:lnSpc>
              <a:spcBef>
                <a:spcPts val="1000"/>
              </a:spcBef>
              <a:buClr>
                <a:schemeClr val="dk1"/>
              </a:buClr>
              <a:buSzPts val="1800"/>
              <a:buFont typeface="Arial" panose="020B0604020202020204" pitchFamily="34" charset="0"/>
              <a:buChar char="•"/>
            </a:pPr>
            <a:r>
              <a:rPr lang="fr-FR" dirty="0">
                <a:sym typeface="Lato"/>
              </a:rPr>
              <a:t>Examinez </a:t>
            </a:r>
            <a:r>
              <a:rPr lang="fr-FR" b="1" dirty="0">
                <a:sym typeface="Lato"/>
              </a:rPr>
              <a:t>les approches de financement existantes </a:t>
            </a:r>
            <a:r>
              <a:rPr lang="fr-FR" dirty="0">
                <a:sym typeface="Lato"/>
              </a:rPr>
              <a:t>pour la prestation de services d'assainissement urbain. </a:t>
            </a:r>
          </a:p>
          <a:p>
            <a:pPr marL="741600" lvl="1" indent="-285750">
              <a:lnSpc>
                <a:spcPts val="2200"/>
              </a:lnSpc>
              <a:spcBef>
                <a:spcPts val="1000"/>
              </a:spcBef>
              <a:buClr>
                <a:schemeClr val="dk1"/>
              </a:buClr>
              <a:buSzPts val="1800"/>
              <a:buFont typeface="Arial" panose="020B0604020202020204" pitchFamily="34" charset="0"/>
              <a:buChar char="•"/>
            </a:pPr>
            <a:r>
              <a:rPr lang="fr-FR" dirty="0">
                <a:sym typeface="Lato"/>
              </a:rPr>
              <a:t>Analysez les coûts existants, à la fois en </a:t>
            </a:r>
            <a:r>
              <a:rPr lang="fr-FR" b="1" dirty="0">
                <a:sym typeface="Lato"/>
              </a:rPr>
              <a:t>investissements initiaux (CAPEX) et en coûts opérationnels (OPEX)</a:t>
            </a:r>
            <a:r>
              <a:rPr lang="fr-FR" dirty="0">
                <a:sym typeface="Lato"/>
              </a:rPr>
              <a:t>. </a:t>
            </a:r>
          </a:p>
          <a:p>
            <a:pPr marL="741600" lvl="1" indent="-285750">
              <a:lnSpc>
                <a:spcPts val="2200"/>
              </a:lnSpc>
              <a:spcBef>
                <a:spcPts val="1000"/>
              </a:spcBef>
              <a:buClr>
                <a:schemeClr val="dk1"/>
              </a:buClr>
              <a:buSzPts val="1800"/>
              <a:buFont typeface="Arial" panose="020B0604020202020204" pitchFamily="34" charset="0"/>
              <a:buChar char="•"/>
            </a:pPr>
            <a:r>
              <a:rPr lang="fr-FR" dirty="0">
                <a:sym typeface="Lato"/>
              </a:rPr>
              <a:t>Considérez les impacts des </a:t>
            </a:r>
            <a:r>
              <a:rPr lang="fr-FR" b="1" dirty="0">
                <a:sym typeface="Lato"/>
              </a:rPr>
              <a:t>taux de change, des taux d'inflation </a:t>
            </a:r>
            <a:r>
              <a:rPr lang="fr-FR" dirty="0">
                <a:sym typeface="Lato"/>
              </a:rPr>
              <a:t>et de l'année de référence des prix. </a:t>
            </a:r>
          </a:p>
          <a:p>
            <a:pPr marL="741600" lvl="1" indent="-285750">
              <a:lnSpc>
                <a:spcPts val="2200"/>
              </a:lnSpc>
              <a:spcBef>
                <a:spcPts val="1000"/>
              </a:spcBef>
              <a:buClr>
                <a:schemeClr val="dk1"/>
              </a:buClr>
              <a:buSzPts val="1800"/>
              <a:buFont typeface="Arial" panose="020B0604020202020204" pitchFamily="34" charset="0"/>
              <a:buChar char="•"/>
            </a:pPr>
            <a:r>
              <a:rPr lang="fr-FR" b="1" dirty="0">
                <a:sym typeface="Lato"/>
              </a:rPr>
              <a:t>Les changements dans les niveaux de service</a:t>
            </a:r>
            <a:r>
              <a:rPr lang="fr-FR" dirty="0">
                <a:sym typeface="Lato"/>
              </a:rPr>
              <a:t>, la fuite et la perte doivent être pris en compte. </a:t>
            </a:r>
          </a:p>
          <a:p>
            <a:pPr marL="284400" indent="-285750">
              <a:lnSpc>
                <a:spcPts val="2200"/>
              </a:lnSpc>
              <a:spcBef>
                <a:spcPts val="1000"/>
              </a:spcBef>
              <a:buClr>
                <a:schemeClr val="dk1"/>
              </a:buClr>
              <a:buSzPts val="1800"/>
              <a:buFont typeface="Arial" panose="020B0604020202020204" pitchFamily="34" charset="0"/>
              <a:buChar char="•"/>
            </a:pPr>
            <a:r>
              <a:rPr lang="fr-FR" dirty="0">
                <a:sym typeface="Lato"/>
              </a:rPr>
              <a:t>Les analyses économiques, couvrant les coûts et avantages économiques, </a:t>
            </a:r>
            <a:r>
              <a:rPr lang="fr-FR" b="1" u="sng" dirty="0">
                <a:sym typeface="Lato"/>
              </a:rPr>
              <a:t>permettent d'allouer plus efficacement des ressources limitées</a:t>
            </a:r>
            <a:r>
              <a:rPr lang="fr-FR" dirty="0">
                <a:sym typeface="Lato"/>
              </a:rPr>
              <a:t>.</a:t>
            </a:r>
          </a:p>
          <a:p>
            <a:pPr marL="284400" indent="-285750">
              <a:lnSpc>
                <a:spcPts val="2200"/>
              </a:lnSpc>
              <a:spcBef>
                <a:spcPts val="1000"/>
              </a:spcBef>
              <a:buClr>
                <a:schemeClr val="dk1"/>
              </a:buClr>
              <a:buSzPts val="1800"/>
              <a:buFont typeface="Arial" panose="020B0604020202020204" pitchFamily="34" charset="0"/>
              <a:buChar char="•"/>
            </a:pPr>
            <a:r>
              <a:rPr lang="fr-FR" dirty="0">
                <a:sym typeface="Lato"/>
              </a:rPr>
              <a:t>L'analyse fournit </a:t>
            </a:r>
            <a:r>
              <a:rPr lang="fr-FR" b="1" dirty="0">
                <a:sym typeface="Lato"/>
              </a:rPr>
              <a:t>une image plus claire des différentes options</a:t>
            </a:r>
            <a:r>
              <a:rPr lang="fr-FR" dirty="0">
                <a:sym typeface="Lato"/>
              </a:rPr>
              <a:t>, telles que les solutions sur site par rapport aux systèmes d'égouts.</a:t>
            </a:r>
          </a:p>
        </p:txBody>
      </p:sp>
    </p:spTree>
    <p:extLst>
      <p:ext uri="{BB962C8B-B14F-4D97-AF65-F5344CB8AC3E}">
        <p14:creationId xmlns:p14="http://schemas.microsoft.com/office/powerpoint/2010/main" val="4309606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899" y="368053"/>
            <a:ext cx="10280705" cy="518508"/>
          </a:xfrm>
          <a:prstGeom prst="rect">
            <a:avLst/>
          </a:prstGeom>
        </p:spPr>
        <p:txBody>
          <a:bodyPr vert="horz" lIns="0" tIns="0" rIns="0" bIns="0" rtlCol="0" anchor="t" anchorCtr="0">
            <a:normAutofit/>
          </a:bodyPr>
          <a:lstStyle/>
          <a:p>
            <a:r>
              <a:rPr lang="fr-FR" sz="3200" b="1" dirty="0">
                <a:solidFill>
                  <a:schemeClr val="tx2"/>
                </a:solidFill>
                <a:latin typeface="Calibri" panose="020F0502020204030204" pitchFamily="34" charset="0"/>
              </a:rPr>
              <a:t>Impliquer les parties prenantes</a:t>
            </a: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9" name="Google Shape;284;p14">
            <a:extLst>
              <a:ext uri="{FF2B5EF4-FFF2-40B4-BE49-F238E27FC236}">
                <a16:creationId xmlns:a16="http://schemas.microsoft.com/office/drawing/2014/main" id="{A567C80C-FCBD-5246-2CB8-DB23BE3810E7}"/>
              </a:ext>
            </a:extLst>
          </p:cNvPr>
          <p:cNvSpPr/>
          <p:nvPr/>
        </p:nvSpPr>
        <p:spPr>
          <a:xfrm>
            <a:off x="723900" y="1267102"/>
            <a:ext cx="10744200" cy="3378050"/>
          </a:xfrm>
          <a:prstGeom prst="rect">
            <a:avLst/>
          </a:prstGeom>
          <a:solidFill>
            <a:srgbClr val="6F2875">
              <a:alpha val="10000"/>
            </a:srgbClr>
          </a:solid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fr-FR" sz="2000" dirty="0">
                <a:sym typeface="Lato"/>
              </a:rPr>
              <a:t>Les processus de planification des investissements </a:t>
            </a:r>
            <a:r>
              <a:rPr lang="fr-FR" sz="2000" b="1" dirty="0">
                <a:sym typeface="Lato"/>
              </a:rPr>
              <a:t>doivent être transparents et ouverts </a:t>
            </a:r>
            <a:r>
              <a:rPr lang="fr-FR" sz="2000" dirty="0">
                <a:sym typeface="Lato"/>
              </a:rPr>
              <a:t>aux parties prenantes pertinentes. </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fr-FR" sz="2000" b="1" dirty="0">
                <a:sym typeface="Lato"/>
              </a:rPr>
              <a:t>Lorsque</a:t>
            </a:r>
            <a:r>
              <a:rPr lang="fr-FR" sz="2000" dirty="0">
                <a:sym typeface="Lato"/>
              </a:rPr>
              <a:t> </a:t>
            </a:r>
            <a:r>
              <a:rPr lang="fr-FR" sz="2000" b="1" dirty="0">
                <a:sym typeface="Lato"/>
              </a:rPr>
              <a:t>les mandats </a:t>
            </a:r>
            <a:r>
              <a:rPr lang="fr-FR" sz="2000" dirty="0">
                <a:sym typeface="Lato"/>
              </a:rPr>
              <a:t>pour l'assainissement avec égouts et sans égouts </a:t>
            </a:r>
            <a:r>
              <a:rPr lang="fr-FR" sz="2000" b="1" dirty="0">
                <a:sym typeface="Lato"/>
              </a:rPr>
              <a:t>sont scindés</a:t>
            </a:r>
            <a:r>
              <a:rPr lang="fr-FR" sz="2000" dirty="0">
                <a:sym typeface="Lato"/>
              </a:rPr>
              <a:t>, il y a </a:t>
            </a:r>
            <a:r>
              <a:rPr lang="fr-FR" sz="2000" b="1" dirty="0">
                <a:sym typeface="Lato"/>
              </a:rPr>
              <a:t>un besoin d’accru de coordination</a:t>
            </a:r>
            <a:r>
              <a:rPr lang="fr-FR" sz="2000" dirty="0">
                <a:sym typeface="Lato"/>
              </a:rPr>
              <a:t>. </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fr-FR" sz="2000" b="1" dirty="0">
                <a:sym typeface="Lato"/>
              </a:rPr>
              <a:t>Comprendre le paysage financier et les risques </a:t>
            </a:r>
            <a:r>
              <a:rPr lang="fr-FR" sz="2000" dirty="0">
                <a:sym typeface="Lato"/>
              </a:rPr>
              <a:t>nécessite la participation d'une gamme de parties prenantes. </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fr-FR" sz="2000" dirty="0">
                <a:sym typeface="Lato"/>
              </a:rPr>
              <a:t>La </a:t>
            </a:r>
            <a:r>
              <a:rPr lang="fr-FR" sz="2000" b="1" dirty="0">
                <a:sym typeface="Lato"/>
              </a:rPr>
              <a:t>planification financière est généralement dirigée par le gouvernement national</a:t>
            </a:r>
            <a:r>
              <a:rPr lang="fr-FR" sz="2000" dirty="0">
                <a:sym typeface="Lato"/>
              </a:rPr>
              <a:t>, indépendamment des entités responsables de la planification et de la prestation des services. Une faible décentralisation fiscale aggrave cela.</a:t>
            </a:r>
          </a:p>
        </p:txBody>
      </p:sp>
    </p:spTree>
    <p:extLst>
      <p:ext uri="{BB962C8B-B14F-4D97-AF65-F5344CB8AC3E}">
        <p14:creationId xmlns:p14="http://schemas.microsoft.com/office/powerpoint/2010/main" val="1170830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8509E-03ED-1291-B814-86442B8972F8}"/>
              </a:ext>
            </a:extLst>
          </p:cNvPr>
          <p:cNvSpPr txBox="1">
            <a:spLocks/>
          </p:cNvSpPr>
          <p:nvPr/>
        </p:nvSpPr>
        <p:spPr>
          <a:xfrm>
            <a:off x="3885082" y="3105150"/>
            <a:ext cx="4173068" cy="647700"/>
          </a:xfrm>
          <a:prstGeom prst="rect">
            <a:avLst/>
          </a:prstGeom>
        </p:spPr>
        <p:txBody>
          <a:bodyPr lIns="0" tIns="0" rIns="0">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GB" sz="4000" b="1" dirty="0" err="1">
                <a:solidFill>
                  <a:schemeClr val="tx2"/>
                </a:solidFill>
                <a:latin typeface="Calibri" panose="020F0502020204030204" pitchFamily="34" charset="0"/>
              </a:rPr>
              <a:t>Qu'est-ce</a:t>
            </a:r>
            <a:r>
              <a:rPr lang="en-GB" sz="4000" b="1" dirty="0">
                <a:solidFill>
                  <a:schemeClr val="tx2"/>
                </a:solidFill>
                <a:latin typeface="Calibri" panose="020F0502020204030204" pitchFamily="34" charset="0"/>
              </a:rPr>
              <a:t> que CWIS ?</a:t>
            </a:r>
          </a:p>
          <a:p>
            <a:pPr algn="ctr"/>
            <a:r>
              <a:rPr lang="en-GB" sz="2000" b="1" i="1" dirty="0" err="1">
                <a:solidFill>
                  <a:schemeClr val="tx2"/>
                </a:solidFill>
                <a:latin typeface="Calibri" panose="020F0502020204030204" pitchFamily="34" charset="0"/>
              </a:rPr>
              <a:t>Assainissement</a:t>
            </a:r>
            <a:r>
              <a:rPr lang="en-GB" sz="2000" b="1" i="1" dirty="0">
                <a:solidFill>
                  <a:schemeClr val="tx2"/>
                </a:solidFill>
                <a:latin typeface="Calibri" panose="020F0502020204030204" pitchFamily="34" charset="0"/>
              </a:rPr>
              <a:t> </a:t>
            </a:r>
            <a:r>
              <a:rPr lang="en-GB" sz="2000" b="1" i="1" dirty="0" err="1">
                <a:solidFill>
                  <a:schemeClr val="tx2"/>
                </a:solidFill>
                <a:latin typeface="Calibri" panose="020F0502020204030204" pitchFamily="34" charset="0"/>
              </a:rPr>
              <a:t>inclusif</a:t>
            </a:r>
            <a:r>
              <a:rPr lang="en-GB" sz="2000" b="1" i="1" dirty="0">
                <a:solidFill>
                  <a:schemeClr val="tx2"/>
                </a:solidFill>
                <a:latin typeface="Calibri" panose="020F0502020204030204" pitchFamily="34" charset="0"/>
              </a:rPr>
              <a:t> </a:t>
            </a:r>
            <a:r>
              <a:rPr lang="en-GB" sz="2000" b="1" i="1" dirty="0" err="1">
                <a:solidFill>
                  <a:schemeClr val="tx2"/>
                </a:solidFill>
                <a:latin typeface="Calibri" panose="020F0502020204030204" pitchFamily="34" charset="0"/>
              </a:rPr>
              <a:t>à</a:t>
            </a:r>
            <a:r>
              <a:rPr lang="en-GB" sz="2000" b="1" i="1" dirty="0">
                <a:solidFill>
                  <a:schemeClr val="tx2"/>
                </a:solidFill>
                <a:latin typeface="Calibri" panose="020F0502020204030204" pitchFamily="34" charset="0"/>
              </a:rPr>
              <a:t> </a:t>
            </a:r>
            <a:r>
              <a:rPr lang="en-GB" sz="2000" b="1" i="1" dirty="0" err="1">
                <a:solidFill>
                  <a:schemeClr val="tx2"/>
                </a:solidFill>
                <a:latin typeface="Calibri" panose="020F0502020204030204" pitchFamily="34" charset="0"/>
              </a:rPr>
              <a:t>l'échelle</a:t>
            </a:r>
            <a:r>
              <a:rPr lang="en-GB" sz="2000" b="1" i="1" dirty="0">
                <a:solidFill>
                  <a:schemeClr val="tx2"/>
                </a:solidFill>
                <a:latin typeface="Calibri" panose="020F0502020204030204" pitchFamily="34" charset="0"/>
              </a:rPr>
              <a:t> de la </a:t>
            </a:r>
            <a:r>
              <a:rPr lang="en-GB" sz="2000" b="1" i="1" dirty="0" err="1">
                <a:solidFill>
                  <a:schemeClr val="tx2"/>
                </a:solidFill>
                <a:latin typeface="Calibri" panose="020F0502020204030204" pitchFamily="34" charset="0"/>
              </a:rPr>
              <a:t>ville</a:t>
            </a:r>
            <a:endParaRPr lang="en-GB" sz="2000" b="1" i="1" dirty="0">
              <a:solidFill>
                <a:schemeClr val="tx2"/>
              </a:solidFill>
              <a:latin typeface="Calibri" panose="020F0502020204030204" pitchFamily="34" charset="0"/>
            </a:endParaRPr>
          </a:p>
        </p:txBody>
      </p:sp>
    </p:spTree>
    <p:extLst>
      <p:ext uri="{BB962C8B-B14F-4D97-AF65-F5344CB8AC3E}">
        <p14:creationId xmlns:p14="http://schemas.microsoft.com/office/powerpoint/2010/main" val="4133584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899" y="368053"/>
            <a:ext cx="10280705" cy="518508"/>
          </a:xfrm>
          <a:prstGeom prst="rect">
            <a:avLst/>
          </a:prstGeom>
        </p:spPr>
        <p:txBody>
          <a:bodyPr vert="horz" lIns="0" tIns="0" rIns="0" bIns="0" rtlCol="0" anchor="t" anchorCtr="0">
            <a:normAutofit/>
          </a:bodyPr>
          <a:lstStyle/>
          <a:p>
            <a:r>
              <a:rPr lang="en-US" sz="3200" b="1" dirty="0" err="1">
                <a:solidFill>
                  <a:schemeClr val="tx2"/>
                </a:solidFill>
                <a:latin typeface="Calibri" panose="020F0502020204030204" pitchFamily="34" charset="0"/>
              </a:rPr>
              <a:t>Analyse</a:t>
            </a:r>
            <a:r>
              <a:rPr lang="en-US" sz="3200" b="1" dirty="0">
                <a:solidFill>
                  <a:schemeClr val="tx2"/>
                </a:solidFill>
                <a:latin typeface="Calibri" panose="020F0502020204030204" pitchFamily="34" charset="0"/>
              </a:rPr>
              <a:t> des </a:t>
            </a:r>
            <a:r>
              <a:rPr lang="en-US" sz="3200" b="1" dirty="0" err="1">
                <a:solidFill>
                  <a:schemeClr val="tx2"/>
                </a:solidFill>
                <a:latin typeface="Calibri" panose="020F0502020204030204" pitchFamily="34" charset="0"/>
              </a:rPr>
              <a:t>risques</a:t>
            </a:r>
            <a:endParaRPr lang="en-US" sz="3200" b="1" dirty="0">
              <a:solidFill>
                <a:schemeClr val="tx2"/>
              </a:solidFill>
              <a:latin typeface="Calibri" panose="020F0502020204030204" pitchFamily="34" charset="0"/>
            </a:endParaRP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9" name="Google Shape;284;p14">
            <a:extLst>
              <a:ext uri="{FF2B5EF4-FFF2-40B4-BE49-F238E27FC236}">
                <a16:creationId xmlns:a16="http://schemas.microsoft.com/office/drawing/2014/main" id="{A567C80C-FCBD-5246-2CB8-DB23BE3810E7}"/>
              </a:ext>
            </a:extLst>
          </p:cNvPr>
          <p:cNvSpPr/>
          <p:nvPr/>
        </p:nvSpPr>
        <p:spPr>
          <a:xfrm>
            <a:off x="723900" y="1267101"/>
            <a:ext cx="10744200" cy="4786227"/>
          </a:xfrm>
          <a:prstGeom prst="rect">
            <a:avLst/>
          </a:prstGeom>
          <a:solidFill>
            <a:srgbClr val="6F2875">
              <a:alpha val="10000"/>
            </a:srgbClr>
          </a:solid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2000" dirty="0">
                <a:sym typeface="Lato"/>
              </a:rPr>
              <a:t>Les chocs, les crises et les catastrophes </a:t>
            </a:r>
            <a:r>
              <a:rPr lang="en-US" sz="2000" dirty="0" err="1">
                <a:sym typeface="Lato"/>
              </a:rPr>
              <a:t>peuvent</a:t>
            </a:r>
            <a:r>
              <a:rPr lang="en-US" sz="2000" dirty="0">
                <a:sym typeface="Lato"/>
              </a:rPr>
              <a:t> </a:t>
            </a:r>
            <a:r>
              <a:rPr lang="en-US" sz="2000" b="1" dirty="0" err="1">
                <a:sym typeface="Lato"/>
              </a:rPr>
              <a:t>déstabiliser</a:t>
            </a:r>
            <a:r>
              <a:rPr lang="en-US" sz="2000" b="1" dirty="0">
                <a:sym typeface="Lato"/>
              </a:rPr>
              <a:t> la </a:t>
            </a:r>
            <a:r>
              <a:rPr lang="en-US" sz="2000" b="1" dirty="0" err="1">
                <a:sym typeface="Lato"/>
              </a:rPr>
              <a:t>mobilisation</a:t>
            </a:r>
            <a:r>
              <a:rPr lang="en-US" sz="2000" b="1" dirty="0">
                <a:sym typeface="Lato"/>
              </a:rPr>
              <a:t> et </a:t>
            </a:r>
            <a:r>
              <a:rPr lang="en-US" sz="2000" b="1" dirty="0" err="1">
                <a:sym typeface="Lato"/>
              </a:rPr>
              <a:t>l'allocation</a:t>
            </a:r>
            <a:r>
              <a:rPr lang="en-US" sz="2000" b="1" dirty="0">
                <a:sym typeface="Lato"/>
              </a:rPr>
              <a:t> des </a:t>
            </a:r>
            <a:r>
              <a:rPr lang="en-US" sz="2000" b="1" dirty="0" err="1">
                <a:sym typeface="Lato"/>
              </a:rPr>
              <a:t>financements</a:t>
            </a:r>
            <a:r>
              <a:rPr lang="en-US" sz="2000" dirty="0">
                <a:sym typeface="Lato"/>
              </a:rPr>
              <a:t>. </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2000" dirty="0" err="1">
                <a:sym typeface="Lato"/>
              </a:rPr>
              <a:t>L'évaluation</a:t>
            </a:r>
            <a:r>
              <a:rPr lang="en-US" sz="2000" dirty="0">
                <a:sym typeface="Lato"/>
              </a:rPr>
              <a:t> des </a:t>
            </a:r>
            <a:r>
              <a:rPr lang="en-US" sz="2000" dirty="0" err="1">
                <a:sym typeface="Lato"/>
              </a:rPr>
              <a:t>risques</a:t>
            </a:r>
            <a:r>
              <a:rPr lang="en-US" sz="2000" dirty="0">
                <a:sym typeface="Lato"/>
              </a:rPr>
              <a:t> </a:t>
            </a:r>
            <a:r>
              <a:rPr lang="en-US" sz="2000" dirty="0" err="1">
                <a:sym typeface="Lato"/>
              </a:rPr>
              <a:t>peut</a:t>
            </a:r>
            <a:r>
              <a:rPr lang="en-US" sz="2000" dirty="0">
                <a:sym typeface="Lato"/>
              </a:rPr>
              <a:t> </a:t>
            </a:r>
            <a:r>
              <a:rPr lang="en-US" sz="2000" b="1" dirty="0">
                <a:sym typeface="Lato"/>
              </a:rPr>
              <a:t>aider </a:t>
            </a:r>
            <a:r>
              <a:rPr lang="en-US" sz="2000" b="1" dirty="0" err="1">
                <a:sym typeface="Lato"/>
              </a:rPr>
              <a:t>à</a:t>
            </a:r>
            <a:r>
              <a:rPr lang="en-US" sz="2000" b="1" dirty="0">
                <a:sym typeface="Lato"/>
              </a:rPr>
              <a:t> </a:t>
            </a:r>
            <a:r>
              <a:rPr lang="en-US" sz="2000" b="1" dirty="0" err="1">
                <a:sym typeface="Lato"/>
              </a:rPr>
              <a:t>anticiper</a:t>
            </a:r>
            <a:r>
              <a:rPr lang="en-US" sz="2000" b="1" dirty="0">
                <a:sym typeface="Lato"/>
              </a:rPr>
              <a:t> les </a:t>
            </a:r>
            <a:r>
              <a:rPr lang="en-US" sz="2000" b="1" dirty="0" err="1">
                <a:sym typeface="Lato"/>
              </a:rPr>
              <a:t>risques</a:t>
            </a:r>
            <a:r>
              <a:rPr lang="en-US" sz="2000" b="1" dirty="0">
                <a:sym typeface="Lato"/>
              </a:rPr>
              <a:t> et </a:t>
            </a:r>
            <a:r>
              <a:rPr lang="en-US" sz="2000" b="1" dirty="0" err="1">
                <a:sym typeface="Lato"/>
              </a:rPr>
              <a:t>à</a:t>
            </a:r>
            <a:r>
              <a:rPr lang="en-US" sz="2000" b="1" dirty="0">
                <a:sym typeface="Lato"/>
              </a:rPr>
              <a:t> </a:t>
            </a:r>
            <a:r>
              <a:rPr lang="en-US" sz="2000" b="1" dirty="0" err="1">
                <a:sym typeface="Lato"/>
              </a:rPr>
              <a:t>soutenir</a:t>
            </a:r>
            <a:r>
              <a:rPr lang="en-US" sz="2000" b="1" dirty="0">
                <a:sym typeface="Lato"/>
              </a:rPr>
              <a:t> la conception de </a:t>
            </a:r>
            <a:r>
              <a:rPr lang="en-US" sz="2000" b="1" dirty="0" err="1">
                <a:sym typeface="Lato"/>
              </a:rPr>
              <a:t>stratégies</a:t>
            </a:r>
            <a:r>
              <a:rPr lang="en-US" sz="2000" b="1" dirty="0">
                <a:sym typeface="Lato"/>
              </a:rPr>
              <a:t> </a:t>
            </a:r>
            <a:r>
              <a:rPr lang="en-US" sz="2000" dirty="0">
                <a:sym typeface="Lato"/>
              </a:rPr>
              <a:t>de </a:t>
            </a:r>
            <a:r>
              <a:rPr lang="en-US" sz="2000" dirty="0" err="1">
                <a:sym typeface="Lato"/>
              </a:rPr>
              <a:t>financement</a:t>
            </a:r>
            <a:r>
              <a:rPr lang="en-US" sz="2000" dirty="0">
                <a:sym typeface="Lato"/>
              </a:rPr>
              <a:t> </a:t>
            </a:r>
            <a:r>
              <a:rPr lang="en-US" sz="2000" dirty="0" err="1">
                <a:sym typeface="Lato"/>
              </a:rPr>
              <a:t>éclairées</a:t>
            </a:r>
            <a:r>
              <a:rPr lang="en-US" sz="2000" dirty="0">
                <a:sym typeface="Lato"/>
              </a:rPr>
              <a:t> par les </a:t>
            </a:r>
            <a:r>
              <a:rPr lang="en-US" sz="2000" dirty="0" err="1">
                <a:sym typeface="Lato"/>
              </a:rPr>
              <a:t>risques</a:t>
            </a:r>
            <a:r>
              <a:rPr lang="en-US" sz="2000" dirty="0">
                <a:sym typeface="Lato"/>
              </a:rPr>
              <a:t>. </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2000" dirty="0" err="1">
                <a:sym typeface="Lato"/>
              </a:rPr>
              <a:t>L'évaluation</a:t>
            </a:r>
            <a:r>
              <a:rPr lang="en-US" sz="2000" dirty="0">
                <a:sym typeface="Lato"/>
              </a:rPr>
              <a:t> des </a:t>
            </a:r>
            <a:r>
              <a:rPr lang="en-US" sz="2000" dirty="0" err="1">
                <a:sym typeface="Lato"/>
              </a:rPr>
              <a:t>risques</a:t>
            </a:r>
            <a:r>
              <a:rPr lang="en-US" sz="2000" dirty="0">
                <a:sym typeface="Lato"/>
              </a:rPr>
              <a:t> financiers </a:t>
            </a:r>
            <a:r>
              <a:rPr lang="en-US" sz="2000" dirty="0" err="1">
                <a:sym typeface="Lato"/>
              </a:rPr>
              <a:t>devrait</a:t>
            </a:r>
            <a:r>
              <a:rPr lang="en-US" sz="2000" dirty="0">
                <a:sym typeface="Lato"/>
              </a:rPr>
              <a:t> prendre </a:t>
            </a:r>
            <a:r>
              <a:rPr lang="en-US" sz="2000" dirty="0" err="1">
                <a:sym typeface="Lato"/>
              </a:rPr>
              <a:t>en</a:t>
            </a:r>
            <a:r>
              <a:rPr lang="en-US" sz="2000" dirty="0">
                <a:sym typeface="Lato"/>
              </a:rPr>
              <a:t> </a:t>
            </a:r>
            <a:r>
              <a:rPr lang="en-US" sz="2000" dirty="0" err="1">
                <a:sym typeface="Lato"/>
              </a:rPr>
              <a:t>compte</a:t>
            </a:r>
            <a:r>
              <a:rPr lang="en-US" sz="2000" dirty="0">
                <a:sym typeface="Lato"/>
              </a:rPr>
              <a:t>: </a:t>
            </a:r>
          </a:p>
          <a:p>
            <a:pPr marL="741600" lvl="1" indent="-285750">
              <a:lnSpc>
                <a:spcPts val="2200"/>
              </a:lnSpc>
              <a:spcBef>
                <a:spcPts val="1000"/>
              </a:spcBef>
              <a:buClr>
                <a:schemeClr val="dk1"/>
              </a:buClr>
              <a:buSzPts val="1800"/>
              <a:buFont typeface="Arial" panose="020B0604020202020204" pitchFamily="34" charset="0"/>
              <a:buChar char="•"/>
            </a:pPr>
            <a:r>
              <a:rPr lang="en-US" sz="2000" dirty="0">
                <a:sym typeface="Lato"/>
              </a:rPr>
              <a:t>La </a:t>
            </a:r>
            <a:r>
              <a:rPr lang="en-US" sz="2000" dirty="0" err="1">
                <a:sym typeface="Lato"/>
              </a:rPr>
              <a:t>capacité</a:t>
            </a:r>
            <a:r>
              <a:rPr lang="en-US" sz="2000" dirty="0">
                <a:sym typeface="Lato"/>
              </a:rPr>
              <a:t> </a:t>
            </a:r>
            <a:r>
              <a:rPr lang="en-US" sz="2000" b="1" dirty="0" err="1">
                <a:sym typeface="Lato"/>
              </a:rPr>
              <a:t>à</a:t>
            </a:r>
            <a:r>
              <a:rPr lang="en-US" sz="2000" b="1" dirty="0">
                <a:sym typeface="Lato"/>
              </a:rPr>
              <a:t> absorber des </a:t>
            </a:r>
            <a:r>
              <a:rPr lang="en-US" sz="2000" b="1" dirty="0" err="1">
                <a:sym typeface="Lato"/>
              </a:rPr>
              <a:t>investissements</a:t>
            </a:r>
            <a:r>
              <a:rPr lang="en-US" sz="2000" b="1" dirty="0">
                <a:sym typeface="Lato"/>
              </a:rPr>
              <a:t> </a:t>
            </a:r>
            <a:r>
              <a:rPr lang="en-US" sz="2000" b="1" dirty="0" err="1">
                <a:sym typeface="Lato"/>
              </a:rPr>
              <a:t>supplémentaires</a:t>
            </a:r>
            <a:endParaRPr lang="en-US" sz="2000" b="1" dirty="0">
              <a:sym typeface="Lato"/>
            </a:endParaRPr>
          </a:p>
          <a:p>
            <a:pPr marL="741600" lvl="1" indent="-285750">
              <a:lnSpc>
                <a:spcPts val="2200"/>
              </a:lnSpc>
              <a:spcBef>
                <a:spcPts val="1000"/>
              </a:spcBef>
              <a:buClr>
                <a:schemeClr val="dk1"/>
              </a:buClr>
              <a:buSzPts val="1800"/>
              <a:buFont typeface="Arial" panose="020B0604020202020204" pitchFamily="34" charset="0"/>
              <a:buChar char="•"/>
            </a:pPr>
            <a:r>
              <a:rPr lang="en-US" sz="2000" dirty="0">
                <a:sym typeface="Lato"/>
              </a:rPr>
              <a:t>Une </a:t>
            </a:r>
            <a:r>
              <a:rPr lang="en-US" sz="2000" b="1" dirty="0" err="1">
                <a:sym typeface="Lato"/>
              </a:rPr>
              <a:t>dépendance</a:t>
            </a:r>
            <a:r>
              <a:rPr lang="en-US" sz="2000" b="1" dirty="0">
                <a:sym typeface="Lato"/>
              </a:rPr>
              <a:t> excessive </a:t>
            </a:r>
            <a:r>
              <a:rPr lang="en-US" sz="2000" b="1" dirty="0" err="1">
                <a:sym typeface="Lato"/>
              </a:rPr>
              <a:t>à</a:t>
            </a:r>
            <a:r>
              <a:rPr lang="en-US" sz="2000" b="1" dirty="0">
                <a:sym typeface="Lato"/>
              </a:rPr>
              <a:t> </a:t>
            </a:r>
            <a:r>
              <a:rPr lang="en-US" sz="2000" b="1" dirty="0" err="1">
                <a:sym typeface="Lato"/>
              </a:rPr>
              <a:t>une</a:t>
            </a:r>
            <a:r>
              <a:rPr lang="en-US" sz="2000" b="1" dirty="0">
                <a:sym typeface="Lato"/>
              </a:rPr>
              <a:t> </a:t>
            </a:r>
            <a:r>
              <a:rPr lang="en-US" sz="2000" b="1" dirty="0" err="1">
                <a:sym typeface="Lato"/>
              </a:rPr>
              <a:t>seule</a:t>
            </a:r>
            <a:r>
              <a:rPr lang="en-US" sz="2000" b="1" dirty="0">
                <a:sym typeface="Lato"/>
              </a:rPr>
              <a:t> source de </a:t>
            </a:r>
            <a:r>
              <a:rPr lang="en-US" sz="2000" b="1" dirty="0" err="1">
                <a:sym typeface="Lato"/>
              </a:rPr>
              <a:t>financement</a:t>
            </a:r>
            <a:r>
              <a:rPr lang="en-US" sz="2000" b="1" dirty="0">
                <a:sym typeface="Lato"/>
              </a:rPr>
              <a:t> </a:t>
            </a:r>
            <a:r>
              <a:rPr lang="en-US" sz="2000" dirty="0" err="1">
                <a:sym typeface="Lato"/>
              </a:rPr>
              <a:t>ou</a:t>
            </a:r>
            <a:r>
              <a:rPr lang="en-US" sz="2000" dirty="0">
                <a:sym typeface="Lato"/>
              </a:rPr>
              <a:t> </a:t>
            </a:r>
            <a:r>
              <a:rPr lang="en-US" sz="2000" dirty="0" err="1">
                <a:sym typeface="Lato"/>
              </a:rPr>
              <a:t>à</a:t>
            </a:r>
            <a:r>
              <a:rPr lang="en-US" sz="2000" dirty="0">
                <a:sym typeface="Lato"/>
              </a:rPr>
              <a:t> </a:t>
            </a:r>
            <a:r>
              <a:rPr lang="en-US" sz="2000" dirty="0" err="1">
                <a:sym typeface="Lato"/>
              </a:rPr>
              <a:t>une</a:t>
            </a:r>
            <a:r>
              <a:rPr lang="en-US" sz="2000" dirty="0">
                <a:sym typeface="Lato"/>
              </a:rPr>
              <a:t> source de </a:t>
            </a:r>
            <a:r>
              <a:rPr lang="en-US" sz="2000" dirty="0" err="1">
                <a:sym typeface="Lato"/>
              </a:rPr>
              <a:t>financement</a:t>
            </a:r>
            <a:r>
              <a:rPr lang="en-US" sz="2000" dirty="0">
                <a:sym typeface="Lato"/>
              </a:rPr>
              <a:t> </a:t>
            </a:r>
            <a:r>
              <a:rPr lang="en-US" sz="2000" dirty="0" err="1">
                <a:sym typeface="Lato"/>
              </a:rPr>
              <a:t>peu</a:t>
            </a:r>
            <a:r>
              <a:rPr lang="en-US" sz="2000" dirty="0">
                <a:sym typeface="Lato"/>
              </a:rPr>
              <a:t> </a:t>
            </a:r>
            <a:r>
              <a:rPr lang="en-US" sz="2000" dirty="0" err="1">
                <a:sym typeface="Lato"/>
              </a:rPr>
              <a:t>fiable</a:t>
            </a:r>
            <a:endParaRPr lang="en-US" sz="2000" dirty="0">
              <a:sym typeface="Lato"/>
            </a:endParaRPr>
          </a:p>
          <a:p>
            <a:pPr marL="741600" lvl="1" indent="-285750">
              <a:lnSpc>
                <a:spcPts val="2200"/>
              </a:lnSpc>
              <a:spcBef>
                <a:spcPts val="1000"/>
              </a:spcBef>
              <a:buClr>
                <a:schemeClr val="dk1"/>
              </a:buClr>
              <a:buSzPts val="1800"/>
              <a:buFont typeface="Arial" panose="020B0604020202020204" pitchFamily="34" charset="0"/>
              <a:buChar char="•"/>
            </a:pPr>
            <a:r>
              <a:rPr lang="en-US" sz="2000" b="1" dirty="0" err="1">
                <a:sym typeface="Lato"/>
              </a:rPr>
              <a:t>L'impact</a:t>
            </a:r>
            <a:r>
              <a:rPr lang="en-US" sz="2000" b="1" dirty="0">
                <a:sym typeface="Lato"/>
              </a:rPr>
              <a:t> des </a:t>
            </a:r>
            <a:r>
              <a:rPr lang="en-US" sz="2000" b="1" dirty="0" err="1">
                <a:sym typeface="Lato"/>
              </a:rPr>
              <a:t>changements</a:t>
            </a:r>
            <a:r>
              <a:rPr lang="en-US" sz="2000" b="1" dirty="0">
                <a:sym typeface="Lato"/>
              </a:rPr>
              <a:t> </a:t>
            </a:r>
            <a:r>
              <a:rPr lang="en-US" sz="2000" b="1" dirty="0" err="1">
                <a:sym typeface="Lato"/>
              </a:rPr>
              <a:t>institutionnels</a:t>
            </a:r>
            <a:r>
              <a:rPr lang="en-US" sz="2000" b="1" dirty="0">
                <a:sym typeface="Lato"/>
              </a:rPr>
              <a:t> </a:t>
            </a:r>
            <a:r>
              <a:rPr lang="en-US" sz="2000" dirty="0" err="1">
                <a:sym typeface="Lato"/>
              </a:rPr>
              <a:t>requis</a:t>
            </a:r>
            <a:endParaRPr lang="en-US" sz="2000" dirty="0">
              <a:sym typeface="Lato"/>
            </a:endParaRP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2000" dirty="0">
                <a:sym typeface="Lato"/>
              </a:rPr>
              <a:t>Les chocs de </a:t>
            </a:r>
            <a:r>
              <a:rPr lang="en-US" sz="2000" dirty="0" err="1">
                <a:sym typeface="Lato"/>
              </a:rPr>
              <a:t>croissance</a:t>
            </a:r>
            <a:r>
              <a:rPr lang="en-US" sz="2000" dirty="0">
                <a:sym typeface="Lato"/>
              </a:rPr>
              <a:t>, les catastrophes et </a:t>
            </a:r>
            <a:r>
              <a:rPr lang="en-US" sz="2000" dirty="0" err="1">
                <a:sym typeface="Lato"/>
              </a:rPr>
              <a:t>d'autres</a:t>
            </a:r>
            <a:r>
              <a:rPr lang="en-US" sz="2000" dirty="0">
                <a:sym typeface="Lato"/>
              </a:rPr>
              <a:t> </a:t>
            </a:r>
            <a:r>
              <a:rPr lang="en-US" sz="2000" dirty="0" err="1">
                <a:sym typeface="Lato"/>
              </a:rPr>
              <a:t>événements</a:t>
            </a:r>
            <a:r>
              <a:rPr lang="en-US" sz="2000" dirty="0">
                <a:sym typeface="Lato"/>
              </a:rPr>
              <a:t> </a:t>
            </a:r>
            <a:r>
              <a:rPr lang="en-US" sz="2000" dirty="0" err="1">
                <a:sym typeface="Lato"/>
              </a:rPr>
              <a:t>externes</a:t>
            </a:r>
            <a:r>
              <a:rPr lang="en-US" sz="2000" dirty="0">
                <a:sym typeface="Lato"/>
              </a:rPr>
              <a:t> </a:t>
            </a:r>
            <a:r>
              <a:rPr lang="en-US" sz="2000" b="1" dirty="0" err="1">
                <a:sym typeface="Lato"/>
              </a:rPr>
              <a:t>peuvent</a:t>
            </a:r>
            <a:r>
              <a:rPr lang="en-US" sz="2000" b="1" dirty="0">
                <a:sym typeface="Lato"/>
              </a:rPr>
              <a:t> </a:t>
            </a:r>
            <a:r>
              <a:rPr lang="en-US" sz="2000" b="1" dirty="0" err="1">
                <a:sym typeface="Lato"/>
              </a:rPr>
              <a:t>avoir</a:t>
            </a:r>
            <a:r>
              <a:rPr lang="en-US" sz="2000" b="1" dirty="0">
                <a:sym typeface="Lato"/>
              </a:rPr>
              <a:t> un impact sur les estimations de </a:t>
            </a:r>
            <a:r>
              <a:rPr lang="en-US" sz="2000" b="1" dirty="0" err="1">
                <a:sym typeface="Lato"/>
              </a:rPr>
              <a:t>coûts</a:t>
            </a:r>
            <a:r>
              <a:rPr lang="en-US" sz="2000" b="1" dirty="0">
                <a:sym typeface="Lato"/>
              </a:rPr>
              <a:t>.</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2000" dirty="0">
                <a:sym typeface="Lato"/>
              </a:rPr>
              <a:t>Les </a:t>
            </a:r>
            <a:r>
              <a:rPr lang="en-US" sz="2000" dirty="0" err="1">
                <a:sym typeface="Lato"/>
              </a:rPr>
              <a:t>outils</a:t>
            </a:r>
            <a:r>
              <a:rPr lang="en-US" sz="2000" dirty="0">
                <a:sym typeface="Lato"/>
              </a:rPr>
              <a:t> de simulation de politiques </a:t>
            </a:r>
            <a:r>
              <a:rPr lang="en-US" sz="2000" dirty="0" err="1">
                <a:sym typeface="Lato"/>
              </a:rPr>
              <a:t>peuvent</a:t>
            </a:r>
            <a:r>
              <a:rPr lang="en-US" sz="2000" dirty="0">
                <a:sym typeface="Lato"/>
              </a:rPr>
              <a:t> aider </a:t>
            </a:r>
            <a:r>
              <a:rPr lang="en-US" sz="2000" dirty="0" err="1">
                <a:sym typeface="Lato"/>
              </a:rPr>
              <a:t>à</a:t>
            </a:r>
            <a:r>
              <a:rPr lang="en-US" sz="2000" dirty="0">
                <a:sym typeface="Lato"/>
              </a:rPr>
              <a:t> </a:t>
            </a:r>
            <a:r>
              <a:rPr lang="en-US" sz="2000" dirty="0" err="1">
                <a:sym typeface="Lato"/>
              </a:rPr>
              <a:t>anticiper</a:t>
            </a:r>
            <a:r>
              <a:rPr lang="en-US" sz="2000" dirty="0">
                <a:sym typeface="Lato"/>
              </a:rPr>
              <a:t> des </a:t>
            </a:r>
            <a:r>
              <a:rPr lang="en-US" sz="2000" dirty="0" err="1">
                <a:sym typeface="Lato"/>
              </a:rPr>
              <a:t>changements</a:t>
            </a:r>
            <a:r>
              <a:rPr lang="en-US" sz="2000" dirty="0">
                <a:sym typeface="Lato"/>
              </a:rPr>
              <a:t> </a:t>
            </a:r>
            <a:r>
              <a:rPr lang="en-US" sz="2000" dirty="0" err="1">
                <a:sym typeface="Lato"/>
              </a:rPr>
              <a:t>inattendus</a:t>
            </a:r>
            <a:r>
              <a:rPr lang="en-US" sz="2000" dirty="0">
                <a:sym typeface="Lato"/>
              </a:rPr>
              <a:t> dans la direction et les </a:t>
            </a:r>
            <a:r>
              <a:rPr lang="en-US" sz="2000" dirty="0" err="1">
                <a:sym typeface="Lato"/>
              </a:rPr>
              <a:t>priorités</a:t>
            </a:r>
            <a:r>
              <a:rPr lang="en-US" sz="2000" dirty="0">
                <a:sym typeface="Lato"/>
              </a:rPr>
              <a:t> politiques.</a:t>
            </a:r>
          </a:p>
        </p:txBody>
      </p:sp>
    </p:spTree>
    <p:extLst>
      <p:ext uri="{BB962C8B-B14F-4D97-AF65-F5344CB8AC3E}">
        <p14:creationId xmlns:p14="http://schemas.microsoft.com/office/powerpoint/2010/main" val="7850195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899" y="368053"/>
            <a:ext cx="10614661" cy="518508"/>
          </a:xfrm>
          <a:prstGeom prst="rect">
            <a:avLst/>
          </a:prstGeom>
        </p:spPr>
        <p:txBody>
          <a:bodyPr vert="horz" lIns="0" tIns="0" rIns="0" bIns="0" rtlCol="0" anchor="t" anchorCtr="0">
            <a:normAutofit/>
          </a:bodyPr>
          <a:lstStyle/>
          <a:p>
            <a:r>
              <a:rPr lang="en-US" sz="3200" b="1" dirty="0" err="1">
                <a:solidFill>
                  <a:schemeClr val="tx2"/>
                </a:solidFill>
                <a:latin typeface="Calibri" panose="020F0502020204030204" pitchFamily="34" charset="0"/>
              </a:rPr>
              <a:t>Critères</a:t>
            </a:r>
            <a:r>
              <a:rPr lang="en-US" sz="3200" b="1" dirty="0">
                <a:solidFill>
                  <a:schemeClr val="tx2"/>
                </a:solidFill>
                <a:latin typeface="Calibri" panose="020F0502020204030204" pitchFamily="34" charset="0"/>
              </a:rPr>
              <a:t> </a:t>
            </a:r>
            <a:r>
              <a:rPr lang="en-US" sz="3200" b="1" dirty="0" err="1">
                <a:solidFill>
                  <a:schemeClr val="tx2"/>
                </a:solidFill>
                <a:latin typeface="Calibri" panose="020F0502020204030204" pitchFamily="34" charset="0"/>
              </a:rPr>
              <a:t>d'allocation</a:t>
            </a:r>
            <a:r>
              <a:rPr lang="en-US" sz="3200" b="1" dirty="0">
                <a:solidFill>
                  <a:schemeClr val="tx2"/>
                </a:solidFill>
                <a:latin typeface="Calibri" panose="020F0502020204030204" pitchFamily="34" charset="0"/>
              </a:rPr>
              <a:t> et plans </a:t>
            </a:r>
            <a:r>
              <a:rPr lang="en-US" sz="3200" b="1" dirty="0" err="1">
                <a:solidFill>
                  <a:schemeClr val="tx2"/>
                </a:solidFill>
                <a:latin typeface="Calibri" panose="020F0502020204030204" pitchFamily="34" charset="0"/>
              </a:rPr>
              <a:t>d'investissement</a:t>
            </a:r>
            <a:r>
              <a:rPr lang="en-US" sz="3200" b="1" dirty="0">
                <a:solidFill>
                  <a:schemeClr val="tx2"/>
                </a:solidFill>
                <a:latin typeface="Calibri" panose="020F0502020204030204" pitchFamily="34" charset="0"/>
              </a:rPr>
              <a:t> </a:t>
            </a:r>
            <a:r>
              <a:rPr lang="en-US" sz="3200" b="1" dirty="0" err="1">
                <a:solidFill>
                  <a:schemeClr val="tx2"/>
                </a:solidFill>
                <a:latin typeface="Calibri" panose="020F0502020204030204" pitchFamily="34" charset="0"/>
              </a:rPr>
              <a:t>basés</a:t>
            </a:r>
            <a:r>
              <a:rPr lang="en-US" sz="3200" b="1" dirty="0">
                <a:solidFill>
                  <a:schemeClr val="tx2"/>
                </a:solidFill>
                <a:latin typeface="Calibri" panose="020F0502020204030204" pitchFamily="34" charset="0"/>
              </a:rPr>
              <a:t> sur les </a:t>
            </a:r>
            <a:r>
              <a:rPr lang="en-US" sz="3200" b="1" dirty="0" err="1">
                <a:solidFill>
                  <a:schemeClr val="tx2"/>
                </a:solidFill>
                <a:latin typeface="Calibri" panose="020F0502020204030204" pitchFamily="34" charset="0"/>
              </a:rPr>
              <a:t>données</a:t>
            </a:r>
            <a:endParaRPr lang="en-US" sz="3200" b="1" dirty="0">
              <a:solidFill>
                <a:schemeClr val="tx2"/>
              </a:solidFill>
              <a:latin typeface="Calibri" panose="020F0502020204030204" pitchFamily="34" charset="0"/>
            </a:endParaRP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9" name="Google Shape;284;p14">
            <a:extLst>
              <a:ext uri="{FF2B5EF4-FFF2-40B4-BE49-F238E27FC236}">
                <a16:creationId xmlns:a16="http://schemas.microsoft.com/office/drawing/2014/main" id="{A567C80C-FCBD-5246-2CB8-DB23BE3810E7}"/>
              </a:ext>
            </a:extLst>
          </p:cNvPr>
          <p:cNvSpPr/>
          <p:nvPr/>
        </p:nvSpPr>
        <p:spPr>
          <a:xfrm>
            <a:off x="723900" y="1267101"/>
            <a:ext cx="10744200" cy="4219695"/>
          </a:xfrm>
          <a:prstGeom prst="rect">
            <a:avLst/>
          </a:prstGeom>
          <a:solidFill>
            <a:srgbClr val="6F2875">
              <a:alpha val="10000"/>
            </a:srgbClr>
          </a:solid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2000" dirty="0">
                <a:sym typeface="Lato"/>
              </a:rPr>
              <a:t>Des </a:t>
            </a:r>
            <a:r>
              <a:rPr lang="en-US" sz="2000" dirty="0" err="1">
                <a:sym typeface="Lato"/>
              </a:rPr>
              <a:t>critères</a:t>
            </a:r>
            <a:r>
              <a:rPr lang="en-US" sz="2000" dirty="0">
                <a:sym typeface="Lato"/>
              </a:rPr>
              <a:t> </a:t>
            </a:r>
            <a:r>
              <a:rPr lang="en-US" sz="2000" dirty="0" err="1">
                <a:sym typeface="Lato"/>
              </a:rPr>
              <a:t>d'allocation</a:t>
            </a:r>
            <a:r>
              <a:rPr lang="en-US" sz="2000" dirty="0">
                <a:sym typeface="Lato"/>
              </a:rPr>
              <a:t> </a:t>
            </a:r>
            <a:r>
              <a:rPr lang="en-US" sz="2000" dirty="0" err="1">
                <a:sym typeface="Lato"/>
              </a:rPr>
              <a:t>clairs</a:t>
            </a:r>
            <a:r>
              <a:rPr lang="en-US" sz="2000" dirty="0">
                <a:sym typeface="Lato"/>
              </a:rPr>
              <a:t> et </a:t>
            </a:r>
            <a:r>
              <a:rPr lang="en-US" sz="2000" dirty="0" err="1">
                <a:sym typeface="Lato"/>
              </a:rPr>
              <a:t>transparents</a:t>
            </a:r>
            <a:r>
              <a:rPr lang="en-US" sz="2000" dirty="0">
                <a:sym typeface="Lato"/>
              </a:rPr>
              <a:t> </a:t>
            </a:r>
            <a:r>
              <a:rPr lang="en-US" sz="2000" b="1" dirty="0" err="1">
                <a:sym typeface="Lato"/>
              </a:rPr>
              <a:t>peuvent</a:t>
            </a:r>
            <a:r>
              <a:rPr lang="en-US" sz="2000" b="1" dirty="0">
                <a:sym typeface="Lato"/>
              </a:rPr>
              <a:t> </a:t>
            </a:r>
            <a:r>
              <a:rPr lang="en-US" sz="2000" b="1" dirty="0" err="1">
                <a:sym typeface="Lato"/>
              </a:rPr>
              <a:t>résoudre</a:t>
            </a:r>
            <a:r>
              <a:rPr lang="en-US" sz="2000" b="1" dirty="0">
                <a:sym typeface="Lato"/>
              </a:rPr>
              <a:t> les </a:t>
            </a:r>
            <a:r>
              <a:rPr lang="en-US" sz="2000" b="1" dirty="0" err="1">
                <a:sym typeface="Lato"/>
              </a:rPr>
              <a:t>problèmes</a:t>
            </a:r>
            <a:r>
              <a:rPr lang="en-US" sz="2000" b="1" dirty="0">
                <a:sym typeface="Lato"/>
              </a:rPr>
              <a:t> de sous-</a:t>
            </a:r>
            <a:r>
              <a:rPr lang="en-US" sz="2000" b="1" dirty="0" err="1">
                <a:sym typeface="Lato"/>
              </a:rPr>
              <a:t>investissement</a:t>
            </a:r>
            <a:r>
              <a:rPr lang="en-US" sz="2000" b="1" dirty="0">
                <a:sym typeface="Lato"/>
              </a:rPr>
              <a:t> </a:t>
            </a:r>
            <a:r>
              <a:rPr lang="en-US" sz="2000" b="1" dirty="0" err="1">
                <a:sym typeface="Lato"/>
              </a:rPr>
              <a:t>ou</a:t>
            </a:r>
            <a:r>
              <a:rPr lang="en-US" sz="2000" b="1" dirty="0">
                <a:sym typeface="Lato"/>
              </a:rPr>
              <a:t> de </a:t>
            </a:r>
            <a:r>
              <a:rPr lang="en-US" sz="2000" b="1" dirty="0" err="1">
                <a:sym typeface="Lato"/>
              </a:rPr>
              <a:t>surinvestissement</a:t>
            </a:r>
            <a:r>
              <a:rPr lang="en-US" sz="2000" dirty="0">
                <a:sym typeface="Lato"/>
              </a:rPr>
              <a:t> dans des zones </a:t>
            </a:r>
            <a:r>
              <a:rPr lang="en-US" sz="2000" dirty="0" err="1">
                <a:sym typeface="Lato"/>
              </a:rPr>
              <a:t>spécifiques</a:t>
            </a:r>
            <a:r>
              <a:rPr lang="en-US" sz="2000" dirty="0">
                <a:sym typeface="Lato"/>
              </a:rPr>
              <a:t>. </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2000" dirty="0">
                <a:sym typeface="Lato"/>
              </a:rPr>
              <a:t>Les </a:t>
            </a:r>
            <a:r>
              <a:rPr lang="en-US" sz="2000" dirty="0" err="1">
                <a:sym typeface="Lato"/>
              </a:rPr>
              <a:t>critères</a:t>
            </a:r>
            <a:r>
              <a:rPr lang="en-US" sz="2000" dirty="0">
                <a:sym typeface="Lato"/>
              </a:rPr>
              <a:t> </a:t>
            </a:r>
            <a:r>
              <a:rPr lang="en-US" sz="2000" dirty="0" err="1">
                <a:sym typeface="Lato"/>
              </a:rPr>
              <a:t>d'allocation</a:t>
            </a:r>
            <a:r>
              <a:rPr lang="en-US" sz="2000" dirty="0">
                <a:sym typeface="Lato"/>
              </a:rPr>
              <a:t> </a:t>
            </a:r>
            <a:r>
              <a:rPr lang="en-US" sz="2000" dirty="0" err="1">
                <a:sym typeface="Lato"/>
              </a:rPr>
              <a:t>peuvent</a:t>
            </a:r>
            <a:r>
              <a:rPr lang="en-US" sz="2000" dirty="0">
                <a:sym typeface="Lato"/>
              </a:rPr>
              <a:t> </a:t>
            </a:r>
            <a:r>
              <a:rPr lang="en-US" sz="2000" dirty="0" err="1">
                <a:sym typeface="Lato"/>
              </a:rPr>
              <a:t>garantir</a:t>
            </a:r>
            <a:r>
              <a:rPr lang="en-US" sz="2000" dirty="0">
                <a:sym typeface="Lato"/>
              </a:rPr>
              <a:t> </a:t>
            </a:r>
            <a:r>
              <a:rPr lang="en-US" sz="2000" b="1" dirty="0" err="1">
                <a:sym typeface="Lato"/>
              </a:rPr>
              <a:t>une</a:t>
            </a:r>
            <a:r>
              <a:rPr lang="en-US" sz="2000" b="1" dirty="0">
                <a:sym typeface="Lato"/>
              </a:rPr>
              <a:t> </a:t>
            </a:r>
            <a:r>
              <a:rPr lang="en-US" sz="2000" b="1" dirty="0" err="1">
                <a:sym typeface="Lato"/>
              </a:rPr>
              <a:t>cohérence</a:t>
            </a:r>
            <a:r>
              <a:rPr lang="en-US" sz="2000" b="1" dirty="0">
                <a:sym typeface="Lato"/>
              </a:rPr>
              <a:t> avec les politiques et les </a:t>
            </a:r>
            <a:r>
              <a:rPr lang="en-US" sz="2000" b="1" dirty="0" err="1">
                <a:sym typeface="Lato"/>
              </a:rPr>
              <a:t>priorités</a:t>
            </a:r>
            <a:r>
              <a:rPr lang="en-US" sz="2000" dirty="0">
                <a:sym typeface="Lato"/>
              </a:rPr>
              <a:t>. </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2000" dirty="0">
                <a:sym typeface="Lato"/>
              </a:rPr>
              <a:t>Les plans </a:t>
            </a:r>
            <a:r>
              <a:rPr lang="en-US" sz="2000" dirty="0" err="1">
                <a:sym typeface="Lato"/>
              </a:rPr>
              <a:t>d'investissement</a:t>
            </a:r>
            <a:r>
              <a:rPr lang="en-US" sz="2000" dirty="0">
                <a:sym typeface="Lato"/>
              </a:rPr>
              <a:t> </a:t>
            </a:r>
            <a:r>
              <a:rPr lang="en-US" sz="2000" dirty="0" err="1">
                <a:sym typeface="Lato"/>
              </a:rPr>
              <a:t>sont</a:t>
            </a:r>
            <a:r>
              <a:rPr lang="en-US" sz="2000" dirty="0">
                <a:sym typeface="Lato"/>
              </a:rPr>
              <a:t> un </a:t>
            </a:r>
            <a:r>
              <a:rPr lang="en-US" sz="2000" b="1" dirty="0" err="1">
                <a:sym typeface="Lato"/>
              </a:rPr>
              <a:t>élément</a:t>
            </a:r>
            <a:r>
              <a:rPr lang="en-US" sz="2000" b="1" dirty="0">
                <a:sym typeface="Lato"/>
              </a:rPr>
              <a:t> </a:t>
            </a:r>
            <a:r>
              <a:rPr lang="en-US" sz="2000" b="1" dirty="0" err="1">
                <a:sym typeface="Lato"/>
              </a:rPr>
              <a:t>essentiel</a:t>
            </a:r>
            <a:r>
              <a:rPr lang="en-US" sz="2000" b="1" dirty="0">
                <a:sym typeface="Lato"/>
              </a:rPr>
              <a:t> d'un cadre de </a:t>
            </a:r>
            <a:r>
              <a:rPr lang="en-US" sz="2000" b="1" dirty="0" err="1">
                <a:sym typeface="Lato"/>
              </a:rPr>
              <a:t>financement</a:t>
            </a:r>
            <a:r>
              <a:rPr lang="en-US" sz="2000" b="1" dirty="0">
                <a:sym typeface="Lato"/>
              </a:rPr>
              <a:t> </a:t>
            </a:r>
            <a:r>
              <a:rPr lang="en-US" sz="2000" b="1" dirty="0" err="1">
                <a:sym typeface="Lato"/>
              </a:rPr>
              <a:t>efficace</a:t>
            </a:r>
            <a:r>
              <a:rPr lang="en-US" sz="2000" b="1" dirty="0">
                <a:sym typeface="Lato"/>
              </a:rPr>
              <a:t> et transparent</a:t>
            </a:r>
            <a:r>
              <a:rPr lang="en-US" sz="2000" dirty="0">
                <a:sym typeface="Lato"/>
              </a:rPr>
              <a:t>.</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2000" dirty="0">
                <a:sym typeface="Lato"/>
              </a:rPr>
              <a:t> Les plans </a:t>
            </a:r>
            <a:r>
              <a:rPr lang="en-US" sz="2000" dirty="0" err="1">
                <a:sym typeface="Lato"/>
              </a:rPr>
              <a:t>d'investissement</a:t>
            </a:r>
            <a:r>
              <a:rPr lang="en-US" sz="2000" dirty="0">
                <a:sym typeface="Lato"/>
              </a:rPr>
              <a:t> </a:t>
            </a:r>
            <a:r>
              <a:rPr lang="en-US" sz="2000" dirty="0" err="1">
                <a:sym typeface="Lato"/>
              </a:rPr>
              <a:t>devraient</a:t>
            </a:r>
            <a:r>
              <a:rPr lang="en-US" sz="2000" dirty="0">
                <a:sym typeface="Lato"/>
              </a:rPr>
              <a:t> identifier </a:t>
            </a:r>
            <a:r>
              <a:rPr lang="en-US" sz="2000" b="1" dirty="0">
                <a:sym typeface="Lato"/>
              </a:rPr>
              <a:t>qui </a:t>
            </a:r>
            <a:r>
              <a:rPr lang="en-US" sz="2000" b="1" dirty="0" err="1">
                <a:sym typeface="Lato"/>
              </a:rPr>
              <a:t>est</a:t>
            </a:r>
            <a:r>
              <a:rPr lang="en-US" sz="2000" b="1" dirty="0">
                <a:sym typeface="Lato"/>
              </a:rPr>
              <a:t> </a:t>
            </a:r>
            <a:r>
              <a:rPr lang="en-US" sz="2000" b="1" dirty="0" err="1">
                <a:sym typeface="Lato"/>
              </a:rPr>
              <a:t>responsable</a:t>
            </a:r>
            <a:r>
              <a:rPr lang="en-US" sz="2000" b="1" dirty="0">
                <a:sym typeface="Lato"/>
              </a:rPr>
              <a:t> </a:t>
            </a:r>
            <a:r>
              <a:rPr lang="en-US" sz="2000" dirty="0">
                <a:sym typeface="Lato"/>
              </a:rPr>
              <a:t>de la mise </a:t>
            </a:r>
            <a:r>
              <a:rPr lang="en-US" sz="2000" dirty="0" err="1">
                <a:sym typeface="Lato"/>
              </a:rPr>
              <a:t>en</a:t>
            </a:r>
            <a:r>
              <a:rPr lang="en-US" sz="2000" dirty="0">
                <a:sym typeface="Lato"/>
              </a:rPr>
              <a:t> </a:t>
            </a:r>
            <a:r>
              <a:rPr lang="en-US" sz="2000" dirty="0" err="1">
                <a:sym typeface="Lato"/>
              </a:rPr>
              <a:t>œuvre</a:t>
            </a:r>
            <a:r>
              <a:rPr lang="en-US" sz="2000" dirty="0">
                <a:sym typeface="Lato"/>
              </a:rPr>
              <a:t> de </a:t>
            </a:r>
            <a:r>
              <a:rPr lang="en-US" sz="2000" dirty="0" err="1">
                <a:sym typeface="Lato"/>
              </a:rPr>
              <a:t>chaque</a:t>
            </a:r>
            <a:r>
              <a:rPr lang="en-US" sz="2000" dirty="0">
                <a:sym typeface="Lato"/>
              </a:rPr>
              <a:t> intervention. </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2000" dirty="0">
                <a:sym typeface="Lato"/>
              </a:rPr>
              <a:t>La planification et la </a:t>
            </a:r>
            <a:r>
              <a:rPr lang="en-US" sz="2000" dirty="0" err="1">
                <a:sym typeface="Lato"/>
              </a:rPr>
              <a:t>prise</a:t>
            </a:r>
            <a:r>
              <a:rPr lang="en-US" sz="2000" dirty="0">
                <a:sym typeface="Lato"/>
              </a:rPr>
              <a:t> de </a:t>
            </a:r>
            <a:r>
              <a:rPr lang="en-US" sz="2000" dirty="0" err="1">
                <a:sym typeface="Lato"/>
              </a:rPr>
              <a:t>décision</a:t>
            </a:r>
            <a:r>
              <a:rPr lang="en-US" sz="2000" dirty="0">
                <a:sym typeface="Lato"/>
              </a:rPr>
              <a:t> </a:t>
            </a:r>
            <a:r>
              <a:rPr lang="en-US" sz="2000" dirty="0" err="1">
                <a:sym typeface="Lato"/>
              </a:rPr>
              <a:t>en</a:t>
            </a:r>
            <a:r>
              <a:rPr lang="en-US" sz="2000" dirty="0">
                <a:sym typeface="Lato"/>
              </a:rPr>
              <a:t> matière </a:t>
            </a:r>
            <a:r>
              <a:rPr lang="en-US" sz="2000" dirty="0" err="1">
                <a:sym typeface="Lato"/>
              </a:rPr>
              <a:t>d'investissement</a:t>
            </a:r>
            <a:r>
              <a:rPr lang="en-US" sz="2000" dirty="0">
                <a:sym typeface="Lato"/>
              </a:rPr>
              <a:t> </a:t>
            </a:r>
            <a:r>
              <a:rPr lang="en-US" sz="2000" dirty="0" err="1">
                <a:sym typeface="Lato"/>
              </a:rPr>
              <a:t>basées</a:t>
            </a:r>
            <a:r>
              <a:rPr lang="en-US" sz="2000" dirty="0">
                <a:sym typeface="Lato"/>
              </a:rPr>
              <a:t> sur les </a:t>
            </a:r>
            <a:r>
              <a:rPr lang="en-US" sz="2000" dirty="0" err="1">
                <a:sym typeface="Lato"/>
              </a:rPr>
              <a:t>données</a:t>
            </a:r>
            <a:r>
              <a:rPr lang="en-US" sz="2000" dirty="0">
                <a:sym typeface="Lato"/>
              </a:rPr>
              <a:t> </a:t>
            </a:r>
            <a:r>
              <a:rPr lang="en-US" sz="2000" b="1" dirty="0" err="1">
                <a:sym typeface="Lato"/>
              </a:rPr>
              <a:t>peuvent</a:t>
            </a:r>
            <a:r>
              <a:rPr lang="en-US" sz="2000" b="1" dirty="0">
                <a:sym typeface="Lato"/>
              </a:rPr>
              <a:t> </a:t>
            </a:r>
            <a:r>
              <a:rPr lang="en-US" sz="2000" b="1" dirty="0" err="1">
                <a:sym typeface="Lato"/>
              </a:rPr>
              <a:t>accroître</a:t>
            </a:r>
            <a:r>
              <a:rPr lang="en-US" sz="2000" b="1" dirty="0">
                <a:sym typeface="Lato"/>
              </a:rPr>
              <a:t> la transparence et </a:t>
            </a:r>
            <a:r>
              <a:rPr lang="en-US" sz="2000" b="1" dirty="0" err="1">
                <a:sym typeface="Lato"/>
              </a:rPr>
              <a:t>favoriser</a:t>
            </a:r>
            <a:r>
              <a:rPr lang="en-US" sz="2000" b="1" dirty="0">
                <a:sym typeface="Lato"/>
              </a:rPr>
              <a:t> </a:t>
            </a:r>
            <a:r>
              <a:rPr lang="en-US" sz="2000" b="1" dirty="0" err="1">
                <a:sym typeface="Lato"/>
              </a:rPr>
              <a:t>une</a:t>
            </a:r>
            <a:r>
              <a:rPr lang="en-US" sz="2000" b="1" dirty="0">
                <a:sym typeface="Lato"/>
              </a:rPr>
              <a:t> surveillance plus </a:t>
            </a:r>
            <a:r>
              <a:rPr lang="en-US" sz="2000" b="1" dirty="0" err="1">
                <a:sym typeface="Lato"/>
              </a:rPr>
              <a:t>efficace</a:t>
            </a:r>
            <a:r>
              <a:rPr lang="en-US" sz="2000" dirty="0">
                <a:sym typeface="Lato"/>
              </a:rPr>
              <a:t>. </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2000" dirty="0">
                <a:sym typeface="Lato"/>
              </a:rPr>
              <a:t>Le passage </a:t>
            </a:r>
            <a:r>
              <a:rPr lang="en-US" sz="2000" dirty="0" err="1">
                <a:sym typeface="Lato"/>
              </a:rPr>
              <a:t>à</a:t>
            </a:r>
            <a:r>
              <a:rPr lang="en-US" sz="2000" dirty="0">
                <a:sym typeface="Lato"/>
              </a:rPr>
              <a:t> </a:t>
            </a:r>
            <a:r>
              <a:rPr lang="en-US" sz="2000" dirty="0" err="1">
                <a:sym typeface="Lato"/>
              </a:rPr>
              <a:t>une</a:t>
            </a:r>
            <a:r>
              <a:rPr lang="en-US" sz="2000" dirty="0">
                <a:sym typeface="Lato"/>
              </a:rPr>
              <a:t> </a:t>
            </a:r>
            <a:r>
              <a:rPr lang="en-US" sz="2000" dirty="0" err="1">
                <a:sym typeface="Lato"/>
              </a:rPr>
              <a:t>approche</a:t>
            </a:r>
            <a:r>
              <a:rPr lang="en-US" sz="2000" dirty="0">
                <a:sym typeface="Lato"/>
              </a:rPr>
              <a:t> CWIS </a:t>
            </a:r>
            <a:r>
              <a:rPr lang="en-US" sz="2000" dirty="0" err="1">
                <a:sym typeface="Lato"/>
              </a:rPr>
              <a:t>exige</a:t>
            </a:r>
            <a:r>
              <a:rPr lang="en-US" sz="2000" dirty="0">
                <a:sym typeface="Lato"/>
              </a:rPr>
              <a:t> que les </a:t>
            </a:r>
            <a:r>
              <a:rPr lang="en-US" sz="2000" dirty="0" err="1">
                <a:sym typeface="Lato"/>
              </a:rPr>
              <a:t>décideurs</a:t>
            </a:r>
            <a:r>
              <a:rPr lang="en-US" sz="2000" dirty="0">
                <a:sym typeface="Lato"/>
              </a:rPr>
              <a:t> financiers </a:t>
            </a:r>
            <a:r>
              <a:rPr lang="en-US" sz="2000" dirty="0" err="1">
                <a:sym typeface="Lato"/>
              </a:rPr>
              <a:t>disposent</a:t>
            </a:r>
            <a:r>
              <a:rPr lang="en-US" sz="2000" dirty="0">
                <a:sym typeface="Lato"/>
              </a:rPr>
              <a:t> de </a:t>
            </a:r>
            <a:r>
              <a:rPr lang="en-US" sz="2000" b="1" dirty="0" err="1">
                <a:sym typeface="Lato"/>
              </a:rPr>
              <a:t>données</a:t>
            </a:r>
            <a:r>
              <a:rPr lang="en-US" sz="2000" b="1" dirty="0">
                <a:sym typeface="Lato"/>
              </a:rPr>
              <a:t> sur </a:t>
            </a:r>
            <a:r>
              <a:rPr lang="en-US" sz="2000" b="1" dirty="0" err="1">
                <a:sym typeface="Lato"/>
              </a:rPr>
              <a:t>l'équité</a:t>
            </a:r>
            <a:r>
              <a:rPr lang="en-US" sz="2000" b="1" dirty="0">
                <a:sym typeface="Lato"/>
              </a:rPr>
              <a:t>, la </a:t>
            </a:r>
            <a:r>
              <a:rPr lang="en-US" sz="2000" b="1" dirty="0" err="1">
                <a:sym typeface="Lato"/>
              </a:rPr>
              <a:t>sécurité</a:t>
            </a:r>
            <a:r>
              <a:rPr lang="en-US" sz="2000" b="1" dirty="0">
                <a:sym typeface="Lato"/>
              </a:rPr>
              <a:t> et la </a:t>
            </a:r>
            <a:r>
              <a:rPr lang="en-US" sz="2000" b="1" dirty="0" err="1">
                <a:sym typeface="Lato"/>
              </a:rPr>
              <a:t>durabilité</a:t>
            </a:r>
            <a:r>
              <a:rPr lang="en-US" sz="2000" dirty="0">
                <a:sym typeface="Lato"/>
              </a:rPr>
              <a:t>.</a:t>
            </a:r>
          </a:p>
        </p:txBody>
      </p:sp>
    </p:spTree>
    <p:extLst>
      <p:ext uri="{BB962C8B-B14F-4D97-AF65-F5344CB8AC3E}">
        <p14:creationId xmlns:p14="http://schemas.microsoft.com/office/powerpoint/2010/main" val="10126671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899" y="368053"/>
            <a:ext cx="10280705" cy="518508"/>
          </a:xfrm>
          <a:prstGeom prst="rect">
            <a:avLst/>
          </a:prstGeom>
        </p:spPr>
        <p:txBody>
          <a:bodyPr vert="horz" lIns="0" tIns="0" rIns="0" bIns="0" rtlCol="0" anchor="t" anchorCtr="0">
            <a:normAutofit/>
          </a:bodyPr>
          <a:lstStyle/>
          <a:p>
            <a:r>
              <a:rPr lang="en-US" sz="3200" b="1" dirty="0">
                <a:solidFill>
                  <a:schemeClr val="tx2"/>
                </a:solidFill>
                <a:latin typeface="Calibri" panose="020F0502020204030204" pitchFamily="34" charset="0"/>
              </a:rPr>
              <a:t>Sources </a:t>
            </a:r>
            <a:r>
              <a:rPr lang="en-US" sz="3200" b="1" dirty="0" err="1">
                <a:solidFill>
                  <a:schemeClr val="tx2"/>
                </a:solidFill>
                <a:latin typeface="Calibri" panose="020F0502020204030204" pitchFamily="34" charset="0"/>
              </a:rPr>
              <a:t>financières</a:t>
            </a:r>
            <a:r>
              <a:rPr lang="en-US" sz="3200" b="1" dirty="0">
                <a:solidFill>
                  <a:schemeClr val="tx2"/>
                </a:solidFill>
                <a:latin typeface="Calibri" panose="020F0502020204030204" pitchFamily="34" charset="0"/>
              </a:rPr>
              <a:t> et </a:t>
            </a:r>
            <a:r>
              <a:rPr lang="en-US" sz="3200" b="1" dirty="0" err="1">
                <a:solidFill>
                  <a:schemeClr val="tx2"/>
                </a:solidFill>
                <a:latin typeface="Calibri" panose="020F0502020204030204" pitchFamily="34" charset="0"/>
              </a:rPr>
              <a:t>mobilisation</a:t>
            </a:r>
            <a:r>
              <a:rPr lang="en-US" sz="3200" b="1" dirty="0">
                <a:solidFill>
                  <a:schemeClr val="tx2"/>
                </a:solidFill>
                <a:latin typeface="Calibri" panose="020F0502020204030204" pitchFamily="34" charset="0"/>
              </a:rPr>
              <a:t> des </a:t>
            </a:r>
            <a:r>
              <a:rPr lang="en-US" sz="3200" b="1" dirty="0" err="1">
                <a:solidFill>
                  <a:schemeClr val="tx2"/>
                </a:solidFill>
                <a:latin typeface="Calibri" panose="020F0502020204030204" pitchFamily="34" charset="0"/>
              </a:rPr>
              <a:t>ressources</a:t>
            </a:r>
            <a:endParaRPr lang="en-US" sz="3200" b="1" dirty="0">
              <a:solidFill>
                <a:schemeClr val="tx2"/>
              </a:solidFill>
              <a:latin typeface="Calibri" panose="020F0502020204030204" pitchFamily="34" charset="0"/>
            </a:endParaRP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9" name="Google Shape;284;p14">
            <a:extLst>
              <a:ext uri="{FF2B5EF4-FFF2-40B4-BE49-F238E27FC236}">
                <a16:creationId xmlns:a16="http://schemas.microsoft.com/office/drawing/2014/main" id="{A567C80C-FCBD-5246-2CB8-DB23BE3810E7}"/>
              </a:ext>
            </a:extLst>
          </p:cNvPr>
          <p:cNvSpPr/>
          <p:nvPr/>
        </p:nvSpPr>
        <p:spPr>
          <a:xfrm>
            <a:off x="723900" y="1267100"/>
            <a:ext cx="10744200" cy="4438755"/>
          </a:xfrm>
          <a:prstGeom prst="rect">
            <a:avLst/>
          </a:prstGeom>
          <a:solidFill>
            <a:srgbClr val="6F2875">
              <a:alpha val="10000"/>
            </a:srgbClr>
          </a:solid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2400" dirty="0">
                <a:sym typeface="Lato"/>
              </a:rPr>
              <a:t>Les plans </a:t>
            </a:r>
            <a:r>
              <a:rPr lang="en-US" sz="2400" dirty="0" err="1">
                <a:sym typeface="Lato"/>
              </a:rPr>
              <a:t>d'investissement</a:t>
            </a:r>
            <a:r>
              <a:rPr lang="en-US" sz="2400" dirty="0">
                <a:sym typeface="Lato"/>
              </a:rPr>
              <a:t> </a:t>
            </a:r>
            <a:r>
              <a:rPr lang="en-US" sz="2400" dirty="0" err="1">
                <a:sym typeface="Lato"/>
              </a:rPr>
              <a:t>devraient</a:t>
            </a:r>
            <a:r>
              <a:rPr lang="en-US" sz="2400" dirty="0">
                <a:sym typeface="Lato"/>
              </a:rPr>
              <a:t> </a:t>
            </a:r>
            <a:r>
              <a:rPr lang="en-US" sz="2400" dirty="0" err="1">
                <a:sym typeface="Lato"/>
              </a:rPr>
              <a:t>également</a:t>
            </a:r>
            <a:r>
              <a:rPr lang="en-US" sz="2400" dirty="0">
                <a:sym typeface="Lato"/>
              </a:rPr>
              <a:t> </a:t>
            </a:r>
            <a:r>
              <a:rPr lang="en-US" sz="2400" b="1" dirty="0" err="1">
                <a:sym typeface="Lato"/>
              </a:rPr>
              <a:t>préciser</a:t>
            </a:r>
            <a:r>
              <a:rPr lang="en-US" sz="2400" b="1" dirty="0">
                <a:sym typeface="Lato"/>
              </a:rPr>
              <a:t> la nature et les sources de </a:t>
            </a:r>
            <a:r>
              <a:rPr lang="en-US" sz="2400" b="1" dirty="0" err="1">
                <a:sym typeface="Lato"/>
              </a:rPr>
              <a:t>financement</a:t>
            </a:r>
            <a:r>
              <a:rPr lang="en-US" sz="2400" dirty="0">
                <a:sym typeface="Lato"/>
              </a:rPr>
              <a:t> pour </a:t>
            </a:r>
            <a:r>
              <a:rPr lang="en-US" sz="2400" dirty="0" err="1">
                <a:sym typeface="Lato"/>
              </a:rPr>
              <a:t>atteindre</a:t>
            </a:r>
            <a:r>
              <a:rPr lang="en-US" sz="2400" dirty="0">
                <a:sym typeface="Lato"/>
              </a:rPr>
              <a:t> et </a:t>
            </a:r>
            <a:r>
              <a:rPr lang="en-US" sz="2400" dirty="0" err="1">
                <a:sym typeface="Lato"/>
              </a:rPr>
              <a:t>soutenir</a:t>
            </a:r>
            <a:r>
              <a:rPr lang="en-US" sz="2400" dirty="0">
                <a:sym typeface="Lato"/>
              </a:rPr>
              <a:t> les </a:t>
            </a:r>
            <a:r>
              <a:rPr lang="en-US" sz="2400" dirty="0" err="1">
                <a:sym typeface="Lato"/>
              </a:rPr>
              <a:t>objectifs</a:t>
            </a:r>
            <a:r>
              <a:rPr lang="en-US" sz="2400" dirty="0">
                <a:sym typeface="Lato"/>
              </a:rPr>
              <a:t> du CWIS, y </a:t>
            </a:r>
            <a:r>
              <a:rPr lang="en-US" sz="2400" dirty="0" err="1">
                <a:sym typeface="Lato"/>
              </a:rPr>
              <a:t>compris</a:t>
            </a:r>
            <a:r>
              <a:rPr lang="en-US" sz="2400" dirty="0">
                <a:sym typeface="Lato"/>
              </a:rPr>
              <a:t> :</a:t>
            </a:r>
          </a:p>
          <a:p>
            <a:pPr marL="540000" lvl="0" indent="-285750" algn="l" rtl="0">
              <a:lnSpc>
                <a:spcPts val="2200"/>
              </a:lnSpc>
              <a:spcBef>
                <a:spcPts val="300"/>
              </a:spcBef>
              <a:spcAft>
                <a:spcPts val="0"/>
              </a:spcAft>
              <a:buClr>
                <a:schemeClr val="dk1"/>
              </a:buClr>
              <a:buSzPts val="1800"/>
              <a:buFont typeface="Arial" panose="020B0604020202020204" pitchFamily="34" charset="0"/>
              <a:buChar char="•"/>
            </a:pPr>
            <a:r>
              <a:rPr lang="en-US" sz="2400" dirty="0" err="1">
                <a:sym typeface="Lato"/>
              </a:rPr>
              <a:t>comprendre</a:t>
            </a:r>
            <a:r>
              <a:rPr lang="en-US" sz="2400" dirty="0">
                <a:sym typeface="Lato"/>
              </a:rPr>
              <a:t> </a:t>
            </a:r>
            <a:r>
              <a:rPr lang="en-US" sz="2400" b="1" dirty="0" err="1">
                <a:sym typeface="Lato"/>
              </a:rPr>
              <a:t>l'équilibre</a:t>
            </a:r>
            <a:r>
              <a:rPr lang="en-US" sz="2400" b="1" dirty="0">
                <a:sym typeface="Lato"/>
              </a:rPr>
              <a:t> </a:t>
            </a:r>
            <a:r>
              <a:rPr lang="en-US" sz="2400" b="1" dirty="0" err="1">
                <a:sym typeface="Lato"/>
              </a:rPr>
              <a:t>existant</a:t>
            </a:r>
            <a:r>
              <a:rPr lang="en-US" sz="2400" b="1" dirty="0">
                <a:sym typeface="Lato"/>
              </a:rPr>
              <a:t> des </a:t>
            </a:r>
            <a:r>
              <a:rPr lang="en-US" sz="2400" b="1" dirty="0" err="1">
                <a:sym typeface="Lato"/>
              </a:rPr>
              <a:t>financements</a:t>
            </a:r>
            <a:r>
              <a:rPr lang="en-US" sz="2400" b="1" dirty="0">
                <a:sym typeface="Lato"/>
              </a:rPr>
              <a:t> </a:t>
            </a:r>
            <a:r>
              <a:rPr lang="en-US" sz="2400" b="1" dirty="0" err="1">
                <a:sym typeface="Lato"/>
              </a:rPr>
              <a:t>provenant</a:t>
            </a:r>
            <a:r>
              <a:rPr lang="en-US" sz="2400" b="1" dirty="0">
                <a:sym typeface="Lato"/>
              </a:rPr>
              <a:t> de </a:t>
            </a:r>
            <a:r>
              <a:rPr lang="en-US" sz="2400" b="1" dirty="0" err="1">
                <a:sym typeface="Lato"/>
              </a:rPr>
              <a:t>différentes</a:t>
            </a:r>
            <a:r>
              <a:rPr lang="en-US" sz="2400" b="1" dirty="0">
                <a:sym typeface="Lato"/>
              </a:rPr>
              <a:t> sources</a:t>
            </a:r>
          </a:p>
          <a:p>
            <a:pPr marL="540000" lvl="0" indent="-285750" algn="l" rtl="0">
              <a:lnSpc>
                <a:spcPts val="2200"/>
              </a:lnSpc>
              <a:spcBef>
                <a:spcPts val="300"/>
              </a:spcBef>
              <a:spcAft>
                <a:spcPts val="0"/>
              </a:spcAft>
              <a:buClr>
                <a:schemeClr val="dk1"/>
              </a:buClr>
              <a:buSzPts val="1800"/>
              <a:buFont typeface="Arial" panose="020B0604020202020204" pitchFamily="34" charset="0"/>
              <a:buChar char="•"/>
            </a:pPr>
            <a:r>
              <a:rPr lang="en-US" sz="2400" dirty="0">
                <a:sym typeface="Lato"/>
              </a:rPr>
              <a:t>examiner </a:t>
            </a:r>
            <a:r>
              <a:rPr lang="en-US" sz="2400" b="1" dirty="0" err="1">
                <a:sym typeface="Lato"/>
              </a:rPr>
              <a:t>différentes</a:t>
            </a:r>
            <a:r>
              <a:rPr lang="en-US" sz="2400" b="1" dirty="0">
                <a:sym typeface="Lato"/>
              </a:rPr>
              <a:t> options de </a:t>
            </a:r>
            <a:r>
              <a:rPr lang="en-US" sz="2400" b="1" dirty="0" err="1">
                <a:sym typeface="Lato"/>
              </a:rPr>
              <a:t>financement</a:t>
            </a:r>
            <a:r>
              <a:rPr lang="en-US" sz="2400" b="1" dirty="0">
                <a:sym typeface="Lato"/>
              </a:rPr>
              <a:t> et de </a:t>
            </a:r>
            <a:r>
              <a:rPr lang="en-US" sz="2400" b="1" dirty="0" err="1">
                <a:sym typeface="Lato"/>
              </a:rPr>
              <a:t>revenus</a:t>
            </a:r>
            <a:endParaRPr lang="en-US" sz="2400" b="1" dirty="0">
              <a:sym typeface="Lato"/>
            </a:endParaRPr>
          </a:p>
          <a:p>
            <a:pPr marL="540000" lvl="0" indent="-285750" algn="l" rtl="0">
              <a:lnSpc>
                <a:spcPts val="2200"/>
              </a:lnSpc>
              <a:spcBef>
                <a:spcPts val="300"/>
              </a:spcBef>
              <a:spcAft>
                <a:spcPts val="0"/>
              </a:spcAft>
              <a:buClr>
                <a:schemeClr val="dk1"/>
              </a:buClr>
              <a:buSzPts val="1800"/>
              <a:buFont typeface="Arial" panose="020B0604020202020204" pitchFamily="34" charset="0"/>
              <a:buChar char="•"/>
            </a:pPr>
            <a:r>
              <a:rPr lang="en-US" sz="2400" dirty="0" err="1">
                <a:sym typeface="Lato"/>
              </a:rPr>
              <a:t>détailler</a:t>
            </a:r>
            <a:r>
              <a:rPr lang="en-US" sz="2400" dirty="0">
                <a:sym typeface="Lato"/>
              </a:rPr>
              <a:t> </a:t>
            </a:r>
            <a:r>
              <a:rPr lang="en-US" sz="2400" b="1" dirty="0">
                <a:sym typeface="Lato"/>
              </a:rPr>
              <a:t>les sources </a:t>
            </a:r>
            <a:r>
              <a:rPr lang="en-US" sz="2400" b="1" dirty="0" err="1">
                <a:sym typeface="Lato"/>
              </a:rPr>
              <a:t>potentielles</a:t>
            </a:r>
            <a:r>
              <a:rPr lang="en-US" sz="2400" b="1" dirty="0">
                <a:sym typeface="Lato"/>
              </a:rPr>
              <a:t> de </a:t>
            </a:r>
            <a:r>
              <a:rPr lang="en-US" sz="2400" b="1" dirty="0" err="1">
                <a:sym typeface="Lato"/>
              </a:rPr>
              <a:t>financement</a:t>
            </a:r>
            <a:r>
              <a:rPr lang="en-US" sz="2400" b="1" dirty="0">
                <a:sym typeface="Lato"/>
              </a:rPr>
              <a:t> </a:t>
            </a:r>
            <a:r>
              <a:rPr lang="en-US" sz="2400" b="1" dirty="0" err="1">
                <a:sym typeface="Lato"/>
              </a:rPr>
              <a:t>parmi</a:t>
            </a:r>
            <a:r>
              <a:rPr lang="en-US" sz="2400" b="1" dirty="0">
                <a:sym typeface="Lato"/>
              </a:rPr>
              <a:t> les taxes, les </a:t>
            </a:r>
            <a:r>
              <a:rPr lang="en-US" sz="2400" b="1" dirty="0" err="1">
                <a:sym typeface="Lato"/>
              </a:rPr>
              <a:t>tarifs</a:t>
            </a:r>
            <a:r>
              <a:rPr lang="en-US" sz="2400" b="1" dirty="0">
                <a:sym typeface="Lato"/>
              </a:rPr>
              <a:t> et les </a:t>
            </a:r>
            <a:r>
              <a:rPr lang="en-US" sz="2400" b="1" dirty="0" err="1">
                <a:sym typeface="Lato"/>
              </a:rPr>
              <a:t>transferts</a:t>
            </a:r>
            <a:r>
              <a:rPr lang="en-US" sz="2400" b="1" dirty="0">
                <a:sym typeface="Lato"/>
              </a:rPr>
              <a:t> </a:t>
            </a:r>
            <a:r>
              <a:rPr lang="en-US" sz="2400" dirty="0">
                <a:sym typeface="Lato"/>
              </a:rPr>
              <a:t>(3T)</a:t>
            </a:r>
          </a:p>
          <a:p>
            <a:pPr marL="540000" lvl="0" indent="-285750" algn="l" rtl="0">
              <a:lnSpc>
                <a:spcPts val="2200"/>
              </a:lnSpc>
              <a:spcBef>
                <a:spcPts val="300"/>
              </a:spcBef>
              <a:spcAft>
                <a:spcPts val="0"/>
              </a:spcAft>
              <a:buClr>
                <a:schemeClr val="dk1"/>
              </a:buClr>
              <a:buSzPts val="1800"/>
              <a:buFont typeface="Arial" panose="020B0604020202020204" pitchFamily="34" charset="0"/>
              <a:buChar char="•"/>
            </a:pPr>
            <a:r>
              <a:rPr lang="en-US" sz="2400" dirty="0">
                <a:sym typeface="Lato"/>
              </a:rPr>
              <a:t>examiner </a:t>
            </a:r>
            <a:r>
              <a:rPr lang="en-US" sz="2400" b="1" dirty="0">
                <a:sym typeface="Lato"/>
              </a:rPr>
              <a:t>la </a:t>
            </a:r>
            <a:r>
              <a:rPr lang="en-US" sz="2400" b="1" dirty="0" err="1">
                <a:sym typeface="Lato"/>
              </a:rPr>
              <a:t>capacité</a:t>
            </a:r>
            <a:r>
              <a:rPr lang="en-US" sz="2400" b="1" dirty="0">
                <a:sym typeface="Lato"/>
              </a:rPr>
              <a:t> et la </a:t>
            </a:r>
            <a:r>
              <a:rPr lang="en-US" sz="2400" b="1" dirty="0" err="1">
                <a:sym typeface="Lato"/>
              </a:rPr>
              <a:t>volonté</a:t>
            </a:r>
            <a:r>
              <a:rPr lang="en-US" sz="2400" b="1" dirty="0">
                <a:sym typeface="Lato"/>
              </a:rPr>
              <a:t> de </a:t>
            </a:r>
            <a:r>
              <a:rPr lang="en-US" sz="2400" b="1" dirty="0" err="1">
                <a:sym typeface="Lato"/>
              </a:rPr>
              <a:t>paiement</a:t>
            </a:r>
            <a:r>
              <a:rPr lang="en-US" sz="2400" b="1" dirty="0">
                <a:sym typeface="Lato"/>
              </a:rPr>
              <a:t> des clients</a:t>
            </a:r>
          </a:p>
          <a:p>
            <a:pPr marL="540000" lvl="0" indent="-285750" algn="l" rtl="0">
              <a:lnSpc>
                <a:spcPts val="2200"/>
              </a:lnSpc>
              <a:spcBef>
                <a:spcPts val="300"/>
              </a:spcBef>
              <a:spcAft>
                <a:spcPts val="0"/>
              </a:spcAft>
              <a:buClr>
                <a:schemeClr val="dk1"/>
              </a:buClr>
              <a:buSzPts val="1800"/>
              <a:buFont typeface="Arial" panose="020B0604020202020204" pitchFamily="34" charset="0"/>
              <a:buChar char="•"/>
            </a:pPr>
            <a:r>
              <a:rPr lang="en-US" sz="2400" b="1" dirty="0" err="1">
                <a:sym typeface="Lato"/>
              </a:rPr>
              <a:t>établissement</a:t>
            </a:r>
            <a:r>
              <a:rPr lang="en-US" sz="2400" dirty="0">
                <a:sym typeface="Lato"/>
              </a:rPr>
              <a:t> </a:t>
            </a:r>
            <a:r>
              <a:rPr lang="en-US" sz="2400" b="1" dirty="0">
                <a:sym typeface="Lato"/>
              </a:rPr>
              <a:t>des </a:t>
            </a:r>
            <a:r>
              <a:rPr lang="en-US" sz="2400" b="1" dirty="0" err="1">
                <a:sym typeface="Lato"/>
              </a:rPr>
              <a:t>tarifs</a:t>
            </a:r>
            <a:r>
              <a:rPr lang="en-US" sz="2400" b="1" dirty="0">
                <a:sym typeface="Lato"/>
              </a:rPr>
              <a:t> et des flux de </a:t>
            </a:r>
            <a:r>
              <a:rPr lang="en-US" sz="2400" b="1" dirty="0" err="1">
                <a:sym typeface="Lato"/>
              </a:rPr>
              <a:t>revenus</a:t>
            </a:r>
            <a:r>
              <a:rPr lang="en-US" sz="2400" b="1" dirty="0">
                <a:sym typeface="Lato"/>
              </a:rPr>
              <a:t> </a:t>
            </a:r>
            <a:r>
              <a:rPr lang="en-US" sz="2400" b="1" dirty="0" err="1">
                <a:sym typeface="Lato"/>
              </a:rPr>
              <a:t>possibles</a:t>
            </a:r>
            <a:r>
              <a:rPr lang="en-US" sz="2400" b="1" dirty="0">
                <a:sym typeface="Lato"/>
              </a:rPr>
              <a:t> </a:t>
            </a:r>
            <a:r>
              <a:rPr lang="en-US" sz="2400" dirty="0">
                <a:sym typeface="Lato"/>
              </a:rPr>
              <a:t>(par </a:t>
            </a:r>
            <a:r>
              <a:rPr lang="en-US" sz="2400" dirty="0" err="1">
                <a:sym typeface="Lato"/>
              </a:rPr>
              <a:t>exemple</a:t>
            </a:r>
            <a:r>
              <a:rPr lang="en-US" sz="2400" dirty="0">
                <a:sym typeface="Lato"/>
              </a:rPr>
              <a:t>, frais de </a:t>
            </a:r>
            <a:r>
              <a:rPr lang="en-US" sz="2400" dirty="0" err="1">
                <a:sym typeface="Lato"/>
              </a:rPr>
              <a:t>raccordement</a:t>
            </a:r>
            <a:r>
              <a:rPr lang="en-US" sz="2400" dirty="0">
                <a:sym typeface="Lato"/>
              </a:rPr>
              <a:t>, frais de services </a:t>
            </a:r>
            <a:r>
              <a:rPr lang="en-US" sz="2400" dirty="0" err="1">
                <a:sym typeface="Lato"/>
              </a:rPr>
              <a:t>d'assainissement</a:t>
            </a:r>
            <a:r>
              <a:rPr lang="en-US" sz="2400" dirty="0">
                <a:sym typeface="Lato"/>
              </a:rPr>
              <a:t>, </a:t>
            </a:r>
            <a:r>
              <a:rPr lang="en-US" sz="2400" dirty="0" err="1">
                <a:sym typeface="Lato"/>
              </a:rPr>
              <a:t>coûts</a:t>
            </a:r>
            <a:r>
              <a:rPr lang="en-US" sz="2400" dirty="0">
                <a:sym typeface="Lato"/>
              </a:rPr>
              <a:t> de </a:t>
            </a:r>
            <a:r>
              <a:rPr lang="en-US" sz="2400" dirty="0" err="1">
                <a:sym typeface="Lato"/>
              </a:rPr>
              <a:t>vidange</a:t>
            </a:r>
            <a:r>
              <a:rPr lang="en-US" sz="2400" dirty="0">
                <a:sym typeface="Lato"/>
              </a:rPr>
              <a:t>)</a:t>
            </a:r>
          </a:p>
          <a:p>
            <a:pPr marL="540000" lvl="0" indent="-285750" algn="l" rtl="0">
              <a:lnSpc>
                <a:spcPts val="2200"/>
              </a:lnSpc>
              <a:spcBef>
                <a:spcPts val="300"/>
              </a:spcBef>
              <a:spcAft>
                <a:spcPts val="0"/>
              </a:spcAft>
              <a:buClr>
                <a:schemeClr val="dk1"/>
              </a:buClr>
              <a:buSzPts val="1800"/>
              <a:buFont typeface="Arial" panose="020B0604020202020204" pitchFamily="34" charset="0"/>
              <a:buChar char="•"/>
            </a:pPr>
            <a:r>
              <a:rPr lang="en-US" sz="2400" dirty="0" err="1">
                <a:sym typeface="Lato"/>
              </a:rPr>
              <a:t>mécanismes</a:t>
            </a:r>
            <a:r>
              <a:rPr lang="en-US" sz="2400" dirty="0">
                <a:sym typeface="Lato"/>
              </a:rPr>
              <a:t> pour </a:t>
            </a:r>
            <a:r>
              <a:rPr lang="en-US" sz="2400" b="1" dirty="0">
                <a:sym typeface="Lato"/>
              </a:rPr>
              <a:t>faire respecter les </a:t>
            </a:r>
            <a:r>
              <a:rPr lang="en-US" sz="2400" b="1" dirty="0" err="1">
                <a:sym typeface="Lato"/>
              </a:rPr>
              <a:t>paiements</a:t>
            </a:r>
            <a:endParaRPr lang="en-US" sz="2400" b="1" dirty="0">
              <a:sym typeface="Lato"/>
            </a:endParaRPr>
          </a:p>
          <a:p>
            <a:pPr marL="254250" lvl="0" algn="l" rtl="0">
              <a:lnSpc>
                <a:spcPts val="2200"/>
              </a:lnSpc>
              <a:spcBef>
                <a:spcPts val="300"/>
              </a:spcBef>
              <a:spcAft>
                <a:spcPts val="0"/>
              </a:spcAft>
              <a:buClr>
                <a:schemeClr val="dk1"/>
              </a:buClr>
              <a:buSzPts val="1800"/>
            </a:pPr>
            <a:endParaRPr lang="en-US" sz="2400" dirty="0">
              <a:sym typeface="Lato"/>
            </a:endParaRPr>
          </a:p>
          <a:p>
            <a:pPr marL="254250" lvl="0" algn="l" rtl="0">
              <a:lnSpc>
                <a:spcPts val="2200"/>
              </a:lnSpc>
              <a:spcBef>
                <a:spcPts val="300"/>
              </a:spcBef>
              <a:spcAft>
                <a:spcPts val="0"/>
              </a:spcAft>
              <a:buClr>
                <a:schemeClr val="dk1"/>
              </a:buClr>
              <a:buSzPts val="1800"/>
            </a:pPr>
            <a:r>
              <a:rPr lang="en-US" sz="2400" dirty="0" err="1">
                <a:sym typeface="Lato"/>
              </a:rPr>
              <a:t>Cela</a:t>
            </a:r>
            <a:r>
              <a:rPr lang="en-US" sz="2400" dirty="0">
                <a:sym typeface="Lato"/>
              </a:rPr>
              <a:t> </a:t>
            </a:r>
            <a:r>
              <a:rPr lang="en-US" sz="2400" dirty="0" err="1">
                <a:sym typeface="Lato"/>
              </a:rPr>
              <a:t>contribuera</a:t>
            </a:r>
            <a:r>
              <a:rPr lang="en-US" sz="2400" dirty="0">
                <a:sym typeface="Lato"/>
              </a:rPr>
              <a:t> </a:t>
            </a:r>
            <a:r>
              <a:rPr lang="en-US" sz="2400" b="1" dirty="0" err="1">
                <a:sym typeface="Lato"/>
              </a:rPr>
              <a:t>à</a:t>
            </a:r>
            <a:r>
              <a:rPr lang="en-US" sz="2400" b="1" dirty="0">
                <a:sym typeface="Lato"/>
              </a:rPr>
              <a:t> </a:t>
            </a:r>
            <a:r>
              <a:rPr lang="en-US" sz="2400" b="1" dirty="0" err="1">
                <a:sym typeface="Lato"/>
              </a:rPr>
              <a:t>créer</a:t>
            </a:r>
            <a:r>
              <a:rPr lang="en-US" sz="2400" b="1" dirty="0">
                <a:sym typeface="Lato"/>
              </a:rPr>
              <a:t> des structures de </a:t>
            </a:r>
            <a:r>
              <a:rPr lang="en-US" sz="2400" b="1" dirty="0" err="1">
                <a:sym typeface="Lato"/>
              </a:rPr>
              <a:t>financement</a:t>
            </a:r>
            <a:r>
              <a:rPr lang="en-US" sz="2400" b="1" dirty="0">
                <a:sym typeface="Lato"/>
              </a:rPr>
              <a:t> qui </a:t>
            </a:r>
            <a:r>
              <a:rPr lang="en-US" sz="2400" b="1" dirty="0" err="1">
                <a:sym typeface="Lato"/>
              </a:rPr>
              <a:t>permettent</a:t>
            </a:r>
            <a:r>
              <a:rPr lang="en-US" sz="2400" b="1" dirty="0">
                <a:sym typeface="Lato"/>
              </a:rPr>
              <a:t> le CWIS</a:t>
            </a:r>
            <a:r>
              <a:rPr lang="en-US" sz="2400" dirty="0">
                <a:sym typeface="Lato"/>
              </a:rPr>
              <a:t>.</a:t>
            </a:r>
          </a:p>
        </p:txBody>
      </p:sp>
    </p:spTree>
    <p:extLst>
      <p:ext uri="{BB962C8B-B14F-4D97-AF65-F5344CB8AC3E}">
        <p14:creationId xmlns:p14="http://schemas.microsoft.com/office/powerpoint/2010/main" val="31281032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899" y="368053"/>
            <a:ext cx="10280705" cy="518508"/>
          </a:xfrm>
          <a:prstGeom prst="rect">
            <a:avLst/>
          </a:prstGeom>
        </p:spPr>
        <p:txBody>
          <a:bodyPr vert="horz" lIns="0" tIns="0" rIns="0" bIns="0" rtlCol="0" anchor="t" anchorCtr="0">
            <a:normAutofit/>
          </a:bodyPr>
          <a:lstStyle/>
          <a:p>
            <a:r>
              <a:rPr lang="en-US" sz="3200" b="1" dirty="0">
                <a:solidFill>
                  <a:schemeClr val="tx2"/>
                </a:solidFill>
                <a:latin typeface="Calibri" panose="020F0502020204030204" pitchFamily="34" charset="0"/>
              </a:rPr>
              <a:t>Travail du group</a:t>
            </a: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9" name="Google Shape;284;p14">
            <a:extLst>
              <a:ext uri="{FF2B5EF4-FFF2-40B4-BE49-F238E27FC236}">
                <a16:creationId xmlns:a16="http://schemas.microsoft.com/office/drawing/2014/main" id="{A567C80C-FCBD-5246-2CB8-DB23BE3810E7}"/>
              </a:ext>
            </a:extLst>
          </p:cNvPr>
          <p:cNvSpPr/>
          <p:nvPr/>
        </p:nvSpPr>
        <p:spPr>
          <a:xfrm>
            <a:off x="723900" y="1267100"/>
            <a:ext cx="10744200" cy="3487780"/>
          </a:xfrm>
          <a:prstGeom prst="rect">
            <a:avLst/>
          </a:prstGeom>
          <a:solidFill>
            <a:srgbClr val="6F2875">
              <a:alpha val="10000"/>
            </a:srgbClr>
          </a:solid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lvl="0" algn="l" rtl="0">
              <a:lnSpc>
                <a:spcPts val="2200"/>
              </a:lnSpc>
              <a:spcBef>
                <a:spcPts val="1000"/>
              </a:spcBef>
              <a:spcAft>
                <a:spcPts val="0"/>
              </a:spcAft>
              <a:buClr>
                <a:schemeClr val="dk1"/>
              </a:buClr>
              <a:buSzPts val="1800"/>
            </a:pPr>
            <a:r>
              <a:rPr lang="en-US" sz="2400" b="1" dirty="0">
                <a:solidFill>
                  <a:srgbClr val="6F2875"/>
                </a:solidFill>
                <a:latin typeface="Calibri" panose="020F0502020204030204" pitchFamily="34" charset="0"/>
                <a:cs typeface="Calibri" panose="020F0502020204030204" pitchFamily="34" charset="0"/>
                <a:sym typeface="Lato"/>
              </a:rPr>
              <a:t>Les participants </a:t>
            </a:r>
            <a:r>
              <a:rPr lang="en-US" sz="2400" b="1" dirty="0" err="1">
                <a:solidFill>
                  <a:srgbClr val="6F2875"/>
                </a:solidFill>
                <a:latin typeface="Calibri" panose="020F0502020204030204" pitchFamily="34" charset="0"/>
                <a:cs typeface="Calibri" panose="020F0502020204030204" pitchFamily="34" charset="0"/>
                <a:sym typeface="Lato"/>
              </a:rPr>
              <a:t>sont</a:t>
            </a:r>
            <a:r>
              <a:rPr lang="en-US" sz="2400" b="1" dirty="0">
                <a:solidFill>
                  <a:srgbClr val="6F2875"/>
                </a:solidFill>
                <a:latin typeface="Calibri" panose="020F0502020204030204" pitchFamily="34" charset="0"/>
                <a:cs typeface="Calibri" panose="020F0502020204030204" pitchFamily="34" charset="0"/>
                <a:sym typeface="Lato"/>
              </a:rPr>
              <a:t> </a:t>
            </a:r>
            <a:r>
              <a:rPr lang="en-US" sz="2400" b="1" dirty="0" err="1">
                <a:solidFill>
                  <a:srgbClr val="6F2875"/>
                </a:solidFill>
                <a:latin typeface="Calibri" panose="020F0502020204030204" pitchFamily="34" charset="0"/>
                <a:cs typeface="Calibri" panose="020F0502020204030204" pitchFamily="34" charset="0"/>
                <a:sym typeface="Lato"/>
              </a:rPr>
              <a:t>invités</a:t>
            </a:r>
            <a:r>
              <a:rPr lang="en-US" sz="2400" b="1" dirty="0">
                <a:solidFill>
                  <a:srgbClr val="6F2875"/>
                </a:solidFill>
                <a:latin typeface="Calibri" panose="020F0502020204030204" pitchFamily="34" charset="0"/>
                <a:cs typeface="Calibri" panose="020F0502020204030204" pitchFamily="34" charset="0"/>
                <a:sym typeface="Lato"/>
              </a:rPr>
              <a:t> </a:t>
            </a:r>
            <a:r>
              <a:rPr lang="en-US" sz="2400" b="1" dirty="0" err="1">
                <a:solidFill>
                  <a:srgbClr val="6F2875"/>
                </a:solidFill>
                <a:latin typeface="Calibri" panose="020F0502020204030204" pitchFamily="34" charset="0"/>
                <a:cs typeface="Calibri" panose="020F0502020204030204" pitchFamily="34" charset="0"/>
                <a:sym typeface="Lato"/>
              </a:rPr>
              <a:t>à</a:t>
            </a:r>
            <a:r>
              <a:rPr lang="en-US" sz="2400" b="1" dirty="0">
                <a:solidFill>
                  <a:srgbClr val="6F2875"/>
                </a:solidFill>
                <a:latin typeface="Calibri" panose="020F0502020204030204" pitchFamily="34" charset="0"/>
                <a:cs typeface="Calibri" panose="020F0502020204030204" pitchFamily="34" charset="0"/>
                <a:sym typeface="Lato"/>
              </a:rPr>
              <a:t> </a:t>
            </a:r>
            <a:r>
              <a:rPr lang="en-US" sz="2400" b="1" dirty="0" err="1">
                <a:solidFill>
                  <a:srgbClr val="6F2875"/>
                </a:solidFill>
                <a:latin typeface="Calibri" panose="020F0502020204030204" pitchFamily="34" charset="0"/>
                <a:cs typeface="Calibri" panose="020F0502020204030204" pitchFamily="34" charset="0"/>
                <a:sym typeface="Lato"/>
              </a:rPr>
              <a:t>réfléchir</a:t>
            </a:r>
            <a:r>
              <a:rPr lang="en-US" sz="2400" b="1" dirty="0">
                <a:solidFill>
                  <a:srgbClr val="6F2875"/>
                </a:solidFill>
                <a:latin typeface="Calibri" panose="020F0502020204030204" pitchFamily="34" charset="0"/>
                <a:cs typeface="Calibri" panose="020F0502020204030204" pitchFamily="34" charset="0"/>
                <a:sym typeface="Lato"/>
              </a:rPr>
              <a:t> </a:t>
            </a:r>
            <a:r>
              <a:rPr lang="en-US" sz="2400" b="1" dirty="0" err="1">
                <a:solidFill>
                  <a:srgbClr val="6F2875"/>
                </a:solidFill>
                <a:latin typeface="Calibri" panose="020F0502020204030204" pitchFamily="34" charset="0"/>
                <a:cs typeface="Calibri" panose="020F0502020204030204" pitchFamily="34" charset="0"/>
                <a:sym typeface="Lato"/>
              </a:rPr>
              <a:t>à</a:t>
            </a:r>
            <a:r>
              <a:rPr lang="en-US" sz="2400" b="1" dirty="0">
                <a:solidFill>
                  <a:srgbClr val="6F2875"/>
                </a:solidFill>
                <a:latin typeface="Calibri" panose="020F0502020204030204" pitchFamily="34" charset="0"/>
                <a:cs typeface="Calibri" panose="020F0502020204030204" pitchFamily="34" charset="0"/>
                <a:sym typeface="Lato"/>
              </a:rPr>
              <a:t> </a:t>
            </a:r>
            <a:r>
              <a:rPr lang="en-US" sz="2400" b="1" dirty="0" err="1">
                <a:solidFill>
                  <a:srgbClr val="6F2875"/>
                </a:solidFill>
                <a:latin typeface="Calibri" panose="020F0502020204030204" pitchFamily="34" charset="0"/>
                <a:cs typeface="Calibri" panose="020F0502020204030204" pitchFamily="34" charset="0"/>
                <a:sym typeface="Lato"/>
              </a:rPr>
              <a:t>leur</a:t>
            </a:r>
            <a:r>
              <a:rPr lang="en-US" sz="2400" b="1" dirty="0">
                <a:solidFill>
                  <a:srgbClr val="6F2875"/>
                </a:solidFill>
                <a:latin typeface="Calibri" panose="020F0502020204030204" pitchFamily="34" charset="0"/>
                <a:cs typeface="Calibri" panose="020F0502020204030204" pitchFamily="34" charset="0"/>
                <a:sym typeface="Lato"/>
              </a:rPr>
              <a:t> propre </a:t>
            </a:r>
            <a:r>
              <a:rPr lang="en-US" sz="2400" b="1" dirty="0" err="1">
                <a:solidFill>
                  <a:srgbClr val="6F2875"/>
                </a:solidFill>
                <a:latin typeface="Calibri" panose="020F0502020204030204" pitchFamily="34" charset="0"/>
                <a:cs typeface="Calibri" panose="020F0502020204030204" pitchFamily="34" charset="0"/>
                <a:sym typeface="Lato"/>
              </a:rPr>
              <a:t>contexte</a:t>
            </a:r>
            <a:r>
              <a:rPr lang="en-US" sz="2400" b="1" dirty="0">
                <a:solidFill>
                  <a:srgbClr val="6F2875"/>
                </a:solidFill>
                <a:latin typeface="Calibri" panose="020F0502020204030204" pitchFamily="34" charset="0"/>
                <a:cs typeface="Calibri" panose="020F0502020204030204" pitchFamily="34" charset="0"/>
                <a:sym typeface="Lato"/>
              </a:rPr>
              <a:t> et </a:t>
            </a:r>
            <a:r>
              <a:rPr lang="en-US" sz="2400" b="1" dirty="0" err="1">
                <a:solidFill>
                  <a:srgbClr val="6F2875"/>
                </a:solidFill>
                <a:latin typeface="Calibri" panose="020F0502020204030204" pitchFamily="34" charset="0"/>
                <a:cs typeface="Calibri" panose="020F0502020204030204" pitchFamily="34" charset="0"/>
                <a:sym typeface="Lato"/>
              </a:rPr>
              <a:t>expérience</a:t>
            </a:r>
            <a:r>
              <a:rPr lang="en-US" sz="2400" b="1" dirty="0">
                <a:solidFill>
                  <a:srgbClr val="6F2875"/>
                </a:solidFill>
                <a:latin typeface="Calibri" panose="020F0502020204030204" pitchFamily="34" charset="0"/>
                <a:cs typeface="Calibri" panose="020F0502020204030204" pitchFamily="34" charset="0"/>
                <a:sym typeface="Lato"/>
              </a:rPr>
              <a:t>.</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2400" dirty="0">
                <a:sym typeface="Lato"/>
              </a:rPr>
              <a:t>Dans </a:t>
            </a:r>
            <a:r>
              <a:rPr lang="en-US" sz="2400" dirty="0" err="1">
                <a:sym typeface="Lato"/>
              </a:rPr>
              <a:t>votre</a:t>
            </a:r>
            <a:r>
              <a:rPr lang="en-US" sz="2400" dirty="0">
                <a:sym typeface="Lato"/>
              </a:rPr>
              <a:t> </a:t>
            </a:r>
            <a:r>
              <a:rPr lang="en-US" sz="2400" dirty="0" err="1">
                <a:sym typeface="Lato"/>
              </a:rPr>
              <a:t>contexte</a:t>
            </a:r>
            <a:r>
              <a:rPr lang="en-US" sz="2400" dirty="0">
                <a:sym typeface="Lato"/>
              </a:rPr>
              <a:t>, </a:t>
            </a:r>
            <a:r>
              <a:rPr lang="en-US" sz="2400" dirty="0" err="1">
                <a:sym typeface="Lato"/>
              </a:rPr>
              <a:t>quels</a:t>
            </a:r>
            <a:r>
              <a:rPr lang="en-US" sz="2400" dirty="0">
                <a:sym typeface="Lato"/>
              </a:rPr>
              <a:t> </a:t>
            </a:r>
            <a:r>
              <a:rPr lang="en-US" sz="2400" dirty="0" err="1">
                <a:sym typeface="Lato"/>
              </a:rPr>
              <a:t>outils</a:t>
            </a:r>
            <a:r>
              <a:rPr lang="en-US" sz="2400" dirty="0">
                <a:sym typeface="Lato"/>
              </a:rPr>
              <a:t> </a:t>
            </a:r>
            <a:r>
              <a:rPr lang="en-US" sz="2400" dirty="0" err="1">
                <a:sym typeface="Lato"/>
              </a:rPr>
              <a:t>sont</a:t>
            </a:r>
            <a:r>
              <a:rPr lang="en-US" sz="2400" dirty="0">
                <a:sym typeface="Lato"/>
              </a:rPr>
              <a:t> </a:t>
            </a:r>
            <a:r>
              <a:rPr lang="en-US" sz="2400" dirty="0" err="1">
                <a:sym typeface="Lato"/>
              </a:rPr>
              <a:t>utilisés</a:t>
            </a:r>
            <a:r>
              <a:rPr lang="en-US" sz="2400" dirty="0">
                <a:sym typeface="Lato"/>
              </a:rPr>
              <a:t> pour </a:t>
            </a:r>
            <a:r>
              <a:rPr lang="en-US" sz="2400" dirty="0" err="1">
                <a:sym typeface="Lato"/>
              </a:rPr>
              <a:t>orienter</a:t>
            </a:r>
            <a:r>
              <a:rPr lang="en-US" sz="2400" dirty="0">
                <a:sym typeface="Lato"/>
              </a:rPr>
              <a:t> les </a:t>
            </a:r>
            <a:r>
              <a:rPr lang="en-US" sz="2400" dirty="0" err="1">
                <a:sym typeface="Lato"/>
              </a:rPr>
              <a:t>investissements</a:t>
            </a:r>
            <a:r>
              <a:rPr lang="en-US" sz="2400" dirty="0">
                <a:sym typeface="Lato"/>
              </a:rPr>
              <a:t> </a:t>
            </a:r>
            <a:r>
              <a:rPr lang="en-US" sz="2400" dirty="0" err="1">
                <a:sym typeface="Lato"/>
              </a:rPr>
              <a:t>en</a:t>
            </a:r>
            <a:r>
              <a:rPr lang="en-US" sz="2400" dirty="0">
                <a:sym typeface="Lato"/>
              </a:rPr>
              <a:t> </a:t>
            </a:r>
            <a:r>
              <a:rPr lang="en-US" sz="2400" dirty="0" err="1">
                <a:sym typeface="Lato"/>
              </a:rPr>
              <a:t>assainissement</a:t>
            </a:r>
            <a:r>
              <a:rPr lang="en-US" sz="2400" dirty="0">
                <a:sym typeface="Lato"/>
              </a:rPr>
              <a:t> ? </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2400" dirty="0">
                <a:sym typeface="Lato"/>
              </a:rPr>
              <a:t>Comment </a:t>
            </a:r>
            <a:r>
              <a:rPr lang="en-US" sz="2400" dirty="0" err="1">
                <a:sym typeface="Lato"/>
              </a:rPr>
              <a:t>sont</a:t>
            </a:r>
            <a:r>
              <a:rPr lang="en-US" sz="2400" dirty="0">
                <a:sym typeface="Lato"/>
              </a:rPr>
              <a:t> </a:t>
            </a:r>
            <a:r>
              <a:rPr lang="en-US" sz="2400" dirty="0" err="1">
                <a:sym typeface="Lato"/>
              </a:rPr>
              <a:t>priorisés</a:t>
            </a:r>
            <a:r>
              <a:rPr lang="en-US" sz="2400" dirty="0">
                <a:sym typeface="Lato"/>
              </a:rPr>
              <a:t> et </a:t>
            </a:r>
            <a:r>
              <a:rPr lang="en-US" sz="2400" dirty="0" err="1">
                <a:sym typeface="Lato"/>
              </a:rPr>
              <a:t>alloués</a:t>
            </a:r>
            <a:r>
              <a:rPr lang="en-US" sz="2400" dirty="0">
                <a:sym typeface="Lato"/>
              </a:rPr>
              <a:t> les </a:t>
            </a:r>
            <a:r>
              <a:rPr lang="en-US" sz="2400" dirty="0" err="1">
                <a:sym typeface="Lato"/>
              </a:rPr>
              <a:t>investissements</a:t>
            </a:r>
            <a:r>
              <a:rPr lang="en-US" sz="2400" dirty="0">
                <a:sym typeface="Lato"/>
              </a:rPr>
              <a:t> ?</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2400" dirty="0" err="1">
                <a:sym typeface="Lato"/>
              </a:rPr>
              <a:t>Quels</a:t>
            </a:r>
            <a:r>
              <a:rPr lang="en-US" sz="2400" dirty="0">
                <a:sym typeface="Lato"/>
              </a:rPr>
              <a:t> </a:t>
            </a:r>
            <a:r>
              <a:rPr lang="en-US" sz="2400" dirty="0" err="1">
                <a:sym typeface="Lato"/>
              </a:rPr>
              <a:t>éléments</a:t>
            </a:r>
            <a:r>
              <a:rPr lang="en-US" sz="2400" dirty="0">
                <a:sym typeface="Lato"/>
              </a:rPr>
              <a:t> d'un cadre financier global </a:t>
            </a:r>
            <a:r>
              <a:rPr lang="en-US" sz="2400" dirty="0" err="1">
                <a:sym typeface="Lato"/>
              </a:rPr>
              <a:t>manquent</a:t>
            </a:r>
            <a:r>
              <a:rPr lang="en-US" sz="2400" dirty="0">
                <a:sym typeface="Lato"/>
              </a:rPr>
              <a:t> </a:t>
            </a:r>
            <a:r>
              <a:rPr lang="en-US" sz="2400" dirty="0" err="1">
                <a:sym typeface="Lato"/>
              </a:rPr>
              <a:t>ou</a:t>
            </a:r>
            <a:r>
              <a:rPr lang="en-US" sz="2400" dirty="0">
                <a:sym typeface="Lato"/>
              </a:rPr>
              <a:t> </a:t>
            </a:r>
            <a:r>
              <a:rPr lang="en-US" sz="2400" dirty="0" err="1">
                <a:sym typeface="Lato"/>
              </a:rPr>
              <a:t>pourraient</a:t>
            </a:r>
            <a:r>
              <a:rPr lang="en-US" sz="2400" dirty="0">
                <a:sym typeface="Lato"/>
              </a:rPr>
              <a:t> </a:t>
            </a:r>
            <a:r>
              <a:rPr lang="en-US" sz="2400" dirty="0" err="1">
                <a:sym typeface="Lato"/>
              </a:rPr>
              <a:t>être</a:t>
            </a:r>
            <a:r>
              <a:rPr lang="en-US" sz="2400" dirty="0">
                <a:sym typeface="Lato"/>
              </a:rPr>
              <a:t> </a:t>
            </a:r>
            <a:r>
              <a:rPr lang="en-US" sz="2400" dirty="0" err="1">
                <a:sym typeface="Lato"/>
              </a:rPr>
              <a:t>renforcés</a:t>
            </a:r>
            <a:r>
              <a:rPr lang="en-US" sz="2400" dirty="0">
                <a:sym typeface="Lato"/>
              </a:rPr>
              <a:t> ?</a:t>
            </a:r>
          </a:p>
          <a:p>
            <a:pPr lvl="0" algn="l" rtl="0">
              <a:lnSpc>
                <a:spcPts val="2200"/>
              </a:lnSpc>
              <a:spcBef>
                <a:spcPts val="1000"/>
              </a:spcBef>
              <a:spcAft>
                <a:spcPts val="0"/>
              </a:spcAft>
              <a:buClr>
                <a:schemeClr val="dk1"/>
              </a:buClr>
              <a:buSzPts val="1800"/>
            </a:pPr>
            <a:endParaRPr lang="en-US" sz="2400" b="1" i="1" dirty="0">
              <a:solidFill>
                <a:srgbClr val="6F2875"/>
              </a:solidFill>
              <a:latin typeface="Calibri" panose="020F0502020204030204" pitchFamily="34" charset="0"/>
              <a:cs typeface="Calibri" panose="020F0502020204030204" pitchFamily="34" charset="0"/>
              <a:sym typeface="Lato"/>
            </a:endParaRPr>
          </a:p>
          <a:p>
            <a:pPr lvl="0" algn="l" rtl="0">
              <a:lnSpc>
                <a:spcPts val="2200"/>
              </a:lnSpc>
              <a:spcBef>
                <a:spcPts val="1000"/>
              </a:spcBef>
              <a:spcAft>
                <a:spcPts val="0"/>
              </a:spcAft>
              <a:buClr>
                <a:schemeClr val="dk1"/>
              </a:buClr>
              <a:buSzPts val="1800"/>
            </a:pPr>
            <a:r>
              <a:rPr lang="en-US" sz="2400" b="1" i="1" dirty="0" err="1">
                <a:solidFill>
                  <a:srgbClr val="6F2875"/>
                </a:solidFill>
                <a:latin typeface="Calibri" panose="020F0502020204030204" pitchFamily="34" charset="0"/>
                <a:cs typeface="Calibri" panose="020F0502020204030204" pitchFamily="34" charset="0"/>
                <a:sym typeface="Lato"/>
              </a:rPr>
              <a:t>Formez</a:t>
            </a:r>
            <a:r>
              <a:rPr lang="en-US" sz="2400" b="1" i="1" dirty="0">
                <a:solidFill>
                  <a:srgbClr val="6F2875"/>
                </a:solidFill>
                <a:latin typeface="Calibri" panose="020F0502020204030204" pitchFamily="34" charset="0"/>
                <a:cs typeface="Calibri" panose="020F0502020204030204" pitchFamily="34" charset="0"/>
                <a:sym typeface="Lato"/>
              </a:rPr>
              <a:t> des petits </a:t>
            </a:r>
            <a:r>
              <a:rPr lang="en-US" sz="2400" b="1" i="1" dirty="0" err="1">
                <a:solidFill>
                  <a:srgbClr val="6F2875"/>
                </a:solidFill>
                <a:latin typeface="Calibri" panose="020F0502020204030204" pitchFamily="34" charset="0"/>
                <a:cs typeface="Calibri" panose="020F0502020204030204" pitchFamily="34" charset="0"/>
                <a:sym typeface="Lato"/>
              </a:rPr>
              <a:t>groupes</a:t>
            </a:r>
            <a:r>
              <a:rPr lang="en-US" sz="2400" b="1" i="1" dirty="0">
                <a:solidFill>
                  <a:srgbClr val="6F2875"/>
                </a:solidFill>
                <a:latin typeface="Calibri" panose="020F0502020204030204" pitchFamily="34" charset="0"/>
                <a:cs typeface="Calibri" panose="020F0502020204030204" pitchFamily="34" charset="0"/>
                <a:sym typeface="Lato"/>
              </a:rPr>
              <a:t> de 4 </a:t>
            </a:r>
            <a:r>
              <a:rPr lang="en-US" sz="2400" b="1" i="1" dirty="0" err="1">
                <a:solidFill>
                  <a:srgbClr val="6F2875"/>
                </a:solidFill>
                <a:latin typeface="Calibri" panose="020F0502020204030204" pitchFamily="34" charset="0"/>
                <a:cs typeface="Calibri" panose="020F0502020204030204" pitchFamily="34" charset="0"/>
                <a:sym typeface="Lato"/>
              </a:rPr>
              <a:t>à</a:t>
            </a:r>
            <a:r>
              <a:rPr lang="en-US" sz="2400" b="1" i="1" dirty="0">
                <a:solidFill>
                  <a:srgbClr val="6F2875"/>
                </a:solidFill>
                <a:latin typeface="Calibri" panose="020F0502020204030204" pitchFamily="34" charset="0"/>
                <a:cs typeface="Calibri" panose="020F0502020204030204" pitchFamily="34" charset="0"/>
                <a:sym typeface="Lato"/>
              </a:rPr>
              <a:t> 5 </a:t>
            </a:r>
            <a:r>
              <a:rPr lang="en-US" sz="2400" b="1" i="1" dirty="0" err="1">
                <a:solidFill>
                  <a:srgbClr val="6F2875"/>
                </a:solidFill>
                <a:latin typeface="Calibri" panose="020F0502020204030204" pitchFamily="34" charset="0"/>
                <a:cs typeface="Calibri" panose="020F0502020204030204" pitchFamily="34" charset="0"/>
                <a:sym typeface="Lato"/>
              </a:rPr>
              <a:t>personnes</a:t>
            </a:r>
            <a:r>
              <a:rPr lang="en-US" sz="2400" b="1" i="1" dirty="0">
                <a:solidFill>
                  <a:srgbClr val="6F2875"/>
                </a:solidFill>
                <a:latin typeface="Calibri" panose="020F0502020204030204" pitchFamily="34" charset="0"/>
                <a:cs typeface="Calibri" panose="020F0502020204030204" pitchFamily="34" charset="0"/>
                <a:sym typeface="Lato"/>
              </a:rPr>
              <a:t> (par pays, </a:t>
            </a:r>
            <a:r>
              <a:rPr lang="en-US" sz="2400" b="1" i="1" dirty="0" err="1">
                <a:solidFill>
                  <a:srgbClr val="6F2875"/>
                </a:solidFill>
                <a:latin typeface="Calibri" panose="020F0502020204030204" pitchFamily="34" charset="0"/>
                <a:cs typeface="Calibri" panose="020F0502020204030204" pitchFamily="34" charset="0"/>
                <a:sym typeface="Lato"/>
              </a:rPr>
              <a:t>si</a:t>
            </a:r>
            <a:r>
              <a:rPr lang="en-US" sz="2400" b="1" i="1" dirty="0">
                <a:solidFill>
                  <a:srgbClr val="6F2875"/>
                </a:solidFill>
                <a:latin typeface="Calibri" panose="020F0502020204030204" pitchFamily="34" charset="0"/>
                <a:cs typeface="Calibri" panose="020F0502020204030204" pitchFamily="34" charset="0"/>
                <a:sym typeface="Lato"/>
              </a:rPr>
              <a:t> possible)</a:t>
            </a:r>
          </a:p>
        </p:txBody>
      </p:sp>
    </p:spTree>
    <p:extLst>
      <p:ext uri="{BB962C8B-B14F-4D97-AF65-F5344CB8AC3E}">
        <p14:creationId xmlns:p14="http://schemas.microsoft.com/office/powerpoint/2010/main" val="22165645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899" y="368053"/>
            <a:ext cx="10280705" cy="518508"/>
          </a:xfrm>
          <a:prstGeom prst="rect">
            <a:avLst/>
          </a:prstGeom>
        </p:spPr>
        <p:txBody>
          <a:bodyPr vert="horz" lIns="0" tIns="0" rIns="0" bIns="0" rtlCol="0" anchor="t" anchorCtr="0">
            <a:normAutofit/>
          </a:bodyPr>
          <a:lstStyle/>
          <a:p>
            <a:r>
              <a:rPr lang="en-US" sz="3200" b="1" dirty="0" err="1">
                <a:solidFill>
                  <a:schemeClr val="tx2"/>
                </a:solidFill>
                <a:latin typeface="Calibri" panose="020F0502020204030204" pitchFamily="34" charset="0"/>
              </a:rPr>
              <a:t>Principaux</a:t>
            </a:r>
            <a:r>
              <a:rPr lang="en-US" sz="3200" b="1" dirty="0">
                <a:solidFill>
                  <a:schemeClr val="tx2"/>
                </a:solidFill>
                <a:latin typeface="Calibri" panose="020F0502020204030204" pitchFamily="34" charset="0"/>
              </a:rPr>
              <a:t> </a:t>
            </a:r>
            <a:r>
              <a:rPr lang="en-US" sz="3200" b="1" dirty="0" err="1">
                <a:solidFill>
                  <a:schemeClr val="tx2"/>
                </a:solidFill>
                <a:latin typeface="Calibri" panose="020F0502020204030204" pitchFamily="34" charset="0"/>
              </a:rPr>
              <a:t>enseignements</a:t>
            </a:r>
            <a:r>
              <a:rPr lang="en-US" sz="3200" b="1" dirty="0">
                <a:solidFill>
                  <a:schemeClr val="tx2"/>
                </a:solidFill>
                <a:latin typeface="Calibri" panose="020F0502020204030204" pitchFamily="34" charset="0"/>
              </a:rPr>
              <a:t> – Cadre financier</a:t>
            </a: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9" name="Google Shape;284;p14">
            <a:extLst>
              <a:ext uri="{FF2B5EF4-FFF2-40B4-BE49-F238E27FC236}">
                <a16:creationId xmlns:a16="http://schemas.microsoft.com/office/drawing/2014/main" id="{A567C80C-FCBD-5246-2CB8-DB23BE3810E7}"/>
              </a:ext>
            </a:extLst>
          </p:cNvPr>
          <p:cNvSpPr/>
          <p:nvPr/>
        </p:nvSpPr>
        <p:spPr>
          <a:xfrm>
            <a:off x="723900" y="1267100"/>
            <a:ext cx="10744200" cy="4219696"/>
          </a:xfrm>
          <a:prstGeom prst="rect">
            <a:avLst/>
          </a:prstGeom>
          <a:solidFill>
            <a:srgbClr val="6F2875">
              <a:alpha val="10000"/>
            </a:srgbClr>
          </a:solid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a:lnSpc>
                <a:spcPts val="2200"/>
              </a:lnSpc>
              <a:spcBef>
                <a:spcPts val="1000"/>
              </a:spcBef>
              <a:buClr>
                <a:schemeClr val="dk1"/>
              </a:buClr>
              <a:buSzPts val="1800"/>
            </a:pPr>
            <a:r>
              <a:rPr lang="en-US" sz="2000" b="1" dirty="0">
                <a:solidFill>
                  <a:srgbClr val="6F2875"/>
                </a:solidFill>
                <a:latin typeface="Calibri" panose="020F0502020204030204" pitchFamily="34" charset="0"/>
                <a:cs typeface="Calibri" panose="020F0502020204030204" pitchFamily="34" charset="0"/>
                <a:sym typeface="Lato"/>
              </a:rPr>
              <a:t>Les cadres de </a:t>
            </a:r>
            <a:r>
              <a:rPr lang="en-US" sz="2000" b="1" dirty="0" err="1">
                <a:solidFill>
                  <a:srgbClr val="6F2875"/>
                </a:solidFill>
                <a:latin typeface="Calibri" panose="020F0502020204030204" pitchFamily="34" charset="0"/>
                <a:cs typeface="Calibri" panose="020F0502020204030204" pitchFamily="34" charset="0"/>
                <a:sym typeface="Lato"/>
              </a:rPr>
              <a:t>financement</a:t>
            </a:r>
            <a:r>
              <a:rPr lang="en-US" sz="2000" b="1" dirty="0">
                <a:solidFill>
                  <a:srgbClr val="6F2875"/>
                </a:solidFill>
                <a:latin typeface="Calibri" panose="020F0502020204030204" pitchFamily="34" charset="0"/>
                <a:cs typeface="Calibri" panose="020F0502020204030204" pitchFamily="34" charset="0"/>
                <a:sym typeface="Lato"/>
              </a:rPr>
              <a:t> </a:t>
            </a:r>
            <a:r>
              <a:rPr lang="en-US" sz="2000" b="1" dirty="0" err="1">
                <a:solidFill>
                  <a:srgbClr val="6F2875"/>
                </a:solidFill>
                <a:latin typeface="Calibri" panose="020F0502020204030204" pitchFamily="34" charset="0"/>
                <a:cs typeface="Calibri" panose="020F0502020204030204" pitchFamily="34" charset="0"/>
                <a:sym typeface="Lato"/>
              </a:rPr>
              <a:t>sont</a:t>
            </a:r>
            <a:r>
              <a:rPr lang="en-US" sz="2000" b="1" dirty="0">
                <a:solidFill>
                  <a:srgbClr val="6F2875"/>
                </a:solidFill>
                <a:latin typeface="Calibri" panose="020F0502020204030204" pitchFamily="34" charset="0"/>
                <a:cs typeface="Calibri" panose="020F0502020204030204" pitchFamily="34" charset="0"/>
                <a:sym typeface="Lato"/>
              </a:rPr>
              <a:t> </a:t>
            </a:r>
            <a:r>
              <a:rPr lang="en-US" sz="2000" b="1" dirty="0" err="1">
                <a:solidFill>
                  <a:srgbClr val="6F2875"/>
                </a:solidFill>
                <a:latin typeface="Calibri" panose="020F0502020204030204" pitchFamily="34" charset="0"/>
                <a:cs typeface="Calibri" panose="020F0502020204030204" pitchFamily="34" charset="0"/>
                <a:sym typeface="Lato"/>
              </a:rPr>
              <a:t>essentiels</a:t>
            </a:r>
            <a:r>
              <a:rPr lang="en-US" sz="2000" b="1" dirty="0">
                <a:solidFill>
                  <a:srgbClr val="6F2875"/>
                </a:solidFill>
                <a:latin typeface="Calibri" panose="020F0502020204030204" pitchFamily="34" charset="0"/>
                <a:cs typeface="Calibri" panose="020F0502020204030204" pitchFamily="34" charset="0"/>
                <a:sym typeface="Lato"/>
              </a:rPr>
              <a:t> pour donner la </a:t>
            </a:r>
            <a:r>
              <a:rPr lang="en-US" sz="2000" b="1" dirty="0" err="1">
                <a:solidFill>
                  <a:srgbClr val="6F2875"/>
                </a:solidFill>
                <a:latin typeface="Calibri" panose="020F0502020204030204" pitchFamily="34" charset="0"/>
                <a:cs typeface="Calibri" panose="020F0502020204030204" pitchFamily="34" charset="0"/>
                <a:sym typeface="Lato"/>
              </a:rPr>
              <a:t>priorité</a:t>
            </a:r>
            <a:r>
              <a:rPr lang="en-US" sz="2000" b="1" dirty="0">
                <a:solidFill>
                  <a:srgbClr val="6F2875"/>
                </a:solidFill>
                <a:latin typeface="Calibri" panose="020F0502020204030204" pitchFamily="34" charset="0"/>
                <a:cs typeface="Calibri" panose="020F0502020204030204" pitchFamily="34" charset="0"/>
                <a:sym typeface="Lato"/>
              </a:rPr>
              <a:t> aux </a:t>
            </a:r>
            <a:r>
              <a:rPr lang="en-US" sz="2000" b="1" dirty="0" err="1">
                <a:solidFill>
                  <a:srgbClr val="6F2875"/>
                </a:solidFill>
                <a:latin typeface="Calibri" panose="020F0502020204030204" pitchFamily="34" charset="0"/>
                <a:cs typeface="Calibri" panose="020F0502020204030204" pitchFamily="34" charset="0"/>
                <a:sym typeface="Lato"/>
              </a:rPr>
              <a:t>financements</a:t>
            </a:r>
            <a:r>
              <a:rPr lang="en-US" sz="2000" b="1" dirty="0">
                <a:solidFill>
                  <a:srgbClr val="6F2875"/>
                </a:solidFill>
                <a:latin typeface="Calibri" panose="020F0502020204030204" pitchFamily="34" charset="0"/>
                <a:cs typeface="Calibri" panose="020F0502020204030204" pitchFamily="34" charset="0"/>
                <a:sym typeface="Lato"/>
              </a:rPr>
              <a:t> publics </a:t>
            </a:r>
            <a:r>
              <a:rPr lang="en-US" sz="2000" b="1" dirty="0" err="1">
                <a:solidFill>
                  <a:srgbClr val="6F2875"/>
                </a:solidFill>
                <a:latin typeface="Calibri" panose="020F0502020204030204" pitchFamily="34" charset="0"/>
                <a:cs typeface="Calibri" panose="020F0502020204030204" pitchFamily="34" charset="0"/>
                <a:sym typeface="Lato"/>
              </a:rPr>
              <a:t>en</a:t>
            </a:r>
            <a:r>
              <a:rPr lang="en-US" sz="2000" b="1" dirty="0">
                <a:solidFill>
                  <a:srgbClr val="6F2875"/>
                </a:solidFill>
                <a:latin typeface="Calibri" panose="020F0502020204030204" pitchFamily="34" charset="0"/>
                <a:cs typeface="Calibri" panose="020F0502020204030204" pitchFamily="34" charset="0"/>
                <a:sym typeface="Lato"/>
              </a:rPr>
              <a:t> </a:t>
            </a:r>
            <a:r>
              <a:rPr lang="en-US" sz="2000" b="1" dirty="0" err="1">
                <a:solidFill>
                  <a:srgbClr val="6F2875"/>
                </a:solidFill>
                <a:latin typeface="Calibri" panose="020F0502020204030204" pitchFamily="34" charset="0"/>
                <a:cs typeface="Calibri" panose="020F0502020204030204" pitchFamily="34" charset="0"/>
                <a:sym typeface="Lato"/>
              </a:rPr>
              <a:t>faveur</a:t>
            </a:r>
            <a:r>
              <a:rPr lang="en-US" sz="2000" b="1" dirty="0">
                <a:solidFill>
                  <a:srgbClr val="6F2875"/>
                </a:solidFill>
                <a:latin typeface="Calibri" panose="020F0502020204030204" pitchFamily="34" charset="0"/>
                <a:cs typeface="Calibri" panose="020F0502020204030204" pitchFamily="34" charset="0"/>
                <a:sym typeface="Lato"/>
              </a:rPr>
              <a:t> de </a:t>
            </a:r>
            <a:r>
              <a:rPr lang="en-US" sz="2000" b="1" dirty="0" err="1">
                <a:solidFill>
                  <a:srgbClr val="6F2875"/>
                </a:solidFill>
                <a:latin typeface="Calibri" panose="020F0502020204030204" pitchFamily="34" charset="0"/>
                <a:cs typeface="Calibri" panose="020F0502020204030204" pitchFamily="34" charset="0"/>
                <a:sym typeface="Lato"/>
              </a:rPr>
              <a:t>résultats</a:t>
            </a:r>
            <a:r>
              <a:rPr lang="en-US" sz="2000" b="1" dirty="0">
                <a:solidFill>
                  <a:srgbClr val="6F2875"/>
                </a:solidFill>
                <a:latin typeface="Calibri" panose="020F0502020204030204" pitchFamily="34" charset="0"/>
                <a:cs typeface="Calibri" panose="020F0502020204030204" pitchFamily="34" charset="0"/>
                <a:sym typeface="Lato"/>
              </a:rPr>
              <a:t> de services </a:t>
            </a:r>
            <a:r>
              <a:rPr lang="en-US" sz="2000" b="1" dirty="0" err="1">
                <a:solidFill>
                  <a:srgbClr val="6F2875"/>
                </a:solidFill>
                <a:latin typeface="Calibri" panose="020F0502020204030204" pitchFamily="34" charset="0"/>
                <a:cs typeface="Calibri" panose="020F0502020204030204" pitchFamily="34" charset="0"/>
                <a:sym typeface="Lato"/>
              </a:rPr>
              <a:t>inclusifs</a:t>
            </a:r>
            <a:r>
              <a:rPr lang="en-US" sz="2000" b="1" dirty="0">
                <a:solidFill>
                  <a:srgbClr val="6F2875"/>
                </a:solidFill>
                <a:latin typeface="Calibri" panose="020F0502020204030204" pitchFamily="34" charset="0"/>
                <a:cs typeface="Calibri" panose="020F0502020204030204" pitchFamily="34" charset="0"/>
                <a:sym typeface="Lato"/>
              </a:rPr>
              <a:t>, </a:t>
            </a:r>
            <a:r>
              <a:rPr lang="en-US" sz="2000" b="1" dirty="0" err="1">
                <a:solidFill>
                  <a:srgbClr val="6F2875"/>
                </a:solidFill>
                <a:latin typeface="Calibri" panose="020F0502020204030204" pitchFamily="34" charset="0"/>
                <a:cs typeface="Calibri" panose="020F0502020204030204" pitchFamily="34" charset="0"/>
                <a:sym typeface="Lato"/>
              </a:rPr>
              <a:t>plutôt</a:t>
            </a:r>
            <a:r>
              <a:rPr lang="en-US" sz="2000" b="1" dirty="0">
                <a:solidFill>
                  <a:srgbClr val="6F2875"/>
                </a:solidFill>
                <a:latin typeface="Calibri" panose="020F0502020204030204" pitchFamily="34" charset="0"/>
                <a:cs typeface="Calibri" panose="020F0502020204030204" pitchFamily="34" charset="0"/>
                <a:sym typeface="Lato"/>
              </a:rPr>
              <a:t> que </a:t>
            </a:r>
            <a:r>
              <a:rPr lang="en-US" sz="2000" b="1" dirty="0" err="1">
                <a:solidFill>
                  <a:srgbClr val="6F2875"/>
                </a:solidFill>
                <a:latin typeface="Calibri" panose="020F0502020204030204" pitchFamily="34" charset="0"/>
                <a:cs typeface="Calibri" panose="020F0502020204030204" pitchFamily="34" charset="0"/>
                <a:sym typeface="Lato"/>
              </a:rPr>
              <a:t>d'infrastructures</a:t>
            </a:r>
            <a:r>
              <a:rPr lang="en-US" sz="2000" b="1" dirty="0">
                <a:solidFill>
                  <a:srgbClr val="6F2875"/>
                </a:solidFill>
                <a:latin typeface="Calibri" panose="020F0502020204030204" pitchFamily="34" charset="0"/>
                <a:cs typeface="Calibri" panose="020F0502020204030204" pitchFamily="34" charset="0"/>
                <a:sym typeface="Lato"/>
              </a:rPr>
              <a:t> inputs et de subventions </a:t>
            </a:r>
            <a:r>
              <a:rPr lang="en-US" sz="2000" b="1" dirty="0" err="1">
                <a:solidFill>
                  <a:srgbClr val="6F2875"/>
                </a:solidFill>
                <a:latin typeface="Calibri" panose="020F0502020204030204" pitchFamily="34" charset="0"/>
                <a:cs typeface="Calibri" panose="020F0502020204030204" pitchFamily="34" charset="0"/>
                <a:sym typeface="Lato"/>
              </a:rPr>
              <a:t>régressives</a:t>
            </a:r>
            <a:r>
              <a:rPr lang="en-US" sz="2000" b="1" dirty="0">
                <a:solidFill>
                  <a:srgbClr val="6F2875"/>
                </a:solidFill>
                <a:latin typeface="Calibri" panose="020F0502020204030204" pitchFamily="34" charset="0"/>
                <a:cs typeface="Calibri" panose="020F0502020204030204" pitchFamily="34" charset="0"/>
                <a:sym typeface="Lato"/>
              </a:rPr>
              <a:t>.</a:t>
            </a:r>
          </a:p>
          <a:p>
            <a:pPr marL="285750" indent="-285750">
              <a:lnSpc>
                <a:spcPts val="2200"/>
              </a:lnSpc>
              <a:spcBef>
                <a:spcPts val="1000"/>
              </a:spcBef>
              <a:buClr>
                <a:schemeClr val="dk1"/>
              </a:buClr>
              <a:buSzPts val="1800"/>
              <a:buFont typeface="Arial" panose="020B0604020202020204" pitchFamily="34" charset="0"/>
              <a:buChar char="•"/>
            </a:pPr>
            <a:r>
              <a:rPr lang="en-US" sz="2000" dirty="0">
                <a:sym typeface="Lato"/>
              </a:rPr>
              <a:t>Les cadres de </a:t>
            </a:r>
            <a:r>
              <a:rPr lang="en-US" sz="2000" dirty="0" err="1">
                <a:sym typeface="Lato"/>
              </a:rPr>
              <a:t>financement</a:t>
            </a:r>
            <a:r>
              <a:rPr lang="en-US" sz="2000" dirty="0">
                <a:sym typeface="Lato"/>
              </a:rPr>
              <a:t> </a:t>
            </a:r>
            <a:r>
              <a:rPr lang="en-US" sz="2000" b="1" dirty="0" err="1">
                <a:sym typeface="Lato"/>
              </a:rPr>
              <a:t>doivent</a:t>
            </a:r>
            <a:r>
              <a:rPr lang="en-US" sz="2000" b="1" dirty="0">
                <a:sym typeface="Lato"/>
              </a:rPr>
              <a:t> </a:t>
            </a:r>
            <a:r>
              <a:rPr lang="en-US" sz="2000" b="1" dirty="0" err="1">
                <a:sym typeface="Lato"/>
              </a:rPr>
              <a:t>être</a:t>
            </a:r>
            <a:r>
              <a:rPr lang="en-US" sz="2000" b="1" dirty="0">
                <a:sym typeface="Lato"/>
              </a:rPr>
              <a:t> </a:t>
            </a:r>
            <a:r>
              <a:rPr lang="en-US" sz="2000" b="1" dirty="0" err="1">
                <a:sym typeface="Lato"/>
              </a:rPr>
              <a:t>élaborés</a:t>
            </a:r>
            <a:r>
              <a:rPr lang="en-US" sz="2000" b="1" dirty="0">
                <a:sym typeface="Lato"/>
              </a:rPr>
              <a:t> </a:t>
            </a:r>
            <a:r>
              <a:rPr lang="en-US" sz="2000" b="1" dirty="0" err="1">
                <a:sym typeface="Lato"/>
              </a:rPr>
              <a:t>en</a:t>
            </a:r>
            <a:r>
              <a:rPr lang="en-US" sz="2000" b="1" dirty="0">
                <a:sym typeface="Lato"/>
              </a:rPr>
              <a:t> </a:t>
            </a:r>
            <a:r>
              <a:rPr lang="en-US" sz="2000" b="1" dirty="0" err="1">
                <a:sym typeface="Lato"/>
              </a:rPr>
              <a:t>fonction</a:t>
            </a:r>
            <a:r>
              <a:rPr lang="en-US" sz="2000" b="1" dirty="0">
                <a:sym typeface="Lato"/>
              </a:rPr>
              <a:t> </a:t>
            </a:r>
            <a:r>
              <a:rPr lang="en-US" sz="2000" b="1" dirty="0" err="1">
                <a:sym typeface="Lato"/>
              </a:rPr>
              <a:t>à</a:t>
            </a:r>
            <a:r>
              <a:rPr lang="en-US" sz="2000" b="1" dirty="0">
                <a:sym typeface="Lato"/>
              </a:rPr>
              <a:t> la </a:t>
            </a:r>
            <a:r>
              <a:rPr lang="en-US" sz="2000" b="1" dirty="0" err="1">
                <a:sym typeface="Lato"/>
              </a:rPr>
              <a:t>fois</a:t>
            </a:r>
            <a:r>
              <a:rPr lang="en-US" sz="2000" b="1" dirty="0">
                <a:sym typeface="Lato"/>
              </a:rPr>
              <a:t> des </a:t>
            </a:r>
            <a:r>
              <a:rPr lang="en-US" sz="2000" b="1" dirty="0" err="1">
                <a:sym typeface="Lato"/>
              </a:rPr>
              <a:t>objectifs</a:t>
            </a:r>
            <a:r>
              <a:rPr lang="en-US" sz="2000" b="1" dirty="0">
                <a:sym typeface="Lato"/>
              </a:rPr>
              <a:t> et des </a:t>
            </a:r>
            <a:r>
              <a:rPr lang="en-US" sz="2000" b="1" dirty="0" err="1">
                <a:sym typeface="Lato"/>
              </a:rPr>
              <a:t>stratégies</a:t>
            </a:r>
            <a:r>
              <a:rPr lang="en-US" sz="2000" b="1" dirty="0">
                <a:sym typeface="Lato"/>
              </a:rPr>
              <a:t> </a:t>
            </a:r>
            <a:r>
              <a:rPr lang="en-US" sz="2000" b="1" dirty="0" err="1">
                <a:sym typeface="Lato"/>
              </a:rPr>
              <a:t>nationaux</a:t>
            </a:r>
            <a:r>
              <a:rPr lang="en-US" sz="2000" b="1" dirty="0">
                <a:sym typeface="Lato"/>
              </a:rPr>
              <a:t> (du haut </a:t>
            </a:r>
            <a:r>
              <a:rPr lang="en-US" sz="2000" b="1" dirty="0" err="1">
                <a:sym typeface="Lato"/>
              </a:rPr>
              <a:t>vers</a:t>
            </a:r>
            <a:r>
              <a:rPr lang="en-US" sz="2000" b="1" dirty="0">
                <a:sym typeface="Lato"/>
              </a:rPr>
              <a:t> le bas) et des plans et </a:t>
            </a:r>
            <a:r>
              <a:rPr lang="en-US" sz="2000" b="1" dirty="0" err="1">
                <a:sym typeface="Lato"/>
              </a:rPr>
              <a:t>capacités</a:t>
            </a:r>
            <a:r>
              <a:rPr lang="en-US" sz="2000" b="1" dirty="0">
                <a:sym typeface="Lato"/>
              </a:rPr>
              <a:t> </a:t>
            </a:r>
            <a:r>
              <a:rPr lang="en-US" sz="2000" b="1" dirty="0" err="1">
                <a:sym typeface="Lato"/>
              </a:rPr>
              <a:t>locaux</a:t>
            </a:r>
            <a:r>
              <a:rPr lang="en-US" sz="2000" b="1" dirty="0">
                <a:sym typeface="Lato"/>
              </a:rPr>
              <a:t>, </a:t>
            </a:r>
            <a:r>
              <a:rPr lang="en-US" sz="2000" b="1" dirty="0" err="1">
                <a:sym typeface="Lato"/>
              </a:rPr>
              <a:t>ainsi</a:t>
            </a:r>
            <a:r>
              <a:rPr lang="en-US" sz="2000" b="1" dirty="0">
                <a:sym typeface="Lato"/>
              </a:rPr>
              <a:t> que de la </a:t>
            </a:r>
            <a:r>
              <a:rPr lang="en-US" sz="2000" b="1" dirty="0" err="1">
                <a:sym typeface="Lato"/>
              </a:rPr>
              <a:t>voix</a:t>
            </a:r>
            <a:r>
              <a:rPr lang="en-US" sz="2000" b="1" dirty="0">
                <a:sym typeface="Lato"/>
              </a:rPr>
              <a:t> des </a:t>
            </a:r>
            <a:r>
              <a:rPr lang="en-US" sz="2000" b="1" dirty="0" err="1">
                <a:sym typeface="Lato"/>
              </a:rPr>
              <a:t>pauvres</a:t>
            </a:r>
            <a:r>
              <a:rPr lang="en-US" sz="2000" b="1" dirty="0">
                <a:sym typeface="Lato"/>
              </a:rPr>
              <a:t> </a:t>
            </a:r>
            <a:r>
              <a:rPr lang="en-US" sz="2000" dirty="0">
                <a:sym typeface="Lato"/>
              </a:rPr>
              <a:t>(du bas </a:t>
            </a:r>
            <a:r>
              <a:rPr lang="en-US" sz="2000" dirty="0" err="1">
                <a:sym typeface="Lato"/>
              </a:rPr>
              <a:t>vers</a:t>
            </a:r>
            <a:r>
              <a:rPr lang="en-US" sz="2000" dirty="0">
                <a:sym typeface="Lato"/>
              </a:rPr>
              <a:t> le haut).</a:t>
            </a:r>
          </a:p>
          <a:p>
            <a:pPr marL="285750" indent="-285750">
              <a:lnSpc>
                <a:spcPts val="2200"/>
              </a:lnSpc>
              <a:spcBef>
                <a:spcPts val="1000"/>
              </a:spcBef>
              <a:buClr>
                <a:schemeClr val="dk1"/>
              </a:buClr>
              <a:buSzPts val="1800"/>
              <a:buFont typeface="Arial" panose="020B0604020202020204" pitchFamily="34" charset="0"/>
              <a:buChar char="•"/>
            </a:pPr>
            <a:r>
              <a:rPr lang="en-US" sz="2000" dirty="0">
                <a:sym typeface="Lato"/>
              </a:rPr>
              <a:t>Une planification </a:t>
            </a:r>
            <a:r>
              <a:rPr lang="en-US" sz="2000" dirty="0" err="1">
                <a:sym typeface="Lato"/>
              </a:rPr>
              <a:t>d'investissement</a:t>
            </a:r>
            <a:r>
              <a:rPr lang="en-US" sz="2000" dirty="0">
                <a:sym typeface="Lato"/>
              </a:rPr>
              <a:t> </a:t>
            </a:r>
            <a:r>
              <a:rPr lang="en-US" sz="2000" dirty="0" err="1">
                <a:sym typeface="Lato"/>
              </a:rPr>
              <a:t>efficace</a:t>
            </a:r>
            <a:r>
              <a:rPr lang="en-US" sz="2000" dirty="0">
                <a:sym typeface="Lato"/>
              </a:rPr>
              <a:t> </a:t>
            </a:r>
            <a:r>
              <a:rPr lang="en-US" sz="2000" b="1" dirty="0" err="1">
                <a:sym typeface="Lato"/>
              </a:rPr>
              <a:t>nécessite</a:t>
            </a:r>
            <a:r>
              <a:rPr lang="en-US" sz="2000" b="1" dirty="0">
                <a:sym typeface="Lato"/>
              </a:rPr>
              <a:t> </a:t>
            </a:r>
            <a:r>
              <a:rPr lang="en-US" sz="2000" b="1" dirty="0" err="1">
                <a:sym typeface="Lato"/>
              </a:rPr>
              <a:t>une</a:t>
            </a:r>
            <a:r>
              <a:rPr lang="en-US" sz="2000" b="1" dirty="0">
                <a:sym typeface="Lato"/>
              </a:rPr>
              <a:t> </a:t>
            </a:r>
            <a:r>
              <a:rPr lang="en-US" sz="2000" b="1" dirty="0" err="1">
                <a:sym typeface="Lato"/>
              </a:rPr>
              <a:t>compréhension</a:t>
            </a:r>
            <a:r>
              <a:rPr lang="en-US" sz="2000" b="1" dirty="0">
                <a:sym typeface="Lato"/>
              </a:rPr>
              <a:t> </a:t>
            </a:r>
            <a:r>
              <a:rPr lang="en-US" sz="2000" b="1" dirty="0" err="1">
                <a:sym typeface="Lato"/>
              </a:rPr>
              <a:t>détaillée</a:t>
            </a:r>
            <a:r>
              <a:rPr lang="en-US" sz="2000" b="1" dirty="0">
                <a:sym typeface="Lato"/>
              </a:rPr>
              <a:t> des </a:t>
            </a:r>
            <a:r>
              <a:rPr lang="en-US" sz="2000" b="1" dirty="0" err="1">
                <a:sym typeface="Lato"/>
              </a:rPr>
              <a:t>besoins</a:t>
            </a:r>
            <a:r>
              <a:rPr lang="en-US" sz="2000" b="1" dirty="0">
                <a:sym typeface="Lato"/>
              </a:rPr>
              <a:t> et des </a:t>
            </a:r>
            <a:r>
              <a:rPr lang="en-US" sz="2000" b="1" dirty="0" err="1">
                <a:sym typeface="Lato"/>
              </a:rPr>
              <a:t>coûts</a:t>
            </a:r>
            <a:r>
              <a:rPr lang="en-US" sz="2000" dirty="0">
                <a:sym typeface="Lato"/>
              </a:rPr>
              <a:t>, qui </a:t>
            </a:r>
            <a:r>
              <a:rPr lang="en-US" sz="2000" b="1" dirty="0">
                <a:sym typeface="Lato"/>
              </a:rPr>
              <a:t>exigent des </a:t>
            </a:r>
            <a:r>
              <a:rPr lang="en-US" sz="2000" b="1" dirty="0" err="1">
                <a:sym typeface="Lato"/>
              </a:rPr>
              <a:t>données</a:t>
            </a:r>
            <a:r>
              <a:rPr lang="en-US" sz="2000" b="1" dirty="0">
                <a:sym typeface="Lato"/>
              </a:rPr>
              <a:t> sur les services et les </a:t>
            </a:r>
            <a:r>
              <a:rPr lang="en-US" sz="2000" b="1" dirty="0" err="1">
                <a:sym typeface="Lato"/>
              </a:rPr>
              <a:t>dépenses</a:t>
            </a:r>
            <a:r>
              <a:rPr lang="en-US" sz="2000" b="1" dirty="0">
                <a:sym typeface="Lato"/>
              </a:rPr>
              <a:t> des </a:t>
            </a:r>
            <a:r>
              <a:rPr lang="en-US" sz="2000" b="1" dirty="0" err="1">
                <a:sym typeface="Lato"/>
              </a:rPr>
              <a:t>autorités</a:t>
            </a:r>
            <a:r>
              <a:rPr lang="en-US" sz="2000" b="1" dirty="0">
                <a:sym typeface="Lato"/>
              </a:rPr>
              <a:t> </a:t>
            </a:r>
            <a:r>
              <a:rPr lang="en-US" sz="2000" dirty="0">
                <a:sym typeface="Lato"/>
              </a:rPr>
              <a:t>qui ne </a:t>
            </a:r>
            <a:r>
              <a:rPr lang="en-US" sz="2000" dirty="0" err="1">
                <a:sym typeface="Lato"/>
              </a:rPr>
              <a:t>sont</a:t>
            </a:r>
            <a:r>
              <a:rPr lang="en-US" sz="2000" dirty="0">
                <a:sym typeface="Lato"/>
              </a:rPr>
              <a:t> </a:t>
            </a:r>
            <a:r>
              <a:rPr lang="en-US" sz="2000" dirty="0" err="1">
                <a:sym typeface="Lato"/>
              </a:rPr>
              <a:t>souvent</a:t>
            </a:r>
            <a:r>
              <a:rPr lang="en-US" sz="2000" dirty="0">
                <a:sym typeface="Lato"/>
              </a:rPr>
              <a:t> pas </a:t>
            </a:r>
            <a:r>
              <a:rPr lang="en-US" sz="2000" dirty="0" err="1">
                <a:sym typeface="Lato"/>
              </a:rPr>
              <a:t>disponibles</a:t>
            </a:r>
            <a:r>
              <a:rPr lang="en-US" sz="2000" dirty="0">
                <a:sym typeface="Lato"/>
              </a:rPr>
              <a:t> </a:t>
            </a:r>
            <a:r>
              <a:rPr lang="en-US" sz="2000" dirty="0" err="1">
                <a:sym typeface="Lato"/>
              </a:rPr>
              <a:t>ou</a:t>
            </a:r>
            <a:r>
              <a:rPr lang="en-US" sz="2000" dirty="0">
                <a:sym typeface="Lato"/>
              </a:rPr>
              <a:t> </a:t>
            </a:r>
            <a:r>
              <a:rPr lang="en-US" sz="2000" dirty="0" err="1">
                <a:sym typeface="Lato"/>
              </a:rPr>
              <a:t>utilisées</a:t>
            </a:r>
            <a:r>
              <a:rPr lang="en-US" sz="2000" dirty="0">
                <a:sym typeface="Lato"/>
              </a:rPr>
              <a:t>. </a:t>
            </a:r>
          </a:p>
          <a:p>
            <a:pPr marL="285750" indent="-285750">
              <a:lnSpc>
                <a:spcPts val="2200"/>
              </a:lnSpc>
              <a:spcBef>
                <a:spcPts val="1000"/>
              </a:spcBef>
              <a:buClr>
                <a:schemeClr val="dk1"/>
              </a:buClr>
              <a:buSzPts val="1800"/>
              <a:buFont typeface="Arial" panose="020B0604020202020204" pitchFamily="34" charset="0"/>
              <a:buChar char="•"/>
            </a:pPr>
            <a:r>
              <a:rPr lang="en-US" sz="2000" dirty="0">
                <a:sym typeface="Lato"/>
              </a:rPr>
              <a:t>Les plans </a:t>
            </a:r>
            <a:r>
              <a:rPr lang="en-US" sz="2000" dirty="0" err="1">
                <a:sym typeface="Lato"/>
              </a:rPr>
              <a:t>d'investissement</a:t>
            </a:r>
            <a:r>
              <a:rPr lang="en-US" sz="2000" dirty="0">
                <a:sym typeface="Lato"/>
              </a:rPr>
              <a:t>, </a:t>
            </a:r>
            <a:r>
              <a:rPr lang="en-US" sz="2000" b="1" dirty="0" err="1">
                <a:sym typeface="Lato"/>
              </a:rPr>
              <a:t>lorsque</a:t>
            </a:r>
            <a:r>
              <a:rPr lang="en-US" sz="2000" b="1" dirty="0">
                <a:sym typeface="Lato"/>
              </a:rPr>
              <a:t> les </a:t>
            </a:r>
            <a:r>
              <a:rPr lang="en-US" sz="2000" b="1" dirty="0" err="1">
                <a:sym typeface="Lato"/>
              </a:rPr>
              <a:t>critères</a:t>
            </a:r>
            <a:r>
              <a:rPr lang="en-US" sz="2000" b="1" dirty="0">
                <a:sym typeface="Lato"/>
              </a:rPr>
              <a:t> </a:t>
            </a:r>
            <a:r>
              <a:rPr lang="en-US" sz="2000" b="1" dirty="0" err="1">
                <a:sym typeface="Lato"/>
              </a:rPr>
              <a:t>d'allocation</a:t>
            </a:r>
            <a:r>
              <a:rPr lang="en-US" sz="2000" b="1" dirty="0">
                <a:sym typeface="Lato"/>
              </a:rPr>
              <a:t> </a:t>
            </a:r>
            <a:r>
              <a:rPr lang="en-US" sz="2000" b="1" dirty="0" err="1">
                <a:sym typeface="Lato"/>
              </a:rPr>
              <a:t>sont</a:t>
            </a:r>
            <a:r>
              <a:rPr lang="en-US" sz="2000" b="1" dirty="0">
                <a:sym typeface="Lato"/>
              </a:rPr>
              <a:t> </a:t>
            </a:r>
            <a:r>
              <a:rPr lang="en-US" sz="2000" b="1" dirty="0" err="1">
                <a:sym typeface="Lato"/>
              </a:rPr>
              <a:t>clairement</a:t>
            </a:r>
            <a:r>
              <a:rPr lang="en-US" sz="2000" b="1" dirty="0">
                <a:sym typeface="Lato"/>
              </a:rPr>
              <a:t> </a:t>
            </a:r>
            <a:r>
              <a:rPr lang="en-US" sz="2000" b="1" dirty="0" err="1">
                <a:sym typeface="Lato"/>
              </a:rPr>
              <a:t>définis</a:t>
            </a:r>
            <a:r>
              <a:rPr lang="en-US" sz="2000" b="1" dirty="0">
                <a:sym typeface="Lato"/>
              </a:rPr>
              <a:t> et </a:t>
            </a:r>
            <a:r>
              <a:rPr lang="en-US" sz="2000" b="1" dirty="0" err="1">
                <a:sym typeface="Lato"/>
              </a:rPr>
              <a:t>basés</a:t>
            </a:r>
            <a:r>
              <a:rPr lang="en-US" sz="2000" b="1" dirty="0">
                <a:sym typeface="Lato"/>
              </a:rPr>
              <a:t> sur des </a:t>
            </a:r>
            <a:r>
              <a:rPr lang="en-US" sz="2000" b="1" dirty="0" err="1">
                <a:sym typeface="Lato"/>
              </a:rPr>
              <a:t>données</a:t>
            </a:r>
            <a:r>
              <a:rPr lang="en-US" sz="2000" dirty="0">
                <a:sym typeface="Lato"/>
              </a:rPr>
              <a:t>, </a:t>
            </a:r>
            <a:r>
              <a:rPr lang="en-US" sz="2000" dirty="0" err="1">
                <a:sym typeface="Lato"/>
              </a:rPr>
              <a:t>peuvent</a:t>
            </a:r>
            <a:r>
              <a:rPr lang="en-US" sz="2000" dirty="0">
                <a:sym typeface="Lato"/>
              </a:rPr>
              <a:t> </a:t>
            </a:r>
            <a:r>
              <a:rPr lang="en-US" sz="2000" dirty="0" err="1">
                <a:sym typeface="Lato"/>
              </a:rPr>
              <a:t>conduire</a:t>
            </a:r>
            <a:r>
              <a:rPr lang="en-US" sz="2000" dirty="0">
                <a:sym typeface="Lato"/>
              </a:rPr>
              <a:t> </a:t>
            </a:r>
            <a:r>
              <a:rPr lang="en-US" sz="2000" dirty="0" err="1">
                <a:sym typeface="Lato"/>
              </a:rPr>
              <a:t>à</a:t>
            </a:r>
            <a:r>
              <a:rPr lang="en-US" sz="2000" dirty="0">
                <a:sym typeface="Lato"/>
              </a:rPr>
              <a:t> </a:t>
            </a:r>
            <a:r>
              <a:rPr lang="en-US" sz="2000" dirty="0" err="1">
                <a:sym typeface="Lato"/>
              </a:rPr>
              <a:t>une</a:t>
            </a:r>
            <a:r>
              <a:rPr lang="en-US" sz="2000" dirty="0">
                <a:sym typeface="Lato"/>
              </a:rPr>
              <a:t> </a:t>
            </a:r>
            <a:r>
              <a:rPr lang="en-US" sz="2000" dirty="0" err="1">
                <a:sym typeface="Lato"/>
              </a:rPr>
              <a:t>prise</a:t>
            </a:r>
            <a:r>
              <a:rPr lang="en-US" sz="2000" dirty="0">
                <a:sym typeface="Lato"/>
              </a:rPr>
              <a:t> de </a:t>
            </a:r>
            <a:r>
              <a:rPr lang="en-US" sz="2000" dirty="0" err="1">
                <a:sym typeface="Lato"/>
              </a:rPr>
              <a:t>décision</a:t>
            </a:r>
            <a:r>
              <a:rPr lang="en-US" sz="2000" dirty="0">
                <a:sym typeface="Lato"/>
              </a:rPr>
              <a:t> plus </a:t>
            </a:r>
            <a:r>
              <a:rPr lang="en-US" sz="2000" dirty="0" err="1">
                <a:sym typeface="Lato"/>
              </a:rPr>
              <a:t>transparente</a:t>
            </a:r>
            <a:r>
              <a:rPr lang="en-US" sz="2000" dirty="0">
                <a:sym typeface="Lato"/>
              </a:rPr>
              <a:t>, </a:t>
            </a:r>
            <a:r>
              <a:rPr lang="en-US" sz="2000" dirty="0" err="1">
                <a:sym typeface="Lato"/>
              </a:rPr>
              <a:t>en</a:t>
            </a:r>
            <a:r>
              <a:rPr lang="en-US" sz="2000" dirty="0">
                <a:sym typeface="Lato"/>
              </a:rPr>
              <a:t> particulier </a:t>
            </a:r>
            <a:r>
              <a:rPr lang="en-US" sz="2000" b="1" dirty="0">
                <a:sym typeface="Lato"/>
              </a:rPr>
              <a:t>pour </a:t>
            </a:r>
            <a:r>
              <a:rPr lang="en-US" sz="2000" b="1" dirty="0" err="1">
                <a:sym typeface="Lato"/>
              </a:rPr>
              <a:t>atteindre</a:t>
            </a:r>
            <a:r>
              <a:rPr lang="en-US" sz="2000" b="1" dirty="0">
                <a:sym typeface="Lato"/>
              </a:rPr>
              <a:t> les populations </a:t>
            </a:r>
            <a:r>
              <a:rPr lang="en-US" sz="2000" b="1" dirty="0" err="1">
                <a:sym typeface="Lato"/>
              </a:rPr>
              <a:t>défavorisées</a:t>
            </a:r>
            <a:r>
              <a:rPr lang="en-US" sz="2000" dirty="0">
                <a:sym typeface="Lato"/>
              </a:rPr>
              <a:t>.</a:t>
            </a:r>
          </a:p>
        </p:txBody>
      </p:sp>
    </p:spTree>
    <p:extLst>
      <p:ext uri="{BB962C8B-B14F-4D97-AF65-F5344CB8AC3E}">
        <p14:creationId xmlns:p14="http://schemas.microsoft.com/office/powerpoint/2010/main" val="36727315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899" y="368053"/>
            <a:ext cx="10744201" cy="518508"/>
          </a:xfrm>
          <a:prstGeom prst="rect">
            <a:avLst/>
          </a:prstGeom>
        </p:spPr>
        <p:txBody>
          <a:bodyPr vert="horz" lIns="0" tIns="0" rIns="0" bIns="0" rtlCol="0" anchor="t" anchorCtr="0">
            <a:normAutofit fontScale="90000"/>
          </a:bodyPr>
          <a:lstStyle/>
          <a:p>
            <a:r>
              <a:rPr lang="en-US" sz="3200" b="1" dirty="0">
                <a:solidFill>
                  <a:schemeClr val="tx2"/>
                </a:solidFill>
                <a:latin typeface="Calibri" panose="020F0502020204030204" pitchFamily="34" charset="0"/>
              </a:rPr>
              <a:t>Les </a:t>
            </a:r>
            <a:r>
              <a:rPr lang="en-US" sz="3200" b="1" dirty="0" err="1">
                <a:solidFill>
                  <a:schemeClr val="tx2"/>
                </a:solidFill>
                <a:latin typeface="Calibri" panose="020F0502020204030204" pitchFamily="34" charset="0"/>
              </a:rPr>
              <a:t>décisions</a:t>
            </a:r>
            <a:r>
              <a:rPr lang="en-US" sz="3200" b="1" dirty="0">
                <a:solidFill>
                  <a:schemeClr val="tx2"/>
                </a:solidFill>
                <a:latin typeface="Calibri" panose="020F0502020204030204" pitchFamily="34" charset="0"/>
              </a:rPr>
              <a:t> </a:t>
            </a:r>
            <a:r>
              <a:rPr lang="en-US" sz="3200" b="1" dirty="0" err="1">
                <a:solidFill>
                  <a:schemeClr val="tx2"/>
                </a:solidFill>
                <a:latin typeface="Calibri" panose="020F0502020204030204" pitchFamily="34" charset="0"/>
              </a:rPr>
              <a:t>d'investissement</a:t>
            </a:r>
            <a:r>
              <a:rPr lang="en-US" sz="3200" b="1" dirty="0">
                <a:solidFill>
                  <a:schemeClr val="tx2"/>
                </a:solidFill>
                <a:latin typeface="Calibri" panose="020F0502020204030204" pitchFamily="34" charset="0"/>
              </a:rPr>
              <a:t> </a:t>
            </a:r>
            <a:r>
              <a:rPr lang="en-US" sz="3200" b="1" dirty="0" err="1">
                <a:solidFill>
                  <a:schemeClr val="tx2"/>
                </a:solidFill>
                <a:latin typeface="Calibri" panose="020F0502020204030204" pitchFamily="34" charset="0"/>
              </a:rPr>
              <a:t>devraient</a:t>
            </a:r>
            <a:r>
              <a:rPr lang="en-US" sz="3200" b="1" dirty="0">
                <a:solidFill>
                  <a:schemeClr val="tx2"/>
                </a:solidFill>
                <a:latin typeface="Calibri" panose="020F0502020204030204" pitchFamily="34" charset="0"/>
              </a:rPr>
              <a:t> </a:t>
            </a:r>
            <a:r>
              <a:rPr lang="en-US" sz="3200" b="1" dirty="0" err="1">
                <a:solidFill>
                  <a:schemeClr val="tx2"/>
                </a:solidFill>
                <a:latin typeface="Calibri" panose="020F0502020204030204" pitchFamily="34" charset="0"/>
              </a:rPr>
              <a:t>être</a:t>
            </a:r>
            <a:r>
              <a:rPr lang="en-US" sz="3200" b="1" dirty="0">
                <a:solidFill>
                  <a:schemeClr val="tx2"/>
                </a:solidFill>
                <a:latin typeface="Calibri" panose="020F0502020204030204" pitchFamily="34" charset="0"/>
              </a:rPr>
              <a:t> </a:t>
            </a:r>
            <a:r>
              <a:rPr lang="en-US" sz="3200" b="1" dirty="0" err="1">
                <a:solidFill>
                  <a:schemeClr val="tx2"/>
                </a:solidFill>
                <a:latin typeface="Calibri" panose="020F0502020204030204" pitchFamily="34" charset="0"/>
              </a:rPr>
              <a:t>alignées</a:t>
            </a:r>
            <a:r>
              <a:rPr lang="en-US" sz="3200" b="1" dirty="0">
                <a:solidFill>
                  <a:schemeClr val="tx2"/>
                </a:solidFill>
                <a:latin typeface="Calibri" panose="020F0502020204030204" pitchFamily="34" charset="0"/>
              </a:rPr>
              <a:t> sur les </a:t>
            </a:r>
            <a:r>
              <a:rPr lang="en-US" sz="3200" b="1" dirty="0" err="1">
                <a:solidFill>
                  <a:schemeClr val="tx2"/>
                </a:solidFill>
                <a:latin typeface="Calibri" panose="020F0502020204030204" pitchFamily="34" charset="0"/>
              </a:rPr>
              <a:t>responsabilités</a:t>
            </a:r>
            <a:endParaRPr lang="en-US" sz="3200" b="1" dirty="0">
              <a:solidFill>
                <a:schemeClr val="tx2"/>
              </a:solidFill>
              <a:latin typeface="Calibri" panose="020F0502020204030204" pitchFamily="34" charset="0"/>
            </a:endParaRP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9" name="Google Shape;284;p14">
            <a:extLst>
              <a:ext uri="{FF2B5EF4-FFF2-40B4-BE49-F238E27FC236}">
                <a16:creationId xmlns:a16="http://schemas.microsoft.com/office/drawing/2014/main" id="{A567C80C-FCBD-5246-2CB8-DB23BE3810E7}"/>
              </a:ext>
            </a:extLst>
          </p:cNvPr>
          <p:cNvSpPr/>
          <p:nvPr/>
        </p:nvSpPr>
        <p:spPr>
          <a:xfrm>
            <a:off x="723900" y="1066799"/>
            <a:ext cx="10744200" cy="3249169"/>
          </a:xfrm>
          <a:prstGeom prst="rect">
            <a:avLst/>
          </a:prstGeom>
          <a:solidFill>
            <a:srgbClr val="6F2875">
              <a:alpha val="10000"/>
            </a:srgbClr>
          </a:solid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2400" dirty="0">
                <a:sym typeface="Lato"/>
              </a:rPr>
              <a:t>Les </a:t>
            </a:r>
            <a:r>
              <a:rPr lang="en-US" sz="2400" dirty="0" err="1">
                <a:sym typeface="Lato"/>
              </a:rPr>
              <a:t>décisions</a:t>
            </a:r>
            <a:r>
              <a:rPr lang="en-US" sz="2400" dirty="0">
                <a:sym typeface="Lato"/>
              </a:rPr>
              <a:t> de </a:t>
            </a:r>
            <a:r>
              <a:rPr lang="en-US" sz="2400" dirty="0" err="1">
                <a:sym typeface="Lato"/>
              </a:rPr>
              <a:t>financement</a:t>
            </a:r>
            <a:r>
              <a:rPr lang="en-US" sz="2400" dirty="0">
                <a:sym typeface="Lato"/>
              </a:rPr>
              <a:t>, les </a:t>
            </a:r>
            <a:r>
              <a:rPr lang="en-US" sz="2400" dirty="0" err="1">
                <a:sym typeface="Lato"/>
              </a:rPr>
              <a:t>décisions</a:t>
            </a:r>
            <a:r>
              <a:rPr lang="en-US" sz="2400" dirty="0">
                <a:sym typeface="Lato"/>
              </a:rPr>
              <a:t> </a:t>
            </a:r>
            <a:r>
              <a:rPr lang="en-US" sz="2400" dirty="0" err="1">
                <a:sym typeface="Lato"/>
              </a:rPr>
              <a:t>d'investissement</a:t>
            </a:r>
            <a:r>
              <a:rPr lang="en-US" sz="2400" dirty="0">
                <a:sym typeface="Lato"/>
              </a:rPr>
              <a:t>, la </a:t>
            </a:r>
            <a:r>
              <a:rPr lang="en-US" sz="2400" dirty="0" err="1">
                <a:sym typeface="Lato"/>
              </a:rPr>
              <a:t>propriété</a:t>
            </a:r>
            <a:r>
              <a:rPr lang="en-US" sz="2400" dirty="0">
                <a:sym typeface="Lato"/>
              </a:rPr>
              <a:t> des </a:t>
            </a:r>
            <a:r>
              <a:rPr lang="en-US" sz="2400" dirty="0" err="1">
                <a:sym typeface="Lato"/>
              </a:rPr>
              <a:t>actifs</a:t>
            </a:r>
            <a:r>
              <a:rPr lang="en-US" sz="2400" dirty="0">
                <a:sym typeface="Lato"/>
              </a:rPr>
              <a:t> et les </a:t>
            </a:r>
            <a:r>
              <a:rPr lang="en-US" sz="2400" dirty="0" err="1">
                <a:sym typeface="Lato"/>
              </a:rPr>
              <a:t>opérations</a:t>
            </a:r>
            <a:r>
              <a:rPr lang="en-US" sz="2400" dirty="0">
                <a:sym typeface="Lato"/>
              </a:rPr>
              <a:t> </a:t>
            </a:r>
            <a:r>
              <a:rPr lang="en-US" sz="2400" dirty="0" err="1">
                <a:sym typeface="Lato"/>
              </a:rPr>
              <a:t>sont</a:t>
            </a:r>
            <a:r>
              <a:rPr lang="en-US" sz="2400" dirty="0">
                <a:sym typeface="Lato"/>
              </a:rPr>
              <a:t> </a:t>
            </a:r>
            <a:r>
              <a:rPr lang="en-US" sz="2400" dirty="0" err="1">
                <a:sym typeface="Lato"/>
              </a:rPr>
              <a:t>souvent</a:t>
            </a:r>
            <a:r>
              <a:rPr lang="en-US" sz="2400" dirty="0">
                <a:sym typeface="Lato"/>
              </a:rPr>
              <a:t> </a:t>
            </a:r>
            <a:r>
              <a:rPr lang="en-US" sz="2400" b="1" dirty="0">
                <a:sym typeface="Lato"/>
              </a:rPr>
              <a:t>entre les mains de </a:t>
            </a:r>
            <a:r>
              <a:rPr lang="en-US" sz="2400" b="1" dirty="0" err="1">
                <a:sym typeface="Lato"/>
              </a:rPr>
              <a:t>différentes</a:t>
            </a:r>
            <a:r>
              <a:rPr lang="en-US" sz="2400" b="1" dirty="0">
                <a:sym typeface="Lato"/>
              </a:rPr>
              <a:t> parties </a:t>
            </a:r>
            <a:r>
              <a:rPr lang="en-US" sz="2400" b="1" dirty="0" err="1">
                <a:sym typeface="Lato"/>
              </a:rPr>
              <a:t>prenantes</a:t>
            </a:r>
            <a:r>
              <a:rPr lang="en-US" sz="2400" b="1" dirty="0">
                <a:sym typeface="Lato"/>
              </a:rPr>
              <a:t> qui </a:t>
            </a:r>
            <a:r>
              <a:rPr lang="en-US" sz="2400" b="1" dirty="0" err="1">
                <a:sym typeface="Lato"/>
              </a:rPr>
              <a:t>ont</a:t>
            </a:r>
            <a:r>
              <a:rPr lang="en-US" sz="2400" b="1" dirty="0">
                <a:sym typeface="Lato"/>
              </a:rPr>
              <a:t> des </a:t>
            </a:r>
            <a:r>
              <a:rPr lang="en-US" sz="2400" b="1" dirty="0" err="1">
                <a:sym typeface="Lato"/>
              </a:rPr>
              <a:t>priorités</a:t>
            </a:r>
            <a:r>
              <a:rPr lang="en-US" sz="2400" b="1" dirty="0">
                <a:sym typeface="Lato"/>
              </a:rPr>
              <a:t> </a:t>
            </a:r>
            <a:r>
              <a:rPr lang="en-US" sz="2400" b="1" dirty="0" err="1">
                <a:sym typeface="Lato"/>
              </a:rPr>
              <a:t>différentes</a:t>
            </a:r>
            <a:r>
              <a:rPr lang="en-US" sz="2400" dirty="0">
                <a:sym typeface="Lato"/>
              </a:rPr>
              <a:t>. </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2400" dirty="0">
                <a:sym typeface="Lato"/>
              </a:rPr>
              <a:t>Des </a:t>
            </a:r>
            <a:r>
              <a:rPr lang="en-US" sz="2400" b="1" dirty="0" err="1">
                <a:sym typeface="Lato"/>
              </a:rPr>
              <a:t>rôles</a:t>
            </a:r>
            <a:r>
              <a:rPr lang="en-US" sz="2400" b="1" dirty="0">
                <a:sym typeface="Lato"/>
              </a:rPr>
              <a:t> </a:t>
            </a:r>
            <a:r>
              <a:rPr lang="en-US" sz="2400" b="1" dirty="0" err="1">
                <a:sym typeface="Lato"/>
              </a:rPr>
              <a:t>institutionnels</a:t>
            </a:r>
            <a:r>
              <a:rPr lang="en-US" sz="2400" b="1" dirty="0">
                <a:sym typeface="Lato"/>
              </a:rPr>
              <a:t> </a:t>
            </a:r>
            <a:r>
              <a:rPr lang="en-US" sz="2400" b="1" dirty="0" err="1">
                <a:sym typeface="Lato"/>
              </a:rPr>
              <a:t>confus</a:t>
            </a:r>
            <a:r>
              <a:rPr lang="en-US" sz="2400" dirty="0">
                <a:sym typeface="Lato"/>
              </a:rPr>
              <a:t>, des </a:t>
            </a:r>
            <a:r>
              <a:rPr lang="en-US" sz="2400" b="1" dirty="0" err="1">
                <a:sym typeface="Lato"/>
              </a:rPr>
              <a:t>mandats</a:t>
            </a:r>
            <a:r>
              <a:rPr lang="en-US" sz="2400" b="1" dirty="0">
                <a:sym typeface="Lato"/>
              </a:rPr>
              <a:t> </a:t>
            </a:r>
            <a:r>
              <a:rPr lang="en-US" sz="2400" b="1" dirty="0" err="1">
                <a:sym typeface="Lato"/>
              </a:rPr>
              <a:t>d'assainissement</a:t>
            </a:r>
            <a:r>
              <a:rPr lang="en-US" sz="2400" b="1" dirty="0">
                <a:sym typeface="Lato"/>
              </a:rPr>
              <a:t> </a:t>
            </a:r>
            <a:r>
              <a:rPr lang="en-US" sz="2400" b="1" dirty="0" err="1">
                <a:sym typeface="Lato"/>
              </a:rPr>
              <a:t>scindés</a:t>
            </a:r>
            <a:r>
              <a:rPr lang="en-US" sz="2400" b="1" dirty="0">
                <a:sym typeface="Lato"/>
              </a:rPr>
              <a:t> </a:t>
            </a:r>
            <a:r>
              <a:rPr lang="en-US" sz="2400" dirty="0">
                <a:sym typeface="Lato"/>
              </a:rPr>
              <a:t>entre les </a:t>
            </a:r>
            <a:r>
              <a:rPr lang="en-US" sz="2400" dirty="0" err="1">
                <a:sym typeface="Lato"/>
              </a:rPr>
              <a:t>réseaux</a:t>
            </a:r>
            <a:r>
              <a:rPr lang="en-US" sz="2400" dirty="0">
                <a:sym typeface="Lato"/>
              </a:rPr>
              <a:t> </a:t>
            </a:r>
            <a:r>
              <a:rPr lang="en-US" sz="2400" dirty="0" err="1">
                <a:sym typeface="Lato"/>
              </a:rPr>
              <a:t>d'assainissement</a:t>
            </a:r>
            <a:r>
              <a:rPr lang="en-US" sz="2400" dirty="0">
                <a:sym typeface="Lato"/>
              </a:rPr>
              <a:t> et les services non </a:t>
            </a:r>
            <a:r>
              <a:rPr lang="en-US" sz="2400" dirty="0" err="1">
                <a:sym typeface="Lato"/>
              </a:rPr>
              <a:t>raccordés</a:t>
            </a:r>
            <a:r>
              <a:rPr lang="en-US" sz="2400" dirty="0">
                <a:sym typeface="Lato"/>
              </a:rPr>
              <a:t>, </a:t>
            </a:r>
            <a:r>
              <a:rPr lang="en-US" sz="2400" dirty="0" err="1">
                <a:sym typeface="Lato"/>
              </a:rPr>
              <a:t>ainsi</a:t>
            </a:r>
            <a:r>
              <a:rPr lang="en-US" sz="2400" dirty="0">
                <a:sym typeface="Lato"/>
              </a:rPr>
              <a:t> </a:t>
            </a:r>
            <a:r>
              <a:rPr lang="en-US" sz="2400" dirty="0" err="1">
                <a:sym typeface="Lato"/>
              </a:rPr>
              <a:t>qu'une</a:t>
            </a:r>
            <a:r>
              <a:rPr lang="en-US" sz="2400" dirty="0">
                <a:sym typeface="Lato"/>
              </a:rPr>
              <a:t> </a:t>
            </a:r>
            <a:r>
              <a:rPr lang="en-US" sz="2400" b="1" dirty="0" err="1">
                <a:sym typeface="Lato"/>
              </a:rPr>
              <a:t>décentralisation</a:t>
            </a:r>
            <a:r>
              <a:rPr lang="en-US" sz="2400" b="1" dirty="0">
                <a:sym typeface="Lato"/>
              </a:rPr>
              <a:t> </a:t>
            </a:r>
            <a:r>
              <a:rPr lang="en-US" sz="2400" b="1" dirty="0" err="1">
                <a:sym typeface="Lato"/>
              </a:rPr>
              <a:t>fiscale</a:t>
            </a:r>
            <a:r>
              <a:rPr lang="en-US" sz="2400" b="1" dirty="0">
                <a:sym typeface="Lato"/>
              </a:rPr>
              <a:t> </a:t>
            </a:r>
            <a:r>
              <a:rPr lang="en-US" sz="2400" b="1" dirty="0" err="1">
                <a:sym typeface="Lato"/>
              </a:rPr>
              <a:t>faible</a:t>
            </a:r>
            <a:r>
              <a:rPr lang="en-US" sz="2400" dirty="0">
                <a:sym typeface="Lato"/>
              </a:rPr>
              <a:t>, </a:t>
            </a:r>
            <a:r>
              <a:rPr lang="en-US" sz="2400" dirty="0" err="1">
                <a:sym typeface="Lato"/>
              </a:rPr>
              <a:t>exacerbent</a:t>
            </a:r>
            <a:r>
              <a:rPr lang="en-US" sz="2400" dirty="0">
                <a:sym typeface="Lato"/>
              </a:rPr>
              <a:t> </a:t>
            </a:r>
            <a:r>
              <a:rPr lang="en-US" sz="2400" dirty="0" err="1">
                <a:sym typeface="Lato"/>
              </a:rPr>
              <a:t>ce</a:t>
            </a:r>
            <a:r>
              <a:rPr lang="en-US" sz="2400" dirty="0">
                <a:sym typeface="Lato"/>
              </a:rPr>
              <a:t> </a:t>
            </a:r>
            <a:r>
              <a:rPr lang="en-US" sz="2400" dirty="0" err="1">
                <a:sym typeface="Lato"/>
              </a:rPr>
              <a:t>problème</a:t>
            </a:r>
            <a:r>
              <a:rPr lang="en-US" sz="2400" dirty="0">
                <a:sym typeface="Lato"/>
              </a:rPr>
              <a:t>. </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2400" dirty="0" err="1">
                <a:sym typeface="Lato"/>
              </a:rPr>
              <a:t>En</a:t>
            </a:r>
            <a:r>
              <a:rPr lang="en-US" sz="2400" dirty="0">
                <a:sym typeface="Lato"/>
              </a:rPr>
              <a:t> </a:t>
            </a:r>
            <a:r>
              <a:rPr lang="en-US" sz="2400" dirty="0" err="1">
                <a:sym typeface="Lato"/>
              </a:rPr>
              <a:t>conséquence</a:t>
            </a:r>
            <a:r>
              <a:rPr lang="en-US" sz="2400" dirty="0">
                <a:sym typeface="Lato"/>
              </a:rPr>
              <a:t>, les </a:t>
            </a:r>
            <a:r>
              <a:rPr lang="en-US" sz="2400" dirty="0" err="1">
                <a:sym typeface="Lato"/>
              </a:rPr>
              <a:t>objectifs</a:t>
            </a:r>
            <a:r>
              <a:rPr lang="en-US" sz="2400" dirty="0">
                <a:sym typeface="Lato"/>
              </a:rPr>
              <a:t> de performance et les </a:t>
            </a:r>
            <a:r>
              <a:rPr lang="en-US" sz="2400" dirty="0" err="1">
                <a:sym typeface="Lato"/>
              </a:rPr>
              <a:t>incitations</a:t>
            </a:r>
            <a:r>
              <a:rPr lang="en-US" sz="2400" dirty="0">
                <a:sym typeface="Lato"/>
              </a:rPr>
              <a:t> </a:t>
            </a:r>
            <a:r>
              <a:rPr lang="en-US" sz="2400" b="1" dirty="0">
                <a:sym typeface="Lato"/>
              </a:rPr>
              <a:t>ne </a:t>
            </a:r>
            <a:r>
              <a:rPr lang="en-US" sz="2400" b="1" dirty="0" err="1">
                <a:sym typeface="Lato"/>
              </a:rPr>
              <a:t>s'alignent</a:t>
            </a:r>
            <a:r>
              <a:rPr lang="en-US" sz="2400" b="1" dirty="0">
                <a:sym typeface="Lato"/>
              </a:rPr>
              <a:t> </a:t>
            </a:r>
            <a:r>
              <a:rPr lang="en-US" sz="2400" b="1" dirty="0" err="1">
                <a:sym typeface="Lato"/>
              </a:rPr>
              <a:t>souvent</a:t>
            </a:r>
            <a:r>
              <a:rPr lang="en-US" sz="2400" b="1" dirty="0">
                <a:sym typeface="Lato"/>
              </a:rPr>
              <a:t> pas et </a:t>
            </a:r>
            <a:r>
              <a:rPr lang="en-US" sz="2400" b="1" dirty="0" err="1">
                <a:sym typeface="Lato"/>
              </a:rPr>
              <a:t>entravent</a:t>
            </a:r>
            <a:r>
              <a:rPr lang="en-US" sz="2400" b="1" dirty="0">
                <a:sym typeface="Lato"/>
              </a:rPr>
              <a:t> les efforts </a:t>
            </a:r>
            <a:r>
              <a:rPr lang="en-US" sz="2400" b="1" dirty="0" err="1">
                <a:sym typeface="Lato"/>
              </a:rPr>
              <a:t>visant</a:t>
            </a:r>
            <a:r>
              <a:rPr lang="en-US" sz="2400" b="1" dirty="0">
                <a:sym typeface="Lato"/>
              </a:rPr>
              <a:t> </a:t>
            </a:r>
            <a:r>
              <a:rPr lang="en-US" sz="2400" b="1" dirty="0" err="1">
                <a:sym typeface="Lato"/>
              </a:rPr>
              <a:t>à</a:t>
            </a:r>
            <a:r>
              <a:rPr lang="en-US" sz="2400" b="1" dirty="0">
                <a:sym typeface="Lato"/>
              </a:rPr>
              <a:t> demander des </a:t>
            </a:r>
            <a:r>
              <a:rPr lang="en-US" sz="2400" b="1" dirty="0" err="1">
                <a:sym typeface="Lato"/>
              </a:rPr>
              <a:t>comptes</a:t>
            </a:r>
            <a:r>
              <a:rPr lang="en-US" sz="2400" b="1" dirty="0">
                <a:sym typeface="Lato"/>
              </a:rPr>
              <a:t> aux institutions pour les </a:t>
            </a:r>
            <a:r>
              <a:rPr lang="en-US" sz="2400" b="1" dirty="0" err="1">
                <a:sym typeface="Lato"/>
              </a:rPr>
              <a:t>dépenses</a:t>
            </a:r>
            <a:r>
              <a:rPr lang="en-US" sz="2400" b="1" dirty="0">
                <a:sym typeface="Lato"/>
              </a:rPr>
              <a:t> </a:t>
            </a:r>
            <a:r>
              <a:rPr lang="en-US" sz="2400" b="1" dirty="0" err="1">
                <a:sym typeface="Lato"/>
              </a:rPr>
              <a:t>ou</a:t>
            </a:r>
            <a:r>
              <a:rPr lang="en-US" sz="2400" b="1" dirty="0">
                <a:sym typeface="Lato"/>
              </a:rPr>
              <a:t> les </a:t>
            </a:r>
            <a:r>
              <a:rPr lang="en-US" sz="2400" b="1" dirty="0" err="1">
                <a:sym typeface="Lato"/>
              </a:rPr>
              <a:t>résultats</a:t>
            </a:r>
            <a:r>
              <a:rPr lang="en-US" sz="2400" dirty="0">
                <a:sym typeface="Lato"/>
              </a:rPr>
              <a:t>.</a:t>
            </a:r>
          </a:p>
        </p:txBody>
      </p:sp>
    </p:spTree>
    <p:extLst>
      <p:ext uri="{BB962C8B-B14F-4D97-AF65-F5344CB8AC3E}">
        <p14:creationId xmlns:p14="http://schemas.microsoft.com/office/powerpoint/2010/main" val="8862599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899" y="368053"/>
            <a:ext cx="11016997" cy="518508"/>
          </a:xfrm>
          <a:prstGeom prst="rect">
            <a:avLst/>
          </a:prstGeom>
        </p:spPr>
        <p:txBody>
          <a:bodyPr vert="horz" lIns="0" tIns="0" rIns="0" bIns="0" rtlCol="0" anchor="t" anchorCtr="0">
            <a:normAutofit fontScale="90000"/>
          </a:bodyPr>
          <a:lstStyle/>
          <a:p>
            <a:r>
              <a:rPr lang="en-US" sz="3200" b="1" dirty="0">
                <a:solidFill>
                  <a:schemeClr val="tx2"/>
                </a:solidFill>
                <a:latin typeface="Calibri" panose="020F0502020204030204" pitchFamily="34" charset="0"/>
              </a:rPr>
              <a:t>Les </a:t>
            </a:r>
            <a:r>
              <a:rPr lang="en-US" sz="3200" b="1" dirty="0" err="1">
                <a:solidFill>
                  <a:schemeClr val="tx2"/>
                </a:solidFill>
                <a:latin typeface="Calibri" panose="020F0502020204030204" pitchFamily="34" charset="0"/>
              </a:rPr>
              <a:t>décisions</a:t>
            </a:r>
            <a:r>
              <a:rPr lang="en-US" sz="3200" b="1" dirty="0">
                <a:solidFill>
                  <a:schemeClr val="tx2"/>
                </a:solidFill>
                <a:latin typeface="Calibri" panose="020F0502020204030204" pitchFamily="34" charset="0"/>
              </a:rPr>
              <a:t> </a:t>
            </a:r>
            <a:r>
              <a:rPr lang="en-US" sz="3200" b="1" dirty="0" err="1">
                <a:solidFill>
                  <a:schemeClr val="tx2"/>
                </a:solidFill>
                <a:latin typeface="Calibri" panose="020F0502020204030204" pitchFamily="34" charset="0"/>
              </a:rPr>
              <a:t>d'investissement</a:t>
            </a:r>
            <a:r>
              <a:rPr lang="en-US" sz="3200" b="1" dirty="0">
                <a:solidFill>
                  <a:schemeClr val="tx2"/>
                </a:solidFill>
                <a:latin typeface="Calibri" panose="020F0502020204030204" pitchFamily="34" charset="0"/>
              </a:rPr>
              <a:t> </a:t>
            </a:r>
            <a:r>
              <a:rPr lang="en-US" sz="3200" b="1" dirty="0" err="1">
                <a:solidFill>
                  <a:schemeClr val="tx2"/>
                </a:solidFill>
                <a:latin typeface="Calibri" panose="020F0502020204030204" pitchFamily="34" charset="0"/>
              </a:rPr>
              <a:t>devraient</a:t>
            </a:r>
            <a:r>
              <a:rPr lang="en-US" sz="3200" b="1" dirty="0">
                <a:solidFill>
                  <a:schemeClr val="tx2"/>
                </a:solidFill>
                <a:latin typeface="Calibri" panose="020F0502020204030204" pitchFamily="34" charset="0"/>
              </a:rPr>
              <a:t> </a:t>
            </a:r>
            <a:r>
              <a:rPr lang="en-US" sz="3200" b="1" dirty="0" err="1">
                <a:solidFill>
                  <a:schemeClr val="tx2"/>
                </a:solidFill>
                <a:latin typeface="Calibri" panose="020F0502020204030204" pitchFamily="34" charset="0"/>
              </a:rPr>
              <a:t>être</a:t>
            </a:r>
            <a:r>
              <a:rPr lang="en-US" sz="3200" b="1" dirty="0">
                <a:solidFill>
                  <a:schemeClr val="tx2"/>
                </a:solidFill>
                <a:latin typeface="Calibri" panose="020F0502020204030204" pitchFamily="34" charset="0"/>
              </a:rPr>
              <a:t> </a:t>
            </a:r>
            <a:r>
              <a:rPr lang="en-US" sz="3200" b="1" dirty="0" err="1">
                <a:solidFill>
                  <a:schemeClr val="tx2"/>
                </a:solidFill>
                <a:latin typeface="Calibri" panose="020F0502020204030204" pitchFamily="34" charset="0"/>
              </a:rPr>
              <a:t>alignées</a:t>
            </a:r>
            <a:r>
              <a:rPr lang="en-US" sz="3200" b="1" dirty="0">
                <a:solidFill>
                  <a:schemeClr val="tx2"/>
                </a:solidFill>
                <a:latin typeface="Calibri" panose="020F0502020204030204" pitchFamily="34" charset="0"/>
              </a:rPr>
              <a:t> sur les </a:t>
            </a:r>
            <a:r>
              <a:rPr lang="en-US" sz="3200" b="1" dirty="0" err="1">
                <a:solidFill>
                  <a:schemeClr val="tx2"/>
                </a:solidFill>
                <a:latin typeface="Calibri" panose="020F0502020204030204" pitchFamily="34" charset="0"/>
              </a:rPr>
              <a:t>responsabilités</a:t>
            </a:r>
            <a:endParaRPr lang="en-US" sz="3200" b="1" dirty="0">
              <a:solidFill>
                <a:schemeClr val="tx2"/>
              </a:solidFill>
              <a:latin typeface="Calibri" panose="020F0502020204030204" pitchFamily="34" charset="0"/>
            </a:endParaRP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grpSp>
        <p:nvGrpSpPr>
          <p:cNvPr id="117" name="Group 116">
            <a:extLst>
              <a:ext uri="{FF2B5EF4-FFF2-40B4-BE49-F238E27FC236}">
                <a16:creationId xmlns:a16="http://schemas.microsoft.com/office/drawing/2014/main" id="{6BC57CDA-4025-3081-AC42-52344F60EBD7}"/>
              </a:ext>
            </a:extLst>
          </p:cNvPr>
          <p:cNvGrpSpPr/>
          <p:nvPr/>
        </p:nvGrpSpPr>
        <p:grpSpPr>
          <a:xfrm>
            <a:off x="1278919" y="1376551"/>
            <a:ext cx="9172999" cy="4461555"/>
            <a:chOff x="1278919" y="1376551"/>
            <a:chExt cx="9172999" cy="4461555"/>
          </a:xfrm>
        </p:grpSpPr>
        <p:sp>
          <p:nvSpPr>
            <p:cNvPr id="76" name="TextBox 75">
              <a:extLst>
                <a:ext uri="{FF2B5EF4-FFF2-40B4-BE49-F238E27FC236}">
                  <a16:creationId xmlns:a16="http://schemas.microsoft.com/office/drawing/2014/main" id="{1B1932D7-FF8C-98C3-944D-1ECB0FB04551}"/>
                </a:ext>
              </a:extLst>
            </p:cNvPr>
            <p:cNvSpPr txBox="1"/>
            <p:nvPr/>
          </p:nvSpPr>
          <p:spPr>
            <a:xfrm>
              <a:off x="4965507" y="1376551"/>
              <a:ext cx="4527549" cy="307777"/>
            </a:xfrm>
            <a:prstGeom prst="rect">
              <a:avLst/>
            </a:prstGeom>
            <a:solidFill>
              <a:schemeClr val="bg1"/>
            </a:solidFill>
            <a:ln>
              <a:solidFill>
                <a:schemeClr val="bg1"/>
              </a:solidFill>
            </a:ln>
          </p:spPr>
          <p:txBody>
            <a:bodyPr wrap="square" rtlCol="0">
              <a:spAutoFit/>
            </a:bodyPr>
            <a:lstStyle/>
            <a:p>
              <a:pPr algn="ctr"/>
              <a:r>
                <a:rPr lang="fr-FR" sz="1400" dirty="0"/>
                <a:t>Transfert de la propriété des actifs</a:t>
              </a:r>
            </a:p>
          </p:txBody>
        </p:sp>
        <p:grpSp>
          <p:nvGrpSpPr>
            <p:cNvPr id="115" name="Group 114">
              <a:extLst>
                <a:ext uri="{FF2B5EF4-FFF2-40B4-BE49-F238E27FC236}">
                  <a16:creationId xmlns:a16="http://schemas.microsoft.com/office/drawing/2014/main" id="{32D2C024-A493-35CB-6D42-9D6B205594CD}"/>
                </a:ext>
              </a:extLst>
            </p:cNvPr>
            <p:cNvGrpSpPr/>
            <p:nvPr/>
          </p:nvGrpSpPr>
          <p:grpSpPr>
            <a:xfrm>
              <a:off x="1278919" y="1441284"/>
              <a:ext cx="9172999" cy="4396822"/>
              <a:chOff x="669319" y="1078838"/>
              <a:chExt cx="9172999" cy="4396822"/>
            </a:xfrm>
          </p:grpSpPr>
          <p:grpSp>
            <p:nvGrpSpPr>
              <p:cNvPr id="7" name="Group 6">
                <a:extLst>
                  <a:ext uri="{FF2B5EF4-FFF2-40B4-BE49-F238E27FC236}">
                    <a16:creationId xmlns:a16="http://schemas.microsoft.com/office/drawing/2014/main" id="{496E1F81-F045-884C-584C-284344C1CFF4}"/>
                  </a:ext>
                </a:extLst>
              </p:cNvPr>
              <p:cNvGrpSpPr/>
              <p:nvPr/>
            </p:nvGrpSpPr>
            <p:grpSpPr>
              <a:xfrm>
                <a:off x="669319" y="1889593"/>
                <a:ext cx="1549508" cy="1152211"/>
                <a:chOff x="876300" y="886561"/>
                <a:chExt cx="1295400" cy="942239"/>
              </a:xfrm>
              <a:solidFill>
                <a:srgbClr val="116DB7"/>
              </a:solidFill>
            </p:grpSpPr>
            <p:sp>
              <p:nvSpPr>
                <p:cNvPr id="6" name="Rectangle 5">
                  <a:extLst>
                    <a:ext uri="{FF2B5EF4-FFF2-40B4-BE49-F238E27FC236}">
                      <a16:creationId xmlns:a16="http://schemas.microsoft.com/office/drawing/2014/main" id="{B965F2E7-190C-40F3-6EFD-EBB6FD7AC664}"/>
                    </a:ext>
                  </a:extLst>
                </p:cNvPr>
                <p:cNvSpPr/>
                <p:nvPr/>
              </p:nvSpPr>
              <p:spPr>
                <a:xfrm>
                  <a:off x="876300" y="886561"/>
                  <a:ext cx="1295400" cy="942239"/>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extBox 4">
                  <a:extLst>
                    <a:ext uri="{FF2B5EF4-FFF2-40B4-BE49-F238E27FC236}">
                      <a16:creationId xmlns:a16="http://schemas.microsoft.com/office/drawing/2014/main" id="{E9CBCC7F-BF30-E0EB-38F1-406282EE8E67}"/>
                    </a:ext>
                  </a:extLst>
                </p:cNvPr>
                <p:cNvSpPr txBox="1"/>
                <p:nvPr/>
              </p:nvSpPr>
              <p:spPr>
                <a:xfrm>
                  <a:off x="885381" y="1152297"/>
                  <a:ext cx="1277239" cy="461665"/>
                </a:xfrm>
                <a:prstGeom prst="rect">
                  <a:avLst/>
                </a:prstGeom>
                <a:grpFill/>
                <a:ln>
                  <a:noFill/>
                </a:ln>
              </p:spPr>
              <p:txBody>
                <a:bodyPr wrap="square" rtlCol="0">
                  <a:spAutoFit/>
                </a:bodyPr>
                <a:lstStyle/>
                <a:p>
                  <a:pPr algn="ctr"/>
                  <a:r>
                    <a:rPr lang="fr-FR" sz="2400" b="1" dirty="0">
                      <a:solidFill>
                        <a:schemeClr val="bg1"/>
                      </a:solidFill>
                    </a:rPr>
                    <a:t>Prêteur</a:t>
                  </a:r>
                </a:p>
              </p:txBody>
            </p:sp>
          </p:grpSp>
          <p:grpSp>
            <p:nvGrpSpPr>
              <p:cNvPr id="13" name="Group 12">
                <a:extLst>
                  <a:ext uri="{FF2B5EF4-FFF2-40B4-BE49-F238E27FC236}">
                    <a16:creationId xmlns:a16="http://schemas.microsoft.com/office/drawing/2014/main" id="{4A656E4D-E6F3-C96E-BEBD-6ACF36AF7B71}"/>
                  </a:ext>
                </a:extLst>
              </p:cNvPr>
              <p:cNvGrpSpPr/>
              <p:nvPr/>
            </p:nvGrpSpPr>
            <p:grpSpPr>
              <a:xfrm>
                <a:off x="5956996" y="1848408"/>
                <a:ext cx="1578284" cy="1148001"/>
                <a:chOff x="876300" y="886561"/>
                <a:chExt cx="1295400" cy="942239"/>
              </a:xfrm>
              <a:solidFill>
                <a:srgbClr val="39A9AE"/>
              </a:solidFill>
            </p:grpSpPr>
            <p:sp>
              <p:nvSpPr>
                <p:cNvPr id="14" name="Rectangle 13">
                  <a:extLst>
                    <a:ext uri="{FF2B5EF4-FFF2-40B4-BE49-F238E27FC236}">
                      <a16:creationId xmlns:a16="http://schemas.microsoft.com/office/drawing/2014/main" id="{97A9A935-208A-06FD-EEEE-116B1504ABDD}"/>
                    </a:ext>
                  </a:extLst>
                </p:cNvPr>
                <p:cNvSpPr/>
                <p:nvPr/>
              </p:nvSpPr>
              <p:spPr>
                <a:xfrm>
                  <a:off x="876300" y="886561"/>
                  <a:ext cx="1295400" cy="942239"/>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TextBox 14">
                  <a:extLst>
                    <a:ext uri="{FF2B5EF4-FFF2-40B4-BE49-F238E27FC236}">
                      <a16:creationId xmlns:a16="http://schemas.microsoft.com/office/drawing/2014/main" id="{88F01C2D-3984-364B-6F5C-EC8948EBC2AD}"/>
                    </a:ext>
                  </a:extLst>
                </p:cNvPr>
                <p:cNvSpPr txBox="1"/>
                <p:nvPr/>
              </p:nvSpPr>
              <p:spPr>
                <a:xfrm>
                  <a:off x="876300" y="957450"/>
                  <a:ext cx="1295400" cy="830997"/>
                </a:xfrm>
                <a:prstGeom prst="rect">
                  <a:avLst/>
                </a:prstGeom>
                <a:grpFill/>
                <a:ln>
                  <a:noFill/>
                </a:ln>
              </p:spPr>
              <p:txBody>
                <a:bodyPr wrap="square" rtlCol="0">
                  <a:spAutoFit/>
                </a:bodyPr>
                <a:lstStyle/>
                <a:p>
                  <a:pPr algn="ctr"/>
                  <a:r>
                    <a:rPr lang="fr-FR" sz="1600" b="1" dirty="0" err="1">
                      <a:solidFill>
                        <a:schemeClr val="bg1"/>
                      </a:solidFill>
                    </a:rPr>
                    <a:t>Infr</a:t>
                  </a:r>
                  <a:r>
                    <a:rPr lang="fr-FR" sz="1600" b="1" dirty="0">
                      <a:solidFill>
                        <a:schemeClr val="bg1"/>
                      </a:solidFill>
                    </a:rPr>
                    <a:t>. ou prestation de services</a:t>
                  </a:r>
                  <a:endParaRPr lang="fr-FR" sz="1100" b="1" dirty="0">
                    <a:solidFill>
                      <a:schemeClr val="bg1"/>
                    </a:solidFill>
                  </a:endParaRPr>
                </a:p>
              </p:txBody>
            </p:sp>
          </p:grpSp>
          <p:grpSp>
            <p:nvGrpSpPr>
              <p:cNvPr id="8" name="Group 7">
                <a:extLst>
                  <a:ext uri="{FF2B5EF4-FFF2-40B4-BE49-F238E27FC236}">
                    <a16:creationId xmlns:a16="http://schemas.microsoft.com/office/drawing/2014/main" id="{2E05DC90-9326-0D7B-ABEE-28FC09117C6B}"/>
                  </a:ext>
                </a:extLst>
              </p:cNvPr>
              <p:cNvGrpSpPr/>
              <p:nvPr/>
            </p:nvGrpSpPr>
            <p:grpSpPr>
              <a:xfrm>
                <a:off x="3539785" y="1865240"/>
                <a:ext cx="1632246" cy="1187252"/>
                <a:chOff x="876300" y="886561"/>
                <a:chExt cx="1295400" cy="942239"/>
              </a:xfrm>
              <a:solidFill>
                <a:srgbClr val="3A82B9"/>
              </a:solidFill>
            </p:grpSpPr>
            <p:sp>
              <p:nvSpPr>
                <p:cNvPr id="10" name="Rectangle 9">
                  <a:extLst>
                    <a:ext uri="{FF2B5EF4-FFF2-40B4-BE49-F238E27FC236}">
                      <a16:creationId xmlns:a16="http://schemas.microsoft.com/office/drawing/2014/main" id="{2806CE24-4269-5345-2935-AEDFB23543BB}"/>
                    </a:ext>
                  </a:extLst>
                </p:cNvPr>
                <p:cNvSpPr/>
                <p:nvPr/>
              </p:nvSpPr>
              <p:spPr>
                <a:xfrm>
                  <a:off x="876300" y="886561"/>
                  <a:ext cx="1295400" cy="942239"/>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TextBox 10">
                  <a:extLst>
                    <a:ext uri="{FF2B5EF4-FFF2-40B4-BE49-F238E27FC236}">
                      <a16:creationId xmlns:a16="http://schemas.microsoft.com/office/drawing/2014/main" id="{1E044343-E963-6BD0-0351-69C6476CC2F7}"/>
                    </a:ext>
                  </a:extLst>
                </p:cNvPr>
                <p:cNvSpPr txBox="1"/>
                <p:nvPr/>
              </p:nvSpPr>
              <p:spPr>
                <a:xfrm>
                  <a:off x="876300" y="1058713"/>
                  <a:ext cx="1295400" cy="317539"/>
                </a:xfrm>
                <a:prstGeom prst="rect">
                  <a:avLst/>
                </a:prstGeom>
                <a:grpFill/>
                <a:ln>
                  <a:noFill/>
                </a:ln>
              </p:spPr>
              <p:txBody>
                <a:bodyPr wrap="square" rtlCol="0">
                  <a:spAutoFit/>
                </a:bodyPr>
                <a:lstStyle/>
                <a:p>
                  <a:pPr algn="ctr"/>
                  <a:r>
                    <a:rPr lang="fr-FR" sz="2000" b="1" dirty="0">
                      <a:solidFill>
                        <a:schemeClr val="bg1"/>
                      </a:solidFill>
                    </a:rPr>
                    <a:t>Emprunteur</a:t>
                  </a:r>
                </a:p>
              </p:txBody>
            </p:sp>
          </p:grpSp>
          <p:sp>
            <p:nvSpPr>
              <p:cNvPr id="12" name="TextBox 11">
                <a:extLst>
                  <a:ext uri="{FF2B5EF4-FFF2-40B4-BE49-F238E27FC236}">
                    <a16:creationId xmlns:a16="http://schemas.microsoft.com/office/drawing/2014/main" id="{7483AC0E-BF0D-5626-40E6-BE25D8F4E82C}"/>
                  </a:ext>
                </a:extLst>
              </p:cNvPr>
              <p:cNvSpPr txBox="1"/>
              <p:nvPr/>
            </p:nvSpPr>
            <p:spPr>
              <a:xfrm>
                <a:off x="3539785" y="2483672"/>
                <a:ext cx="1632246" cy="307777"/>
              </a:xfrm>
              <a:prstGeom prst="rect">
                <a:avLst/>
              </a:prstGeom>
              <a:solidFill>
                <a:srgbClr val="3A82B9"/>
              </a:solidFill>
              <a:ln>
                <a:noFill/>
              </a:ln>
            </p:spPr>
            <p:txBody>
              <a:bodyPr wrap="square" rtlCol="0">
                <a:spAutoFit/>
              </a:bodyPr>
              <a:lstStyle/>
              <a:p>
                <a:pPr algn="ctr"/>
                <a:r>
                  <a:rPr lang="fr-FR" sz="1400" b="1" i="1" dirty="0" err="1">
                    <a:solidFill>
                      <a:schemeClr val="bg1"/>
                    </a:solidFill>
                  </a:rPr>
                  <a:t>P.e</a:t>
                </a:r>
                <a:r>
                  <a:rPr lang="fr-FR" sz="1400" b="1" i="1" dirty="0">
                    <a:solidFill>
                      <a:schemeClr val="bg1"/>
                    </a:solidFill>
                  </a:rPr>
                  <a:t>. </a:t>
                </a:r>
                <a:r>
                  <a:rPr lang="fr-FR" sz="1400" b="1" i="1" dirty="0" err="1">
                    <a:solidFill>
                      <a:schemeClr val="bg1"/>
                    </a:solidFill>
                  </a:rPr>
                  <a:t>Gov</a:t>
                </a:r>
                <a:r>
                  <a:rPr lang="fr-FR" sz="1400" b="1" i="1" dirty="0">
                    <a:solidFill>
                      <a:schemeClr val="bg1"/>
                    </a:solidFill>
                  </a:rPr>
                  <a:t>, </a:t>
                </a:r>
                <a:r>
                  <a:rPr lang="fr-FR" sz="1400" b="1" i="1" dirty="0" err="1">
                    <a:solidFill>
                      <a:schemeClr val="bg1"/>
                    </a:solidFill>
                  </a:rPr>
                  <a:t>Trésur</a:t>
                </a:r>
                <a:endParaRPr lang="fr-FR" sz="1400" b="1" i="1" dirty="0">
                  <a:solidFill>
                    <a:schemeClr val="bg1"/>
                  </a:solidFill>
                </a:endParaRPr>
              </a:p>
            </p:txBody>
          </p:sp>
          <p:grpSp>
            <p:nvGrpSpPr>
              <p:cNvPr id="71" name="Group 70">
                <a:extLst>
                  <a:ext uri="{FF2B5EF4-FFF2-40B4-BE49-F238E27FC236}">
                    <a16:creationId xmlns:a16="http://schemas.microsoft.com/office/drawing/2014/main" id="{730ECF0B-2A46-3020-CD5C-B7565E5D58FA}"/>
                  </a:ext>
                </a:extLst>
              </p:cNvPr>
              <p:cNvGrpSpPr/>
              <p:nvPr/>
            </p:nvGrpSpPr>
            <p:grpSpPr>
              <a:xfrm>
                <a:off x="8228530" y="1793097"/>
                <a:ext cx="1613788" cy="1170772"/>
                <a:chOff x="7486650" y="1087507"/>
                <a:chExt cx="1298779" cy="942239"/>
              </a:xfrm>
            </p:grpSpPr>
            <p:grpSp>
              <p:nvGrpSpPr>
                <p:cNvPr id="16" name="Group 15">
                  <a:extLst>
                    <a:ext uri="{FF2B5EF4-FFF2-40B4-BE49-F238E27FC236}">
                      <a16:creationId xmlns:a16="http://schemas.microsoft.com/office/drawing/2014/main" id="{A3F2B455-33FA-08F6-CF99-BA50BBDF51EB}"/>
                    </a:ext>
                  </a:extLst>
                </p:cNvPr>
                <p:cNvGrpSpPr/>
                <p:nvPr/>
              </p:nvGrpSpPr>
              <p:grpSpPr>
                <a:xfrm>
                  <a:off x="7486650" y="1087507"/>
                  <a:ext cx="1298779" cy="942239"/>
                  <a:chOff x="876300" y="886561"/>
                  <a:chExt cx="1298779" cy="942239"/>
                </a:xfrm>
                <a:solidFill>
                  <a:srgbClr val="A0C5E1"/>
                </a:solidFill>
              </p:grpSpPr>
              <p:sp>
                <p:nvSpPr>
                  <p:cNvPr id="17" name="Rectangle 16">
                    <a:extLst>
                      <a:ext uri="{FF2B5EF4-FFF2-40B4-BE49-F238E27FC236}">
                        <a16:creationId xmlns:a16="http://schemas.microsoft.com/office/drawing/2014/main" id="{7D4534A2-124F-08C0-9700-09E054A1F0AA}"/>
                      </a:ext>
                    </a:extLst>
                  </p:cNvPr>
                  <p:cNvSpPr/>
                  <p:nvPr/>
                </p:nvSpPr>
                <p:spPr>
                  <a:xfrm>
                    <a:off x="876300" y="886561"/>
                    <a:ext cx="1295400" cy="942239"/>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rgbClr val="0070C0"/>
                      </a:solidFill>
                    </a:endParaRPr>
                  </a:p>
                </p:txBody>
              </p:sp>
              <p:sp>
                <p:nvSpPr>
                  <p:cNvPr id="18" name="TextBox 17">
                    <a:extLst>
                      <a:ext uri="{FF2B5EF4-FFF2-40B4-BE49-F238E27FC236}">
                        <a16:creationId xmlns:a16="http://schemas.microsoft.com/office/drawing/2014/main" id="{9D44FBD2-376B-96A0-E04A-5058FA4F88C0}"/>
                      </a:ext>
                    </a:extLst>
                  </p:cNvPr>
                  <p:cNvSpPr txBox="1"/>
                  <p:nvPr/>
                </p:nvSpPr>
                <p:spPr>
                  <a:xfrm>
                    <a:off x="879679" y="1026200"/>
                    <a:ext cx="1295400" cy="520168"/>
                  </a:xfrm>
                  <a:prstGeom prst="rect">
                    <a:avLst/>
                  </a:prstGeom>
                  <a:grpFill/>
                  <a:ln>
                    <a:noFill/>
                  </a:ln>
                </p:spPr>
                <p:txBody>
                  <a:bodyPr wrap="square" rtlCol="0">
                    <a:spAutoFit/>
                  </a:bodyPr>
                  <a:lstStyle/>
                  <a:p>
                    <a:pPr algn="ctr"/>
                    <a:r>
                      <a:rPr lang="fr-FR" b="1" dirty="0">
                        <a:solidFill>
                          <a:srgbClr val="0070C0"/>
                        </a:solidFill>
                      </a:rPr>
                      <a:t>Propriétaires d'actifs</a:t>
                    </a:r>
                    <a:endParaRPr lang="fr-FR" sz="1200" b="1" dirty="0">
                      <a:solidFill>
                        <a:srgbClr val="0070C0"/>
                      </a:solidFill>
                    </a:endParaRPr>
                  </a:p>
                </p:txBody>
              </p:sp>
            </p:grpSp>
            <p:sp>
              <p:nvSpPr>
                <p:cNvPr id="19" name="TextBox 18">
                  <a:extLst>
                    <a:ext uri="{FF2B5EF4-FFF2-40B4-BE49-F238E27FC236}">
                      <a16:creationId xmlns:a16="http://schemas.microsoft.com/office/drawing/2014/main" id="{444DD8E3-0007-42FC-6704-FDB777263F55}"/>
                    </a:ext>
                  </a:extLst>
                </p:cNvPr>
                <p:cNvSpPr txBox="1"/>
                <p:nvPr/>
              </p:nvSpPr>
              <p:spPr>
                <a:xfrm>
                  <a:off x="7486650" y="1741247"/>
                  <a:ext cx="1295400" cy="247699"/>
                </a:xfrm>
                <a:prstGeom prst="rect">
                  <a:avLst/>
                </a:prstGeom>
                <a:solidFill>
                  <a:srgbClr val="A0C5E1"/>
                </a:solidFill>
                <a:ln>
                  <a:noFill/>
                </a:ln>
              </p:spPr>
              <p:txBody>
                <a:bodyPr wrap="square" rtlCol="0">
                  <a:spAutoFit/>
                </a:bodyPr>
                <a:lstStyle/>
                <a:p>
                  <a:pPr algn="ctr"/>
                  <a:r>
                    <a:rPr lang="fr-FR" sz="1400" b="1" i="1" dirty="0" err="1">
                      <a:solidFill>
                        <a:srgbClr val="0070C0"/>
                      </a:solidFill>
                    </a:rPr>
                    <a:t>P.e</a:t>
                  </a:r>
                  <a:r>
                    <a:rPr lang="fr-FR" sz="1400" b="1" i="1" dirty="0">
                      <a:solidFill>
                        <a:srgbClr val="0070C0"/>
                      </a:solidFill>
                    </a:rPr>
                    <a:t>. </a:t>
                  </a:r>
                  <a:r>
                    <a:rPr lang="fr-FR" sz="1400" b="1" i="1" dirty="0" err="1">
                      <a:solidFill>
                        <a:srgbClr val="0070C0"/>
                      </a:solidFill>
                    </a:rPr>
                    <a:t>Gov</a:t>
                  </a:r>
                  <a:r>
                    <a:rPr lang="fr-FR" sz="1400" b="1" i="1" dirty="0">
                      <a:solidFill>
                        <a:srgbClr val="0070C0"/>
                      </a:solidFill>
                    </a:rPr>
                    <a:t> locale</a:t>
                  </a:r>
                </a:p>
              </p:txBody>
            </p:sp>
          </p:grpSp>
          <p:grpSp>
            <p:nvGrpSpPr>
              <p:cNvPr id="20" name="Group 19">
                <a:extLst>
                  <a:ext uri="{FF2B5EF4-FFF2-40B4-BE49-F238E27FC236}">
                    <a16:creationId xmlns:a16="http://schemas.microsoft.com/office/drawing/2014/main" id="{E921BE6A-AFDF-05CF-22D5-E8E67B74F48C}"/>
                  </a:ext>
                </a:extLst>
              </p:cNvPr>
              <p:cNvGrpSpPr/>
              <p:nvPr/>
            </p:nvGrpSpPr>
            <p:grpSpPr>
              <a:xfrm>
                <a:off x="8224201" y="4271960"/>
                <a:ext cx="1613922" cy="1173923"/>
                <a:chOff x="876300" y="886561"/>
                <a:chExt cx="1295400" cy="942239"/>
              </a:xfrm>
              <a:solidFill>
                <a:srgbClr val="39A9AE"/>
              </a:solidFill>
            </p:grpSpPr>
            <p:sp>
              <p:nvSpPr>
                <p:cNvPr id="21" name="Rectangle 20">
                  <a:extLst>
                    <a:ext uri="{FF2B5EF4-FFF2-40B4-BE49-F238E27FC236}">
                      <a16:creationId xmlns:a16="http://schemas.microsoft.com/office/drawing/2014/main" id="{65A6F76F-A1CA-87BE-535C-AFACBD22CCBB}"/>
                    </a:ext>
                  </a:extLst>
                </p:cNvPr>
                <p:cNvSpPr/>
                <p:nvPr/>
              </p:nvSpPr>
              <p:spPr>
                <a:xfrm>
                  <a:off x="876300" y="886561"/>
                  <a:ext cx="1295400" cy="942239"/>
                </a:xfrm>
                <a:prstGeom prst="rect">
                  <a:avLst/>
                </a:prstGeom>
                <a:solidFill>
                  <a:srgbClr val="D0E1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TextBox 21">
                  <a:extLst>
                    <a:ext uri="{FF2B5EF4-FFF2-40B4-BE49-F238E27FC236}">
                      <a16:creationId xmlns:a16="http://schemas.microsoft.com/office/drawing/2014/main" id="{DCEDDD45-14A5-C466-15CE-FBC18D0B4654}"/>
                    </a:ext>
                  </a:extLst>
                </p:cNvPr>
                <p:cNvSpPr txBox="1"/>
                <p:nvPr/>
              </p:nvSpPr>
              <p:spPr>
                <a:xfrm>
                  <a:off x="876300" y="982850"/>
                  <a:ext cx="1295400" cy="741103"/>
                </a:xfrm>
                <a:prstGeom prst="rect">
                  <a:avLst/>
                </a:prstGeom>
                <a:solidFill>
                  <a:srgbClr val="D0E1EF"/>
                </a:solidFill>
                <a:ln>
                  <a:noFill/>
                </a:ln>
              </p:spPr>
              <p:txBody>
                <a:bodyPr wrap="square" rtlCol="0">
                  <a:spAutoFit/>
                </a:bodyPr>
                <a:lstStyle/>
                <a:p>
                  <a:pPr algn="ctr"/>
                  <a:r>
                    <a:rPr lang="fr-FR" b="1" dirty="0">
                      <a:solidFill>
                        <a:srgbClr val="0070C0"/>
                      </a:solidFill>
                    </a:rPr>
                    <a:t>Opérateur ou prestataire de services</a:t>
                  </a:r>
                  <a:endParaRPr lang="fr-FR" sz="1200" b="1" dirty="0">
                    <a:solidFill>
                      <a:srgbClr val="0070C0"/>
                    </a:solidFill>
                  </a:endParaRPr>
                </a:p>
              </p:txBody>
            </p:sp>
          </p:grpSp>
          <p:grpSp>
            <p:nvGrpSpPr>
              <p:cNvPr id="23" name="Group 22">
                <a:extLst>
                  <a:ext uri="{FF2B5EF4-FFF2-40B4-BE49-F238E27FC236}">
                    <a16:creationId xmlns:a16="http://schemas.microsoft.com/office/drawing/2014/main" id="{F6D9AD7D-52C5-F256-C992-E456BB7D2D98}"/>
                  </a:ext>
                </a:extLst>
              </p:cNvPr>
              <p:cNvGrpSpPr/>
              <p:nvPr/>
            </p:nvGrpSpPr>
            <p:grpSpPr>
              <a:xfrm>
                <a:off x="5956996" y="4277936"/>
                <a:ext cx="1646643" cy="1197724"/>
                <a:chOff x="876300" y="886561"/>
                <a:chExt cx="1295400" cy="942239"/>
              </a:xfrm>
              <a:solidFill>
                <a:srgbClr val="88C9D0"/>
              </a:solidFill>
            </p:grpSpPr>
            <p:sp>
              <p:nvSpPr>
                <p:cNvPr id="24" name="Rectangle 23">
                  <a:extLst>
                    <a:ext uri="{FF2B5EF4-FFF2-40B4-BE49-F238E27FC236}">
                      <a16:creationId xmlns:a16="http://schemas.microsoft.com/office/drawing/2014/main" id="{9C2E4604-0659-F3D0-7AB5-4DAC75B2C682}"/>
                    </a:ext>
                  </a:extLst>
                </p:cNvPr>
                <p:cNvSpPr/>
                <p:nvPr/>
              </p:nvSpPr>
              <p:spPr>
                <a:xfrm>
                  <a:off x="876300" y="886561"/>
                  <a:ext cx="1295400" cy="942239"/>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TextBox 24">
                  <a:extLst>
                    <a:ext uri="{FF2B5EF4-FFF2-40B4-BE49-F238E27FC236}">
                      <a16:creationId xmlns:a16="http://schemas.microsoft.com/office/drawing/2014/main" id="{BF24487B-1CC7-474F-6627-4E608BBC40AC}"/>
                    </a:ext>
                  </a:extLst>
                </p:cNvPr>
                <p:cNvSpPr txBox="1"/>
                <p:nvPr/>
              </p:nvSpPr>
              <p:spPr>
                <a:xfrm>
                  <a:off x="876300" y="1176304"/>
                  <a:ext cx="1295400" cy="338554"/>
                </a:xfrm>
                <a:prstGeom prst="rect">
                  <a:avLst/>
                </a:prstGeom>
                <a:grpFill/>
                <a:ln>
                  <a:noFill/>
                </a:ln>
              </p:spPr>
              <p:txBody>
                <a:bodyPr wrap="square" rtlCol="0">
                  <a:spAutoFit/>
                </a:bodyPr>
                <a:lstStyle/>
                <a:p>
                  <a:pPr algn="ctr"/>
                  <a:r>
                    <a:rPr lang="fr-FR" sz="1600" b="1" dirty="0">
                      <a:solidFill>
                        <a:schemeClr val="bg1"/>
                      </a:solidFill>
                    </a:rPr>
                    <a:t>Citoyens</a:t>
                  </a:r>
                  <a:endParaRPr lang="fr-FR" sz="1100" b="1" dirty="0">
                    <a:solidFill>
                      <a:schemeClr val="bg1"/>
                    </a:solidFill>
                  </a:endParaRPr>
                </a:p>
              </p:txBody>
            </p:sp>
          </p:grpSp>
          <p:grpSp>
            <p:nvGrpSpPr>
              <p:cNvPr id="70" name="Group 69">
                <a:extLst>
                  <a:ext uri="{FF2B5EF4-FFF2-40B4-BE49-F238E27FC236}">
                    <a16:creationId xmlns:a16="http://schemas.microsoft.com/office/drawing/2014/main" id="{B5E214A4-914F-1A09-383B-DC66445D2154}"/>
                  </a:ext>
                </a:extLst>
              </p:cNvPr>
              <p:cNvGrpSpPr/>
              <p:nvPr/>
            </p:nvGrpSpPr>
            <p:grpSpPr>
              <a:xfrm>
                <a:off x="3539785" y="4259874"/>
                <a:ext cx="1655961" cy="1203087"/>
                <a:chOff x="2957577" y="2547788"/>
                <a:chExt cx="1296923" cy="942239"/>
              </a:xfrm>
            </p:grpSpPr>
            <p:grpSp>
              <p:nvGrpSpPr>
                <p:cNvPr id="26" name="Group 25">
                  <a:extLst>
                    <a:ext uri="{FF2B5EF4-FFF2-40B4-BE49-F238E27FC236}">
                      <a16:creationId xmlns:a16="http://schemas.microsoft.com/office/drawing/2014/main" id="{C6822C64-B073-2A4D-41DF-CDDC1028324B}"/>
                    </a:ext>
                  </a:extLst>
                </p:cNvPr>
                <p:cNvGrpSpPr/>
                <p:nvPr/>
              </p:nvGrpSpPr>
              <p:grpSpPr>
                <a:xfrm>
                  <a:off x="2959100" y="2547788"/>
                  <a:ext cx="1295400" cy="942239"/>
                  <a:chOff x="876300" y="886561"/>
                  <a:chExt cx="1295400" cy="942239"/>
                </a:xfrm>
                <a:solidFill>
                  <a:srgbClr val="3A82B9"/>
                </a:solidFill>
              </p:grpSpPr>
              <p:sp>
                <p:nvSpPr>
                  <p:cNvPr id="27" name="Rectangle 26">
                    <a:extLst>
                      <a:ext uri="{FF2B5EF4-FFF2-40B4-BE49-F238E27FC236}">
                        <a16:creationId xmlns:a16="http://schemas.microsoft.com/office/drawing/2014/main" id="{5E1DDA69-3736-FD29-011C-5A4EDB2B9EAF}"/>
                      </a:ext>
                    </a:extLst>
                  </p:cNvPr>
                  <p:cNvSpPr/>
                  <p:nvPr/>
                </p:nvSpPr>
                <p:spPr>
                  <a:xfrm>
                    <a:off x="876300" y="886561"/>
                    <a:ext cx="1295400" cy="942239"/>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TextBox 27">
                    <a:extLst>
                      <a:ext uri="{FF2B5EF4-FFF2-40B4-BE49-F238E27FC236}">
                        <a16:creationId xmlns:a16="http://schemas.microsoft.com/office/drawing/2014/main" id="{0B547D74-7D07-3121-2834-66E04C5F5635}"/>
                      </a:ext>
                    </a:extLst>
                  </p:cNvPr>
                  <p:cNvSpPr txBox="1"/>
                  <p:nvPr/>
                </p:nvSpPr>
                <p:spPr>
                  <a:xfrm>
                    <a:off x="876300" y="945562"/>
                    <a:ext cx="1295400" cy="457987"/>
                  </a:xfrm>
                  <a:prstGeom prst="rect">
                    <a:avLst/>
                  </a:prstGeom>
                  <a:grpFill/>
                  <a:ln>
                    <a:noFill/>
                  </a:ln>
                </p:spPr>
                <p:txBody>
                  <a:bodyPr wrap="square" rtlCol="0">
                    <a:spAutoFit/>
                  </a:bodyPr>
                  <a:lstStyle/>
                  <a:p>
                    <a:pPr algn="ctr"/>
                    <a:r>
                      <a:rPr lang="fr-FR" sz="1600" b="1" dirty="0">
                        <a:solidFill>
                          <a:schemeClr val="bg1"/>
                        </a:solidFill>
                      </a:rPr>
                      <a:t>Décideurs d'investissement </a:t>
                    </a:r>
                    <a:endParaRPr lang="fr-FR" sz="1100" b="1" dirty="0">
                      <a:solidFill>
                        <a:schemeClr val="bg1"/>
                      </a:solidFill>
                    </a:endParaRPr>
                  </a:p>
                </p:txBody>
              </p:sp>
            </p:grpSp>
            <p:sp>
              <p:nvSpPr>
                <p:cNvPr id="29" name="TextBox 28">
                  <a:extLst>
                    <a:ext uri="{FF2B5EF4-FFF2-40B4-BE49-F238E27FC236}">
                      <a16:creationId xmlns:a16="http://schemas.microsoft.com/office/drawing/2014/main" id="{34636689-23A2-9641-0059-EAE1958649B2}"/>
                    </a:ext>
                  </a:extLst>
                </p:cNvPr>
                <p:cNvSpPr txBox="1"/>
                <p:nvPr/>
              </p:nvSpPr>
              <p:spPr>
                <a:xfrm>
                  <a:off x="2957577" y="3018847"/>
                  <a:ext cx="1295400" cy="409778"/>
                </a:xfrm>
                <a:prstGeom prst="rect">
                  <a:avLst/>
                </a:prstGeom>
                <a:solidFill>
                  <a:srgbClr val="3A82B9"/>
                </a:solidFill>
                <a:ln>
                  <a:noFill/>
                </a:ln>
              </p:spPr>
              <p:txBody>
                <a:bodyPr wrap="square" rtlCol="0">
                  <a:spAutoFit/>
                </a:bodyPr>
                <a:lstStyle/>
                <a:p>
                  <a:pPr algn="ctr"/>
                  <a:r>
                    <a:rPr lang="fr-FR" sz="1400" b="1" i="1" dirty="0" err="1">
                      <a:solidFill>
                        <a:schemeClr val="bg1"/>
                      </a:solidFill>
                    </a:rPr>
                    <a:t>P.e</a:t>
                  </a:r>
                  <a:r>
                    <a:rPr lang="fr-FR" sz="1400" b="1" i="1" dirty="0">
                      <a:solidFill>
                        <a:schemeClr val="bg1"/>
                      </a:solidFill>
                    </a:rPr>
                    <a:t>. ministère technique</a:t>
                  </a:r>
                </a:p>
              </p:txBody>
            </p:sp>
          </p:grpSp>
          <p:grpSp>
            <p:nvGrpSpPr>
              <p:cNvPr id="69" name="Group 68">
                <a:extLst>
                  <a:ext uri="{FF2B5EF4-FFF2-40B4-BE49-F238E27FC236}">
                    <a16:creationId xmlns:a16="http://schemas.microsoft.com/office/drawing/2014/main" id="{4F69B282-810E-8DE2-5590-68991A21FB5B}"/>
                  </a:ext>
                </a:extLst>
              </p:cNvPr>
              <p:cNvGrpSpPr/>
              <p:nvPr/>
            </p:nvGrpSpPr>
            <p:grpSpPr>
              <a:xfrm>
                <a:off x="675587" y="4210448"/>
                <a:ext cx="1549508" cy="1171694"/>
                <a:chOff x="831217" y="2562989"/>
                <a:chExt cx="1295400" cy="979545"/>
              </a:xfrm>
            </p:grpSpPr>
            <p:grpSp>
              <p:nvGrpSpPr>
                <p:cNvPr id="30" name="Group 29">
                  <a:extLst>
                    <a:ext uri="{FF2B5EF4-FFF2-40B4-BE49-F238E27FC236}">
                      <a16:creationId xmlns:a16="http://schemas.microsoft.com/office/drawing/2014/main" id="{2810138C-ED74-0406-E24D-E5E9E5E3319F}"/>
                    </a:ext>
                  </a:extLst>
                </p:cNvPr>
                <p:cNvGrpSpPr/>
                <p:nvPr/>
              </p:nvGrpSpPr>
              <p:grpSpPr>
                <a:xfrm>
                  <a:off x="831217" y="2562989"/>
                  <a:ext cx="1295400" cy="942239"/>
                  <a:chOff x="876300" y="886561"/>
                  <a:chExt cx="1295400" cy="942239"/>
                </a:xfrm>
                <a:solidFill>
                  <a:srgbClr val="71A9D3"/>
                </a:solidFill>
              </p:grpSpPr>
              <p:sp>
                <p:nvSpPr>
                  <p:cNvPr id="31" name="Rectangle 30">
                    <a:extLst>
                      <a:ext uri="{FF2B5EF4-FFF2-40B4-BE49-F238E27FC236}">
                        <a16:creationId xmlns:a16="http://schemas.microsoft.com/office/drawing/2014/main" id="{1EDAB478-95EA-6D0A-3FDC-4C5A854A029F}"/>
                      </a:ext>
                    </a:extLst>
                  </p:cNvPr>
                  <p:cNvSpPr/>
                  <p:nvPr/>
                </p:nvSpPr>
                <p:spPr>
                  <a:xfrm>
                    <a:off x="876300" y="886561"/>
                    <a:ext cx="1295400" cy="942239"/>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TextBox 31">
                    <a:extLst>
                      <a:ext uri="{FF2B5EF4-FFF2-40B4-BE49-F238E27FC236}">
                        <a16:creationId xmlns:a16="http://schemas.microsoft.com/office/drawing/2014/main" id="{664335CB-FA3F-A987-3D2F-960C0F24DA29}"/>
                      </a:ext>
                    </a:extLst>
                  </p:cNvPr>
                  <p:cNvSpPr txBox="1"/>
                  <p:nvPr/>
                </p:nvSpPr>
                <p:spPr>
                  <a:xfrm>
                    <a:off x="876300" y="945562"/>
                    <a:ext cx="1295400" cy="540338"/>
                  </a:xfrm>
                  <a:prstGeom prst="rect">
                    <a:avLst/>
                  </a:prstGeom>
                  <a:grpFill/>
                  <a:ln>
                    <a:noFill/>
                  </a:ln>
                </p:spPr>
                <p:txBody>
                  <a:bodyPr wrap="square" rtlCol="0">
                    <a:spAutoFit/>
                  </a:bodyPr>
                  <a:lstStyle/>
                  <a:p>
                    <a:pPr algn="ctr"/>
                    <a:r>
                      <a:rPr lang="fr-FR" b="1" dirty="0">
                        <a:solidFill>
                          <a:schemeClr val="bg1"/>
                        </a:solidFill>
                      </a:rPr>
                      <a:t>Décideur financier</a:t>
                    </a:r>
                    <a:endParaRPr lang="fr-FR" sz="1200" b="1" dirty="0">
                      <a:solidFill>
                        <a:schemeClr val="bg1"/>
                      </a:solidFill>
                    </a:endParaRPr>
                  </a:p>
                </p:txBody>
              </p:sp>
            </p:grpSp>
            <p:sp>
              <p:nvSpPr>
                <p:cNvPr id="33" name="TextBox 32">
                  <a:extLst>
                    <a:ext uri="{FF2B5EF4-FFF2-40B4-BE49-F238E27FC236}">
                      <a16:creationId xmlns:a16="http://schemas.microsoft.com/office/drawing/2014/main" id="{48D337F7-4846-A700-7CD5-635972912E53}"/>
                    </a:ext>
                  </a:extLst>
                </p:cNvPr>
                <p:cNvSpPr txBox="1"/>
                <p:nvPr/>
              </p:nvSpPr>
              <p:spPr>
                <a:xfrm>
                  <a:off x="840297" y="3105118"/>
                  <a:ext cx="1277240" cy="437416"/>
                </a:xfrm>
                <a:prstGeom prst="rect">
                  <a:avLst/>
                </a:prstGeom>
                <a:solidFill>
                  <a:srgbClr val="71A9D3"/>
                </a:solidFill>
                <a:ln>
                  <a:noFill/>
                </a:ln>
              </p:spPr>
              <p:txBody>
                <a:bodyPr wrap="square" rtlCol="0">
                  <a:spAutoFit/>
                </a:bodyPr>
                <a:lstStyle/>
                <a:p>
                  <a:pPr algn="ctr"/>
                  <a:r>
                    <a:rPr lang="fr-FR" sz="1400" b="1" i="1" dirty="0" err="1">
                      <a:solidFill>
                        <a:schemeClr val="bg1"/>
                      </a:solidFill>
                    </a:rPr>
                    <a:t>P.e</a:t>
                  </a:r>
                  <a:r>
                    <a:rPr lang="fr-FR" sz="1400" b="1" i="1" dirty="0">
                      <a:solidFill>
                        <a:schemeClr val="bg1"/>
                      </a:solidFill>
                    </a:rPr>
                    <a:t>. ministère des finances</a:t>
                  </a:r>
                </a:p>
              </p:txBody>
            </p:sp>
          </p:grpSp>
          <p:cxnSp>
            <p:nvCxnSpPr>
              <p:cNvPr id="35" name="Straight Arrow Connector 34">
                <a:extLst>
                  <a:ext uri="{FF2B5EF4-FFF2-40B4-BE49-F238E27FC236}">
                    <a16:creationId xmlns:a16="http://schemas.microsoft.com/office/drawing/2014/main" id="{C37772DB-2399-F385-3DAF-EE8AD4B5B01A}"/>
                  </a:ext>
                </a:extLst>
              </p:cNvPr>
              <p:cNvCxnSpPr>
                <a:cxnSpLocks/>
                <a:stCxn id="6" idx="3"/>
                <a:endCxn id="10" idx="1"/>
              </p:cNvCxnSpPr>
              <p:nvPr/>
            </p:nvCxnSpPr>
            <p:spPr>
              <a:xfrm flipV="1">
                <a:off x="2218827" y="2458866"/>
                <a:ext cx="1320958" cy="6833"/>
              </a:xfrm>
              <a:prstGeom prst="straightConnector1">
                <a:avLst/>
              </a:prstGeom>
              <a:ln w="28575"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6" name="Straight Arrow Connector 35">
                <a:extLst>
                  <a:ext uri="{FF2B5EF4-FFF2-40B4-BE49-F238E27FC236}">
                    <a16:creationId xmlns:a16="http://schemas.microsoft.com/office/drawing/2014/main" id="{35597CE4-DB1B-C0DE-0BB9-04E73768480E}"/>
                  </a:ext>
                </a:extLst>
              </p:cNvPr>
              <p:cNvCxnSpPr>
                <a:cxnSpLocks/>
                <a:stCxn id="10" idx="3"/>
                <a:endCxn id="15" idx="1"/>
              </p:cNvCxnSpPr>
              <p:nvPr/>
            </p:nvCxnSpPr>
            <p:spPr>
              <a:xfrm flipV="1">
                <a:off x="5172031" y="2441010"/>
                <a:ext cx="784965" cy="17856"/>
              </a:xfrm>
              <a:prstGeom prst="straightConnector1">
                <a:avLst/>
              </a:prstGeom>
              <a:ln w="28575"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2" name="Straight Arrow Connector 41">
                <a:extLst>
                  <a:ext uri="{FF2B5EF4-FFF2-40B4-BE49-F238E27FC236}">
                    <a16:creationId xmlns:a16="http://schemas.microsoft.com/office/drawing/2014/main" id="{BA31B2B2-AC26-D7EF-4054-2C36164D66FD}"/>
                  </a:ext>
                </a:extLst>
              </p:cNvPr>
              <p:cNvCxnSpPr>
                <a:cxnSpLocks/>
                <a:stCxn id="15" idx="3"/>
              </p:cNvCxnSpPr>
              <p:nvPr/>
            </p:nvCxnSpPr>
            <p:spPr>
              <a:xfrm>
                <a:off x="7535280" y="2441010"/>
                <a:ext cx="693253" cy="0"/>
              </a:xfrm>
              <a:prstGeom prst="straightConnector1">
                <a:avLst/>
              </a:prstGeom>
              <a:ln w="28575"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7" name="Straight Arrow Connector 46">
                <a:extLst>
                  <a:ext uri="{FF2B5EF4-FFF2-40B4-BE49-F238E27FC236}">
                    <a16:creationId xmlns:a16="http://schemas.microsoft.com/office/drawing/2014/main" id="{526D5B95-57AE-F331-2173-D7279BAC96E9}"/>
                  </a:ext>
                </a:extLst>
              </p:cNvPr>
              <p:cNvCxnSpPr>
                <a:cxnSpLocks/>
                <a:stCxn id="17" idx="2"/>
                <a:endCxn id="21" idx="0"/>
              </p:cNvCxnSpPr>
              <p:nvPr/>
            </p:nvCxnSpPr>
            <p:spPr>
              <a:xfrm flipH="1">
                <a:off x="9031162" y="2963869"/>
                <a:ext cx="2166" cy="1308091"/>
              </a:xfrm>
              <a:prstGeom prst="straightConnector1">
                <a:avLst/>
              </a:prstGeom>
              <a:ln w="28575"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0" name="Straight Arrow Connector 49">
                <a:extLst>
                  <a:ext uri="{FF2B5EF4-FFF2-40B4-BE49-F238E27FC236}">
                    <a16:creationId xmlns:a16="http://schemas.microsoft.com/office/drawing/2014/main" id="{180D9C0E-6DE0-0FD3-558F-19B11DE25804}"/>
                  </a:ext>
                </a:extLst>
              </p:cNvPr>
              <p:cNvCxnSpPr>
                <a:cxnSpLocks/>
                <a:stCxn id="25" idx="3"/>
                <a:endCxn id="22" idx="1"/>
              </p:cNvCxnSpPr>
              <p:nvPr/>
            </p:nvCxnSpPr>
            <p:spPr>
              <a:xfrm flipV="1">
                <a:off x="7603639" y="4853590"/>
                <a:ext cx="620562" cy="7828"/>
              </a:xfrm>
              <a:prstGeom prst="straightConnector1">
                <a:avLst/>
              </a:prstGeom>
              <a:ln w="28575"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4" name="Straight Arrow Connector 53">
                <a:extLst>
                  <a:ext uri="{FF2B5EF4-FFF2-40B4-BE49-F238E27FC236}">
                    <a16:creationId xmlns:a16="http://schemas.microsoft.com/office/drawing/2014/main" id="{75D3D258-8CF0-D364-C904-FAE72BD17191}"/>
                  </a:ext>
                </a:extLst>
              </p:cNvPr>
              <p:cNvCxnSpPr>
                <a:cxnSpLocks/>
                <a:endCxn id="14" idx="2"/>
              </p:cNvCxnSpPr>
              <p:nvPr/>
            </p:nvCxnSpPr>
            <p:spPr>
              <a:xfrm flipV="1">
                <a:off x="5200632" y="2996409"/>
                <a:ext cx="1545506" cy="1270391"/>
              </a:xfrm>
              <a:prstGeom prst="straightConnector1">
                <a:avLst/>
              </a:prstGeom>
              <a:ln w="28575"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8" name="Straight Arrow Connector 57">
                <a:extLst>
                  <a:ext uri="{FF2B5EF4-FFF2-40B4-BE49-F238E27FC236}">
                    <a16:creationId xmlns:a16="http://schemas.microsoft.com/office/drawing/2014/main" id="{06259073-58EF-F515-9BC2-06A0E24850C2}"/>
                  </a:ext>
                </a:extLst>
              </p:cNvPr>
              <p:cNvCxnSpPr>
                <a:cxnSpLocks/>
                <a:stCxn id="10" idx="2"/>
                <a:endCxn id="27" idx="0"/>
              </p:cNvCxnSpPr>
              <p:nvPr/>
            </p:nvCxnSpPr>
            <p:spPr>
              <a:xfrm>
                <a:off x="4355908" y="3052492"/>
                <a:ext cx="12830" cy="1207382"/>
              </a:xfrm>
              <a:prstGeom prst="straightConnector1">
                <a:avLst/>
              </a:prstGeom>
              <a:ln w="28575"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1" name="Straight Arrow Connector 60">
                <a:extLst>
                  <a:ext uri="{FF2B5EF4-FFF2-40B4-BE49-F238E27FC236}">
                    <a16:creationId xmlns:a16="http://schemas.microsoft.com/office/drawing/2014/main" id="{76C3242C-D29A-297C-D87A-791F1B9018FF}"/>
                  </a:ext>
                </a:extLst>
              </p:cNvPr>
              <p:cNvCxnSpPr>
                <a:cxnSpLocks/>
              </p:cNvCxnSpPr>
              <p:nvPr/>
            </p:nvCxnSpPr>
            <p:spPr>
              <a:xfrm flipH="1">
                <a:off x="2231498" y="4861340"/>
                <a:ext cx="1308287" cy="15458"/>
              </a:xfrm>
              <a:prstGeom prst="straightConnector1">
                <a:avLst/>
              </a:prstGeom>
              <a:ln w="28575"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5" name="Straight Arrow Connector 64">
                <a:extLst>
                  <a:ext uri="{FF2B5EF4-FFF2-40B4-BE49-F238E27FC236}">
                    <a16:creationId xmlns:a16="http://schemas.microsoft.com/office/drawing/2014/main" id="{F498E531-8A6E-5ACF-AFD9-012C3577F227}"/>
                  </a:ext>
                </a:extLst>
              </p:cNvPr>
              <p:cNvCxnSpPr>
                <a:cxnSpLocks/>
                <a:stCxn id="31" idx="0"/>
                <a:endCxn id="6" idx="2"/>
              </p:cNvCxnSpPr>
              <p:nvPr/>
            </p:nvCxnSpPr>
            <p:spPr>
              <a:xfrm flipH="1" flipV="1">
                <a:off x="1444073" y="3041804"/>
                <a:ext cx="6268" cy="1168644"/>
              </a:xfrm>
              <a:prstGeom prst="straightConnector1">
                <a:avLst/>
              </a:prstGeom>
              <a:ln w="28575"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74" name="TextBox 73">
                <a:extLst>
                  <a:ext uri="{FF2B5EF4-FFF2-40B4-BE49-F238E27FC236}">
                    <a16:creationId xmlns:a16="http://schemas.microsoft.com/office/drawing/2014/main" id="{FC081A96-1AE0-BECF-DD4F-AA0D858293F2}"/>
                  </a:ext>
                </a:extLst>
              </p:cNvPr>
              <p:cNvSpPr txBox="1"/>
              <p:nvPr/>
            </p:nvSpPr>
            <p:spPr>
              <a:xfrm>
                <a:off x="716491" y="3459833"/>
                <a:ext cx="1447099" cy="307777"/>
              </a:xfrm>
              <a:prstGeom prst="rect">
                <a:avLst/>
              </a:prstGeom>
              <a:solidFill>
                <a:schemeClr val="bg1"/>
              </a:solidFill>
              <a:ln>
                <a:solidFill>
                  <a:schemeClr val="bg1"/>
                </a:solidFill>
              </a:ln>
            </p:spPr>
            <p:txBody>
              <a:bodyPr wrap="square" rtlCol="0">
                <a:spAutoFit/>
              </a:bodyPr>
              <a:lstStyle/>
              <a:p>
                <a:pPr algn="ctr"/>
                <a:r>
                  <a:rPr lang="fr-FR" sz="1400" dirty="0"/>
                  <a:t>Remboursement</a:t>
                </a:r>
              </a:p>
            </p:txBody>
          </p:sp>
          <p:sp>
            <p:nvSpPr>
              <p:cNvPr id="75" name="TextBox 74">
                <a:extLst>
                  <a:ext uri="{FF2B5EF4-FFF2-40B4-BE49-F238E27FC236}">
                    <a16:creationId xmlns:a16="http://schemas.microsoft.com/office/drawing/2014/main" id="{7905A63D-742C-5620-1177-885B75ED747E}"/>
                  </a:ext>
                </a:extLst>
              </p:cNvPr>
              <p:cNvSpPr txBox="1"/>
              <p:nvPr/>
            </p:nvSpPr>
            <p:spPr>
              <a:xfrm>
                <a:off x="3507905" y="3370012"/>
                <a:ext cx="1858326" cy="307777"/>
              </a:xfrm>
              <a:prstGeom prst="rect">
                <a:avLst/>
              </a:prstGeom>
              <a:solidFill>
                <a:schemeClr val="bg1"/>
              </a:solidFill>
              <a:ln>
                <a:solidFill>
                  <a:schemeClr val="bg1"/>
                </a:solidFill>
              </a:ln>
            </p:spPr>
            <p:txBody>
              <a:bodyPr wrap="square" rtlCol="0">
                <a:spAutoFit/>
              </a:bodyPr>
              <a:lstStyle/>
              <a:p>
                <a:pPr algn="ctr"/>
                <a:r>
                  <a:rPr lang="fr-FR" sz="1400" dirty="0"/>
                  <a:t>Délégation de mandat</a:t>
                </a:r>
              </a:p>
            </p:txBody>
          </p:sp>
          <p:sp>
            <p:nvSpPr>
              <p:cNvPr id="77" name="TextBox 76">
                <a:extLst>
                  <a:ext uri="{FF2B5EF4-FFF2-40B4-BE49-F238E27FC236}">
                    <a16:creationId xmlns:a16="http://schemas.microsoft.com/office/drawing/2014/main" id="{E760940F-09FF-6153-56B1-347EFC0D3CC7}"/>
                  </a:ext>
                </a:extLst>
              </p:cNvPr>
              <p:cNvSpPr txBox="1"/>
              <p:nvPr/>
            </p:nvSpPr>
            <p:spPr>
              <a:xfrm rot="19260128">
                <a:off x="5218135" y="3408737"/>
                <a:ext cx="1399033" cy="646331"/>
              </a:xfrm>
              <a:prstGeom prst="rect">
                <a:avLst/>
              </a:prstGeom>
              <a:solidFill>
                <a:schemeClr val="bg1"/>
              </a:solidFill>
              <a:ln>
                <a:solidFill>
                  <a:schemeClr val="bg1"/>
                </a:solidFill>
              </a:ln>
            </p:spPr>
            <p:txBody>
              <a:bodyPr wrap="square" rtlCol="0">
                <a:spAutoFit/>
              </a:bodyPr>
              <a:lstStyle/>
              <a:p>
                <a:pPr algn="ctr"/>
                <a:r>
                  <a:rPr lang="fr-FR" sz="1200" dirty="0"/>
                  <a:t>Planification des investissements et construction</a:t>
                </a:r>
              </a:p>
            </p:txBody>
          </p:sp>
          <p:sp>
            <p:nvSpPr>
              <p:cNvPr id="78" name="TextBox 77">
                <a:extLst>
                  <a:ext uri="{FF2B5EF4-FFF2-40B4-BE49-F238E27FC236}">
                    <a16:creationId xmlns:a16="http://schemas.microsoft.com/office/drawing/2014/main" id="{9C1044C7-292D-0BEE-F603-F4B5BAF3B4E8}"/>
                  </a:ext>
                </a:extLst>
              </p:cNvPr>
              <p:cNvSpPr txBox="1"/>
              <p:nvPr/>
            </p:nvSpPr>
            <p:spPr>
              <a:xfrm>
                <a:off x="8079208" y="3370011"/>
                <a:ext cx="1710484" cy="307777"/>
              </a:xfrm>
              <a:prstGeom prst="rect">
                <a:avLst/>
              </a:prstGeom>
              <a:solidFill>
                <a:schemeClr val="bg1"/>
              </a:solidFill>
              <a:ln>
                <a:solidFill>
                  <a:schemeClr val="bg1"/>
                </a:solidFill>
              </a:ln>
            </p:spPr>
            <p:txBody>
              <a:bodyPr wrap="square" rtlCol="0">
                <a:spAutoFit/>
              </a:bodyPr>
              <a:lstStyle/>
              <a:p>
                <a:pPr algn="ctr"/>
                <a:r>
                  <a:rPr lang="fr-FR" sz="1400" dirty="0"/>
                  <a:t>Délégation de l'O&amp;M</a:t>
                </a:r>
              </a:p>
            </p:txBody>
          </p:sp>
          <p:cxnSp>
            <p:nvCxnSpPr>
              <p:cNvPr id="79" name="Straight Arrow Connector 78">
                <a:extLst>
                  <a:ext uri="{FF2B5EF4-FFF2-40B4-BE49-F238E27FC236}">
                    <a16:creationId xmlns:a16="http://schemas.microsoft.com/office/drawing/2014/main" id="{4ACA77C1-4974-C92B-662E-8076929D2D11}"/>
                  </a:ext>
                </a:extLst>
              </p:cNvPr>
              <p:cNvCxnSpPr>
                <a:cxnSpLocks/>
                <a:stCxn id="10" idx="0"/>
                <a:endCxn id="76" idx="1"/>
              </p:cNvCxnSpPr>
              <p:nvPr/>
            </p:nvCxnSpPr>
            <p:spPr>
              <a:xfrm flipH="1" flipV="1">
                <a:off x="4355907" y="1167994"/>
                <a:ext cx="1" cy="697246"/>
              </a:xfrm>
              <a:prstGeom prst="straightConnector1">
                <a:avLst/>
              </a:prstGeom>
              <a:ln w="28575" cap="flat" cmpd="sng" algn="ctr">
                <a:solidFill>
                  <a:srgbClr val="0070C0"/>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5" name="Straight Arrow Connector 84">
                <a:extLst>
                  <a:ext uri="{FF2B5EF4-FFF2-40B4-BE49-F238E27FC236}">
                    <a16:creationId xmlns:a16="http://schemas.microsoft.com/office/drawing/2014/main" id="{977710B4-9501-26A0-3939-055098CD6DEB}"/>
                  </a:ext>
                </a:extLst>
              </p:cNvPr>
              <p:cNvCxnSpPr>
                <a:cxnSpLocks/>
              </p:cNvCxnSpPr>
              <p:nvPr/>
            </p:nvCxnSpPr>
            <p:spPr>
              <a:xfrm>
                <a:off x="4355908" y="1136647"/>
                <a:ext cx="894408" cy="0"/>
              </a:xfrm>
              <a:prstGeom prst="straightConnector1">
                <a:avLst/>
              </a:prstGeom>
              <a:ln w="28575" cap="flat" cmpd="sng" algn="ctr">
                <a:solidFill>
                  <a:srgbClr val="0070C0"/>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7" name="Straight Arrow Connector 86">
                <a:extLst>
                  <a:ext uri="{FF2B5EF4-FFF2-40B4-BE49-F238E27FC236}">
                    <a16:creationId xmlns:a16="http://schemas.microsoft.com/office/drawing/2014/main" id="{BE88A285-37E9-865A-6C1F-E38E6BEAD863}"/>
                  </a:ext>
                </a:extLst>
              </p:cNvPr>
              <p:cNvCxnSpPr>
                <a:cxnSpLocks/>
                <a:endCxn id="17" idx="0"/>
              </p:cNvCxnSpPr>
              <p:nvPr/>
            </p:nvCxnSpPr>
            <p:spPr>
              <a:xfrm>
                <a:off x="9033328" y="1078838"/>
                <a:ext cx="0" cy="714259"/>
              </a:xfrm>
              <a:prstGeom prst="straightConnector1">
                <a:avLst/>
              </a:prstGeom>
              <a:ln w="28575"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7" name="Straight Arrow Connector 96">
                <a:extLst>
                  <a:ext uri="{FF2B5EF4-FFF2-40B4-BE49-F238E27FC236}">
                    <a16:creationId xmlns:a16="http://schemas.microsoft.com/office/drawing/2014/main" id="{C1BCE0E7-8710-D70A-5D4B-9567881B5A26}"/>
                  </a:ext>
                </a:extLst>
              </p:cNvPr>
              <p:cNvCxnSpPr>
                <a:cxnSpLocks/>
              </p:cNvCxnSpPr>
              <p:nvPr/>
            </p:nvCxnSpPr>
            <p:spPr>
              <a:xfrm>
                <a:off x="8040042" y="1124876"/>
                <a:ext cx="993286" cy="0"/>
              </a:xfrm>
              <a:prstGeom prst="straightConnector1">
                <a:avLst/>
              </a:prstGeom>
              <a:ln w="28575" cap="flat" cmpd="sng" algn="ctr">
                <a:solidFill>
                  <a:srgbClr val="0070C0"/>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Tree>
    <p:extLst>
      <p:ext uri="{BB962C8B-B14F-4D97-AF65-F5344CB8AC3E}">
        <p14:creationId xmlns:p14="http://schemas.microsoft.com/office/powerpoint/2010/main" val="39314429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899" y="368053"/>
            <a:ext cx="10744200" cy="518508"/>
          </a:xfrm>
          <a:prstGeom prst="rect">
            <a:avLst/>
          </a:prstGeom>
        </p:spPr>
        <p:txBody>
          <a:bodyPr vert="horz" lIns="0" tIns="0" rIns="0" bIns="0" rtlCol="0" anchor="t" anchorCtr="0">
            <a:normAutofit fontScale="90000"/>
          </a:bodyPr>
          <a:lstStyle/>
          <a:p>
            <a:r>
              <a:rPr lang="en-US" sz="3200" b="1" dirty="0" err="1">
                <a:solidFill>
                  <a:schemeClr val="tx2"/>
                </a:solidFill>
                <a:latin typeface="Calibri" panose="020F0502020204030204" pitchFamily="34" charset="0"/>
              </a:rPr>
              <a:t>Atteindre</a:t>
            </a:r>
            <a:r>
              <a:rPr lang="en-US" sz="3200" b="1" dirty="0">
                <a:solidFill>
                  <a:schemeClr val="tx2"/>
                </a:solidFill>
                <a:latin typeface="Calibri" panose="020F0502020204030204" pitchFamily="34" charset="0"/>
              </a:rPr>
              <a:t> le bon mélange de </a:t>
            </a:r>
            <a:r>
              <a:rPr lang="en-US" sz="3200" b="1" dirty="0" err="1">
                <a:solidFill>
                  <a:schemeClr val="tx2"/>
                </a:solidFill>
                <a:latin typeface="Calibri" panose="020F0502020204030204" pitchFamily="34" charset="0"/>
              </a:rPr>
              <a:t>financement</a:t>
            </a:r>
            <a:r>
              <a:rPr lang="en-US" sz="3200" b="1" dirty="0">
                <a:solidFill>
                  <a:schemeClr val="tx2"/>
                </a:solidFill>
                <a:latin typeface="Calibri" panose="020F0502020204030204" pitchFamily="34" charset="0"/>
              </a:rPr>
              <a:t> </a:t>
            </a:r>
            <a:r>
              <a:rPr lang="en-US" sz="3200" b="1" dirty="0" err="1">
                <a:solidFill>
                  <a:schemeClr val="tx2"/>
                </a:solidFill>
                <a:latin typeface="Calibri" panose="020F0502020204030204" pitchFamily="34" charset="0"/>
              </a:rPr>
              <a:t>est</a:t>
            </a:r>
            <a:r>
              <a:rPr lang="en-US" sz="3200" b="1" dirty="0">
                <a:solidFill>
                  <a:schemeClr val="tx2"/>
                </a:solidFill>
                <a:latin typeface="Calibri" panose="020F0502020204030204" pitchFamily="34" charset="0"/>
              </a:rPr>
              <a:t> crucial pour </a:t>
            </a:r>
            <a:r>
              <a:rPr lang="en-US" sz="3200" b="1" dirty="0" err="1">
                <a:solidFill>
                  <a:schemeClr val="tx2"/>
                </a:solidFill>
                <a:latin typeface="Calibri" panose="020F0502020204030204" pitchFamily="34" charset="0"/>
              </a:rPr>
              <a:t>l'expansion</a:t>
            </a:r>
            <a:r>
              <a:rPr lang="en-US" sz="3200" b="1" dirty="0">
                <a:solidFill>
                  <a:schemeClr val="tx2"/>
                </a:solidFill>
                <a:latin typeface="Calibri" panose="020F0502020204030204" pitchFamily="34" charset="0"/>
              </a:rPr>
              <a:t> </a:t>
            </a:r>
            <a:r>
              <a:rPr lang="en-US" sz="3200" b="1" dirty="0" err="1">
                <a:solidFill>
                  <a:schemeClr val="tx2"/>
                </a:solidFill>
                <a:latin typeface="Calibri" panose="020F0502020204030204" pitchFamily="34" charset="0"/>
              </a:rPr>
              <a:t>à</a:t>
            </a:r>
            <a:r>
              <a:rPr lang="en-US" sz="3200" b="1" dirty="0">
                <a:solidFill>
                  <a:schemeClr val="tx2"/>
                </a:solidFill>
                <a:latin typeface="Calibri" panose="020F0502020204030204" pitchFamily="34" charset="0"/>
              </a:rPr>
              <a:t> long </a:t>
            </a:r>
            <a:r>
              <a:rPr lang="en-US" sz="3200" b="1" dirty="0" err="1">
                <a:solidFill>
                  <a:schemeClr val="tx2"/>
                </a:solidFill>
                <a:latin typeface="Calibri" panose="020F0502020204030204" pitchFamily="34" charset="0"/>
              </a:rPr>
              <a:t>terme</a:t>
            </a:r>
            <a:r>
              <a:rPr lang="en-US" sz="3200" b="1" dirty="0">
                <a:solidFill>
                  <a:schemeClr val="tx2"/>
                </a:solidFill>
                <a:latin typeface="Calibri" panose="020F0502020204030204" pitchFamily="34" charset="0"/>
              </a:rPr>
              <a:t>, </a:t>
            </a:r>
            <a:r>
              <a:rPr lang="en-US" sz="3200" b="1" dirty="0" err="1">
                <a:solidFill>
                  <a:schemeClr val="tx2"/>
                </a:solidFill>
                <a:latin typeface="Calibri" panose="020F0502020204030204" pitchFamily="34" charset="0"/>
              </a:rPr>
              <a:t>l'équité</a:t>
            </a:r>
            <a:r>
              <a:rPr lang="en-US" sz="3200" b="1" dirty="0">
                <a:solidFill>
                  <a:schemeClr val="tx2"/>
                </a:solidFill>
                <a:latin typeface="Calibri" panose="020F0502020204030204" pitchFamily="34" charset="0"/>
              </a:rPr>
              <a:t> et la </a:t>
            </a:r>
            <a:r>
              <a:rPr lang="en-US" sz="3200" b="1" dirty="0" err="1">
                <a:solidFill>
                  <a:schemeClr val="tx2"/>
                </a:solidFill>
                <a:latin typeface="Calibri" panose="020F0502020204030204" pitchFamily="34" charset="0"/>
              </a:rPr>
              <a:t>viabilité</a:t>
            </a:r>
            <a:r>
              <a:rPr lang="en-US" sz="3200" b="1" dirty="0">
                <a:solidFill>
                  <a:schemeClr val="tx2"/>
                </a:solidFill>
                <a:latin typeface="Calibri" panose="020F0502020204030204" pitchFamily="34" charset="0"/>
              </a:rPr>
              <a:t> des services</a:t>
            </a: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9" name="Google Shape;284;p14">
            <a:extLst>
              <a:ext uri="{FF2B5EF4-FFF2-40B4-BE49-F238E27FC236}">
                <a16:creationId xmlns:a16="http://schemas.microsoft.com/office/drawing/2014/main" id="{A567C80C-FCBD-5246-2CB8-DB23BE3810E7}"/>
              </a:ext>
            </a:extLst>
          </p:cNvPr>
          <p:cNvSpPr/>
          <p:nvPr/>
        </p:nvSpPr>
        <p:spPr>
          <a:xfrm>
            <a:off x="723900" y="1267100"/>
            <a:ext cx="10744200" cy="5222847"/>
          </a:xfrm>
          <a:prstGeom prst="rect">
            <a:avLst/>
          </a:prstGeom>
          <a:solidFill>
            <a:srgbClr val="6F2875">
              <a:alpha val="10000"/>
            </a:srgbClr>
          </a:solid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2000" dirty="0">
                <a:sym typeface="Lato"/>
              </a:rPr>
              <a:t>Les </a:t>
            </a:r>
            <a:r>
              <a:rPr lang="en-US" sz="2000" dirty="0" err="1">
                <a:sym typeface="Lato"/>
              </a:rPr>
              <a:t>tarifs</a:t>
            </a:r>
            <a:r>
              <a:rPr lang="en-US" sz="2000" dirty="0">
                <a:sym typeface="Lato"/>
              </a:rPr>
              <a:t> </a:t>
            </a:r>
            <a:r>
              <a:rPr lang="en-US" sz="2000" dirty="0" err="1">
                <a:sym typeface="Lato"/>
              </a:rPr>
              <a:t>sont</a:t>
            </a:r>
            <a:r>
              <a:rPr lang="en-US" sz="2000" dirty="0">
                <a:sym typeface="Lato"/>
              </a:rPr>
              <a:t> </a:t>
            </a:r>
            <a:r>
              <a:rPr lang="en-US" sz="2000" dirty="0" err="1">
                <a:sym typeface="Lato"/>
              </a:rPr>
              <a:t>importants</a:t>
            </a:r>
            <a:r>
              <a:rPr lang="en-US" sz="2000" dirty="0">
                <a:sym typeface="Lato"/>
              </a:rPr>
              <a:t>, </a:t>
            </a:r>
            <a:r>
              <a:rPr lang="en-US" sz="2000" dirty="0" err="1">
                <a:sym typeface="Lato"/>
              </a:rPr>
              <a:t>mais</a:t>
            </a:r>
            <a:r>
              <a:rPr lang="en-US" sz="2000" dirty="0">
                <a:sym typeface="Lato"/>
              </a:rPr>
              <a:t> </a:t>
            </a:r>
            <a:r>
              <a:rPr lang="en-US" sz="2000" b="1" dirty="0" err="1">
                <a:sym typeface="Lato"/>
              </a:rPr>
              <a:t>l'accessibilité</a:t>
            </a:r>
            <a:r>
              <a:rPr lang="en-US" sz="2000" b="1" dirty="0">
                <a:sym typeface="Lato"/>
              </a:rPr>
              <a:t> </a:t>
            </a:r>
            <a:r>
              <a:rPr lang="en-US" sz="2000" b="1" dirty="0" err="1">
                <a:sym typeface="Lato"/>
              </a:rPr>
              <a:t>reste</a:t>
            </a:r>
            <a:r>
              <a:rPr lang="en-US" sz="2000" b="1" dirty="0">
                <a:sym typeface="Lato"/>
              </a:rPr>
              <a:t> un </a:t>
            </a:r>
            <a:r>
              <a:rPr lang="en-US" sz="2000" b="1" dirty="0" err="1">
                <a:sym typeface="Lato"/>
              </a:rPr>
              <a:t>problème</a:t>
            </a:r>
            <a:r>
              <a:rPr lang="en-US" sz="2000" b="1" dirty="0">
                <a:sym typeface="Lato"/>
              </a:rPr>
              <a:t> </a:t>
            </a:r>
            <a:r>
              <a:rPr lang="en-US" sz="2000" b="1" dirty="0" err="1">
                <a:sym typeface="Lato"/>
              </a:rPr>
              <a:t>significatif</a:t>
            </a:r>
            <a:r>
              <a:rPr lang="en-US" sz="2000" dirty="0">
                <a:sym typeface="Lato"/>
              </a:rPr>
              <a:t>, </a:t>
            </a:r>
            <a:r>
              <a:rPr lang="en-US" sz="2000" dirty="0" err="1">
                <a:sym typeface="Lato"/>
              </a:rPr>
              <a:t>impactant</a:t>
            </a:r>
            <a:r>
              <a:rPr lang="en-US" sz="2000" dirty="0">
                <a:sym typeface="Lato"/>
              </a:rPr>
              <a:t> la </a:t>
            </a:r>
            <a:r>
              <a:rPr lang="en-US" sz="2000" dirty="0" err="1">
                <a:sym typeface="Lato"/>
              </a:rPr>
              <a:t>capacité</a:t>
            </a:r>
            <a:r>
              <a:rPr lang="en-US" sz="2000" dirty="0">
                <a:sym typeface="Lato"/>
              </a:rPr>
              <a:t> des </a:t>
            </a:r>
            <a:r>
              <a:rPr lang="en-US" sz="2000" dirty="0" err="1">
                <a:sym typeface="Lato"/>
              </a:rPr>
              <a:t>autorités</a:t>
            </a:r>
            <a:r>
              <a:rPr lang="en-US" sz="2000" dirty="0">
                <a:sym typeface="Lato"/>
              </a:rPr>
              <a:t> de services </a:t>
            </a:r>
            <a:r>
              <a:rPr lang="en-US" sz="2000" b="1" dirty="0" err="1">
                <a:sym typeface="Lato"/>
              </a:rPr>
              <a:t>à</a:t>
            </a:r>
            <a:r>
              <a:rPr lang="en-US" sz="2000" b="1" dirty="0">
                <a:sym typeface="Lato"/>
              </a:rPr>
              <a:t> </a:t>
            </a:r>
            <a:r>
              <a:rPr lang="en-US" sz="2000" b="1" dirty="0" err="1">
                <a:sym typeface="Lato"/>
              </a:rPr>
              <a:t>atteindre</a:t>
            </a:r>
            <a:r>
              <a:rPr lang="en-US" sz="2000" b="1" dirty="0">
                <a:sym typeface="Lato"/>
              </a:rPr>
              <a:t> la </a:t>
            </a:r>
            <a:r>
              <a:rPr lang="en-US" sz="2000" b="1" dirty="0" err="1">
                <a:sym typeface="Lato"/>
              </a:rPr>
              <a:t>récupération</a:t>
            </a:r>
            <a:r>
              <a:rPr lang="en-US" sz="2000" b="1" dirty="0">
                <a:sym typeface="Lato"/>
              </a:rPr>
              <a:t> </a:t>
            </a:r>
            <a:r>
              <a:rPr lang="en-US" sz="2000" b="1" dirty="0" err="1">
                <a:sym typeface="Lato"/>
              </a:rPr>
              <a:t>totale</a:t>
            </a:r>
            <a:r>
              <a:rPr lang="en-US" sz="2000" b="1" dirty="0">
                <a:sym typeface="Lato"/>
              </a:rPr>
              <a:t> des </a:t>
            </a:r>
            <a:r>
              <a:rPr lang="en-US" sz="2000" b="1" dirty="0" err="1">
                <a:sym typeface="Lato"/>
              </a:rPr>
              <a:t>coûts</a:t>
            </a:r>
            <a:r>
              <a:rPr lang="en-US" sz="2000" dirty="0">
                <a:sym typeface="Lato"/>
              </a:rPr>
              <a:t>.</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2000" dirty="0">
                <a:sym typeface="Lato"/>
              </a:rPr>
              <a:t>La </a:t>
            </a:r>
            <a:r>
              <a:rPr lang="en-US" sz="2000" b="1" dirty="0" err="1">
                <a:sym typeface="Lato"/>
              </a:rPr>
              <a:t>collecte</a:t>
            </a:r>
            <a:r>
              <a:rPr lang="en-US" sz="2000" b="1" dirty="0">
                <a:sym typeface="Lato"/>
              </a:rPr>
              <a:t> des </a:t>
            </a:r>
            <a:r>
              <a:rPr lang="en-US" sz="2000" b="1" dirty="0" err="1">
                <a:sym typeface="Lato"/>
              </a:rPr>
              <a:t>tarifs</a:t>
            </a:r>
            <a:r>
              <a:rPr lang="en-US" sz="2000" b="1" dirty="0">
                <a:sym typeface="Lato"/>
              </a:rPr>
              <a:t> pour les services sans </a:t>
            </a:r>
            <a:r>
              <a:rPr lang="en-US" sz="2000" b="1" dirty="0" err="1">
                <a:sym typeface="Lato"/>
              </a:rPr>
              <a:t>égouts</a:t>
            </a:r>
            <a:r>
              <a:rPr lang="en-US" sz="2000" b="1" dirty="0">
                <a:sym typeface="Lato"/>
              </a:rPr>
              <a:t> </a:t>
            </a:r>
            <a:r>
              <a:rPr lang="en-US" sz="2000" b="1" dirty="0" err="1">
                <a:sym typeface="Lato"/>
              </a:rPr>
              <a:t>est</a:t>
            </a:r>
            <a:r>
              <a:rPr lang="en-US" sz="2000" b="1" dirty="0">
                <a:sym typeface="Lato"/>
              </a:rPr>
              <a:t> </a:t>
            </a:r>
            <a:r>
              <a:rPr lang="en-US" sz="2000" b="1" dirty="0" err="1">
                <a:sym typeface="Lato"/>
              </a:rPr>
              <a:t>particulièrement</a:t>
            </a:r>
            <a:r>
              <a:rPr lang="en-US" sz="2000" b="1" dirty="0">
                <a:sym typeface="Lato"/>
              </a:rPr>
              <a:t> difficile </a:t>
            </a:r>
            <a:r>
              <a:rPr lang="en-US" sz="2000" dirty="0" err="1">
                <a:sym typeface="Lato"/>
              </a:rPr>
              <a:t>lorsque</a:t>
            </a:r>
            <a:r>
              <a:rPr lang="en-US" sz="2000" dirty="0">
                <a:sym typeface="Lato"/>
              </a:rPr>
              <a:t> les </a:t>
            </a:r>
            <a:r>
              <a:rPr lang="en-US" sz="2000" dirty="0" err="1">
                <a:sym typeface="Lato"/>
              </a:rPr>
              <a:t>autorités</a:t>
            </a:r>
            <a:r>
              <a:rPr lang="en-US" sz="2000" dirty="0">
                <a:sym typeface="Lato"/>
              </a:rPr>
              <a:t> </a:t>
            </a:r>
            <a:r>
              <a:rPr lang="en-US" sz="2000" dirty="0" err="1">
                <a:sym typeface="Lato"/>
              </a:rPr>
              <a:t>sont</a:t>
            </a:r>
            <a:r>
              <a:rPr lang="en-US" sz="2000" dirty="0">
                <a:sym typeface="Lato"/>
              </a:rPr>
              <a:t> </a:t>
            </a:r>
            <a:r>
              <a:rPr lang="en-US" sz="2000" dirty="0" err="1">
                <a:sym typeface="Lato"/>
              </a:rPr>
              <a:t>nouvelles</a:t>
            </a:r>
            <a:r>
              <a:rPr lang="en-US" sz="2000" dirty="0">
                <a:sym typeface="Lato"/>
              </a:rPr>
              <a:t> dans </a:t>
            </a:r>
            <a:r>
              <a:rPr lang="en-US" sz="2000" dirty="0" err="1">
                <a:sym typeface="Lato"/>
              </a:rPr>
              <a:t>ces</a:t>
            </a:r>
            <a:r>
              <a:rPr lang="en-US" sz="2000" dirty="0">
                <a:sym typeface="Lato"/>
              </a:rPr>
              <a:t> services, dans le </a:t>
            </a:r>
            <a:r>
              <a:rPr lang="en-US" sz="2000" dirty="0" err="1">
                <a:sym typeface="Lato"/>
              </a:rPr>
              <a:t>contexte</a:t>
            </a:r>
            <a:r>
              <a:rPr lang="en-US" sz="2000" dirty="0">
                <a:sym typeface="Lato"/>
              </a:rPr>
              <a:t> de </a:t>
            </a:r>
            <a:r>
              <a:rPr lang="en-US" sz="2000" dirty="0" err="1">
                <a:sym typeface="Lato"/>
              </a:rPr>
              <a:t>mandats</a:t>
            </a:r>
            <a:r>
              <a:rPr lang="en-US" sz="2000" dirty="0">
                <a:sym typeface="Lato"/>
              </a:rPr>
              <a:t> </a:t>
            </a:r>
            <a:r>
              <a:rPr lang="en-US" sz="2000" dirty="0" err="1">
                <a:sym typeface="Lato"/>
              </a:rPr>
              <a:t>scindés</a:t>
            </a:r>
            <a:r>
              <a:rPr lang="en-US" sz="2000" dirty="0">
                <a:sym typeface="Lato"/>
              </a:rPr>
              <a:t> </a:t>
            </a:r>
            <a:r>
              <a:rPr lang="en-US" sz="2000" dirty="0" err="1">
                <a:sym typeface="Lato"/>
              </a:rPr>
              <a:t>ou</a:t>
            </a:r>
            <a:r>
              <a:rPr lang="en-US" sz="2000" dirty="0">
                <a:sym typeface="Lato"/>
              </a:rPr>
              <a:t> de la prestation de services </a:t>
            </a:r>
            <a:r>
              <a:rPr lang="en-US" sz="2000" dirty="0" err="1">
                <a:sym typeface="Lato"/>
              </a:rPr>
              <a:t>d'eau</a:t>
            </a:r>
            <a:r>
              <a:rPr lang="en-US" sz="2000" dirty="0">
                <a:sym typeface="Lato"/>
              </a:rPr>
              <a:t> </a:t>
            </a:r>
            <a:r>
              <a:rPr lang="en-US" sz="2000" dirty="0" err="1">
                <a:sym typeface="Lato"/>
              </a:rPr>
              <a:t>séparée</a:t>
            </a:r>
            <a:r>
              <a:rPr lang="en-US" sz="2000" dirty="0">
                <a:sym typeface="Lato"/>
              </a:rPr>
              <a:t>. </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2000" dirty="0">
                <a:sym typeface="Lato"/>
              </a:rPr>
              <a:t>Les </a:t>
            </a:r>
            <a:r>
              <a:rPr lang="en-US" sz="2000" b="1" dirty="0" err="1">
                <a:sym typeface="Lato"/>
              </a:rPr>
              <a:t>modèles</a:t>
            </a:r>
            <a:r>
              <a:rPr lang="en-US" sz="2000" b="1" dirty="0">
                <a:sym typeface="Lato"/>
              </a:rPr>
              <a:t> </a:t>
            </a:r>
            <a:r>
              <a:rPr lang="en-US" sz="2000" b="1" dirty="0" err="1">
                <a:sym typeface="Lato"/>
              </a:rPr>
              <a:t>tarifaires</a:t>
            </a:r>
            <a:r>
              <a:rPr lang="en-US" sz="2000" b="1" dirty="0">
                <a:sym typeface="Lato"/>
              </a:rPr>
              <a:t> </a:t>
            </a:r>
            <a:r>
              <a:rPr lang="en-US" sz="2000" b="1" dirty="0" err="1">
                <a:sym typeface="Lato"/>
              </a:rPr>
              <a:t>permettant</a:t>
            </a:r>
            <a:r>
              <a:rPr lang="en-US" sz="2000" b="1" dirty="0">
                <a:sym typeface="Lato"/>
              </a:rPr>
              <a:t> des subventions </a:t>
            </a:r>
            <a:r>
              <a:rPr lang="en-US" sz="2000" b="1" dirty="0" err="1">
                <a:sym typeface="Lato"/>
              </a:rPr>
              <a:t>croisées</a:t>
            </a:r>
            <a:r>
              <a:rPr lang="en-US" sz="2000" b="1" dirty="0">
                <a:sym typeface="Lato"/>
              </a:rPr>
              <a:t> </a:t>
            </a:r>
            <a:r>
              <a:rPr lang="en-US" sz="2000" dirty="0" err="1">
                <a:sym typeface="Lato"/>
              </a:rPr>
              <a:t>peuvent</a:t>
            </a:r>
            <a:r>
              <a:rPr lang="en-US" sz="2000" dirty="0">
                <a:sym typeface="Lato"/>
              </a:rPr>
              <a:t> aider </a:t>
            </a:r>
            <a:r>
              <a:rPr lang="en-US" sz="2000" dirty="0" err="1">
                <a:sym typeface="Lato"/>
              </a:rPr>
              <a:t>une</a:t>
            </a:r>
            <a:r>
              <a:rPr lang="en-US" sz="2000" dirty="0">
                <a:sym typeface="Lato"/>
              </a:rPr>
              <a:t> </a:t>
            </a:r>
            <a:r>
              <a:rPr lang="en-US" sz="2000" dirty="0" err="1">
                <a:sym typeface="Lato"/>
              </a:rPr>
              <a:t>autorité</a:t>
            </a:r>
            <a:r>
              <a:rPr lang="en-US" sz="2000" dirty="0">
                <a:sym typeface="Lato"/>
              </a:rPr>
              <a:t> </a:t>
            </a:r>
            <a:r>
              <a:rPr lang="en-US" sz="2000" dirty="0" err="1">
                <a:sym typeface="Lato"/>
              </a:rPr>
              <a:t>à</a:t>
            </a:r>
            <a:r>
              <a:rPr lang="en-US" sz="2000" dirty="0">
                <a:sym typeface="Lato"/>
              </a:rPr>
              <a:t> faire la transition </a:t>
            </a:r>
            <a:r>
              <a:rPr lang="en-US" sz="2000" dirty="0" err="1">
                <a:sym typeface="Lato"/>
              </a:rPr>
              <a:t>vers</a:t>
            </a:r>
            <a:r>
              <a:rPr lang="en-US" sz="2000" dirty="0">
                <a:sym typeface="Lato"/>
              </a:rPr>
              <a:t> des </a:t>
            </a:r>
            <a:r>
              <a:rPr lang="en-US" sz="2000" dirty="0" err="1">
                <a:sym typeface="Lato"/>
              </a:rPr>
              <a:t>systèmes</a:t>
            </a:r>
            <a:r>
              <a:rPr lang="en-US" sz="2000" dirty="0">
                <a:sym typeface="Lato"/>
              </a:rPr>
              <a:t> de prestation </a:t>
            </a:r>
            <a:r>
              <a:rPr lang="en-US" sz="2000" b="1" dirty="0">
                <a:sym typeface="Lato"/>
              </a:rPr>
              <a:t>de services de plus </a:t>
            </a:r>
            <a:r>
              <a:rPr lang="en-US" sz="2000" b="1" dirty="0" err="1">
                <a:sym typeface="Lato"/>
              </a:rPr>
              <a:t>en</a:t>
            </a:r>
            <a:r>
              <a:rPr lang="en-US" sz="2000" b="1" dirty="0">
                <a:sym typeface="Lato"/>
              </a:rPr>
              <a:t> plus rentables, </a:t>
            </a:r>
            <a:r>
              <a:rPr lang="en-US" sz="2000" b="1" dirty="0" err="1">
                <a:sym typeface="Lato"/>
              </a:rPr>
              <a:t>à</a:t>
            </a:r>
            <a:r>
              <a:rPr lang="en-US" sz="2000" b="1" dirty="0">
                <a:sym typeface="Lato"/>
              </a:rPr>
              <a:t> </a:t>
            </a:r>
            <a:r>
              <a:rPr lang="en-US" sz="2000" b="1" dirty="0" err="1">
                <a:sym typeface="Lato"/>
              </a:rPr>
              <a:t>grande</a:t>
            </a:r>
            <a:r>
              <a:rPr lang="en-US" sz="2000" b="1" dirty="0">
                <a:sym typeface="Lato"/>
              </a:rPr>
              <a:t> </a:t>
            </a:r>
            <a:r>
              <a:rPr lang="en-US" sz="2000" b="1" dirty="0" err="1">
                <a:sym typeface="Lato"/>
              </a:rPr>
              <a:t>échelle</a:t>
            </a:r>
            <a:r>
              <a:rPr lang="en-US" sz="2000" b="1" dirty="0">
                <a:sym typeface="Lato"/>
              </a:rPr>
              <a:t> et </a:t>
            </a:r>
            <a:r>
              <a:rPr lang="en-US" sz="2000" b="1" dirty="0" err="1">
                <a:sym typeface="Lato"/>
              </a:rPr>
              <a:t>axés</a:t>
            </a:r>
            <a:r>
              <a:rPr lang="en-US" sz="2000" b="1" dirty="0">
                <a:sym typeface="Lato"/>
              </a:rPr>
              <a:t> </a:t>
            </a:r>
            <a:r>
              <a:rPr lang="en-US" sz="2000" dirty="0">
                <a:sym typeface="Lato"/>
              </a:rPr>
              <a:t>sur le service client.</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2000" dirty="0">
                <a:sym typeface="Lato"/>
              </a:rPr>
              <a:t>Les </a:t>
            </a:r>
            <a:r>
              <a:rPr lang="en-US" sz="2000" b="1" dirty="0" err="1">
                <a:sym typeface="Lato"/>
              </a:rPr>
              <a:t>impôts</a:t>
            </a:r>
            <a:r>
              <a:rPr lang="en-US" sz="2000" b="1" dirty="0">
                <a:sym typeface="Lato"/>
              </a:rPr>
              <a:t> </a:t>
            </a:r>
            <a:r>
              <a:rPr lang="en-US" sz="2000" b="1" dirty="0" err="1">
                <a:sym typeface="Lato"/>
              </a:rPr>
              <a:t>doivent</a:t>
            </a:r>
            <a:r>
              <a:rPr lang="en-US" sz="2000" b="1" dirty="0">
                <a:sym typeface="Lato"/>
              </a:rPr>
              <a:t> </a:t>
            </a:r>
            <a:r>
              <a:rPr lang="en-US" sz="2000" b="1" dirty="0" err="1">
                <a:sym typeface="Lato"/>
              </a:rPr>
              <a:t>constituer</a:t>
            </a:r>
            <a:r>
              <a:rPr lang="en-US" sz="2000" b="1" dirty="0">
                <a:sym typeface="Lato"/>
              </a:rPr>
              <a:t> </a:t>
            </a:r>
            <a:r>
              <a:rPr lang="en-US" sz="2000" b="1" dirty="0" err="1">
                <a:sym typeface="Lato"/>
              </a:rPr>
              <a:t>une</a:t>
            </a:r>
            <a:r>
              <a:rPr lang="en-US" sz="2000" b="1" dirty="0">
                <a:sym typeface="Lato"/>
              </a:rPr>
              <a:t> part plus </a:t>
            </a:r>
            <a:r>
              <a:rPr lang="en-US" sz="2000" b="1" dirty="0" err="1">
                <a:sym typeface="Lato"/>
              </a:rPr>
              <a:t>importante</a:t>
            </a:r>
            <a:r>
              <a:rPr lang="en-US" sz="2000" b="1" dirty="0">
                <a:sym typeface="Lato"/>
              </a:rPr>
              <a:t> </a:t>
            </a:r>
            <a:r>
              <a:rPr lang="en-US" sz="2000" dirty="0">
                <a:sym typeface="Lato"/>
              </a:rPr>
              <a:t>des </a:t>
            </a:r>
            <a:r>
              <a:rPr lang="en-US" sz="2000" dirty="0" err="1">
                <a:sym typeface="Lato"/>
              </a:rPr>
              <a:t>investissements</a:t>
            </a:r>
            <a:r>
              <a:rPr lang="en-US" sz="2000" dirty="0">
                <a:sym typeface="Lato"/>
              </a:rPr>
              <a:t> dans </a:t>
            </a:r>
            <a:r>
              <a:rPr lang="en-US" sz="2000" dirty="0" err="1">
                <a:sym typeface="Lato"/>
              </a:rPr>
              <a:t>l'assainissement</a:t>
            </a:r>
            <a:r>
              <a:rPr lang="en-US" sz="2000" dirty="0">
                <a:sym typeface="Lato"/>
              </a:rPr>
              <a:t> </a:t>
            </a:r>
            <a:r>
              <a:rPr lang="en-US" sz="2000" dirty="0" err="1">
                <a:sym typeface="Lato"/>
              </a:rPr>
              <a:t>urbain</a:t>
            </a:r>
            <a:r>
              <a:rPr lang="en-US" sz="2000" dirty="0">
                <a:sym typeface="Lato"/>
              </a:rPr>
              <a:t>, </a:t>
            </a:r>
            <a:r>
              <a:rPr lang="en-US" sz="2000" dirty="0" err="1">
                <a:sym typeface="Lato"/>
              </a:rPr>
              <a:t>mais</a:t>
            </a:r>
            <a:r>
              <a:rPr lang="en-US" sz="2000" dirty="0">
                <a:sym typeface="Lato"/>
              </a:rPr>
              <a:t> </a:t>
            </a:r>
            <a:r>
              <a:rPr lang="en-US" sz="2000" dirty="0" err="1">
                <a:sym typeface="Lato"/>
              </a:rPr>
              <a:t>ils</a:t>
            </a:r>
            <a:r>
              <a:rPr lang="en-US" sz="2000" dirty="0">
                <a:sym typeface="Lato"/>
              </a:rPr>
              <a:t> </a:t>
            </a:r>
            <a:r>
              <a:rPr lang="en-US" sz="2000" dirty="0" err="1">
                <a:sym typeface="Lato"/>
              </a:rPr>
              <a:t>doivent</a:t>
            </a:r>
            <a:r>
              <a:rPr lang="en-US" sz="2000" dirty="0">
                <a:sym typeface="Lato"/>
              </a:rPr>
              <a:t> </a:t>
            </a:r>
            <a:r>
              <a:rPr lang="en-US" sz="2000" dirty="0" err="1">
                <a:sym typeface="Lato"/>
              </a:rPr>
              <a:t>être</a:t>
            </a:r>
            <a:r>
              <a:rPr lang="en-US" sz="2000" dirty="0">
                <a:sym typeface="Lato"/>
              </a:rPr>
              <a:t> </a:t>
            </a:r>
            <a:r>
              <a:rPr lang="en-US" sz="2000" b="1" dirty="0" err="1">
                <a:sym typeface="Lato"/>
              </a:rPr>
              <a:t>soigneusement</a:t>
            </a:r>
            <a:r>
              <a:rPr lang="en-US" sz="2000" b="1" dirty="0">
                <a:sym typeface="Lato"/>
              </a:rPr>
              <a:t> </a:t>
            </a:r>
            <a:r>
              <a:rPr lang="en-US" sz="2000" b="1" dirty="0" err="1">
                <a:sym typeface="Lato"/>
              </a:rPr>
              <a:t>ciblés</a:t>
            </a:r>
            <a:r>
              <a:rPr lang="en-US" sz="2000" b="1" dirty="0">
                <a:sym typeface="Lato"/>
              </a:rPr>
              <a:t> </a:t>
            </a:r>
            <a:r>
              <a:rPr lang="en-US" sz="2000" dirty="0">
                <a:sym typeface="Lato"/>
              </a:rPr>
              <a:t>pour </a:t>
            </a:r>
            <a:r>
              <a:rPr lang="en-US" sz="2000" dirty="0" err="1">
                <a:sym typeface="Lato"/>
              </a:rPr>
              <a:t>améliorer</a:t>
            </a:r>
            <a:r>
              <a:rPr lang="en-US" sz="2000" dirty="0">
                <a:sym typeface="Lato"/>
              </a:rPr>
              <a:t> </a:t>
            </a:r>
            <a:r>
              <a:rPr lang="en-US" sz="2000" dirty="0" err="1">
                <a:sym typeface="Lato"/>
              </a:rPr>
              <a:t>l'équité</a:t>
            </a:r>
            <a:r>
              <a:rPr lang="en-US" sz="2000" dirty="0">
                <a:sym typeface="Lato"/>
              </a:rPr>
              <a:t> des services et toucher les </a:t>
            </a:r>
            <a:r>
              <a:rPr lang="en-US" sz="2000" dirty="0" err="1">
                <a:sym typeface="Lato"/>
              </a:rPr>
              <a:t>pauvres</a:t>
            </a:r>
            <a:r>
              <a:rPr lang="en-US" sz="2000" dirty="0">
                <a:sym typeface="Lato"/>
              </a:rPr>
              <a:t>.</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2000" dirty="0">
                <a:sym typeface="Lato"/>
              </a:rPr>
              <a:t>Bien que </a:t>
            </a:r>
            <a:r>
              <a:rPr lang="en-US" sz="2000" b="1" dirty="0">
                <a:sym typeface="Lato"/>
              </a:rPr>
              <a:t>le </a:t>
            </a:r>
            <a:r>
              <a:rPr lang="en-US" sz="2000" b="1" dirty="0" err="1">
                <a:sym typeface="Lato"/>
              </a:rPr>
              <a:t>financement</a:t>
            </a:r>
            <a:r>
              <a:rPr lang="en-US" sz="2000" b="1" dirty="0">
                <a:sym typeface="Lato"/>
              </a:rPr>
              <a:t> commercial </a:t>
            </a:r>
            <a:r>
              <a:rPr lang="en-US" sz="2000" dirty="0" err="1">
                <a:sym typeface="Lato"/>
              </a:rPr>
              <a:t>présente</a:t>
            </a:r>
            <a:r>
              <a:rPr lang="en-US" sz="2000" dirty="0">
                <a:sym typeface="Lato"/>
              </a:rPr>
              <a:t> </a:t>
            </a:r>
            <a:r>
              <a:rPr lang="en-US" sz="2000" dirty="0" err="1">
                <a:sym typeface="Lato"/>
              </a:rPr>
              <a:t>une</a:t>
            </a:r>
            <a:r>
              <a:rPr lang="en-US" sz="2000" dirty="0">
                <a:sym typeface="Lato"/>
              </a:rPr>
              <a:t> </a:t>
            </a:r>
            <a:r>
              <a:rPr lang="en-US" sz="2000" dirty="0" err="1">
                <a:sym typeface="Lato"/>
              </a:rPr>
              <a:t>opportunité</a:t>
            </a:r>
            <a:r>
              <a:rPr lang="en-US" sz="2000" dirty="0">
                <a:sym typeface="Lato"/>
              </a:rPr>
              <a:t>, il </a:t>
            </a:r>
            <a:r>
              <a:rPr lang="en-US" sz="2000" dirty="0" err="1">
                <a:sym typeface="Lato"/>
              </a:rPr>
              <a:t>reste</a:t>
            </a:r>
            <a:r>
              <a:rPr lang="en-US" sz="2000" dirty="0">
                <a:sym typeface="Lato"/>
              </a:rPr>
              <a:t> hors de </a:t>
            </a:r>
            <a:r>
              <a:rPr lang="en-US" sz="2000" dirty="0" err="1">
                <a:sym typeface="Lato"/>
              </a:rPr>
              <a:t>portée</a:t>
            </a:r>
            <a:r>
              <a:rPr lang="en-US" sz="2000" dirty="0">
                <a:sym typeface="Lato"/>
              </a:rPr>
              <a:t> pour la </a:t>
            </a:r>
            <a:r>
              <a:rPr lang="en-US" sz="2000" dirty="0" err="1">
                <a:sym typeface="Lato"/>
              </a:rPr>
              <a:t>plupart</a:t>
            </a:r>
            <a:r>
              <a:rPr lang="en-US" sz="2000" dirty="0">
                <a:sym typeface="Lato"/>
              </a:rPr>
              <a:t> des </a:t>
            </a:r>
            <a:r>
              <a:rPr lang="en-US" sz="2000" dirty="0" err="1">
                <a:sym typeface="Lato"/>
              </a:rPr>
              <a:t>villes</a:t>
            </a:r>
            <a:r>
              <a:rPr lang="en-US" sz="2000" dirty="0">
                <a:sym typeface="Lato"/>
              </a:rPr>
              <a:t> et </a:t>
            </a:r>
            <a:r>
              <a:rPr lang="en-US" sz="2000" b="1" dirty="0" err="1">
                <a:sym typeface="Lato"/>
              </a:rPr>
              <a:t>n'est</a:t>
            </a:r>
            <a:r>
              <a:rPr lang="en-US" sz="2000" b="1" dirty="0">
                <a:sym typeface="Lato"/>
              </a:rPr>
              <a:t> pas susceptible de </a:t>
            </a:r>
            <a:r>
              <a:rPr lang="en-US" sz="2000" b="1" dirty="0" err="1">
                <a:sym typeface="Lato"/>
              </a:rPr>
              <a:t>cibler</a:t>
            </a:r>
            <a:r>
              <a:rPr lang="en-US" sz="2000" b="1" dirty="0">
                <a:sym typeface="Lato"/>
              </a:rPr>
              <a:t> les </a:t>
            </a:r>
            <a:r>
              <a:rPr lang="en-US" sz="2000" b="1" dirty="0" err="1">
                <a:sym typeface="Lato"/>
              </a:rPr>
              <a:t>communautés</a:t>
            </a:r>
            <a:r>
              <a:rPr lang="en-US" sz="2000" b="1" dirty="0">
                <a:sym typeface="Lato"/>
              </a:rPr>
              <a:t> les plus </a:t>
            </a:r>
            <a:r>
              <a:rPr lang="en-US" sz="2000" b="1" dirty="0" err="1">
                <a:sym typeface="Lato"/>
              </a:rPr>
              <a:t>pauvres</a:t>
            </a:r>
            <a:r>
              <a:rPr lang="en-US" sz="2000" dirty="0">
                <a:sym typeface="Lato"/>
              </a:rPr>
              <a:t>. </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2000" dirty="0" err="1">
                <a:sym typeface="Lato"/>
              </a:rPr>
              <a:t>Réduire</a:t>
            </a:r>
            <a:r>
              <a:rPr lang="en-US" sz="2000" dirty="0">
                <a:sym typeface="Lato"/>
              </a:rPr>
              <a:t> les obstacles </a:t>
            </a:r>
            <a:r>
              <a:rPr lang="en-US" sz="2000" dirty="0" err="1">
                <a:sym typeface="Lato"/>
              </a:rPr>
              <a:t>structurels</a:t>
            </a:r>
            <a:r>
              <a:rPr lang="en-US" sz="2000" dirty="0">
                <a:sym typeface="Lato"/>
              </a:rPr>
              <a:t> et </a:t>
            </a:r>
            <a:r>
              <a:rPr lang="en-US" sz="2000" dirty="0" err="1">
                <a:sym typeface="Lato"/>
              </a:rPr>
              <a:t>développer</a:t>
            </a:r>
            <a:r>
              <a:rPr lang="en-US" sz="2000" dirty="0">
                <a:sym typeface="Lato"/>
              </a:rPr>
              <a:t> des </a:t>
            </a:r>
            <a:r>
              <a:rPr lang="en-US" sz="2000" dirty="0" err="1">
                <a:sym typeface="Lato"/>
              </a:rPr>
              <a:t>modèles</a:t>
            </a:r>
            <a:r>
              <a:rPr lang="en-US" sz="2000" dirty="0">
                <a:sym typeface="Lato"/>
              </a:rPr>
              <a:t> </a:t>
            </a:r>
            <a:r>
              <a:rPr lang="en-US" sz="2000" dirty="0" err="1">
                <a:sym typeface="Lato"/>
              </a:rPr>
              <a:t>économiques</a:t>
            </a:r>
            <a:r>
              <a:rPr lang="en-US" sz="2000" dirty="0">
                <a:sym typeface="Lato"/>
              </a:rPr>
              <a:t> </a:t>
            </a:r>
            <a:r>
              <a:rPr lang="en-US" sz="2000" dirty="0" err="1">
                <a:sym typeface="Lato"/>
              </a:rPr>
              <a:t>viables</a:t>
            </a:r>
            <a:r>
              <a:rPr lang="en-US" sz="2000" dirty="0">
                <a:sym typeface="Lato"/>
              </a:rPr>
              <a:t> et des </a:t>
            </a:r>
            <a:r>
              <a:rPr lang="en-US" sz="2000" dirty="0" err="1">
                <a:sym typeface="Lato"/>
              </a:rPr>
              <a:t>opportunités</a:t>
            </a:r>
            <a:r>
              <a:rPr lang="en-US" sz="2000" dirty="0">
                <a:sym typeface="Lato"/>
              </a:rPr>
              <a:t> </a:t>
            </a:r>
            <a:r>
              <a:rPr lang="en-US" sz="2000" dirty="0" err="1">
                <a:sym typeface="Lato"/>
              </a:rPr>
              <a:t>d'investissement</a:t>
            </a:r>
            <a:r>
              <a:rPr lang="en-US" sz="2000" dirty="0">
                <a:sym typeface="Lato"/>
              </a:rPr>
              <a:t> </a:t>
            </a:r>
            <a:r>
              <a:rPr lang="en-US" sz="2000" b="1" dirty="0" err="1">
                <a:sym typeface="Lato"/>
              </a:rPr>
              <a:t>peut</a:t>
            </a:r>
            <a:r>
              <a:rPr lang="en-US" sz="2000" b="1" dirty="0">
                <a:sym typeface="Lato"/>
              </a:rPr>
              <a:t> </a:t>
            </a:r>
            <a:r>
              <a:rPr lang="en-US" sz="2000" b="1" dirty="0" err="1">
                <a:sym typeface="Lato"/>
              </a:rPr>
              <a:t>accroître</a:t>
            </a:r>
            <a:r>
              <a:rPr lang="en-US" sz="2000" b="1" dirty="0">
                <a:sym typeface="Lato"/>
              </a:rPr>
              <a:t> la participation du </a:t>
            </a:r>
            <a:r>
              <a:rPr lang="en-US" sz="2000" b="1" dirty="0" err="1">
                <a:sym typeface="Lato"/>
              </a:rPr>
              <a:t>secteur</a:t>
            </a:r>
            <a:r>
              <a:rPr lang="en-US" sz="2000" b="1" dirty="0">
                <a:sym typeface="Lato"/>
              </a:rPr>
              <a:t> </a:t>
            </a:r>
            <a:r>
              <a:rPr lang="en-US" sz="2000" b="1" dirty="0" err="1">
                <a:sym typeface="Lato"/>
              </a:rPr>
              <a:t>privé</a:t>
            </a:r>
            <a:r>
              <a:rPr lang="en-US" sz="2000" dirty="0">
                <a:sym typeface="Lato"/>
              </a:rPr>
              <a:t>.</a:t>
            </a:r>
          </a:p>
        </p:txBody>
      </p:sp>
    </p:spTree>
    <p:extLst>
      <p:ext uri="{BB962C8B-B14F-4D97-AF65-F5344CB8AC3E}">
        <p14:creationId xmlns:p14="http://schemas.microsoft.com/office/powerpoint/2010/main" val="30319274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899" y="368053"/>
            <a:ext cx="10970796" cy="518508"/>
          </a:xfrm>
          <a:prstGeom prst="rect">
            <a:avLst/>
          </a:prstGeom>
        </p:spPr>
        <p:txBody>
          <a:bodyPr vert="horz" lIns="0" tIns="0" rIns="0" bIns="0" rtlCol="0" anchor="t" anchorCtr="0">
            <a:normAutofit/>
          </a:bodyPr>
          <a:lstStyle/>
          <a:p>
            <a:r>
              <a:rPr lang="en-US" sz="3200" b="1" dirty="0" err="1">
                <a:solidFill>
                  <a:schemeClr val="tx2"/>
                </a:solidFill>
                <a:latin typeface="Calibri" panose="020F0502020204030204" pitchFamily="34" charset="0"/>
              </a:rPr>
              <a:t>Investir</a:t>
            </a:r>
            <a:r>
              <a:rPr lang="en-US" sz="3200" b="1" dirty="0">
                <a:solidFill>
                  <a:schemeClr val="tx2"/>
                </a:solidFill>
                <a:latin typeface="Calibri" panose="020F0502020204030204" pitchFamily="34" charset="0"/>
              </a:rPr>
              <a:t> </a:t>
            </a:r>
            <a:r>
              <a:rPr lang="en-US" sz="3200" b="1" dirty="0" err="1">
                <a:solidFill>
                  <a:schemeClr val="tx2"/>
                </a:solidFill>
                <a:latin typeface="Calibri" panose="020F0502020204030204" pitchFamily="34" charset="0"/>
              </a:rPr>
              <a:t>à</a:t>
            </a:r>
            <a:r>
              <a:rPr lang="en-US" sz="3200" b="1" dirty="0">
                <a:solidFill>
                  <a:schemeClr val="tx2"/>
                </a:solidFill>
                <a:latin typeface="Calibri" panose="020F0502020204030204" pitchFamily="34" charset="0"/>
              </a:rPr>
              <a:t> la </a:t>
            </a:r>
            <a:r>
              <a:rPr lang="en-US" sz="3200" b="1" dirty="0" err="1">
                <a:solidFill>
                  <a:schemeClr val="tx2"/>
                </a:solidFill>
                <a:latin typeface="Calibri" panose="020F0502020204030204" pitchFamily="34" charset="0"/>
              </a:rPr>
              <a:t>fois</a:t>
            </a:r>
            <a:r>
              <a:rPr lang="en-US" sz="3200" b="1" dirty="0">
                <a:solidFill>
                  <a:schemeClr val="tx2"/>
                </a:solidFill>
                <a:latin typeface="Calibri" panose="020F0502020204030204" pitchFamily="34" charset="0"/>
              </a:rPr>
              <a:t> dans les aspects "</a:t>
            </a:r>
            <a:r>
              <a:rPr lang="en-US" sz="3200" b="1" dirty="0" err="1">
                <a:solidFill>
                  <a:schemeClr val="tx2"/>
                </a:solidFill>
                <a:latin typeface="Calibri" panose="020F0502020204030204" pitchFamily="34" charset="0"/>
              </a:rPr>
              <a:t>matériels</a:t>
            </a:r>
            <a:r>
              <a:rPr lang="en-US" sz="3200" b="1" dirty="0">
                <a:solidFill>
                  <a:schemeClr val="tx2"/>
                </a:solidFill>
                <a:latin typeface="Calibri" panose="020F0502020204030204" pitchFamily="34" charset="0"/>
              </a:rPr>
              <a:t>" et "</a:t>
            </a:r>
            <a:r>
              <a:rPr lang="en-US" sz="3200" b="1" dirty="0" err="1">
                <a:solidFill>
                  <a:schemeClr val="tx2"/>
                </a:solidFill>
                <a:latin typeface="Calibri" panose="020F0502020204030204" pitchFamily="34" charset="0"/>
              </a:rPr>
              <a:t>logiciels</a:t>
            </a:r>
            <a:r>
              <a:rPr lang="en-US" sz="3200" b="1" dirty="0">
                <a:solidFill>
                  <a:schemeClr val="tx2"/>
                </a:solidFill>
                <a:latin typeface="Calibri" panose="020F0502020204030204" pitchFamily="34" charset="0"/>
              </a:rPr>
              <a:t>" du </a:t>
            </a:r>
            <a:r>
              <a:rPr lang="en-US" sz="3200" b="1" dirty="0" err="1">
                <a:solidFill>
                  <a:schemeClr val="tx2"/>
                </a:solidFill>
                <a:latin typeface="Calibri" panose="020F0502020204030204" pitchFamily="34" charset="0"/>
              </a:rPr>
              <a:t>système</a:t>
            </a:r>
            <a:endParaRPr lang="en-US" sz="3200" b="1" dirty="0">
              <a:solidFill>
                <a:schemeClr val="tx2"/>
              </a:solidFill>
              <a:latin typeface="Calibri" panose="020F0502020204030204" pitchFamily="34" charset="0"/>
            </a:endParaRP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9" name="Google Shape;284;p14">
            <a:extLst>
              <a:ext uri="{FF2B5EF4-FFF2-40B4-BE49-F238E27FC236}">
                <a16:creationId xmlns:a16="http://schemas.microsoft.com/office/drawing/2014/main" id="{A567C80C-FCBD-5246-2CB8-DB23BE3810E7}"/>
              </a:ext>
            </a:extLst>
          </p:cNvPr>
          <p:cNvSpPr/>
          <p:nvPr/>
        </p:nvSpPr>
        <p:spPr>
          <a:xfrm>
            <a:off x="723900" y="1267100"/>
            <a:ext cx="10744200" cy="4530196"/>
          </a:xfrm>
          <a:prstGeom prst="rect">
            <a:avLst/>
          </a:prstGeom>
          <a:solidFill>
            <a:srgbClr val="6F2875">
              <a:alpha val="10000"/>
            </a:srgbClr>
          </a:solid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2400" dirty="0">
                <a:sym typeface="Lato"/>
              </a:rPr>
              <a:t>Les </a:t>
            </a:r>
            <a:r>
              <a:rPr lang="en-US" sz="2400" dirty="0" err="1">
                <a:sym typeface="Lato"/>
              </a:rPr>
              <a:t>développements</a:t>
            </a:r>
            <a:r>
              <a:rPr lang="en-US" sz="2400" dirty="0">
                <a:sym typeface="Lato"/>
              </a:rPr>
              <a:t> des </a:t>
            </a:r>
            <a:r>
              <a:rPr lang="en-US" sz="2400" b="1" dirty="0">
                <a:sym typeface="Lato"/>
              </a:rPr>
              <a:t>infrastructures </a:t>
            </a:r>
            <a:r>
              <a:rPr lang="en-US" sz="2400" b="1" dirty="0" err="1">
                <a:sym typeface="Lato"/>
              </a:rPr>
              <a:t>dures</a:t>
            </a:r>
            <a:r>
              <a:rPr lang="en-US" sz="2400" b="1" dirty="0">
                <a:sym typeface="Lato"/>
              </a:rPr>
              <a:t> et </a:t>
            </a:r>
            <a:r>
              <a:rPr lang="en-US" sz="2400" b="1" dirty="0" err="1">
                <a:sym typeface="Lato"/>
              </a:rPr>
              <a:t>molles</a:t>
            </a:r>
            <a:r>
              <a:rPr lang="en-US" sz="2400" b="1" dirty="0">
                <a:sym typeface="Lato"/>
              </a:rPr>
              <a:t> </a:t>
            </a:r>
            <a:r>
              <a:rPr lang="en-US" sz="2400" dirty="0" err="1">
                <a:sym typeface="Lato"/>
              </a:rPr>
              <a:t>doivent</a:t>
            </a:r>
            <a:r>
              <a:rPr lang="en-US" sz="2400" dirty="0">
                <a:sym typeface="Lato"/>
              </a:rPr>
              <a:t> </a:t>
            </a:r>
            <a:r>
              <a:rPr lang="en-US" sz="2400" dirty="0" err="1">
                <a:sym typeface="Lato"/>
              </a:rPr>
              <a:t>être</a:t>
            </a:r>
            <a:r>
              <a:rPr lang="en-US" sz="2400" dirty="0">
                <a:sym typeface="Lato"/>
              </a:rPr>
              <a:t> </a:t>
            </a:r>
            <a:r>
              <a:rPr lang="en-US" sz="2400" b="1" dirty="0" err="1">
                <a:sym typeface="Lato"/>
              </a:rPr>
              <a:t>financés</a:t>
            </a:r>
            <a:r>
              <a:rPr lang="en-US" sz="2400" b="1" dirty="0">
                <a:sym typeface="Lato"/>
              </a:rPr>
              <a:t> </a:t>
            </a:r>
            <a:r>
              <a:rPr lang="en-US" sz="2400" b="1" dirty="0" err="1">
                <a:sym typeface="Lato"/>
              </a:rPr>
              <a:t>simultanément</a:t>
            </a:r>
            <a:r>
              <a:rPr lang="en-US" sz="2400" b="1" dirty="0">
                <a:sym typeface="Lato"/>
              </a:rPr>
              <a:t> </a:t>
            </a:r>
            <a:r>
              <a:rPr lang="en-US" sz="2400" dirty="0" err="1">
                <a:sym typeface="Lato"/>
              </a:rPr>
              <a:t>lors</a:t>
            </a:r>
            <a:r>
              <a:rPr lang="en-US" sz="2400" dirty="0">
                <a:sym typeface="Lato"/>
              </a:rPr>
              <a:t> de la </a:t>
            </a:r>
            <a:r>
              <a:rPr lang="en-US" sz="2400" dirty="0" err="1">
                <a:sym typeface="Lato"/>
              </a:rPr>
              <a:t>création</a:t>
            </a:r>
            <a:r>
              <a:rPr lang="en-US" sz="2400" dirty="0">
                <a:sym typeface="Lato"/>
              </a:rPr>
              <a:t> de </a:t>
            </a:r>
            <a:r>
              <a:rPr lang="en-US" sz="2400" dirty="0" err="1">
                <a:sym typeface="Lato"/>
              </a:rPr>
              <a:t>nouvelles</a:t>
            </a:r>
            <a:r>
              <a:rPr lang="en-US" sz="2400" dirty="0">
                <a:sym typeface="Lato"/>
              </a:rPr>
              <a:t> infrastructures </a:t>
            </a:r>
            <a:r>
              <a:rPr lang="en-US" sz="2400" dirty="0" err="1">
                <a:sym typeface="Lato"/>
              </a:rPr>
              <a:t>d'assainissement</a:t>
            </a:r>
            <a:r>
              <a:rPr lang="en-US" sz="2400" dirty="0">
                <a:sym typeface="Lato"/>
              </a:rPr>
              <a:t> et de la prestation de services. </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2400" dirty="0">
                <a:sym typeface="Lato"/>
              </a:rPr>
              <a:t>Les </a:t>
            </a:r>
            <a:r>
              <a:rPr lang="en-US" sz="2400" b="1" dirty="0">
                <a:sym typeface="Lato"/>
              </a:rPr>
              <a:t>infrastructures </a:t>
            </a:r>
            <a:r>
              <a:rPr lang="en-US" sz="2400" b="1" dirty="0" err="1">
                <a:sym typeface="Lato"/>
              </a:rPr>
              <a:t>molles</a:t>
            </a:r>
            <a:r>
              <a:rPr lang="en-US" sz="2400" b="1" dirty="0">
                <a:sym typeface="Lato"/>
              </a:rPr>
              <a:t> pour les </a:t>
            </a:r>
            <a:r>
              <a:rPr lang="en-US" sz="2400" b="1" dirty="0" err="1">
                <a:sym typeface="Lato"/>
              </a:rPr>
              <a:t>autorités</a:t>
            </a:r>
            <a:r>
              <a:rPr lang="en-US" sz="2400" b="1" dirty="0">
                <a:sym typeface="Lato"/>
              </a:rPr>
              <a:t> de services </a:t>
            </a:r>
            <a:r>
              <a:rPr lang="en-US" sz="2400" dirty="0" err="1">
                <a:sym typeface="Lato"/>
              </a:rPr>
              <a:t>assumant</a:t>
            </a:r>
            <a:r>
              <a:rPr lang="en-US" sz="2400" dirty="0">
                <a:sym typeface="Lato"/>
              </a:rPr>
              <a:t> de nouveaux </a:t>
            </a:r>
            <a:r>
              <a:rPr lang="en-US" sz="2400" dirty="0" err="1">
                <a:sym typeface="Lato"/>
              </a:rPr>
              <a:t>mandats</a:t>
            </a:r>
            <a:r>
              <a:rPr lang="en-US" sz="2400" dirty="0">
                <a:sym typeface="Lato"/>
              </a:rPr>
              <a:t> </a:t>
            </a:r>
            <a:r>
              <a:rPr lang="en-US" sz="2400" dirty="0" err="1">
                <a:sym typeface="Lato"/>
              </a:rPr>
              <a:t>comprennent</a:t>
            </a:r>
            <a:r>
              <a:rPr lang="en-US" sz="2400" dirty="0">
                <a:sym typeface="Lato"/>
              </a:rPr>
              <a:t> de </a:t>
            </a:r>
            <a:r>
              <a:rPr lang="en-US" sz="2400" b="1" dirty="0">
                <a:sym typeface="Lato"/>
              </a:rPr>
              <a:t>nouveaux services </a:t>
            </a:r>
            <a:r>
              <a:rPr lang="en-US" sz="2400" b="1" dirty="0" err="1">
                <a:sym typeface="Lato"/>
              </a:rPr>
              <a:t>à</a:t>
            </a:r>
            <a:r>
              <a:rPr lang="en-US" sz="2400" b="1" dirty="0">
                <a:sym typeface="Lato"/>
              </a:rPr>
              <a:t> la </a:t>
            </a:r>
            <a:r>
              <a:rPr lang="en-US" sz="2400" b="1" dirty="0" err="1">
                <a:sym typeface="Lato"/>
              </a:rPr>
              <a:t>clientèle</a:t>
            </a:r>
            <a:r>
              <a:rPr lang="en-US" sz="2400" b="1" dirty="0">
                <a:sym typeface="Lato"/>
              </a:rPr>
              <a:t>, des </a:t>
            </a:r>
            <a:r>
              <a:rPr lang="en-US" sz="2400" b="1" dirty="0" err="1">
                <a:sym typeface="Lato"/>
              </a:rPr>
              <a:t>systèmes</a:t>
            </a:r>
            <a:r>
              <a:rPr lang="en-US" sz="2400" b="1" dirty="0">
                <a:sym typeface="Lato"/>
              </a:rPr>
              <a:t> de </a:t>
            </a:r>
            <a:r>
              <a:rPr lang="en-US" sz="2400" b="1" dirty="0" err="1">
                <a:sym typeface="Lato"/>
              </a:rPr>
              <a:t>facturation</a:t>
            </a:r>
            <a:r>
              <a:rPr lang="en-US" sz="2400" b="1" dirty="0">
                <a:sym typeface="Lato"/>
              </a:rPr>
              <a:t> et de gestion des </a:t>
            </a:r>
            <a:r>
              <a:rPr lang="en-US" sz="2400" b="1" dirty="0" err="1">
                <a:sym typeface="Lato"/>
              </a:rPr>
              <a:t>actifs</a:t>
            </a:r>
            <a:r>
              <a:rPr lang="en-US" sz="2400" dirty="0">
                <a:sym typeface="Lato"/>
              </a:rPr>
              <a:t>.</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2400" dirty="0">
                <a:sym typeface="Lato"/>
              </a:rPr>
              <a:t>Les </a:t>
            </a:r>
            <a:r>
              <a:rPr lang="en-US" sz="2400" b="1" dirty="0">
                <a:sym typeface="Lato"/>
              </a:rPr>
              <a:t>infrastructures </a:t>
            </a:r>
            <a:r>
              <a:rPr lang="en-US" sz="2400" b="1" dirty="0" err="1">
                <a:sym typeface="Lato"/>
              </a:rPr>
              <a:t>molles</a:t>
            </a:r>
            <a:r>
              <a:rPr lang="en-US" sz="2400" b="1" dirty="0">
                <a:sym typeface="Lato"/>
              </a:rPr>
              <a:t> pour les </a:t>
            </a:r>
            <a:r>
              <a:rPr lang="en-US" sz="2400" b="1" dirty="0" err="1">
                <a:sym typeface="Lato"/>
              </a:rPr>
              <a:t>acteurs</a:t>
            </a:r>
            <a:r>
              <a:rPr lang="en-US" sz="2400" b="1" dirty="0">
                <a:sym typeface="Lato"/>
              </a:rPr>
              <a:t> du </a:t>
            </a:r>
            <a:r>
              <a:rPr lang="en-US" sz="2400" b="1" dirty="0" err="1">
                <a:sym typeface="Lato"/>
              </a:rPr>
              <a:t>gouvernement</a:t>
            </a:r>
            <a:r>
              <a:rPr lang="en-US" sz="2400" b="1" dirty="0">
                <a:sym typeface="Lato"/>
              </a:rPr>
              <a:t> national</a:t>
            </a:r>
            <a:r>
              <a:rPr lang="en-US" sz="2400" dirty="0">
                <a:sym typeface="Lato"/>
              </a:rPr>
              <a:t> </a:t>
            </a:r>
            <a:r>
              <a:rPr lang="en-US" sz="2400" dirty="0" err="1">
                <a:sym typeface="Lato"/>
              </a:rPr>
              <a:t>pourraient</a:t>
            </a:r>
            <a:r>
              <a:rPr lang="en-US" sz="2400" dirty="0">
                <a:sym typeface="Lato"/>
              </a:rPr>
              <a:t> </a:t>
            </a:r>
            <a:r>
              <a:rPr lang="en-US" sz="2400" dirty="0" err="1">
                <a:sym typeface="Lato"/>
              </a:rPr>
              <a:t>inclure</a:t>
            </a:r>
            <a:r>
              <a:rPr lang="en-US" sz="2400" dirty="0">
                <a:sym typeface="Lato"/>
              </a:rPr>
              <a:t> </a:t>
            </a:r>
            <a:r>
              <a:rPr lang="en-US" sz="2400" b="1" dirty="0">
                <a:sym typeface="Lato"/>
              </a:rPr>
              <a:t>des </a:t>
            </a:r>
            <a:r>
              <a:rPr lang="en-US" sz="2400" b="1" dirty="0" err="1">
                <a:sym typeface="Lato"/>
              </a:rPr>
              <a:t>régulateurs</a:t>
            </a:r>
            <a:r>
              <a:rPr lang="en-US" sz="2400" b="1" dirty="0">
                <a:sym typeface="Lato"/>
              </a:rPr>
              <a:t>, des </a:t>
            </a:r>
            <a:r>
              <a:rPr lang="en-US" sz="2400" b="1" dirty="0" err="1">
                <a:sym typeface="Lato"/>
              </a:rPr>
              <a:t>départements</a:t>
            </a:r>
            <a:r>
              <a:rPr lang="en-US" sz="2400" b="1" dirty="0">
                <a:sym typeface="Lato"/>
              </a:rPr>
              <a:t> de </a:t>
            </a:r>
            <a:r>
              <a:rPr lang="en-US" sz="2400" b="1" dirty="0" err="1">
                <a:sym typeface="Lato"/>
              </a:rPr>
              <a:t>développement</a:t>
            </a:r>
            <a:r>
              <a:rPr lang="en-US" sz="2400" b="1" dirty="0">
                <a:sym typeface="Lato"/>
              </a:rPr>
              <a:t> des infrastructures et des </a:t>
            </a:r>
            <a:r>
              <a:rPr lang="en-US" sz="2400" b="1" dirty="0" err="1">
                <a:sym typeface="Lato"/>
              </a:rPr>
              <a:t>systèmes</a:t>
            </a:r>
            <a:r>
              <a:rPr lang="en-US" sz="2400" b="1" dirty="0">
                <a:sym typeface="Lato"/>
              </a:rPr>
              <a:t> de surveillance</a:t>
            </a:r>
            <a:r>
              <a:rPr lang="en-US" sz="2400" dirty="0">
                <a:sym typeface="Lato"/>
              </a:rPr>
              <a:t>.</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2400" dirty="0">
                <a:sym typeface="Lato"/>
              </a:rPr>
              <a:t>Un </a:t>
            </a:r>
            <a:r>
              <a:rPr lang="en-US" sz="2400" dirty="0" err="1">
                <a:sym typeface="Lato"/>
              </a:rPr>
              <a:t>financement</a:t>
            </a:r>
            <a:r>
              <a:rPr lang="en-US" sz="2400" dirty="0">
                <a:sym typeface="Lato"/>
              </a:rPr>
              <a:t> qui </a:t>
            </a:r>
            <a:r>
              <a:rPr lang="en-US" sz="2400" dirty="0" err="1">
                <a:sym typeface="Lato"/>
              </a:rPr>
              <a:t>soutient</a:t>
            </a:r>
            <a:r>
              <a:rPr lang="en-US" sz="2400" dirty="0">
                <a:sym typeface="Lato"/>
              </a:rPr>
              <a:t> le </a:t>
            </a:r>
            <a:r>
              <a:rPr lang="en-US" sz="2400" dirty="0" err="1">
                <a:sym typeface="Lato"/>
              </a:rPr>
              <a:t>secteur</a:t>
            </a:r>
            <a:r>
              <a:rPr lang="en-US" sz="2400" dirty="0">
                <a:sym typeface="Lato"/>
              </a:rPr>
              <a:t> pour passer </a:t>
            </a:r>
            <a:r>
              <a:rPr lang="en-US" sz="2400" dirty="0" err="1">
                <a:sym typeface="Lato"/>
              </a:rPr>
              <a:t>à</a:t>
            </a:r>
            <a:r>
              <a:rPr lang="en-US" sz="2400" dirty="0">
                <a:sym typeface="Lato"/>
              </a:rPr>
              <a:t> de nouveaux </a:t>
            </a:r>
            <a:r>
              <a:rPr lang="en-US" sz="2400" dirty="0" err="1">
                <a:sym typeface="Lato"/>
              </a:rPr>
              <a:t>objectifs</a:t>
            </a:r>
            <a:r>
              <a:rPr lang="en-US" sz="2400" dirty="0">
                <a:sym typeface="Lato"/>
              </a:rPr>
              <a:t>, </a:t>
            </a:r>
            <a:r>
              <a:rPr lang="en-US" sz="2400" dirty="0" err="1">
                <a:sym typeface="Lato"/>
              </a:rPr>
              <a:t>comme</a:t>
            </a:r>
            <a:r>
              <a:rPr lang="en-US" sz="2400" dirty="0">
                <a:sym typeface="Lato"/>
              </a:rPr>
              <a:t> </a:t>
            </a:r>
            <a:r>
              <a:rPr lang="en-US" sz="2400" b="1" dirty="0">
                <a:sym typeface="Lato"/>
              </a:rPr>
              <a:t>la formation </a:t>
            </a:r>
            <a:r>
              <a:rPr lang="en-US" sz="2400" b="1" dirty="0" err="1">
                <a:sym typeface="Lato"/>
              </a:rPr>
              <a:t>professionnelle</a:t>
            </a:r>
            <a:r>
              <a:rPr lang="en-US" sz="2400" b="1" dirty="0">
                <a:sym typeface="Lato"/>
              </a:rPr>
              <a:t> et des </a:t>
            </a:r>
            <a:r>
              <a:rPr lang="en-US" sz="2400" b="1" dirty="0" err="1">
                <a:sym typeface="Lato"/>
              </a:rPr>
              <a:t>programmes</a:t>
            </a:r>
            <a:r>
              <a:rPr lang="en-US" sz="2400" b="1" dirty="0">
                <a:sym typeface="Lato"/>
              </a:rPr>
              <a:t> </a:t>
            </a:r>
            <a:r>
              <a:rPr lang="en-US" sz="2400" b="1" dirty="0" err="1">
                <a:sym typeface="Lato"/>
              </a:rPr>
              <a:t>temporaires</a:t>
            </a:r>
            <a:r>
              <a:rPr lang="en-US" sz="2400" b="1" dirty="0">
                <a:sym typeface="Lato"/>
              </a:rPr>
              <a:t> de subventions pour </a:t>
            </a:r>
            <a:r>
              <a:rPr lang="en-US" sz="2400" b="1" dirty="0" err="1">
                <a:sym typeface="Lato"/>
              </a:rPr>
              <a:t>soutenir</a:t>
            </a:r>
            <a:r>
              <a:rPr lang="en-US" sz="2400" b="1" dirty="0">
                <a:sym typeface="Lato"/>
              </a:rPr>
              <a:t> </a:t>
            </a:r>
            <a:r>
              <a:rPr lang="en-US" sz="2400" b="1" dirty="0" err="1">
                <a:sym typeface="Lato"/>
              </a:rPr>
              <a:t>l'amélioration</a:t>
            </a:r>
            <a:r>
              <a:rPr lang="en-US" sz="2400" b="1" dirty="0">
                <a:sym typeface="Lato"/>
              </a:rPr>
              <a:t> de </a:t>
            </a:r>
            <a:r>
              <a:rPr lang="en-US" sz="2400" b="1" dirty="0" err="1">
                <a:sym typeface="Lato"/>
              </a:rPr>
              <a:t>l'efficacité</a:t>
            </a:r>
            <a:r>
              <a:rPr lang="en-US" sz="2400" b="1" dirty="0">
                <a:sym typeface="Lato"/>
              </a:rPr>
              <a:t> du </a:t>
            </a:r>
            <a:r>
              <a:rPr lang="en-US" sz="2400" b="1" dirty="0" err="1">
                <a:sym typeface="Lato"/>
              </a:rPr>
              <a:t>secteur</a:t>
            </a:r>
            <a:r>
              <a:rPr lang="en-US" sz="2400" b="1" dirty="0">
                <a:sym typeface="Lato"/>
              </a:rPr>
              <a:t> public et </a:t>
            </a:r>
            <a:r>
              <a:rPr lang="en-US" sz="2400" b="1" dirty="0" err="1">
                <a:sym typeface="Lato"/>
              </a:rPr>
              <a:t>privé</a:t>
            </a:r>
            <a:r>
              <a:rPr lang="en-US" sz="2400" b="1" dirty="0">
                <a:sym typeface="Lato"/>
              </a:rPr>
              <a:t>.</a:t>
            </a:r>
          </a:p>
        </p:txBody>
      </p:sp>
    </p:spTree>
    <p:extLst>
      <p:ext uri="{BB962C8B-B14F-4D97-AF65-F5344CB8AC3E}">
        <p14:creationId xmlns:p14="http://schemas.microsoft.com/office/powerpoint/2010/main" val="31884195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899" y="368053"/>
            <a:ext cx="10280705" cy="518508"/>
          </a:xfrm>
          <a:prstGeom prst="rect">
            <a:avLst/>
          </a:prstGeom>
        </p:spPr>
        <p:txBody>
          <a:bodyPr vert="horz" lIns="0" tIns="0" rIns="0" bIns="0" rtlCol="0" anchor="t" anchorCtr="0">
            <a:normAutofit fontScale="90000"/>
          </a:bodyPr>
          <a:lstStyle/>
          <a:p>
            <a:r>
              <a:rPr lang="en-US" sz="3200" b="1" dirty="0">
                <a:solidFill>
                  <a:schemeClr val="tx2"/>
                </a:solidFill>
                <a:latin typeface="Calibri" panose="020F0502020204030204" pitchFamily="34" charset="0"/>
              </a:rPr>
              <a:t>Le </a:t>
            </a:r>
            <a:r>
              <a:rPr lang="en-US" sz="3200" b="1" dirty="0" err="1">
                <a:solidFill>
                  <a:schemeClr val="tx2"/>
                </a:solidFill>
                <a:latin typeface="Calibri" panose="020F0502020204030204" pitchFamily="34" charset="0"/>
              </a:rPr>
              <a:t>suivi</a:t>
            </a:r>
            <a:r>
              <a:rPr lang="en-US" sz="3200" b="1" dirty="0">
                <a:solidFill>
                  <a:schemeClr val="tx2"/>
                </a:solidFill>
                <a:latin typeface="Calibri" panose="020F0502020204030204" pitchFamily="34" charset="0"/>
              </a:rPr>
              <a:t> des </a:t>
            </a:r>
            <a:r>
              <a:rPr lang="en-US" sz="3200" b="1" dirty="0" err="1">
                <a:solidFill>
                  <a:schemeClr val="tx2"/>
                </a:solidFill>
                <a:latin typeface="Calibri" panose="020F0502020204030204" pitchFamily="34" charset="0"/>
              </a:rPr>
              <a:t>résultats</a:t>
            </a:r>
            <a:r>
              <a:rPr lang="en-US" sz="3200" b="1" dirty="0">
                <a:solidFill>
                  <a:schemeClr val="tx2"/>
                </a:solidFill>
                <a:latin typeface="Calibri" panose="020F0502020204030204" pitchFamily="34" charset="0"/>
              </a:rPr>
              <a:t> des </a:t>
            </a:r>
            <a:r>
              <a:rPr lang="en-US" sz="3200" b="1" dirty="0" err="1">
                <a:solidFill>
                  <a:schemeClr val="tx2"/>
                </a:solidFill>
                <a:latin typeface="Calibri" panose="020F0502020204030204" pitchFamily="34" charset="0"/>
              </a:rPr>
              <a:t>investissements</a:t>
            </a:r>
            <a:r>
              <a:rPr lang="en-US" sz="3200" b="1" dirty="0">
                <a:solidFill>
                  <a:schemeClr val="tx2"/>
                </a:solidFill>
                <a:latin typeface="Calibri" panose="020F0502020204030204" pitchFamily="34" charset="0"/>
              </a:rPr>
              <a:t> </a:t>
            </a:r>
            <a:r>
              <a:rPr lang="en-US" sz="3200" b="1" dirty="0" err="1">
                <a:solidFill>
                  <a:schemeClr val="tx2"/>
                </a:solidFill>
                <a:latin typeface="Calibri" panose="020F0502020204030204" pitchFamily="34" charset="0"/>
              </a:rPr>
              <a:t>est</a:t>
            </a:r>
            <a:r>
              <a:rPr lang="en-US" sz="3200" b="1" dirty="0">
                <a:solidFill>
                  <a:schemeClr val="tx2"/>
                </a:solidFill>
                <a:latin typeface="Calibri" panose="020F0502020204030204" pitchFamily="34" charset="0"/>
              </a:rPr>
              <a:t> </a:t>
            </a:r>
            <a:r>
              <a:rPr lang="en-US" sz="3200" b="1" dirty="0" err="1">
                <a:solidFill>
                  <a:schemeClr val="tx2"/>
                </a:solidFill>
                <a:latin typeface="Calibri" panose="020F0502020204030204" pitchFamily="34" charset="0"/>
              </a:rPr>
              <a:t>impératif</a:t>
            </a:r>
            <a:r>
              <a:rPr lang="en-US" sz="3200" b="1" dirty="0">
                <a:solidFill>
                  <a:schemeClr val="tx2"/>
                </a:solidFill>
                <a:latin typeface="Calibri" panose="020F0502020204030204" pitchFamily="34" charset="0"/>
              </a:rPr>
              <a:t>, </a:t>
            </a:r>
            <a:r>
              <a:rPr lang="en-US" sz="3200" b="1" dirty="0" err="1">
                <a:solidFill>
                  <a:schemeClr val="tx2"/>
                </a:solidFill>
                <a:latin typeface="Calibri" panose="020F0502020204030204" pitchFamily="34" charset="0"/>
              </a:rPr>
              <a:t>mais</a:t>
            </a:r>
            <a:r>
              <a:rPr lang="en-US" sz="3200" b="1" dirty="0">
                <a:solidFill>
                  <a:schemeClr val="tx2"/>
                </a:solidFill>
                <a:latin typeface="Calibri" panose="020F0502020204030204" pitchFamily="34" charset="0"/>
              </a:rPr>
              <a:t> </a:t>
            </a:r>
            <a:r>
              <a:rPr lang="en-US" sz="3200" b="1" dirty="0" err="1">
                <a:solidFill>
                  <a:schemeClr val="tx2"/>
                </a:solidFill>
                <a:latin typeface="Calibri" panose="020F0502020204030204" pitchFamily="34" charset="0"/>
              </a:rPr>
              <a:t>négligé</a:t>
            </a:r>
            <a:r>
              <a:rPr lang="en-US" sz="3200" b="1" dirty="0">
                <a:solidFill>
                  <a:schemeClr val="tx2"/>
                </a:solidFill>
                <a:latin typeface="Calibri" panose="020F0502020204030204" pitchFamily="34" charset="0"/>
              </a:rPr>
              <a:t> par les </a:t>
            </a:r>
            <a:r>
              <a:rPr lang="en-US" sz="3200" b="1" dirty="0" err="1">
                <a:solidFill>
                  <a:schemeClr val="tx2"/>
                </a:solidFill>
                <a:latin typeface="Calibri" panose="020F0502020204030204" pitchFamily="34" charset="0"/>
              </a:rPr>
              <a:t>prêteurs</a:t>
            </a:r>
            <a:r>
              <a:rPr lang="en-US" sz="3200" b="1" dirty="0">
                <a:solidFill>
                  <a:schemeClr val="tx2"/>
                </a:solidFill>
                <a:latin typeface="Calibri" panose="020F0502020204030204" pitchFamily="34" charset="0"/>
              </a:rPr>
              <a:t> et les </a:t>
            </a:r>
            <a:r>
              <a:rPr lang="en-US" sz="3200" b="1" dirty="0" err="1">
                <a:solidFill>
                  <a:schemeClr val="tx2"/>
                </a:solidFill>
                <a:latin typeface="Calibri" panose="020F0502020204030204" pitchFamily="34" charset="0"/>
              </a:rPr>
              <a:t>emprunteurs</a:t>
            </a:r>
            <a:endParaRPr lang="en-US" sz="3200" b="1" dirty="0">
              <a:solidFill>
                <a:schemeClr val="tx2"/>
              </a:solidFill>
              <a:latin typeface="Calibri" panose="020F0502020204030204" pitchFamily="34" charset="0"/>
            </a:endParaRP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9" name="Google Shape;284;p14">
            <a:extLst>
              <a:ext uri="{FF2B5EF4-FFF2-40B4-BE49-F238E27FC236}">
                <a16:creationId xmlns:a16="http://schemas.microsoft.com/office/drawing/2014/main" id="{A567C80C-FCBD-5246-2CB8-DB23BE3810E7}"/>
              </a:ext>
            </a:extLst>
          </p:cNvPr>
          <p:cNvSpPr/>
          <p:nvPr/>
        </p:nvSpPr>
        <p:spPr>
          <a:xfrm>
            <a:off x="723900" y="1267099"/>
            <a:ext cx="10744200" cy="5222847"/>
          </a:xfrm>
          <a:prstGeom prst="rect">
            <a:avLst/>
          </a:prstGeom>
          <a:solidFill>
            <a:srgbClr val="6F2875">
              <a:alpha val="10000"/>
            </a:srgbClr>
          </a:solid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b="1" dirty="0">
                <a:sym typeface="Lato"/>
              </a:rPr>
              <a:t>Plus de </a:t>
            </a:r>
            <a:r>
              <a:rPr lang="en-US" b="1" dirty="0" err="1">
                <a:sym typeface="Lato"/>
              </a:rPr>
              <a:t>données</a:t>
            </a:r>
            <a:r>
              <a:rPr lang="en-US" b="1" dirty="0">
                <a:sym typeface="Lato"/>
              </a:rPr>
              <a:t> et de </a:t>
            </a:r>
            <a:r>
              <a:rPr lang="en-US" b="1" dirty="0" err="1">
                <a:sym typeface="Lato"/>
              </a:rPr>
              <a:t>meilleures</a:t>
            </a:r>
            <a:r>
              <a:rPr lang="en-US" b="1" dirty="0">
                <a:sym typeface="Lato"/>
              </a:rPr>
              <a:t> </a:t>
            </a:r>
            <a:r>
              <a:rPr lang="en-US" b="1" dirty="0" err="1">
                <a:sym typeface="Lato"/>
              </a:rPr>
              <a:t>données</a:t>
            </a:r>
            <a:r>
              <a:rPr lang="en-US" b="1" dirty="0">
                <a:sym typeface="Lato"/>
              </a:rPr>
              <a:t> </a:t>
            </a:r>
            <a:r>
              <a:rPr lang="en-US" b="1" dirty="0" err="1">
                <a:sym typeface="Lato"/>
              </a:rPr>
              <a:t>sont</a:t>
            </a:r>
            <a:r>
              <a:rPr lang="en-US" b="1" dirty="0">
                <a:sym typeface="Lato"/>
              </a:rPr>
              <a:t> </a:t>
            </a:r>
            <a:r>
              <a:rPr lang="en-US" b="1" dirty="0" err="1">
                <a:sym typeface="Lato"/>
              </a:rPr>
              <a:t>nécessaires</a:t>
            </a:r>
            <a:r>
              <a:rPr lang="en-US" b="1" dirty="0">
                <a:sym typeface="Lato"/>
              </a:rPr>
              <a:t> </a:t>
            </a:r>
            <a:r>
              <a:rPr lang="en-US" dirty="0">
                <a:sym typeface="Lato"/>
              </a:rPr>
              <a:t>pour </a:t>
            </a:r>
            <a:r>
              <a:rPr lang="en-US" dirty="0" err="1">
                <a:sym typeface="Lato"/>
              </a:rPr>
              <a:t>améliorer</a:t>
            </a:r>
            <a:r>
              <a:rPr lang="en-US" dirty="0">
                <a:sym typeface="Lato"/>
              </a:rPr>
              <a:t> les performances et </a:t>
            </a:r>
            <a:r>
              <a:rPr lang="en-US" dirty="0" err="1">
                <a:sym typeface="Lato"/>
              </a:rPr>
              <a:t>stimuler</a:t>
            </a:r>
            <a:r>
              <a:rPr lang="en-US" dirty="0">
                <a:sym typeface="Lato"/>
              </a:rPr>
              <a:t> les </a:t>
            </a:r>
            <a:r>
              <a:rPr lang="en-US" dirty="0" err="1">
                <a:sym typeface="Lato"/>
              </a:rPr>
              <a:t>investissements</a:t>
            </a:r>
            <a:r>
              <a:rPr lang="en-US" dirty="0">
                <a:sym typeface="Lato"/>
              </a:rPr>
              <a:t>. </a:t>
            </a:r>
          </a:p>
          <a:p>
            <a:pPr marL="741600" lvl="1" indent="-285750">
              <a:lnSpc>
                <a:spcPts val="2200"/>
              </a:lnSpc>
              <a:spcBef>
                <a:spcPts val="1000"/>
              </a:spcBef>
              <a:buClr>
                <a:schemeClr val="dk1"/>
              </a:buClr>
              <a:buSzPts val="1800"/>
              <a:buFont typeface="Arial" panose="020B0604020202020204" pitchFamily="34" charset="0"/>
              <a:buChar char="•"/>
            </a:pPr>
            <a:r>
              <a:rPr lang="en-US" dirty="0">
                <a:sym typeface="Lato"/>
              </a:rPr>
              <a:t>Les </a:t>
            </a:r>
            <a:r>
              <a:rPr lang="en-US" b="1" dirty="0" err="1">
                <a:sym typeface="Lato"/>
              </a:rPr>
              <a:t>résultats</a:t>
            </a:r>
            <a:r>
              <a:rPr lang="en-US" b="1" dirty="0">
                <a:sym typeface="Lato"/>
              </a:rPr>
              <a:t> directs </a:t>
            </a:r>
            <a:r>
              <a:rPr lang="en-US" dirty="0">
                <a:sym typeface="Lato"/>
              </a:rPr>
              <a:t>- </a:t>
            </a:r>
            <a:r>
              <a:rPr lang="en-US" dirty="0" err="1">
                <a:sym typeface="Lato"/>
              </a:rPr>
              <a:t>planifiés</a:t>
            </a:r>
            <a:r>
              <a:rPr lang="en-US" dirty="0">
                <a:sym typeface="Lato"/>
              </a:rPr>
              <a:t> par rapport aux </a:t>
            </a:r>
            <a:r>
              <a:rPr lang="en-US" dirty="0" err="1">
                <a:sym typeface="Lato"/>
              </a:rPr>
              <a:t>réalisations</a:t>
            </a:r>
            <a:r>
              <a:rPr lang="en-US" dirty="0">
                <a:sym typeface="Lato"/>
              </a:rPr>
              <a:t>, </a:t>
            </a:r>
            <a:r>
              <a:rPr lang="en-US" dirty="0" err="1">
                <a:sym typeface="Lato"/>
              </a:rPr>
              <a:t>l'efficacité</a:t>
            </a:r>
            <a:r>
              <a:rPr lang="en-US" dirty="0">
                <a:sym typeface="Lato"/>
              </a:rPr>
              <a:t> et </a:t>
            </a:r>
            <a:r>
              <a:rPr lang="en-US" dirty="0" err="1">
                <a:sym typeface="Lato"/>
              </a:rPr>
              <a:t>l'équité</a:t>
            </a:r>
            <a:r>
              <a:rPr lang="en-US" dirty="0">
                <a:sym typeface="Lato"/>
              </a:rPr>
              <a:t> des </a:t>
            </a:r>
            <a:r>
              <a:rPr lang="en-US" dirty="0" err="1">
                <a:sym typeface="Lato"/>
              </a:rPr>
              <a:t>investissements</a:t>
            </a:r>
            <a:r>
              <a:rPr lang="en-US" dirty="0">
                <a:sym typeface="Lato"/>
              </a:rPr>
              <a:t>. </a:t>
            </a:r>
          </a:p>
          <a:p>
            <a:pPr marL="741600" lvl="1" indent="-285750">
              <a:lnSpc>
                <a:spcPts val="2200"/>
              </a:lnSpc>
              <a:spcBef>
                <a:spcPts val="1000"/>
              </a:spcBef>
              <a:buClr>
                <a:schemeClr val="dk1"/>
              </a:buClr>
              <a:buSzPts val="1800"/>
              <a:buFont typeface="Arial" panose="020B0604020202020204" pitchFamily="34" charset="0"/>
              <a:buChar char="•"/>
            </a:pPr>
            <a:r>
              <a:rPr lang="en-US" dirty="0">
                <a:sym typeface="Lato"/>
              </a:rPr>
              <a:t>Les </a:t>
            </a:r>
            <a:r>
              <a:rPr lang="en-US" b="1" dirty="0" err="1">
                <a:sym typeface="Lato"/>
              </a:rPr>
              <a:t>résultats</a:t>
            </a:r>
            <a:r>
              <a:rPr lang="en-US" b="1" dirty="0">
                <a:sym typeface="Lato"/>
              </a:rPr>
              <a:t> </a:t>
            </a:r>
            <a:r>
              <a:rPr lang="en-US" b="1" dirty="0" err="1">
                <a:sym typeface="Lato"/>
              </a:rPr>
              <a:t>indirects</a:t>
            </a:r>
            <a:r>
              <a:rPr lang="en-US" b="1" dirty="0">
                <a:sym typeface="Lato"/>
              </a:rPr>
              <a:t> des services </a:t>
            </a:r>
            <a:r>
              <a:rPr lang="en-US" dirty="0">
                <a:sym typeface="Lato"/>
              </a:rPr>
              <a:t>- les services </a:t>
            </a:r>
            <a:r>
              <a:rPr lang="en-US" dirty="0" err="1">
                <a:sym typeface="Lato"/>
              </a:rPr>
              <a:t>ont-ils</a:t>
            </a:r>
            <a:r>
              <a:rPr lang="en-US" dirty="0">
                <a:sym typeface="Lato"/>
              </a:rPr>
              <a:t> </a:t>
            </a:r>
            <a:r>
              <a:rPr lang="en-US" dirty="0" err="1">
                <a:sym typeface="Lato"/>
              </a:rPr>
              <a:t>été</a:t>
            </a:r>
            <a:r>
              <a:rPr lang="en-US" dirty="0">
                <a:sym typeface="Lato"/>
              </a:rPr>
              <a:t> </a:t>
            </a:r>
            <a:r>
              <a:rPr lang="en-US" dirty="0" err="1">
                <a:sym typeface="Lato"/>
              </a:rPr>
              <a:t>étendus</a:t>
            </a:r>
            <a:r>
              <a:rPr lang="en-US" dirty="0">
                <a:sym typeface="Lato"/>
              </a:rPr>
              <a:t>/</a:t>
            </a:r>
            <a:r>
              <a:rPr lang="en-US" dirty="0" err="1">
                <a:sym typeface="Lato"/>
              </a:rPr>
              <a:t>améliorés</a:t>
            </a:r>
            <a:r>
              <a:rPr lang="en-US" dirty="0">
                <a:sym typeface="Lato"/>
              </a:rPr>
              <a:t>/</a:t>
            </a:r>
            <a:r>
              <a:rPr lang="en-US" dirty="0" err="1">
                <a:sym typeface="Lato"/>
              </a:rPr>
              <a:t>maintenus</a:t>
            </a:r>
            <a:r>
              <a:rPr lang="en-US" dirty="0">
                <a:sym typeface="Lato"/>
              </a:rPr>
              <a:t> au fil du temps ?</a:t>
            </a:r>
          </a:p>
          <a:p>
            <a:pPr marL="284400" indent="-285750">
              <a:lnSpc>
                <a:spcPts val="2200"/>
              </a:lnSpc>
              <a:spcBef>
                <a:spcPts val="1000"/>
              </a:spcBef>
              <a:buClr>
                <a:schemeClr val="dk1"/>
              </a:buClr>
              <a:buSzPts val="1800"/>
              <a:buFont typeface="Arial" panose="020B0604020202020204" pitchFamily="34" charset="0"/>
              <a:buChar char="•"/>
            </a:pPr>
            <a:r>
              <a:rPr lang="en-US" b="1" dirty="0">
                <a:sym typeface="Lato"/>
              </a:rPr>
              <a:t>De </a:t>
            </a:r>
            <a:r>
              <a:rPr lang="en-US" b="1" dirty="0" err="1">
                <a:sym typeface="Lato"/>
              </a:rPr>
              <a:t>meilleurs</a:t>
            </a:r>
            <a:r>
              <a:rPr lang="en-US" b="1" dirty="0">
                <a:sym typeface="Lato"/>
              </a:rPr>
              <a:t> </a:t>
            </a:r>
            <a:r>
              <a:rPr lang="en-US" b="1" dirty="0" err="1">
                <a:sym typeface="Lato"/>
              </a:rPr>
              <a:t>systèmes</a:t>
            </a:r>
            <a:r>
              <a:rPr lang="en-US" b="1" dirty="0">
                <a:sym typeface="Lato"/>
              </a:rPr>
              <a:t> de </a:t>
            </a:r>
            <a:r>
              <a:rPr lang="en-US" b="1" dirty="0" err="1">
                <a:sym typeface="Lato"/>
              </a:rPr>
              <a:t>suivi</a:t>
            </a:r>
            <a:r>
              <a:rPr lang="en-US" b="1" dirty="0">
                <a:sym typeface="Lato"/>
              </a:rPr>
              <a:t> </a:t>
            </a:r>
            <a:r>
              <a:rPr lang="en-US" b="1" dirty="0" err="1">
                <a:sym typeface="Lato"/>
              </a:rPr>
              <a:t>gouvernementaux</a:t>
            </a:r>
            <a:r>
              <a:rPr lang="en-US" b="1" dirty="0">
                <a:sym typeface="Lato"/>
              </a:rPr>
              <a:t> </a:t>
            </a:r>
            <a:r>
              <a:rPr lang="en-US" dirty="0" err="1">
                <a:sym typeface="Lato"/>
              </a:rPr>
              <a:t>sont</a:t>
            </a:r>
            <a:r>
              <a:rPr lang="en-US" dirty="0">
                <a:sym typeface="Lato"/>
              </a:rPr>
              <a:t> </a:t>
            </a:r>
            <a:r>
              <a:rPr lang="en-US" dirty="0" err="1">
                <a:sym typeface="Lato"/>
              </a:rPr>
              <a:t>nécessaires</a:t>
            </a:r>
            <a:r>
              <a:rPr lang="en-US" dirty="0">
                <a:sym typeface="Lato"/>
              </a:rPr>
              <a:t> pour :</a:t>
            </a:r>
          </a:p>
          <a:p>
            <a:pPr marL="741600" lvl="1" indent="-285750">
              <a:lnSpc>
                <a:spcPts val="2200"/>
              </a:lnSpc>
              <a:spcBef>
                <a:spcPts val="1000"/>
              </a:spcBef>
              <a:buClr>
                <a:schemeClr val="dk1"/>
              </a:buClr>
              <a:buSzPts val="1800"/>
              <a:buFont typeface="Arial" panose="020B0604020202020204" pitchFamily="34" charset="0"/>
              <a:buChar char="•"/>
            </a:pPr>
            <a:r>
              <a:rPr lang="en-US" b="1" dirty="0" err="1">
                <a:sym typeface="Lato"/>
              </a:rPr>
              <a:t>Comprendre</a:t>
            </a:r>
            <a:r>
              <a:rPr lang="en-US" b="1" dirty="0">
                <a:sym typeface="Lato"/>
              </a:rPr>
              <a:t> le </a:t>
            </a:r>
            <a:r>
              <a:rPr lang="en-US" b="1" dirty="0" err="1">
                <a:sym typeface="Lato"/>
              </a:rPr>
              <a:t>coût</a:t>
            </a:r>
            <a:r>
              <a:rPr lang="en-US" b="1" dirty="0">
                <a:sym typeface="Lato"/>
              </a:rPr>
              <a:t> </a:t>
            </a:r>
            <a:r>
              <a:rPr lang="en-US" dirty="0">
                <a:sym typeface="Lato"/>
              </a:rPr>
              <a:t>de la prestation </a:t>
            </a:r>
            <a:r>
              <a:rPr lang="en-US" dirty="0" err="1">
                <a:sym typeface="Lato"/>
              </a:rPr>
              <a:t>d'une</a:t>
            </a:r>
            <a:r>
              <a:rPr lang="en-US" dirty="0">
                <a:sym typeface="Lato"/>
              </a:rPr>
              <a:t> </a:t>
            </a:r>
            <a:r>
              <a:rPr lang="en-US" dirty="0" err="1">
                <a:sym typeface="Lato"/>
              </a:rPr>
              <a:t>gamme</a:t>
            </a:r>
            <a:r>
              <a:rPr lang="en-US" dirty="0">
                <a:sym typeface="Lato"/>
              </a:rPr>
              <a:t> de services </a:t>
            </a:r>
            <a:r>
              <a:rPr lang="en-US" dirty="0" err="1">
                <a:sym typeface="Lato"/>
              </a:rPr>
              <a:t>d'assainissement</a:t>
            </a:r>
            <a:endParaRPr lang="en-US" dirty="0">
              <a:sym typeface="Lato"/>
            </a:endParaRPr>
          </a:p>
          <a:p>
            <a:pPr marL="741600" lvl="1" indent="-285750">
              <a:lnSpc>
                <a:spcPts val="2200"/>
              </a:lnSpc>
              <a:spcBef>
                <a:spcPts val="1000"/>
              </a:spcBef>
              <a:buClr>
                <a:schemeClr val="dk1"/>
              </a:buClr>
              <a:buSzPts val="1800"/>
              <a:buFont typeface="Arial" panose="020B0604020202020204" pitchFamily="34" charset="0"/>
              <a:buChar char="•"/>
            </a:pPr>
            <a:r>
              <a:rPr lang="en-US" b="1" dirty="0" err="1">
                <a:sym typeface="Lato"/>
              </a:rPr>
              <a:t>Orienter</a:t>
            </a:r>
            <a:r>
              <a:rPr lang="en-US" b="1" dirty="0">
                <a:sym typeface="Lato"/>
              </a:rPr>
              <a:t> la planification des </a:t>
            </a:r>
            <a:r>
              <a:rPr lang="en-US" b="1" dirty="0" err="1">
                <a:sym typeface="Lato"/>
              </a:rPr>
              <a:t>investissements</a:t>
            </a:r>
            <a:r>
              <a:rPr lang="en-US" dirty="0">
                <a:sym typeface="Lato"/>
              </a:rPr>
              <a:t>, y </a:t>
            </a:r>
            <a:r>
              <a:rPr lang="en-US" dirty="0" err="1">
                <a:sym typeface="Lato"/>
              </a:rPr>
              <a:t>compris</a:t>
            </a:r>
            <a:r>
              <a:rPr lang="en-US" dirty="0">
                <a:sym typeface="Lato"/>
              </a:rPr>
              <a:t> </a:t>
            </a:r>
            <a:r>
              <a:rPr lang="en-US" dirty="0" err="1">
                <a:sym typeface="Lato"/>
              </a:rPr>
              <a:t>en</a:t>
            </a:r>
            <a:r>
              <a:rPr lang="en-US" dirty="0">
                <a:sym typeface="Lato"/>
              </a:rPr>
              <a:t> </a:t>
            </a:r>
            <a:r>
              <a:rPr lang="en-US" dirty="0" err="1">
                <a:sym typeface="Lato"/>
              </a:rPr>
              <a:t>ciblant</a:t>
            </a:r>
            <a:r>
              <a:rPr lang="en-US" dirty="0">
                <a:sym typeface="Lato"/>
              </a:rPr>
              <a:t> les non </a:t>
            </a:r>
            <a:r>
              <a:rPr lang="en-US" dirty="0" err="1">
                <a:sym typeface="Lato"/>
              </a:rPr>
              <a:t>desservis</a:t>
            </a:r>
            <a:r>
              <a:rPr lang="en-US" dirty="0">
                <a:sym typeface="Lato"/>
              </a:rPr>
              <a:t> et les </a:t>
            </a:r>
            <a:r>
              <a:rPr lang="en-US" dirty="0" err="1">
                <a:sym typeface="Lato"/>
              </a:rPr>
              <a:t>pauvres</a:t>
            </a:r>
            <a:endParaRPr lang="en-US" dirty="0">
              <a:sym typeface="Lato"/>
            </a:endParaRPr>
          </a:p>
          <a:p>
            <a:pPr marL="741600" lvl="1" indent="-285750">
              <a:lnSpc>
                <a:spcPts val="2200"/>
              </a:lnSpc>
              <a:spcBef>
                <a:spcPts val="1000"/>
              </a:spcBef>
              <a:buClr>
                <a:schemeClr val="dk1"/>
              </a:buClr>
              <a:buSzPts val="1800"/>
              <a:buFont typeface="Arial" panose="020B0604020202020204" pitchFamily="34" charset="0"/>
              <a:buChar char="•"/>
            </a:pPr>
            <a:r>
              <a:rPr lang="en-US" b="1" dirty="0" err="1">
                <a:sym typeface="Lato"/>
              </a:rPr>
              <a:t>Développer</a:t>
            </a:r>
            <a:r>
              <a:rPr lang="en-US" b="1" dirty="0">
                <a:sym typeface="Lato"/>
              </a:rPr>
              <a:t> des </a:t>
            </a:r>
            <a:r>
              <a:rPr lang="en-US" b="1" dirty="0" err="1">
                <a:sym typeface="Lato"/>
              </a:rPr>
              <a:t>stratégies</a:t>
            </a:r>
            <a:r>
              <a:rPr lang="en-US" b="1" dirty="0">
                <a:sym typeface="Lato"/>
              </a:rPr>
              <a:t> et des </a:t>
            </a:r>
            <a:r>
              <a:rPr lang="en-US" b="1" dirty="0" err="1">
                <a:sym typeface="Lato"/>
              </a:rPr>
              <a:t>modèles</a:t>
            </a:r>
            <a:r>
              <a:rPr lang="en-US" b="1" dirty="0">
                <a:sym typeface="Lato"/>
              </a:rPr>
              <a:t> de </a:t>
            </a:r>
            <a:r>
              <a:rPr lang="en-US" b="1" dirty="0" err="1">
                <a:sym typeface="Lato"/>
              </a:rPr>
              <a:t>financement</a:t>
            </a:r>
            <a:endParaRPr lang="en-US" b="1" dirty="0">
              <a:sym typeface="Lato"/>
            </a:endParaRP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b="1" dirty="0">
                <a:sym typeface="Lato"/>
              </a:rPr>
              <a:t>La segmentation des </a:t>
            </a:r>
            <a:r>
              <a:rPr lang="en-US" b="1" dirty="0" err="1">
                <a:sym typeface="Lato"/>
              </a:rPr>
              <a:t>fournisseurs</a:t>
            </a:r>
            <a:r>
              <a:rPr lang="en-US" b="1" dirty="0">
                <a:sym typeface="Lato"/>
              </a:rPr>
              <a:t> de services par performance et </a:t>
            </a:r>
            <a:r>
              <a:rPr lang="en-US" b="1" dirty="0" err="1">
                <a:sym typeface="Lato"/>
              </a:rPr>
              <a:t>solvabilité</a:t>
            </a:r>
            <a:r>
              <a:rPr lang="en-US" b="1" dirty="0">
                <a:sym typeface="Lato"/>
              </a:rPr>
              <a:t> </a:t>
            </a:r>
            <a:r>
              <a:rPr lang="en-US" dirty="0" err="1">
                <a:sym typeface="Lato"/>
              </a:rPr>
              <a:t>offre</a:t>
            </a:r>
            <a:r>
              <a:rPr lang="en-US" dirty="0">
                <a:sym typeface="Lato"/>
              </a:rPr>
              <a:t> </a:t>
            </a:r>
            <a:r>
              <a:rPr lang="en-US" dirty="0" err="1">
                <a:sym typeface="Lato"/>
              </a:rPr>
              <a:t>une</a:t>
            </a:r>
            <a:r>
              <a:rPr lang="en-US" dirty="0">
                <a:sym typeface="Lato"/>
              </a:rPr>
              <a:t> </a:t>
            </a:r>
            <a:r>
              <a:rPr lang="en-US" dirty="0" err="1">
                <a:sym typeface="Lato"/>
              </a:rPr>
              <a:t>opportunité</a:t>
            </a:r>
            <a:r>
              <a:rPr lang="en-US" dirty="0">
                <a:sym typeface="Lato"/>
              </a:rPr>
              <a:t> </a:t>
            </a:r>
            <a:r>
              <a:rPr lang="en-US" dirty="0" err="1">
                <a:sym typeface="Lato"/>
              </a:rPr>
              <a:t>d'allouer</a:t>
            </a:r>
            <a:r>
              <a:rPr lang="en-US" dirty="0">
                <a:sym typeface="Lato"/>
              </a:rPr>
              <a:t> les </a:t>
            </a:r>
            <a:r>
              <a:rPr lang="en-US" dirty="0" err="1">
                <a:sym typeface="Lato"/>
              </a:rPr>
              <a:t>ressources</a:t>
            </a:r>
            <a:r>
              <a:rPr lang="en-US" dirty="0">
                <a:sym typeface="Lato"/>
              </a:rPr>
              <a:t> de </a:t>
            </a:r>
            <a:r>
              <a:rPr lang="en-US" b="1" dirty="0">
                <a:sym typeface="Lato"/>
              </a:rPr>
              <a:t>manière plus </a:t>
            </a:r>
            <a:r>
              <a:rPr lang="en-US" b="1" dirty="0" err="1">
                <a:sym typeface="Lato"/>
              </a:rPr>
              <a:t>efficace</a:t>
            </a:r>
            <a:r>
              <a:rPr lang="en-US" b="1" dirty="0">
                <a:sym typeface="Lato"/>
              </a:rPr>
              <a:t> et plus </a:t>
            </a:r>
            <a:r>
              <a:rPr lang="en-US" b="1" dirty="0" err="1">
                <a:sym typeface="Lato"/>
              </a:rPr>
              <a:t>efficace</a:t>
            </a:r>
            <a:endParaRPr lang="en-US" b="1" dirty="0">
              <a:sym typeface="Lato"/>
            </a:endParaRP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dirty="0">
                <a:sym typeface="Lato"/>
              </a:rPr>
              <a:t>La planification des </a:t>
            </a:r>
            <a:r>
              <a:rPr lang="en-US" dirty="0" err="1">
                <a:sym typeface="Lato"/>
              </a:rPr>
              <a:t>investissements</a:t>
            </a:r>
            <a:r>
              <a:rPr lang="en-US" dirty="0">
                <a:sym typeface="Lato"/>
              </a:rPr>
              <a:t> </a:t>
            </a:r>
            <a:r>
              <a:rPr lang="en-US" dirty="0" err="1">
                <a:sym typeface="Lato"/>
              </a:rPr>
              <a:t>en</a:t>
            </a:r>
            <a:r>
              <a:rPr lang="en-US" dirty="0">
                <a:sym typeface="Lato"/>
              </a:rPr>
              <a:t> </a:t>
            </a:r>
            <a:r>
              <a:rPr lang="en-US" dirty="0" err="1">
                <a:sym typeface="Lato"/>
              </a:rPr>
              <a:t>assainissement</a:t>
            </a:r>
            <a:r>
              <a:rPr lang="en-US" dirty="0">
                <a:sym typeface="Lato"/>
              </a:rPr>
              <a:t> avec </a:t>
            </a:r>
            <a:r>
              <a:rPr lang="en-US" b="1" dirty="0" err="1">
                <a:sym typeface="Lato"/>
              </a:rPr>
              <a:t>une</a:t>
            </a:r>
            <a:r>
              <a:rPr lang="en-US" b="1" dirty="0">
                <a:sym typeface="Lato"/>
              </a:rPr>
              <a:t> orientation '</a:t>
            </a:r>
            <a:r>
              <a:rPr lang="en-US" b="1" dirty="0" err="1">
                <a:sym typeface="Lato"/>
              </a:rPr>
              <a:t>apprentissage</a:t>
            </a:r>
            <a:r>
              <a:rPr lang="en-US" b="1" dirty="0">
                <a:sym typeface="Lato"/>
              </a:rPr>
              <a:t>' </a:t>
            </a:r>
            <a:r>
              <a:rPr lang="en-US" dirty="0" err="1">
                <a:sym typeface="Lato"/>
              </a:rPr>
              <a:t>est</a:t>
            </a:r>
            <a:r>
              <a:rPr lang="en-US" dirty="0">
                <a:sym typeface="Lato"/>
              </a:rPr>
              <a:t> </a:t>
            </a:r>
            <a:r>
              <a:rPr lang="en-US" dirty="0" err="1">
                <a:sym typeface="Lato"/>
              </a:rPr>
              <a:t>nécessaire</a:t>
            </a:r>
            <a:r>
              <a:rPr lang="en-US" dirty="0">
                <a:sym typeface="Lato"/>
              </a:rPr>
              <a:t> grâce </a:t>
            </a:r>
            <a:r>
              <a:rPr lang="en-US" dirty="0" err="1">
                <a:sym typeface="Lato"/>
              </a:rPr>
              <a:t>à</a:t>
            </a:r>
            <a:r>
              <a:rPr lang="en-US" dirty="0">
                <a:sym typeface="Lato"/>
              </a:rPr>
              <a:t> des arrangements </a:t>
            </a:r>
            <a:r>
              <a:rPr lang="en-US" dirty="0" err="1">
                <a:sym typeface="Lato"/>
              </a:rPr>
              <a:t>institutionnels</a:t>
            </a:r>
            <a:r>
              <a:rPr lang="en-US" dirty="0">
                <a:sym typeface="Lato"/>
              </a:rPr>
              <a:t> et des </a:t>
            </a:r>
            <a:r>
              <a:rPr lang="en-US" dirty="0" err="1">
                <a:sym typeface="Lato"/>
              </a:rPr>
              <a:t>incitations</a:t>
            </a:r>
            <a:r>
              <a:rPr lang="en-US" dirty="0">
                <a:sym typeface="Lato"/>
              </a:rPr>
              <a:t> qui </a:t>
            </a:r>
            <a:r>
              <a:rPr lang="en-US" b="1" dirty="0" err="1">
                <a:sym typeface="Lato"/>
              </a:rPr>
              <a:t>peuvent</a:t>
            </a:r>
            <a:r>
              <a:rPr lang="en-US" b="1" dirty="0">
                <a:sym typeface="Lato"/>
              </a:rPr>
              <a:t> prendre </a:t>
            </a:r>
            <a:r>
              <a:rPr lang="en-US" b="1" dirty="0" err="1">
                <a:sym typeface="Lato"/>
              </a:rPr>
              <a:t>en</a:t>
            </a:r>
            <a:r>
              <a:rPr lang="en-US" b="1" dirty="0">
                <a:sym typeface="Lato"/>
              </a:rPr>
              <a:t> </a:t>
            </a:r>
            <a:r>
              <a:rPr lang="en-US" b="1" dirty="0" err="1">
                <a:sym typeface="Lato"/>
              </a:rPr>
              <a:t>compte</a:t>
            </a:r>
            <a:r>
              <a:rPr lang="en-US" b="1" dirty="0">
                <a:sym typeface="Lato"/>
              </a:rPr>
              <a:t> les </a:t>
            </a:r>
            <a:r>
              <a:rPr lang="en-US" b="1" dirty="0" err="1">
                <a:sym typeface="Lato"/>
              </a:rPr>
              <a:t>erreurs</a:t>
            </a:r>
            <a:r>
              <a:rPr lang="en-US" b="1" dirty="0">
                <a:sym typeface="Lato"/>
              </a:rPr>
              <a:t> et les </a:t>
            </a:r>
            <a:r>
              <a:rPr lang="en-US" b="1" dirty="0" err="1">
                <a:sym typeface="Lato"/>
              </a:rPr>
              <a:t>échecs</a:t>
            </a:r>
            <a:r>
              <a:rPr lang="en-US" b="1" dirty="0">
                <a:sym typeface="Lato"/>
              </a:rPr>
              <a:t>.</a:t>
            </a:r>
          </a:p>
        </p:txBody>
      </p:sp>
    </p:spTree>
    <p:extLst>
      <p:ext uri="{BB962C8B-B14F-4D97-AF65-F5344CB8AC3E}">
        <p14:creationId xmlns:p14="http://schemas.microsoft.com/office/powerpoint/2010/main" val="1417633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20;p3">
            <a:extLst>
              <a:ext uri="{FF2B5EF4-FFF2-40B4-BE49-F238E27FC236}">
                <a16:creationId xmlns:a16="http://schemas.microsoft.com/office/drawing/2014/main" id="{CA3D0146-CE01-FD54-27D9-F8B1508D4487}"/>
              </a:ext>
            </a:extLst>
          </p:cNvPr>
          <p:cNvSpPr txBox="1">
            <a:spLocks/>
          </p:cNvSpPr>
          <p:nvPr/>
        </p:nvSpPr>
        <p:spPr>
          <a:xfrm>
            <a:off x="723900" y="1400175"/>
            <a:ext cx="10744200" cy="5092047"/>
          </a:xfrm>
          <a:prstGeom prst="rect">
            <a:avLst/>
          </a:prstGeom>
          <a:noFill/>
          <a:ln>
            <a:noFill/>
          </a:ln>
        </p:spPr>
        <p:txBody>
          <a:bodyPr spcFirstLastPara="1" wrap="square" lIns="91425" tIns="45700" rIns="91425" bIns="45700" anchor="ctr" anchorCtr="0">
            <a:normAutofit fontScale="85000" lnSpcReduction="10000"/>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228600" indent="-228600">
              <a:lnSpc>
                <a:spcPts val="3800"/>
              </a:lnSpc>
              <a:spcBef>
                <a:spcPts val="0"/>
              </a:spcBef>
              <a:spcAft>
                <a:spcPts val="1200"/>
              </a:spcAft>
              <a:buClr>
                <a:schemeClr val="dk1"/>
              </a:buClr>
              <a:buSzPct val="100000"/>
              <a:buFont typeface="Arial" pitchFamily="34" charset="0"/>
              <a:buChar char="•"/>
            </a:pPr>
            <a:r>
              <a:rPr lang="en-US" sz="2800" dirty="0">
                <a:latin typeface="Lato Light"/>
                <a:ea typeface="Lato Light"/>
                <a:cs typeface="Calibri" panose="020F0502020204030204" pitchFamily="34" charset="0"/>
                <a:sym typeface="Lato Light"/>
              </a:rPr>
              <a:t>Un cadre pour </a:t>
            </a:r>
            <a:r>
              <a:rPr lang="en-US" sz="2800" b="1" dirty="0" err="1">
                <a:latin typeface="Lato Light"/>
                <a:ea typeface="Lato Light"/>
                <a:cs typeface="Calibri" panose="020F0502020204030204" pitchFamily="34" charset="0"/>
                <a:sym typeface="Lato Light"/>
              </a:rPr>
              <a:t>une</a:t>
            </a:r>
            <a:r>
              <a:rPr lang="en-US" sz="2800" b="1" dirty="0">
                <a:latin typeface="Lato Light"/>
                <a:ea typeface="Lato Light"/>
                <a:cs typeface="Calibri" panose="020F0502020204030204" pitchFamily="34" charset="0"/>
                <a:sym typeface="Lato Light"/>
              </a:rPr>
              <a:t> </a:t>
            </a:r>
            <a:r>
              <a:rPr lang="en-US" sz="2800" b="1" dirty="0" err="1">
                <a:latin typeface="Lato Light"/>
                <a:ea typeface="Lato Light"/>
                <a:cs typeface="Calibri" panose="020F0502020204030204" pitchFamily="34" charset="0"/>
                <a:sym typeface="Lato Light"/>
              </a:rPr>
              <a:t>approche</a:t>
            </a:r>
            <a:r>
              <a:rPr lang="en-US" sz="2800" b="1" dirty="0">
                <a:latin typeface="Lato Light"/>
                <a:ea typeface="Lato Light"/>
                <a:cs typeface="Calibri" panose="020F0502020204030204" pitchFamily="34" charset="0"/>
                <a:sym typeface="Lato Light"/>
              </a:rPr>
              <a:t> de service public </a:t>
            </a:r>
            <a:r>
              <a:rPr lang="en-US" sz="2800" dirty="0">
                <a:latin typeface="Lato Light"/>
                <a:ea typeface="Lato Light"/>
                <a:cs typeface="Calibri" panose="020F0502020204030204" pitchFamily="34" charset="0"/>
                <a:sym typeface="Lato Light"/>
              </a:rPr>
              <a:t>de </a:t>
            </a:r>
            <a:r>
              <a:rPr lang="en-US" sz="2800" dirty="0" err="1">
                <a:latin typeface="Lato Light"/>
                <a:ea typeface="Lato Light"/>
                <a:cs typeface="Calibri" panose="020F0502020204030204" pitchFamily="34" charset="0"/>
                <a:sym typeface="Lato Light"/>
              </a:rPr>
              <a:t>l'assainissement</a:t>
            </a:r>
            <a:r>
              <a:rPr lang="en-US" sz="2800" dirty="0">
                <a:latin typeface="Lato Light"/>
                <a:ea typeface="Lato Light"/>
                <a:cs typeface="Calibri" panose="020F0502020204030204" pitchFamily="34" charset="0"/>
                <a:sym typeface="Lato Light"/>
              </a:rPr>
              <a:t> </a:t>
            </a:r>
            <a:r>
              <a:rPr lang="en-US" sz="2800" dirty="0" err="1">
                <a:latin typeface="Lato Light"/>
                <a:ea typeface="Lato Light"/>
                <a:cs typeface="Calibri" panose="020F0502020204030204" pitchFamily="34" charset="0"/>
                <a:sym typeface="Lato Light"/>
              </a:rPr>
              <a:t>urbain</a:t>
            </a:r>
            <a:r>
              <a:rPr lang="en-US" sz="2800" dirty="0">
                <a:latin typeface="Lato Light"/>
                <a:ea typeface="Lato Light"/>
                <a:cs typeface="Calibri" panose="020F0502020204030204" pitchFamily="34" charset="0"/>
                <a:sym typeface="Lato Light"/>
              </a:rPr>
              <a:t>, </a:t>
            </a:r>
            <a:r>
              <a:rPr lang="en-US" sz="2800" dirty="0" err="1">
                <a:latin typeface="Lato Light"/>
                <a:ea typeface="Lato Light"/>
                <a:cs typeface="Calibri" panose="020F0502020204030204" pitchFamily="34" charset="0"/>
                <a:sym typeface="Lato Light"/>
              </a:rPr>
              <a:t>où</a:t>
            </a:r>
            <a:r>
              <a:rPr lang="en-US" sz="2800" dirty="0">
                <a:latin typeface="Lato Light"/>
                <a:ea typeface="Lato Light"/>
                <a:cs typeface="Calibri" panose="020F0502020204030204" pitchFamily="34" charset="0"/>
                <a:sym typeface="Lato Light"/>
              </a:rPr>
              <a:t> </a:t>
            </a:r>
            <a:r>
              <a:rPr lang="en-US" sz="2800" dirty="0" err="1">
                <a:latin typeface="Lato Light"/>
                <a:ea typeface="Lato Light"/>
                <a:cs typeface="Calibri" panose="020F0502020204030204" pitchFamily="34" charset="0"/>
                <a:sym typeface="Lato Light"/>
              </a:rPr>
              <a:t>tous</a:t>
            </a:r>
            <a:r>
              <a:rPr lang="en-US" sz="2800" dirty="0">
                <a:latin typeface="Lato Light"/>
                <a:ea typeface="Lato Light"/>
                <a:cs typeface="Calibri" panose="020F0502020204030204" pitchFamily="34" charset="0"/>
                <a:sym typeface="Lato Light"/>
              </a:rPr>
              <a:t> les </a:t>
            </a:r>
            <a:r>
              <a:rPr lang="en-US" sz="2800" dirty="0" err="1">
                <a:latin typeface="Lato Light"/>
                <a:ea typeface="Lato Light"/>
                <a:cs typeface="Calibri" panose="020F0502020204030204" pitchFamily="34" charset="0"/>
                <a:sym typeface="Lato Light"/>
              </a:rPr>
              <a:t>membres</a:t>
            </a:r>
            <a:r>
              <a:rPr lang="en-US" sz="2800" dirty="0">
                <a:latin typeface="Lato Light"/>
                <a:ea typeface="Lato Light"/>
                <a:cs typeface="Calibri" panose="020F0502020204030204" pitchFamily="34" charset="0"/>
                <a:sym typeface="Lato Light"/>
              </a:rPr>
              <a:t> de la </a:t>
            </a:r>
            <a:r>
              <a:rPr lang="en-US" sz="2800" dirty="0" err="1">
                <a:latin typeface="Lato Light"/>
                <a:ea typeface="Lato Light"/>
                <a:cs typeface="Calibri" panose="020F0502020204030204" pitchFamily="34" charset="0"/>
                <a:sym typeface="Lato Light"/>
              </a:rPr>
              <a:t>ville</a:t>
            </a:r>
            <a:r>
              <a:rPr lang="en-US" sz="2800" dirty="0">
                <a:latin typeface="Lato Light"/>
                <a:ea typeface="Lato Light"/>
                <a:cs typeface="Calibri" panose="020F0502020204030204" pitchFamily="34" charset="0"/>
                <a:sym typeface="Lato Light"/>
              </a:rPr>
              <a:t> </a:t>
            </a:r>
            <a:r>
              <a:rPr lang="en-US" sz="2800" dirty="0" err="1">
                <a:latin typeface="Lato Light"/>
                <a:ea typeface="Lato Light"/>
                <a:cs typeface="Calibri" panose="020F0502020204030204" pitchFamily="34" charset="0"/>
                <a:sym typeface="Lato Light"/>
              </a:rPr>
              <a:t>ont</a:t>
            </a:r>
            <a:r>
              <a:rPr lang="en-US" sz="2800" dirty="0">
                <a:latin typeface="Lato Light"/>
                <a:ea typeface="Lato Light"/>
                <a:cs typeface="Calibri" panose="020F0502020204030204" pitchFamily="34" charset="0"/>
                <a:sym typeface="Lato Light"/>
              </a:rPr>
              <a:t> un </a:t>
            </a:r>
            <a:r>
              <a:rPr lang="en-US" sz="2800" dirty="0" err="1">
                <a:latin typeface="Lato Light"/>
                <a:ea typeface="Lato Light"/>
                <a:cs typeface="Calibri" panose="020F0502020204030204" pitchFamily="34" charset="0"/>
                <a:sym typeface="Lato Light"/>
              </a:rPr>
              <a:t>accès</a:t>
            </a:r>
            <a:r>
              <a:rPr lang="en-US" sz="2800" dirty="0">
                <a:latin typeface="Lato Light"/>
                <a:ea typeface="Lato Light"/>
                <a:cs typeface="Calibri" panose="020F0502020204030204" pitchFamily="34" charset="0"/>
                <a:sym typeface="Lato Light"/>
              </a:rPr>
              <a:t> </a:t>
            </a:r>
            <a:r>
              <a:rPr lang="en-US" sz="2800" dirty="0" err="1">
                <a:latin typeface="Lato Light"/>
                <a:ea typeface="Lato Light"/>
                <a:cs typeface="Calibri" panose="020F0502020204030204" pitchFamily="34" charset="0"/>
                <a:sym typeface="Lato Light"/>
              </a:rPr>
              <a:t>équitable</a:t>
            </a:r>
            <a:r>
              <a:rPr lang="en-US" sz="2800" dirty="0">
                <a:latin typeface="Lato Light"/>
                <a:ea typeface="Lato Light"/>
                <a:cs typeface="Calibri" panose="020F0502020204030204" pitchFamily="34" charset="0"/>
                <a:sym typeface="Lato Light"/>
              </a:rPr>
              <a:t> </a:t>
            </a:r>
            <a:r>
              <a:rPr lang="en-US" sz="2800" dirty="0" err="1">
                <a:latin typeface="Lato Light"/>
                <a:ea typeface="Lato Light"/>
                <a:cs typeface="Calibri" panose="020F0502020204030204" pitchFamily="34" charset="0"/>
                <a:sym typeface="Lato Light"/>
              </a:rPr>
              <a:t>à</a:t>
            </a:r>
            <a:r>
              <a:rPr lang="en-US" sz="2800" dirty="0">
                <a:latin typeface="Lato Light"/>
                <a:ea typeface="Lato Light"/>
                <a:cs typeface="Calibri" panose="020F0502020204030204" pitchFamily="34" charset="0"/>
                <a:sym typeface="Lato Light"/>
              </a:rPr>
              <a:t> des services </a:t>
            </a:r>
            <a:r>
              <a:rPr lang="en-US" sz="2800" dirty="0" err="1">
                <a:latin typeface="Lato Light"/>
                <a:ea typeface="Lato Light"/>
                <a:cs typeface="Calibri" panose="020F0502020204030204" pitchFamily="34" charset="0"/>
                <a:sym typeface="Lato Light"/>
              </a:rPr>
              <a:t>d'assainissement</a:t>
            </a:r>
            <a:r>
              <a:rPr lang="en-US" sz="2800" dirty="0">
                <a:latin typeface="Lato Light"/>
                <a:ea typeface="Lato Light"/>
                <a:cs typeface="Calibri" panose="020F0502020204030204" pitchFamily="34" charset="0"/>
                <a:sym typeface="Lato Light"/>
              </a:rPr>
              <a:t> </a:t>
            </a:r>
            <a:r>
              <a:rPr lang="en-US" sz="2800" dirty="0" err="1">
                <a:latin typeface="Lato Light"/>
                <a:ea typeface="Lato Light"/>
                <a:cs typeface="Calibri" panose="020F0502020204030204" pitchFamily="34" charset="0"/>
                <a:sym typeface="Lato Light"/>
              </a:rPr>
              <a:t>améliorés</a:t>
            </a:r>
            <a:r>
              <a:rPr lang="en-US" sz="2800" dirty="0">
                <a:latin typeface="Lato Light"/>
                <a:ea typeface="Lato Light"/>
                <a:cs typeface="Calibri" panose="020F0502020204030204" pitchFamily="34" charset="0"/>
                <a:sym typeface="Lato Light"/>
              </a:rPr>
              <a:t> </a:t>
            </a:r>
            <a:r>
              <a:rPr lang="en-US" sz="2800" dirty="0" err="1">
                <a:latin typeface="Lato Light"/>
                <a:ea typeface="Lato Light"/>
                <a:cs typeface="Calibri" panose="020F0502020204030204" pitchFamily="34" charset="0"/>
                <a:sym typeface="Lato Light"/>
              </a:rPr>
              <a:t>adéquats</a:t>
            </a:r>
            <a:r>
              <a:rPr lang="en-US" sz="2800" dirty="0">
                <a:latin typeface="Lato Light"/>
                <a:ea typeface="Lato Light"/>
                <a:cs typeface="Calibri" panose="020F0502020204030204" pitchFamily="34" charset="0"/>
                <a:sym typeface="Lato Light"/>
              </a:rPr>
              <a:t> et </a:t>
            </a:r>
            <a:r>
              <a:rPr lang="en-US" sz="2800" dirty="0" err="1">
                <a:latin typeface="Lato Light"/>
                <a:ea typeface="Lato Light"/>
                <a:cs typeface="Calibri" panose="020F0502020204030204" pitchFamily="34" charset="0"/>
                <a:sym typeface="Lato Light"/>
              </a:rPr>
              <a:t>abordables</a:t>
            </a:r>
            <a:r>
              <a:rPr lang="en-US" sz="2800" dirty="0">
                <a:latin typeface="Lato Light"/>
                <a:ea typeface="Lato Light"/>
                <a:cs typeface="Calibri" panose="020F0502020204030204" pitchFamily="34" charset="0"/>
                <a:sym typeface="Lato Light"/>
              </a:rPr>
              <a:t>.</a:t>
            </a:r>
          </a:p>
          <a:p>
            <a:pPr marL="228600" indent="-228600">
              <a:lnSpc>
                <a:spcPts val="3800"/>
              </a:lnSpc>
              <a:spcBef>
                <a:spcPts val="0"/>
              </a:spcBef>
              <a:spcAft>
                <a:spcPts val="1200"/>
              </a:spcAft>
              <a:buClr>
                <a:schemeClr val="dk1"/>
              </a:buClr>
              <a:buSzPct val="100000"/>
              <a:buFont typeface="Arial" pitchFamily="34" charset="0"/>
              <a:buChar char="•"/>
            </a:pPr>
            <a:r>
              <a:rPr lang="en-US" sz="2800" dirty="0">
                <a:latin typeface="Lato Light"/>
                <a:ea typeface="Lato Light"/>
                <a:cs typeface="Calibri" panose="020F0502020204030204" pitchFamily="34" charset="0"/>
                <a:sym typeface="Lato Light"/>
              </a:rPr>
              <a:t>CWIS </a:t>
            </a:r>
            <a:r>
              <a:rPr lang="en-US" sz="2800" dirty="0" err="1">
                <a:latin typeface="Lato Light"/>
                <a:ea typeface="Lato Light"/>
                <a:cs typeface="Calibri" panose="020F0502020204030204" pitchFamily="34" charset="0"/>
                <a:sym typeface="Lato Light"/>
              </a:rPr>
              <a:t>signifie</a:t>
            </a:r>
            <a:r>
              <a:rPr lang="en-US" sz="2800" dirty="0">
                <a:latin typeface="Lato Light"/>
                <a:ea typeface="Lato Light"/>
                <a:cs typeface="Calibri" panose="020F0502020204030204" pitchFamily="34" charset="0"/>
                <a:sym typeface="Lato Light"/>
              </a:rPr>
              <a:t> </a:t>
            </a:r>
            <a:r>
              <a:rPr lang="en-US" sz="2800" b="1" dirty="0" err="1">
                <a:latin typeface="Lato Light"/>
                <a:ea typeface="Lato Light"/>
                <a:cs typeface="Calibri" panose="020F0502020204030204" pitchFamily="34" charset="0"/>
                <a:sym typeface="Lato Light"/>
              </a:rPr>
              <a:t>l'utilisation</a:t>
            </a:r>
            <a:r>
              <a:rPr lang="en-US" sz="2800" b="1" dirty="0">
                <a:latin typeface="Lato Light"/>
                <a:ea typeface="Lato Light"/>
                <a:cs typeface="Calibri" panose="020F0502020204030204" pitchFamily="34" charset="0"/>
                <a:sym typeface="Lato Light"/>
              </a:rPr>
              <a:t> de </a:t>
            </a:r>
            <a:r>
              <a:rPr lang="en-US" sz="2800" b="1" dirty="0" err="1">
                <a:latin typeface="Lato Light"/>
                <a:ea typeface="Lato Light"/>
                <a:cs typeface="Calibri" panose="020F0502020204030204" pitchFamily="34" charset="0"/>
                <a:sym typeface="Lato Light"/>
              </a:rPr>
              <a:t>systèmes</a:t>
            </a:r>
            <a:r>
              <a:rPr lang="en-US" sz="2800" b="1" dirty="0">
                <a:latin typeface="Lato Light"/>
                <a:ea typeface="Lato Light"/>
                <a:cs typeface="Calibri" panose="020F0502020204030204" pitchFamily="34" charset="0"/>
                <a:sym typeface="Lato Light"/>
              </a:rPr>
              <a:t> </a:t>
            </a:r>
            <a:r>
              <a:rPr lang="en-US" sz="2800" b="1" dirty="0" err="1">
                <a:latin typeface="Lato Light"/>
                <a:ea typeface="Lato Light"/>
                <a:cs typeface="Calibri" panose="020F0502020204030204" pitchFamily="34" charset="0"/>
                <a:sym typeface="Lato Light"/>
              </a:rPr>
              <a:t>appropriés</a:t>
            </a:r>
            <a:r>
              <a:rPr lang="en-US" sz="2800" b="1" dirty="0">
                <a:latin typeface="Lato Light"/>
                <a:ea typeface="Lato Light"/>
                <a:cs typeface="Calibri" panose="020F0502020204030204" pitchFamily="34" charset="0"/>
                <a:sym typeface="Lato Light"/>
              </a:rPr>
              <a:t> </a:t>
            </a:r>
            <a:r>
              <a:rPr lang="en-US" sz="2800" dirty="0">
                <a:latin typeface="Lato Light"/>
                <a:ea typeface="Lato Light"/>
                <a:cs typeface="Calibri" panose="020F0502020204030204" pitchFamily="34" charset="0"/>
                <a:sym typeface="Lato Light"/>
              </a:rPr>
              <a:t>de </a:t>
            </a:r>
            <a:r>
              <a:rPr lang="en-US" sz="2800" dirty="0" err="1">
                <a:latin typeface="Lato Light"/>
                <a:ea typeface="Lato Light"/>
                <a:cs typeface="Calibri" panose="020F0502020204030204" pitchFamily="34" charset="0"/>
                <a:sym typeface="Lato Light"/>
              </a:rPr>
              <a:t>toutes</a:t>
            </a:r>
            <a:r>
              <a:rPr lang="en-US" sz="2800" dirty="0">
                <a:latin typeface="Lato Light"/>
                <a:ea typeface="Lato Light"/>
                <a:cs typeface="Calibri" panose="020F0502020204030204" pitchFamily="34" charset="0"/>
                <a:sym typeface="Lato Light"/>
              </a:rPr>
              <a:t> </a:t>
            </a:r>
            <a:r>
              <a:rPr lang="en-US" sz="2800" dirty="0" err="1">
                <a:latin typeface="Lato Light"/>
                <a:ea typeface="Lato Light"/>
                <a:cs typeface="Calibri" panose="020F0502020204030204" pitchFamily="34" charset="0"/>
                <a:sym typeface="Lato Light"/>
              </a:rPr>
              <a:t>échelles</a:t>
            </a:r>
            <a:r>
              <a:rPr lang="en-US" sz="2800" dirty="0">
                <a:latin typeface="Lato Light"/>
                <a:ea typeface="Lato Light"/>
                <a:cs typeface="Calibri" panose="020F0502020204030204" pitchFamily="34" charset="0"/>
                <a:sym typeface="Lato Light"/>
              </a:rPr>
              <a:t> (</a:t>
            </a:r>
            <a:r>
              <a:rPr lang="en-US" sz="2800" dirty="0" err="1">
                <a:latin typeface="Lato Light"/>
                <a:ea typeface="Lato Light"/>
                <a:cs typeface="Calibri" panose="020F0502020204030204" pitchFamily="34" charset="0"/>
                <a:sym typeface="Lato Light"/>
              </a:rPr>
              <a:t>raccordés</a:t>
            </a:r>
            <a:r>
              <a:rPr lang="en-US" sz="2800" dirty="0">
                <a:latin typeface="Lato Light"/>
                <a:ea typeface="Lato Light"/>
                <a:cs typeface="Calibri" panose="020F0502020204030204" pitchFamily="34" charset="0"/>
                <a:sym typeface="Lato Light"/>
              </a:rPr>
              <a:t> au </a:t>
            </a:r>
            <a:r>
              <a:rPr lang="en-US" sz="2800" dirty="0" err="1">
                <a:latin typeface="Lato Light"/>
                <a:ea typeface="Lato Light"/>
                <a:cs typeface="Calibri" panose="020F0502020204030204" pitchFamily="34" charset="0"/>
                <a:sym typeface="Lato Light"/>
              </a:rPr>
              <a:t>réseau</a:t>
            </a:r>
            <a:r>
              <a:rPr lang="en-US" sz="2800" dirty="0">
                <a:latin typeface="Lato Light"/>
                <a:ea typeface="Lato Light"/>
                <a:cs typeface="Calibri" panose="020F0502020204030204" pitchFamily="34" charset="0"/>
                <a:sym typeface="Lato Light"/>
              </a:rPr>
              <a:t> et </a:t>
            </a:r>
            <a:r>
              <a:rPr lang="en-US" sz="2800" dirty="0" err="1">
                <a:latin typeface="Lato Light"/>
                <a:ea typeface="Lato Light"/>
                <a:cs typeface="Calibri" panose="020F0502020204030204" pitchFamily="34" charset="0"/>
                <a:sym typeface="Lato Light"/>
              </a:rPr>
              <a:t>autonomes</a:t>
            </a:r>
            <a:r>
              <a:rPr lang="en-US" sz="2800" dirty="0">
                <a:latin typeface="Lato Light"/>
                <a:ea typeface="Lato Light"/>
                <a:cs typeface="Calibri" panose="020F0502020204030204" pitchFamily="34" charset="0"/>
                <a:sym typeface="Lato Light"/>
              </a:rPr>
              <a:t>) sur </a:t>
            </a:r>
            <a:r>
              <a:rPr lang="en-US" sz="2800" dirty="0" err="1">
                <a:latin typeface="Lato Light"/>
                <a:ea typeface="Lato Light"/>
                <a:cs typeface="Calibri" panose="020F0502020204030204" pitchFamily="34" charset="0"/>
                <a:sym typeface="Lato Light"/>
              </a:rPr>
              <a:t>l'ensemble</a:t>
            </a:r>
            <a:r>
              <a:rPr lang="en-US" sz="2800" dirty="0">
                <a:latin typeface="Lato Light"/>
                <a:ea typeface="Lato Light"/>
                <a:cs typeface="Calibri" panose="020F0502020204030204" pitchFamily="34" charset="0"/>
                <a:sym typeface="Lato Light"/>
              </a:rPr>
              <a:t> de la </a:t>
            </a:r>
            <a:r>
              <a:rPr lang="en-US" sz="2800" dirty="0" err="1">
                <a:latin typeface="Lato Light"/>
                <a:ea typeface="Lato Light"/>
                <a:cs typeface="Calibri" panose="020F0502020204030204" pitchFamily="34" charset="0"/>
                <a:sym typeface="Lato Light"/>
              </a:rPr>
              <a:t>chaîne</a:t>
            </a:r>
            <a:r>
              <a:rPr lang="en-US" sz="2800" dirty="0">
                <a:latin typeface="Lato Light"/>
                <a:ea typeface="Lato Light"/>
                <a:cs typeface="Calibri" panose="020F0502020204030204" pitchFamily="34" charset="0"/>
                <a:sym typeface="Lato Light"/>
              </a:rPr>
              <a:t> de </a:t>
            </a:r>
            <a:r>
              <a:rPr lang="en-US" sz="2800" dirty="0" err="1">
                <a:latin typeface="Lato Light"/>
                <a:ea typeface="Lato Light"/>
                <a:cs typeface="Calibri" panose="020F0502020204030204" pitchFamily="34" charset="0"/>
                <a:sym typeface="Lato Light"/>
              </a:rPr>
              <a:t>valeur</a:t>
            </a:r>
            <a:r>
              <a:rPr lang="en-US" sz="2800" dirty="0">
                <a:latin typeface="Lato Light"/>
                <a:ea typeface="Lato Light"/>
                <a:cs typeface="Calibri" panose="020F0502020204030204" pitchFamily="34" charset="0"/>
                <a:sym typeface="Lato Light"/>
              </a:rPr>
              <a:t> de </a:t>
            </a:r>
            <a:r>
              <a:rPr lang="en-US" sz="2800" dirty="0" err="1">
                <a:latin typeface="Lato Light"/>
                <a:ea typeface="Lato Light"/>
                <a:cs typeface="Calibri" panose="020F0502020204030204" pitchFamily="34" charset="0"/>
                <a:sym typeface="Lato Light"/>
              </a:rPr>
              <a:t>l'assainissement</a:t>
            </a:r>
            <a:r>
              <a:rPr lang="en-US" sz="2800" dirty="0">
                <a:latin typeface="Lato Light"/>
                <a:ea typeface="Lato Light"/>
                <a:cs typeface="Calibri" panose="020F0502020204030204" pitchFamily="34" charset="0"/>
                <a:sym typeface="Lato Light"/>
              </a:rPr>
              <a:t> pour </a:t>
            </a:r>
            <a:r>
              <a:rPr lang="en-US" sz="2800" dirty="0" err="1">
                <a:latin typeface="Lato Light"/>
                <a:ea typeface="Lato Light"/>
                <a:cs typeface="Calibri" panose="020F0502020204030204" pitchFamily="34" charset="0"/>
                <a:sym typeface="Lato Light"/>
              </a:rPr>
              <a:t>atteindre</a:t>
            </a:r>
            <a:r>
              <a:rPr lang="en-US" sz="2800" dirty="0">
                <a:latin typeface="Lato Light"/>
                <a:ea typeface="Lato Light"/>
                <a:cs typeface="Calibri" panose="020F0502020204030204" pitchFamily="34" charset="0"/>
                <a:sym typeface="Lato Light"/>
              </a:rPr>
              <a:t> des </a:t>
            </a:r>
            <a:r>
              <a:rPr lang="en-US" sz="2800" dirty="0" err="1">
                <a:latin typeface="Lato Light"/>
                <a:ea typeface="Lato Light"/>
                <a:cs typeface="Calibri" panose="020F0502020204030204" pitchFamily="34" charset="0"/>
                <a:sym typeface="Lato Light"/>
              </a:rPr>
              <a:t>résultats</a:t>
            </a:r>
            <a:r>
              <a:rPr lang="en-US" sz="2800" dirty="0">
                <a:latin typeface="Lato Light"/>
                <a:ea typeface="Lato Light"/>
                <a:cs typeface="Calibri" panose="020F0502020204030204" pitchFamily="34" charset="0"/>
                <a:sym typeface="Lato Light"/>
              </a:rPr>
              <a:t> de service </a:t>
            </a:r>
            <a:r>
              <a:rPr lang="en-US" sz="2800" dirty="0" err="1">
                <a:latin typeface="Lato Light"/>
                <a:ea typeface="Lato Light"/>
                <a:cs typeface="Calibri" panose="020F0502020204030204" pitchFamily="34" charset="0"/>
                <a:sym typeface="Lato Light"/>
              </a:rPr>
              <a:t>sûrs</a:t>
            </a:r>
            <a:r>
              <a:rPr lang="en-US" sz="2800" dirty="0">
                <a:latin typeface="Lato Light"/>
                <a:ea typeface="Lato Light"/>
                <a:cs typeface="Calibri" panose="020F0502020204030204" pitchFamily="34" charset="0"/>
                <a:sym typeface="Lato Light"/>
              </a:rPr>
              <a:t>, </a:t>
            </a:r>
            <a:r>
              <a:rPr lang="en-US" sz="2800" dirty="0" err="1">
                <a:latin typeface="Lato Light"/>
                <a:ea typeface="Lato Light"/>
                <a:cs typeface="Calibri" panose="020F0502020204030204" pitchFamily="34" charset="0"/>
                <a:sym typeface="Lato Light"/>
              </a:rPr>
              <a:t>équitables</a:t>
            </a:r>
            <a:r>
              <a:rPr lang="en-US" sz="2800" dirty="0">
                <a:latin typeface="Lato Light"/>
                <a:ea typeface="Lato Light"/>
                <a:cs typeface="Calibri" panose="020F0502020204030204" pitchFamily="34" charset="0"/>
                <a:sym typeface="Lato Light"/>
              </a:rPr>
              <a:t> et durables.</a:t>
            </a:r>
          </a:p>
          <a:p>
            <a:pPr marL="228600" indent="-228600">
              <a:lnSpc>
                <a:spcPts val="3800"/>
              </a:lnSpc>
              <a:spcBef>
                <a:spcPts val="0"/>
              </a:spcBef>
              <a:spcAft>
                <a:spcPts val="1200"/>
              </a:spcAft>
              <a:buClr>
                <a:schemeClr val="dk1"/>
              </a:buClr>
              <a:buSzPct val="100000"/>
              <a:buFont typeface="Arial" pitchFamily="34" charset="0"/>
              <a:buChar char="•"/>
            </a:pPr>
            <a:r>
              <a:rPr lang="en-US" sz="2800" dirty="0">
                <a:latin typeface="Lato Light"/>
                <a:ea typeface="Lato Light"/>
                <a:cs typeface="Calibri" panose="020F0502020204030204" pitchFamily="34" charset="0"/>
                <a:sym typeface="Lato Light"/>
              </a:rPr>
              <a:t>CWIS </a:t>
            </a:r>
            <a:r>
              <a:rPr lang="en-US" sz="2800" dirty="0" err="1">
                <a:latin typeface="Lato Light"/>
                <a:ea typeface="Lato Light"/>
                <a:cs typeface="Calibri" panose="020F0502020204030204" pitchFamily="34" charset="0"/>
                <a:sym typeface="Lato Light"/>
              </a:rPr>
              <a:t>réunit</a:t>
            </a:r>
            <a:r>
              <a:rPr lang="en-US" sz="2800" dirty="0">
                <a:latin typeface="Lato Light"/>
                <a:ea typeface="Lato Light"/>
                <a:cs typeface="Calibri" panose="020F0502020204030204" pitchFamily="34" charset="0"/>
                <a:sym typeface="Lato Light"/>
              </a:rPr>
              <a:t> les </a:t>
            </a:r>
            <a:r>
              <a:rPr lang="en-US" sz="2800" b="1" dirty="0">
                <a:latin typeface="Lato Light"/>
                <a:ea typeface="Lato Light"/>
                <a:cs typeface="Calibri" panose="020F0502020204030204" pitchFamily="34" charset="0"/>
                <a:sym typeface="Lato Light"/>
              </a:rPr>
              <a:t>'</a:t>
            </a:r>
            <a:r>
              <a:rPr lang="en-US" sz="2800" b="1" dirty="0" err="1">
                <a:latin typeface="Lato Light"/>
                <a:ea typeface="Lato Light"/>
                <a:cs typeface="Calibri" panose="020F0502020204030204" pitchFamily="34" charset="0"/>
                <a:sym typeface="Lato Light"/>
              </a:rPr>
              <a:t>solveurs</a:t>
            </a:r>
            <a:r>
              <a:rPr lang="en-US" sz="2800" b="1" dirty="0">
                <a:latin typeface="Lato Light"/>
                <a:ea typeface="Lato Light"/>
                <a:cs typeface="Calibri" panose="020F0502020204030204" pitchFamily="34" charset="0"/>
                <a:sym typeface="Lato Light"/>
              </a:rPr>
              <a:t> de </a:t>
            </a:r>
            <a:r>
              <a:rPr lang="en-US" sz="2800" b="1" dirty="0" err="1">
                <a:latin typeface="Lato Light"/>
                <a:ea typeface="Lato Light"/>
                <a:cs typeface="Calibri" panose="020F0502020204030204" pitchFamily="34" charset="0"/>
                <a:sym typeface="Lato Light"/>
              </a:rPr>
              <a:t>problèmes</a:t>
            </a:r>
            <a:r>
              <a:rPr lang="en-US" sz="2800" b="1" dirty="0">
                <a:latin typeface="Lato Light"/>
                <a:ea typeface="Lato Light"/>
                <a:cs typeface="Calibri" panose="020F0502020204030204" pitchFamily="34" charset="0"/>
                <a:sym typeface="Lato Light"/>
              </a:rPr>
              <a:t>' </a:t>
            </a:r>
            <a:r>
              <a:rPr lang="en-US" sz="2800" dirty="0">
                <a:latin typeface="Lato Light"/>
                <a:ea typeface="Lato Light"/>
                <a:cs typeface="Calibri" panose="020F0502020204030204" pitchFamily="34" charset="0"/>
                <a:sym typeface="Lato Light"/>
              </a:rPr>
              <a:t>des services </a:t>
            </a:r>
            <a:r>
              <a:rPr lang="en-US" sz="2800" dirty="0" err="1">
                <a:latin typeface="Lato Light"/>
                <a:ea typeface="Lato Light"/>
                <a:cs typeface="Calibri" panose="020F0502020204030204" pitchFamily="34" charset="0"/>
                <a:sym typeface="Lato Light"/>
              </a:rPr>
              <a:t>urbains</a:t>
            </a:r>
            <a:r>
              <a:rPr lang="en-US" sz="2800" dirty="0">
                <a:latin typeface="Lato Light"/>
                <a:ea typeface="Lato Light"/>
                <a:cs typeface="Calibri" panose="020F0502020204030204" pitchFamily="34" charset="0"/>
                <a:sym typeface="Lato Light"/>
              </a:rPr>
              <a:t> pour </a:t>
            </a:r>
            <a:r>
              <a:rPr lang="en-US" sz="2800" dirty="0" err="1">
                <a:latin typeface="Lato Light"/>
                <a:ea typeface="Lato Light"/>
                <a:cs typeface="Calibri" panose="020F0502020204030204" pitchFamily="34" charset="0"/>
                <a:sym typeface="Lato Light"/>
              </a:rPr>
              <a:t>utiliser</a:t>
            </a:r>
            <a:r>
              <a:rPr lang="en-US" sz="2800" dirty="0">
                <a:latin typeface="Lato Light"/>
                <a:ea typeface="Lato Light"/>
                <a:cs typeface="Calibri" panose="020F0502020204030204" pitchFamily="34" charset="0"/>
                <a:sym typeface="Lato Light"/>
              </a:rPr>
              <a:t> des </a:t>
            </a:r>
            <a:r>
              <a:rPr lang="en-US" sz="2800" dirty="0" err="1">
                <a:latin typeface="Lato Light"/>
                <a:ea typeface="Lato Light"/>
                <a:cs typeface="Calibri" panose="020F0502020204030204" pitchFamily="34" charset="0"/>
                <a:sym typeface="Lato Light"/>
              </a:rPr>
              <a:t>données</a:t>
            </a:r>
            <a:r>
              <a:rPr lang="en-US" sz="2800" dirty="0">
                <a:latin typeface="Lato Light"/>
                <a:ea typeface="Lato Light"/>
                <a:cs typeface="Calibri" panose="020F0502020204030204" pitchFamily="34" charset="0"/>
                <a:sym typeface="Lato Light"/>
              </a:rPr>
              <a:t> et des </a:t>
            </a:r>
            <a:r>
              <a:rPr lang="en-US" sz="2800" dirty="0" err="1">
                <a:latin typeface="Lato Light"/>
                <a:ea typeface="Lato Light"/>
                <a:cs typeface="Calibri" panose="020F0502020204030204" pitchFamily="34" charset="0"/>
                <a:sym typeface="Lato Light"/>
              </a:rPr>
              <a:t>preuves</a:t>
            </a:r>
            <a:r>
              <a:rPr lang="en-US" sz="2800" dirty="0">
                <a:latin typeface="Lato Light"/>
                <a:ea typeface="Lato Light"/>
                <a:cs typeface="Calibri" panose="020F0502020204030204" pitchFamily="34" charset="0"/>
                <a:sym typeface="Lato Light"/>
              </a:rPr>
              <a:t> </a:t>
            </a:r>
            <a:r>
              <a:rPr lang="en-US" sz="2800" dirty="0" err="1">
                <a:latin typeface="Lato Light"/>
                <a:ea typeface="Lato Light"/>
                <a:cs typeface="Calibri" panose="020F0502020204030204" pitchFamily="34" charset="0"/>
                <a:sym typeface="Lato Light"/>
              </a:rPr>
              <a:t>afin</a:t>
            </a:r>
            <a:r>
              <a:rPr lang="en-US" sz="2800" dirty="0">
                <a:latin typeface="Lato Light"/>
                <a:ea typeface="Lato Light"/>
                <a:cs typeface="Calibri" panose="020F0502020204030204" pitchFamily="34" charset="0"/>
                <a:sym typeface="Lato Light"/>
              </a:rPr>
              <a:t> de mobiliser les </a:t>
            </a:r>
            <a:r>
              <a:rPr lang="en-US" sz="2800" dirty="0" err="1">
                <a:latin typeface="Lato Light"/>
                <a:ea typeface="Lato Light"/>
                <a:cs typeface="Calibri" panose="020F0502020204030204" pitchFamily="34" charset="0"/>
                <a:sym typeface="Lato Light"/>
              </a:rPr>
              <a:t>rares</a:t>
            </a:r>
            <a:r>
              <a:rPr lang="en-US" sz="2800" dirty="0">
                <a:latin typeface="Lato Light"/>
                <a:ea typeface="Lato Light"/>
                <a:cs typeface="Calibri" panose="020F0502020204030204" pitchFamily="34" charset="0"/>
                <a:sym typeface="Lato Light"/>
              </a:rPr>
              <a:t> </a:t>
            </a:r>
            <a:r>
              <a:rPr lang="en-US" sz="2800" dirty="0" err="1">
                <a:latin typeface="Lato Light"/>
                <a:ea typeface="Lato Light"/>
                <a:cs typeface="Calibri" panose="020F0502020204030204" pitchFamily="34" charset="0"/>
                <a:sym typeface="Lato Light"/>
              </a:rPr>
              <a:t>ressources</a:t>
            </a:r>
            <a:r>
              <a:rPr lang="en-US" sz="2800" dirty="0">
                <a:latin typeface="Lato Light"/>
                <a:ea typeface="Lato Light"/>
                <a:cs typeface="Calibri" panose="020F0502020204030204" pitchFamily="34" charset="0"/>
                <a:sym typeface="Lato Light"/>
              </a:rPr>
              <a:t> </a:t>
            </a:r>
            <a:r>
              <a:rPr lang="en-US" sz="2800" dirty="0" err="1">
                <a:latin typeface="Lato Light"/>
                <a:ea typeface="Lato Light"/>
                <a:cs typeface="Calibri" panose="020F0502020204030204" pitchFamily="34" charset="0"/>
                <a:sym typeface="Lato Light"/>
              </a:rPr>
              <a:t>publiques</a:t>
            </a:r>
            <a:r>
              <a:rPr lang="en-US" sz="2800" dirty="0">
                <a:latin typeface="Lato Light"/>
                <a:ea typeface="Lato Light"/>
                <a:cs typeface="Calibri" panose="020F0502020204030204" pitchFamily="34" charset="0"/>
                <a:sym typeface="Lato Light"/>
              </a:rPr>
              <a:t>.</a:t>
            </a:r>
            <a:endParaRPr lang="en-US" dirty="0">
              <a:latin typeface="Lato Light"/>
              <a:ea typeface="Lato Light"/>
              <a:cs typeface="Calibri" panose="020F0502020204030204" pitchFamily="34" charset="0"/>
              <a:sym typeface="Lato Light"/>
            </a:endParaRPr>
          </a:p>
          <a:p>
            <a:pPr marL="0" indent="0">
              <a:lnSpc>
                <a:spcPct val="90000"/>
              </a:lnSpc>
              <a:spcBef>
                <a:spcPts val="1000"/>
              </a:spcBef>
              <a:buClr>
                <a:schemeClr val="dk1"/>
              </a:buClr>
              <a:buSzPct val="100000"/>
              <a:buFont typeface="Arial" pitchFamily="34" charset="0"/>
              <a:buNone/>
            </a:pPr>
            <a:endParaRPr lang="en-US"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6898918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899" y="368053"/>
            <a:ext cx="10280705" cy="518508"/>
          </a:xfrm>
          <a:prstGeom prst="rect">
            <a:avLst/>
          </a:prstGeom>
        </p:spPr>
        <p:txBody>
          <a:bodyPr vert="horz" lIns="0" tIns="0" rIns="0" bIns="0" rtlCol="0" anchor="t" anchorCtr="0">
            <a:normAutofit/>
          </a:bodyPr>
          <a:lstStyle/>
          <a:p>
            <a:r>
              <a:rPr lang="en-US" sz="3200" b="1" dirty="0">
                <a:solidFill>
                  <a:schemeClr val="tx2"/>
                </a:solidFill>
                <a:latin typeface="Calibri" panose="020F0502020204030204" pitchFamily="34" charset="0"/>
              </a:rPr>
              <a:t>Travail du group</a:t>
            </a: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9" name="Google Shape;284;p14">
            <a:extLst>
              <a:ext uri="{FF2B5EF4-FFF2-40B4-BE49-F238E27FC236}">
                <a16:creationId xmlns:a16="http://schemas.microsoft.com/office/drawing/2014/main" id="{A567C80C-FCBD-5246-2CB8-DB23BE3810E7}"/>
              </a:ext>
            </a:extLst>
          </p:cNvPr>
          <p:cNvSpPr/>
          <p:nvPr/>
        </p:nvSpPr>
        <p:spPr>
          <a:xfrm>
            <a:off x="723900" y="1086978"/>
            <a:ext cx="10744200" cy="3302142"/>
          </a:xfrm>
          <a:prstGeom prst="rect">
            <a:avLst/>
          </a:prstGeom>
          <a:solidFill>
            <a:srgbClr val="6F2875">
              <a:alpha val="10000"/>
            </a:srgbClr>
          </a:solid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lvl="0" algn="l" rtl="0">
              <a:lnSpc>
                <a:spcPts val="2200"/>
              </a:lnSpc>
              <a:spcBef>
                <a:spcPts val="1000"/>
              </a:spcBef>
              <a:spcAft>
                <a:spcPts val="0"/>
              </a:spcAft>
              <a:buClr>
                <a:schemeClr val="dk1"/>
              </a:buClr>
              <a:buSzPts val="1800"/>
            </a:pPr>
            <a:r>
              <a:rPr lang="en-US" sz="2400" b="1" dirty="0">
                <a:solidFill>
                  <a:srgbClr val="6F2875"/>
                </a:solidFill>
                <a:latin typeface="Calibri" panose="020F0502020204030204" pitchFamily="34" charset="0"/>
                <a:cs typeface="Calibri" panose="020F0502020204030204" pitchFamily="34" charset="0"/>
                <a:sym typeface="Lato"/>
              </a:rPr>
              <a:t>Les participants </a:t>
            </a:r>
            <a:r>
              <a:rPr lang="en-US" sz="2400" b="1" dirty="0" err="1">
                <a:solidFill>
                  <a:srgbClr val="6F2875"/>
                </a:solidFill>
                <a:latin typeface="Calibri" panose="020F0502020204030204" pitchFamily="34" charset="0"/>
                <a:cs typeface="Calibri" panose="020F0502020204030204" pitchFamily="34" charset="0"/>
                <a:sym typeface="Lato"/>
              </a:rPr>
              <a:t>sont</a:t>
            </a:r>
            <a:r>
              <a:rPr lang="en-US" sz="2400" b="1" dirty="0">
                <a:solidFill>
                  <a:srgbClr val="6F2875"/>
                </a:solidFill>
                <a:latin typeface="Calibri" panose="020F0502020204030204" pitchFamily="34" charset="0"/>
                <a:cs typeface="Calibri" panose="020F0502020204030204" pitchFamily="34" charset="0"/>
                <a:sym typeface="Lato"/>
              </a:rPr>
              <a:t> </a:t>
            </a:r>
            <a:r>
              <a:rPr lang="en-US" sz="2400" b="1" dirty="0" err="1">
                <a:solidFill>
                  <a:srgbClr val="6F2875"/>
                </a:solidFill>
                <a:latin typeface="Calibri" panose="020F0502020204030204" pitchFamily="34" charset="0"/>
                <a:cs typeface="Calibri" panose="020F0502020204030204" pitchFamily="34" charset="0"/>
                <a:sym typeface="Lato"/>
              </a:rPr>
              <a:t>invités</a:t>
            </a:r>
            <a:r>
              <a:rPr lang="en-US" sz="2400" b="1" dirty="0">
                <a:solidFill>
                  <a:srgbClr val="6F2875"/>
                </a:solidFill>
                <a:latin typeface="Calibri" panose="020F0502020204030204" pitchFamily="34" charset="0"/>
                <a:cs typeface="Calibri" panose="020F0502020204030204" pitchFamily="34" charset="0"/>
                <a:sym typeface="Lato"/>
              </a:rPr>
              <a:t> </a:t>
            </a:r>
            <a:r>
              <a:rPr lang="en-US" sz="2400" b="1" dirty="0" err="1">
                <a:solidFill>
                  <a:srgbClr val="6F2875"/>
                </a:solidFill>
                <a:latin typeface="Calibri" panose="020F0502020204030204" pitchFamily="34" charset="0"/>
                <a:cs typeface="Calibri" panose="020F0502020204030204" pitchFamily="34" charset="0"/>
                <a:sym typeface="Lato"/>
              </a:rPr>
              <a:t>à</a:t>
            </a:r>
            <a:r>
              <a:rPr lang="en-US" sz="2400" b="1" dirty="0">
                <a:solidFill>
                  <a:srgbClr val="6F2875"/>
                </a:solidFill>
                <a:latin typeface="Calibri" panose="020F0502020204030204" pitchFamily="34" charset="0"/>
                <a:cs typeface="Calibri" panose="020F0502020204030204" pitchFamily="34" charset="0"/>
                <a:sym typeface="Lato"/>
              </a:rPr>
              <a:t> </a:t>
            </a:r>
            <a:r>
              <a:rPr lang="en-US" sz="2400" b="1" dirty="0" err="1">
                <a:solidFill>
                  <a:srgbClr val="6F2875"/>
                </a:solidFill>
                <a:latin typeface="Calibri" panose="020F0502020204030204" pitchFamily="34" charset="0"/>
                <a:cs typeface="Calibri" panose="020F0502020204030204" pitchFamily="34" charset="0"/>
                <a:sym typeface="Lato"/>
              </a:rPr>
              <a:t>réfléchir</a:t>
            </a:r>
            <a:r>
              <a:rPr lang="en-US" sz="2400" b="1" dirty="0">
                <a:solidFill>
                  <a:srgbClr val="6F2875"/>
                </a:solidFill>
                <a:latin typeface="Calibri" panose="020F0502020204030204" pitchFamily="34" charset="0"/>
                <a:cs typeface="Calibri" panose="020F0502020204030204" pitchFamily="34" charset="0"/>
                <a:sym typeface="Lato"/>
              </a:rPr>
              <a:t> </a:t>
            </a:r>
            <a:r>
              <a:rPr lang="en-US" sz="2400" b="1" dirty="0" err="1">
                <a:solidFill>
                  <a:srgbClr val="6F2875"/>
                </a:solidFill>
                <a:latin typeface="Calibri" panose="020F0502020204030204" pitchFamily="34" charset="0"/>
                <a:cs typeface="Calibri" panose="020F0502020204030204" pitchFamily="34" charset="0"/>
                <a:sym typeface="Lato"/>
              </a:rPr>
              <a:t>à</a:t>
            </a:r>
            <a:r>
              <a:rPr lang="en-US" sz="2400" b="1" dirty="0">
                <a:solidFill>
                  <a:srgbClr val="6F2875"/>
                </a:solidFill>
                <a:latin typeface="Calibri" panose="020F0502020204030204" pitchFamily="34" charset="0"/>
                <a:cs typeface="Calibri" panose="020F0502020204030204" pitchFamily="34" charset="0"/>
                <a:sym typeface="Lato"/>
              </a:rPr>
              <a:t> </a:t>
            </a:r>
            <a:r>
              <a:rPr lang="en-US" sz="2400" b="1" dirty="0" err="1">
                <a:solidFill>
                  <a:srgbClr val="6F2875"/>
                </a:solidFill>
                <a:latin typeface="Calibri" panose="020F0502020204030204" pitchFamily="34" charset="0"/>
                <a:cs typeface="Calibri" panose="020F0502020204030204" pitchFamily="34" charset="0"/>
                <a:sym typeface="Lato"/>
              </a:rPr>
              <a:t>leur</a:t>
            </a:r>
            <a:r>
              <a:rPr lang="en-US" sz="2400" b="1" dirty="0">
                <a:solidFill>
                  <a:srgbClr val="6F2875"/>
                </a:solidFill>
                <a:latin typeface="Calibri" panose="020F0502020204030204" pitchFamily="34" charset="0"/>
                <a:cs typeface="Calibri" panose="020F0502020204030204" pitchFamily="34" charset="0"/>
                <a:sym typeface="Lato"/>
              </a:rPr>
              <a:t> propre </a:t>
            </a:r>
            <a:r>
              <a:rPr lang="en-US" sz="2400" b="1" dirty="0" err="1">
                <a:solidFill>
                  <a:srgbClr val="6F2875"/>
                </a:solidFill>
                <a:latin typeface="Calibri" panose="020F0502020204030204" pitchFamily="34" charset="0"/>
                <a:cs typeface="Calibri" panose="020F0502020204030204" pitchFamily="34" charset="0"/>
                <a:sym typeface="Lato"/>
              </a:rPr>
              <a:t>contexte</a:t>
            </a:r>
            <a:r>
              <a:rPr lang="en-US" sz="2400" b="1" dirty="0">
                <a:solidFill>
                  <a:srgbClr val="6F2875"/>
                </a:solidFill>
                <a:latin typeface="Calibri" panose="020F0502020204030204" pitchFamily="34" charset="0"/>
                <a:cs typeface="Calibri" panose="020F0502020204030204" pitchFamily="34" charset="0"/>
                <a:sym typeface="Lato"/>
              </a:rPr>
              <a:t> et </a:t>
            </a:r>
            <a:r>
              <a:rPr lang="en-US" sz="2400" b="1" dirty="0" err="1">
                <a:solidFill>
                  <a:srgbClr val="6F2875"/>
                </a:solidFill>
                <a:latin typeface="Calibri" panose="020F0502020204030204" pitchFamily="34" charset="0"/>
                <a:cs typeface="Calibri" panose="020F0502020204030204" pitchFamily="34" charset="0"/>
                <a:sym typeface="Lato"/>
              </a:rPr>
              <a:t>expérience</a:t>
            </a:r>
            <a:r>
              <a:rPr lang="en-US" sz="2400" b="1" dirty="0">
                <a:solidFill>
                  <a:srgbClr val="6F2875"/>
                </a:solidFill>
                <a:latin typeface="Calibri" panose="020F0502020204030204" pitchFamily="34" charset="0"/>
                <a:cs typeface="Calibri" panose="020F0502020204030204" pitchFamily="34" charset="0"/>
                <a:sym typeface="Lato"/>
              </a:rPr>
              <a:t>.</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2400" dirty="0">
                <a:sym typeface="Lato"/>
              </a:rPr>
              <a:t>Qui </a:t>
            </a:r>
            <a:r>
              <a:rPr lang="en-US" sz="2400" dirty="0" err="1">
                <a:sym typeface="Lato"/>
              </a:rPr>
              <a:t>prend</a:t>
            </a:r>
            <a:r>
              <a:rPr lang="en-US" sz="2400" dirty="0">
                <a:sym typeface="Lato"/>
              </a:rPr>
              <a:t> les </a:t>
            </a:r>
            <a:r>
              <a:rPr lang="en-US" sz="2400" dirty="0" err="1">
                <a:sym typeface="Lato"/>
              </a:rPr>
              <a:t>décisions</a:t>
            </a:r>
            <a:r>
              <a:rPr lang="en-US" sz="2400" dirty="0">
                <a:sym typeface="Lato"/>
              </a:rPr>
              <a:t> de </a:t>
            </a:r>
            <a:r>
              <a:rPr lang="en-US" sz="2400" dirty="0" err="1">
                <a:sym typeface="Lato"/>
              </a:rPr>
              <a:t>financement</a:t>
            </a:r>
            <a:r>
              <a:rPr lang="en-US" sz="2400" dirty="0">
                <a:sym typeface="Lato"/>
              </a:rPr>
              <a:t> et </a:t>
            </a:r>
            <a:r>
              <a:rPr lang="en-US" sz="2400" dirty="0" err="1">
                <a:sym typeface="Lato"/>
              </a:rPr>
              <a:t>d'investissement</a:t>
            </a:r>
            <a:r>
              <a:rPr lang="en-US" sz="2400" dirty="0">
                <a:sym typeface="Lato"/>
              </a:rPr>
              <a:t> ? </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2400" dirty="0">
                <a:sym typeface="Lato"/>
              </a:rPr>
              <a:t>Comment </a:t>
            </a:r>
            <a:r>
              <a:rPr lang="en-US" sz="2400" dirty="0" err="1">
                <a:sym typeface="Lato"/>
              </a:rPr>
              <a:t>cela</a:t>
            </a:r>
            <a:r>
              <a:rPr lang="en-US" sz="2400" dirty="0">
                <a:sym typeface="Lato"/>
              </a:rPr>
              <a:t> </a:t>
            </a:r>
            <a:r>
              <a:rPr lang="en-US" sz="2400" dirty="0" err="1">
                <a:sym typeface="Lato"/>
              </a:rPr>
              <a:t>impacte</a:t>
            </a:r>
            <a:r>
              <a:rPr lang="en-US" sz="2400" dirty="0">
                <a:sym typeface="Lato"/>
              </a:rPr>
              <a:t>-t-il </a:t>
            </a:r>
            <a:r>
              <a:rPr lang="en-US" sz="2400" dirty="0" err="1">
                <a:sym typeface="Lato"/>
              </a:rPr>
              <a:t>l'efficacité</a:t>
            </a:r>
            <a:r>
              <a:rPr lang="en-US" sz="2400" dirty="0">
                <a:sym typeface="Lato"/>
              </a:rPr>
              <a:t> de </a:t>
            </a:r>
            <a:r>
              <a:rPr lang="en-US" sz="2400" dirty="0" err="1">
                <a:sym typeface="Lato"/>
              </a:rPr>
              <a:t>l'allocation</a:t>
            </a:r>
            <a:r>
              <a:rPr lang="en-US" sz="2400" dirty="0">
                <a:sym typeface="Lato"/>
              </a:rPr>
              <a:t> et la </a:t>
            </a:r>
            <a:r>
              <a:rPr lang="en-US" sz="2400" dirty="0" err="1">
                <a:sym typeface="Lato"/>
              </a:rPr>
              <a:t>durabilité</a:t>
            </a:r>
            <a:r>
              <a:rPr lang="en-US" sz="2400" dirty="0">
                <a:sym typeface="Lato"/>
              </a:rPr>
              <a:t> des sources </a:t>
            </a:r>
            <a:r>
              <a:rPr lang="en-US" sz="2400" dirty="0" err="1">
                <a:sym typeface="Lato"/>
              </a:rPr>
              <a:t>financières</a:t>
            </a:r>
            <a:r>
              <a:rPr lang="en-US" sz="2400" dirty="0">
                <a:sym typeface="Lato"/>
              </a:rPr>
              <a:t> ? </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2400" dirty="0">
                <a:sym typeface="Lato"/>
              </a:rPr>
              <a:t>Comment les finances </a:t>
            </a:r>
            <a:r>
              <a:rPr lang="en-US" sz="2400" dirty="0" err="1">
                <a:sym typeface="Lato"/>
              </a:rPr>
              <a:t>sont-elles</a:t>
            </a:r>
            <a:r>
              <a:rPr lang="en-US" sz="2400" dirty="0">
                <a:sym typeface="Lato"/>
              </a:rPr>
              <a:t> </a:t>
            </a:r>
            <a:r>
              <a:rPr lang="en-US" sz="2400" dirty="0" err="1">
                <a:sym typeface="Lato"/>
              </a:rPr>
              <a:t>surveillées</a:t>
            </a:r>
            <a:r>
              <a:rPr lang="en-US" sz="2400" dirty="0">
                <a:sym typeface="Lato"/>
              </a:rPr>
              <a:t>, et comment les entrées </a:t>
            </a:r>
            <a:r>
              <a:rPr lang="en-US" sz="2400" dirty="0" err="1">
                <a:sym typeface="Lato"/>
              </a:rPr>
              <a:t>financières</a:t>
            </a:r>
            <a:r>
              <a:rPr lang="en-US" sz="2400" dirty="0">
                <a:sym typeface="Lato"/>
              </a:rPr>
              <a:t> </a:t>
            </a:r>
            <a:r>
              <a:rPr lang="en-US" sz="2400" dirty="0" err="1">
                <a:sym typeface="Lato"/>
              </a:rPr>
              <a:t>sont-elles</a:t>
            </a:r>
            <a:r>
              <a:rPr lang="en-US" sz="2400" dirty="0">
                <a:sym typeface="Lato"/>
              </a:rPr>
              <a:t> </a:t>
            </a:r>
            <a:r>
              <a:rPr lang="en-US" sz="2400" dirty="0" err="1">
                <a:sym typeface="Lato"/>
              </a:rPr>
              <a:t>liées</a:t>
            </a:r>
            <a:r>
              <a:rPr lang="en-US" sz="2400" dirty="0">
                <a:sym typeface="Lato"/>
              </a:rPr>
              <a:t> aux </a:t>
            </a:r>
            <a:r>
              <a:rPr lang="en-US" sz="2400" dirty="0" err="1">
                <a:sym typeface="Lato"/>
              </a:rPr>
              <a:t>résultats</a:t>
            </a:r>
            <a:r>
              <a:rPr lang="en-US" sz="2400" dirty="0">
                <a:sym typeface="Lato"/>
              </a:rPr>
              <a:t> des services ?</a:t>
            </a:r>
          </a:p>
          <a:p>
            <a:pPr lvl="0" algn="l" rtl="0">
              <a:lnSpc>
                <a:spcPts val="2200"/>
              </a:lnSpc>
              <a:spcBef>
                <a:spcPts val="1000"/>
              </a:spcBef>
              <a:spcAft>
                <a:spcPts val="0"/>
              </a:spcAft>
              <a:buClr>
                <a:schemeClr val="dk1"/>
              </a:buClr>
              <a:buSzPts val="1800"/>
            </a:pPr>
            <a:endParaRPr lang="en-US" sz="2400" b="1" i="1" dirty="0">
              <a:solidFill>
                <a:srgbClr val="6F2875"/>
              </a:solidFill>
              <a:latin typeface="Calibri" panose="020F0502020204030204" pitchFamily="34" charset="0"/>
              <a:cs typeface="Calibri" panose="020F0502020204030204" pitchFamily="34" charset="0"/>
              <a:sym typeface="Lato"/>
            </a:endParaRPr>
          </a:p>
          <a:p>
            <a:pPr lvl="0" algn="l" rtl="0">
              <a:lnSpc>
                <a:spcPts val="2200"/>
              </a:lnSpc>
              <a:spcBef>
                <a:spcPts val="1000"/>
              </a:spcBef>
              <a:spcAft>
                <a:spcPts val="0"/>
              </a:spcAft>
              <a:buClr>
                <a:schemeClr val="dk1"/>
              </a:buClr>
              <a:buSzPts val="1800"/>
            </a:pPr>
            <a:r>
              <a:rPr lang="en-US" sz="2400" b="1" i="1" dirty="0" err="1">
                <a:solidFill>
                  <a:srgbClr val="6F2875"/>
                </a:solidFill>
                <a:latin typeface="Calibri" panose="020F0502020204030204" pitchFamily="34" charset="0"/>
                <a:cs typeface="Calibri" panose="020F0502020204030204" pitchFamily="34" charset="0"/>
                <a:sym typeface="Lato"/>
              </a:rPr>
              <a:t>Formez</a:t>
            </a:r>
            <a:r>
              <a:rPr lang="en-US" sz="2400" b="1" i="1" dirty="0">
                <a:solidFill>
                  <a:srgbClr val="6F2875"/>
                </a:solidFill>
                <a:latin typeface="Calibri" panose="020F0502020204030204" pitchFamily="34" charset="0"/>
                <a:cs typeface="Calibri" panose="020F0502020204030204" pitchFamily="34" charset="0"/>
                <a:sym typeface="Lato"/>
              </a:rPr>
              <a:t> des petits </a:t>
            </a:r>
            <a:r>
              <a:rPr lang="en-US" sz="2400" b="1" i="1" dirty="0" err="1">
                <a:solidFill>
                  <a:srgbClr val="6F2875"/>
                </a:solidFill>
                <a:latin typeface="Calibri" panose="020F0502020204030204" pitchFamily="34" charset="0"/>
                <a:cs typeface="Calibri" panose="020F0502020204030204" pitchFamily="34" charset="0"/>
                <a:sym typeface="Lato"/>
              </a:rPr>
              <a:t>groupes</a:t>
            </a:r>
            <a:r>
              <a:rPr lang="en-US" sz="2400" b="1" i="1" dirty="0">
                <a:solidFill>
                  <a:srgbClr val="6F2875"/>
                </a:solidFill>
                <a:latin typeface="Calibri" panose="020F0502020204030204" pitchFamily="34" charset="0"/>
                <a:cs typeface="Calibri" panose="020F0502020204030204" pitchFamily="34" charset="0"/>
                <a:sym typeface="Lato"/>
              </a:rPr>
              <a:t> de 4 </a:t>
            </a:r>
            <a:r>
              <a:rPr lang="en-US" sz="2400" b="1" i="1" dirty="0" err="1">
                <a:solidFill>
                  <a:srgbClr val="6F2875"/>
                </a:solidFill>
                <a:latin typeface="Calibri" panose="020F0502020204030204" pitchFamily="34" charset="0"/>
                <a:cs typeface="Calibri" panose="020F0502020204030204" pitchFamily="34" charset="0"/>
                <a:sym typeface="Lato"/>
              </a:rPr>
              <a:t>à</a:t>
            </a:r>
            <a:r>
              <a:rPr lang="en-US" sz="2400" b="1" i="1" dirty="0">
                <a:solidFill>
                  <a:srgbClr val="6F2875"/>
                </a:solidFill>
                <a:latin typeface="Calibri" panose="020F0502020204030204" pitchFamily="34" charset="0"/>
                <a:cs typeface="Calibri" panose="020F0502020204030204" pitchFamily="34" charset="0"/>
                <a:sym typeface="Lato"/>
              </a:rPr>
              <a:t> 5 </a:t>
            </a:r>
            <a:r>
              <a:rPr lang="en-US" sz="2400" b="1" i="1" dirty="0" err="1">
                <a:solidFill>
                  <a:srgbClr val="6F2875"/>
                </a:solidFill>
                <a:latin typeface="Calibri" panose="020F0502020204030204" pitchFamily="34" charset="0"/>
                <a:cs typeface="Calibri" panose="020F0502020204030204" pitchFamily="34" charset="0"/>
                <a:sym typeface="Lato"/>
              </a:rPr>
              <a:t>personnes</a:t>
            </a:r>
            <a:r>
              <a:rPr lang="en-US" sz="2400" b="1" i="1" dirty="0">
                <a:solidFill>
                  <a:srgbClr val="6F2875"/>
                </a:solidFill>
                <a:latin typeface="Calibri" panose="020F0502020204030204" pitchFamily="34" charset="0"/>
                <a:cs typeface="Calibri" panose="020F0502020204030204" pitchFamily="34" charset="0"/>
                <a:sym typeface="Lato"/>
              </a:rPr>
              <a:t> (par pays, </a:t>
            </a:r>
            <a:r>
              <a:rPr lang="en-US" sz="2400" b="1" i="1" dirty="0" err="1">
                <a:solidFill>
                  <a:srgbClr val="6F2875"/>
                </a:solidFill>
                <a:latin typeface="Calibri" panose="020F0502020204030204" pitchFamily="34" charset="0"/>
                <a:cs typeface="Calibri" panose="020F0502020204030204" pitchFamily="34" charset="0"/>
                <a:sym typeface="Lato"/>
              </a:rPr>
              <a:t>si</a:t>
            </a:r>
            <a:r>
              <a:rPr lang="en-US" sz="2400" b="1" i="1" dirty="0">
                <a:solidFill>
                  <a:srgbClr val="6F2875"/>
                </a:solidFill>
                <a:latin typeface="Calibri" panose="020F0502020204030204" pitchFamily="34" charset="0"/>
                <a:cs typeface="Calibri" panose="020F0502020204030204" pitchFamily="34" charset="0"/>
                <a:sym typeface="Lato"/>
              </a:rPr>
              <a:t> possible)</a:t>
            </a:r>
          </a:p>
        </p:txBody>
      </p:sp>
    </p:spTree>
    <p:extLst>
      <p:ext uri="{BB962C8B-B14F-4D97-AF65-F5344CB8AC3E}">
        <p14:creationId xmlns:p14="http://schemas.microsoft.com/office/powerpoint/2010/main" val="265226568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900" y="368053"/>
            <a:ext cx="5142271" cy="518508"/>
          </a:xfrm>
          <a:prstGeom prst="rect">
            <a:avLst/>
          </a:prstGeom>
        </p:spPr>
        <p:txBody>
          <a:bodyPr vert="horz" lIns="0" tIns="0" rIns="0" bIns="0" rtlCol="0" anchor="t" anchorCtr="0">
            <a:normAutofit/>
          </a:bodyPr>
          <a:lstStyle/>
          <a:p>
            <a:r>
              <a:rPr lang="en-US" sz="3200" b="1" dirty="0">
                <a:solidFill>
                  <a:schemeClr val="tx2"/>
                </a:solidFill>
                <a:latin typeface="Calibri" panose="020F0502020204030204" pitchFamily="34" charset="0"/>
              </a:rPr>
              <a:t>CWIS Cadre</a:t>
            </a:r>
          </a:p>
        </p:txBody>
      </p:sp>
      <p:sp>
        <p:nvSpPr>
          <p:cNvPr id="7" name="Google Shape;135;p5">
            <a:extLst>
              <a:ext uri="{FF2B5EF4-FFF2-40B4-BE49-F238E27FC236}">
                <a16:creationId xmlns:a16="http://schemas.microsoft.com/office/drawing/2014/main" id="{937D126C-D7FD-227A-B057-594183451F2D}"/>
              </a:ext>
            </a:extLst>
          </p:cNvPr>
          <p:cNvSpPr/>
          <p:nvPr/>
        </p:nvSpPr>
        <p:spPr>
          <a:xfrm>
            <a:off x="6096000" y="1144441"/>
            <a:ext cx="2245200" cy="384750"/>
          </a:xfrm>
          <a:prstGeom prst="rect">
            <a:avLst/>
          </a:prstGeom>
          <a:noFill/>
          <a:ln>
            <a:noFill/>
          </a:ln>
        </p:spPr>
        <p:txBody>
          <a:bodyPr spcFirstLastPara="1" wrap="square" lIns="45700" tIns="22850" rIns="45700" bIns="22850" anchor="t" anchorCtr="0">
            <a:noAutofit/>
          </a:bodyPr>
          <a:lstStyle/>
          <a:p>
            <a:endParaRPr sz="2200" b="1" dirty="0">
              <a:solidFill>
                <a:schemeClr val="tx2"/>
              </a:solidFill>
              <a:latin typeface="Calibri" panose="020F0502020204030204" pitchFamily="34" charset="0"/>
              <a:cs typeface="Calibri" panose="020F0502020204030204" pitchFamily="34" charset="0"/>
              <a:sym typeface="Lato"/>
            </a:endParaRPr>
          </a:p>
        </p:txBody>
      </p:sp>
      <p:sp>
        <p:nvSpPr>
          <p:cNvPr id="12" name="Google Shape;143;p5">
            <a:extLst>
              <a:ext uri="{FF2B5EF4-FFF2-40B4-BE49-F238E27FC236}">
                <a16:creationId xmlns:a16="http://schemas.microsoft.com/office/drawing/2014/main" id="{91E93494-3626-A4D2-8F0F-8759B1038785}"/>
              </a:ext>
            </a:extLst>
          </p:cNvPr>
          <p:cNvSpPr/>
          <p:nvPr/>
        </p:nvSpPr>
        <p:spPr>
          <a:xfrm>
            <a:off x="657322" y="5420821"/>
            <a:ext cx="1341714" cy="1341714"/>
          </a:xfrm>
          <a:prstGeom prst="rect">
            <a:avLst/>
          </a:prstGeom>
          <a:noFill/>
          <a:ln>
            <a:noFill/>
          </a:ln>
        </p:spPr>
        <p:txBody>
          <a:bodyPr/>
          <a:lstStyle/>
          <a:p>
            <a:endParaRPr lang="en-GB"/>
          </a:p>
        </p:txBody>
      </p:sp>
      <p:sp>
        <p:nvSpPr>
          <p:cNvPr id="3" name="Google Shape;168;p7">
            <a:extLst>
              <a:ext uri="{FF2B5EF4-FFF2-40B4-BE49-F238E27FC236}">
                <a16:creationId xmlns:a16="http://schemas.microsoft.com/office/drawing/2014/main" id="{A08383FA-AA4C-82E3-2B9B-37176F252736}"/>
              </a:ext>
            </a:extLst>
          </p:cNvPr>
          <p:cNvSpPr/>
          <p:nvPr/>
        </p:nvSpPr>
        <p:spPr>
          <a:xfrm>
            <a:off x="1923856" y="1144441"/>
            <a:ext cx="2828925" cy="2108867"/>
          </a:xfrm>
          <a:prstGeom prst="rect">
            <a:avLst/>
          </a:prstGeom>
          <a:solidFill>
            <a:schemeClr val="bg1">
              <a:lumMod val="85000"/>
            </a:schemeClr>
          </a:solidFill>
          <a:ln>
            <a:noFill/>
          </a:ln>
        </p:spPr>
        <p:txBody>
          <a:bodyPr spcFirstLastPara="1" wrap="square" lIns="91425" tIns="45700" rIns="91425" bIns="45700" anchor="t" anchorCtr="0">
            <a:noAutofit/>
          </a:bodyPr>
          <a:lstStyle/>
          <a:p>
            <a:pPr>
              <a:lnSpc>
                <a:spcPts val="2200"/>
              </a:lnSpc>
              <a:spcAft>
                <a:spcPts val="600"/>
              </a:spcAft>
            </a:pPr>
            <a:r>
              <a:rPr lang="en-GB" b="1" dirty="0">
                <a:solidFill>
                  <a:schemeClr val="lt1"/>
                </a:solidFill>
                <a:latin typeface="Calibri"/>
                <a:cs typeface="Calibri"/>
                <a:sym typeface="Calibri"/>
              </a:rPr>
              <a:t>ÉQUITÉ: </a:t>
            </a:r>
            <a:endParaRPr b="1" dirty="0">
              <a:solidFill>
                <a:schemeClr val="lt1"/>
              </a:solidFill>
              <a:latin typeface="Calibri"/>
              <a:cs typeface="Calibri"/>
            </a:endParaRPr>
          </a:p>
          <a:p>
            <a:pPr>
              <a:lnSpc>
                <a:spcPts val="2200"/>
              </a:lnSpc>
              <a:spcAft>
                <a:spcPts val="600"/>
              </a:spcAft>
            </a:pPr>
            <a:r>
              <a:rPr lang="en-GB" dirty="0">
                <a:solidFill>
                  <a:schemeClr val="lt1"/>
                </a:solidFill>
                <a:latin typeface="Calibri"/>
                <a:cs typeface="Calibri"/>
                <a:sym typeface="Calibri"/>
              </a:rPr>
              <a:t>La « justice » dans la distribution et la </a:t>
            </a:r>
            <a:r>
              <a:rPr lang="en-GB" dirty="0" err="1">
                <a:solidFill>
                  <a:schemeClr val="lt1"/>
                </a:solidFill>
                <a:latin typeface="Calibri"/>
                <a:cs typeface="Calibri"/>
                <a:sym typeface="Calibri"/>
              </a:rPr>
              <a:t>priorisation</a:t>
            </a:r>
            <a:r>
              <a:rPr lang="en-GB" dirty="0">
                <a:solidFill>
                  <a:schemeClr val="lt1"/>
                </a:solidFill>
                <a:latin typeface="Calibri"/>
                <a:cs typeface="Calibri"/>
                <a:sym typeface="Calibri"/>
              </a:rPr>
              <a:t> de la </a:t>
            </a:r>
            <a:r>
              <a:rPr lang="en-GB" dirty="0" err="1">
                <a:solidFill>
                  <a:schemeClr val="lt1"/>
                </a:solidFill>
                <a:latin typeface="Calibri"/>
                <a:cs typeface="Calibri"/>
                <a:sym typeface="Calibri"/>
              </a:rPr>
              <a:t>qualité</a:t>
            </a:r>
            <a:r>
              <a:rPr lang="en-GB" dirty="0">
                <a:solidFill>
                  <a:schemeClr val="lt1"/>
                </a:solidFill>
                <a:latin typeface="Calibri"/>
                <a:cs typeface="Calibri"/>
                <a:sym typeface="Calibri"/>
              </a:rPr>
              <a:t> des services, des prix des services, et des </a:t>
            </a:r>
            <a:r>
              <a:rPr lang="en-GB" dirty="0" err="1">
                <a:solidFill>
                  <a:schemeClr val="lt1"/>
                </a:solidFill>
                <a:latin typeface="Calibri"/>
                <a:cs typeface="Calibri"/>
                <a:sym typeface="Calibri"/>
              </a:rPr>
              <a:t>financements</a:t>
            </a:r>
            <a:r>
              <a:rPr lang="en-GB" dirty="0">
                <a:solidFill>
                  <a:schemeClr val="lt1"/>
                </a:solidFill>
                <a:latin typeface="Calibri"/>
                <a:cs typeface="Calibri"/>
                <a:sym typeface="Calibri"/>
              </a:rPr>
              <a:t> </a:t>
            </a:r>
            <a:r>
              <a:rPr lang="en-GB" b="1" dirty="0">
                <a:solidFill>
                  <a:schemeClr val="lt1"/>
                </a:solidFill>
                <a:latin typeface="Calibri"/>
                <a:cs typeface="Calibri"/>
                <a:sym typeface="Calibri"/>
              </a:rPr>
              <a:t>publics/subventions.</a:t>
            </a:r>
            <a:endParaRPr b="1" dirty="0">
              <a:solidFill>
                <a:schemeClr val="lt1"/>
              </a:solidFill>
              <a:latin typeface="Calibri"/>
              <a:cs typeface="Calibri"/>
            </a:endParaRPr>
          </a:p>
        </p:txBody>
      </p:sp>
      <p:sp>
        <p:nvSpPr>
          <p:cNvPr id="14" name="Google Shape;174;p7">
            <a:extLst>
              <a:ext uri="{FF2B5EF4-FFF2-40B4-BE49-F238E27FC236}">
                <a16:creationId xmlns:a16="http://schemas.microsoft.com/office/drawing/2014/main" id="{2A41E0A1-186C-4925-0975-2B75616DFBE2}"/>
              </a:ext>
            </a:extLst>
          </p:cNvPr>
          <p:cNvSpPr txBox="1"/>
          <p:nvPr/>
        </p:nvSpPr>
        <p:spPr>
          <a:xfrm rot="-5400000">
            <a:off x="606111" y="2012657"/>
            <a:ext cx="1778434" cy="857056"/>
          </a:xfrm>
          <a:prstGeom prst="rect">
            <a:avLst/>
          </a:prstGeom>
          <a:noFill/>
          <a:ln>
            <a:noFill/>
          </a:ln>
        </p:spPr>
        <p:txBody>
          <a:bodyPr spcFirstLastPara="1" wrap="square" lIns="0" tIns="0" rIns="0" bIns="0" anchor="ctr" anchorCtr="0">
            <a:noAutofit/>
          </a:bodyPr>
          <a:lstStyle/>
          <a:p>
            <a:pPr marL="0" marR="0" lvl="0" indent="0" algn="ctr" rtl="0">
              <a:lnSpc>
                <a:spcPts val="2300"/>
              </a:lnSpc>
              <a:spcBef>
                <a:spcPts val="0"/>
              </a:spcBef>
              <a:spcAft>
                <a:spcPts val="0"/>
              </a:spcAft>
              <a:buNone/>
            </a:pPr>
            <a:r>
              <a:rPr lang="en-GB" sz="2400" b="1" dirty="0" err="1">
                <a:solidFill>
                  <a:schemeClr val="tx2"/>
                </a:solidFill>
                <a:latin typeface="Calibri" panose="020F0502020204030204" pitchFamily="34" charset="0"/>
                <a:cs typeface="Calibri" panose="020F0502020204030204" pitchFamily="34" charset="0"/>
                <a:sym typeface="Arial"/>
              </a:rPr>
              <a:t>Résultats</a:t>
            </a:r>
            <a:r>
              <a:rPr lang="en-GB" sz="2400" b="1" dirty="0">
                <a:solidFill>
                  <a:schemeClr val="tx2"/>
                </a:solidFill>
                <a:latin typeface="Calibri" panose="020F0502020204030204" pitchFamily="34" charset="0"/>
                <a:cs typeface="Calibri" panose="020F0502020204030204" pitchFamily="34" charset="0"/>
                <a:sym typeface="Arial"/>
              </a:rPr>
              <a:t> de service</a:t>
            </a:r>
            <a:endParaRPr dirty="0">
              <a:solidFill>
                <a:schemeClr val="tx2"/>
              </a:solidFill>
              <a:latin typeface="Calibri" panose="020F0502020204030204" pitchFamily="34" charset="0"/>
              <a:cs typeface="Calibri" panose="020F0502020204030204" pitchFamily="34" charset="0"/>
            </a:endParaRPr>
          </a:p>
        </p:txBody>
      </p:sp>
      <p:sp>
        <p:nvSpPr>
          <p:cNvPr id="17" name="Google Shape;177;p7">
            <a:extLst>
              <a:ext uri="{FF2B5EF4-FFF2-40B4-BE49-F238E27FC236}">
                <a16:creationId xmlns:a16="http://schemas.microsoft.com/office/drawing/2014/main" id="{CA4FD178-6359-D9B7-2C20-10B885080241}"/>
              </a:ext>
            </a:extLst>
          </p:cNvPr>
          <p:cNvSpPr/>
          <p:nvPr/>
        </p:nvSpPr>
        <p:spPr>
          <a:xfrm>
            <a:off x="2899424" y="3253308"/>
            <a:ext cx="800100" cy="838200"/>
          </a:xfrm>
          <a:prstGeom prst="rect">
            <a:avLst/>
          </a:prstGeom>
          <a:noFill/>
          <a:ln>
            <a:noFill/>
          </a:ln>
        </p:spPr>
        <p:txBody>
          <a:bodyPr/>
          <a:lstStyle/>
          <a:p>
            <a:endParaRPr lang="en-GB"/>
          </a:p>
        </p:txBody>
      </p:sp>
      <p:sp>
        <p:nvSpPr>
          <p:cNvPr id="19" name="Google Shape;179;p7">
            <a:extLst>
              <a:ext uri="{FF2B5EF4-FFF2-40B4-BE49-F238E27FC236}">
                <a16:creationId xmlns:a16="http://schemas.microsoft.com/office/drawing/2014/main" id="{7647E25E-D667-58E0-D035-4D51B81BD2F1}"/>
              </a:ext>
            </a:extLst>
          </p:cNvPr>
          <p:cNvSpPr/>
          <p:nvPr/>
        </p:nvSpPr>
        <p:spPr>
          <a:xfrm>
            <a:off x="8892526" y="3271433"/>
            <a:ext cx="800100" cy="838200"/>
          </a:xfrm>
          <a:prstGeom prst="rect">
            <a:avLst/>
          </a:prstGeom>
          <a:noFill/>
          <a:ln>
            <a:noFill/>
          </a:ln>
        </p:spPr>
        <p:txBody>
          <a:bodyPr/>
          <a:lstStyle/>
          <a:p>
            <a:endParaRPr lang="en-GB"/>
          </a:p>
        </p:txBody>
      </p:sp>
      <p:sp>
        <p:nvSpPr>
          <p:cNvPr id="20" name="Google Shape;168;p7">
            <a:extLst>
              <a:ext uri="{FF2B5EF4-FFF2-40B4-BE49-F238E27FC236}">
                <a16:creationId xmlns:a16="http://schemas.microsoft.com/office/drawing/2014/main" id="{A814953C-09C8-72DB-F9CC-A72CEF118B18}"/>
              </a:ext>
            </a:extLst>
          </p:cNvPr>
          <p:cNvSpPr/>
          <p:nvPr/>
        </p:nvSpPr>
        <p:spPr>
          <a:xfrm>
            <a:off x="4923539" y="1144441"/>
            <a:ext cx="2828925" cy="2108867"/>
          </a:xfrm>
          <a:prstGeom prst="rect">
            <a:avLst/>
          </a:prstGeom>
          <a:solidFill>
            <a:schemeClr val="bg1">
              <a:lumMod val="85000"/>
            </a:schemeClr>
          </a:solidFill>
          <a:ln>
            <a:noFill/>
          </a:ln>
        </p:spPr>
        <p:txBody>
          <a:bodyPr spcFirstLastPara="1" wrap="square" lIns="91425" tIns="45700" rIns="91425" bIns="45700" anchor="t" anchorCtr="0">
            <a:noAutofit/>
          </a:bodyPr>
          <a:lstStyle/>
          <a:p>
            <a:pPr>
              <a:lnSpc>
                <a:spcPts val="2200"/>
              </a:lnSpc>
              <a:spcAft>
                <a:spcPts val="600"/>
              </a:spcAft>
            </a:pPr>
            <a:r>
              <a:rPr lang="en-GB" b="1" dirty="0">
                <a:solidFill>
                  <a:schemeClr val="lt1"/>
                </a:solidFill>
                <a:latin typeface="Calibri"/>
                <a:cs typeface="Calibri"/>
                <a:sym typeface="Calibri"/>
              </a:rPr>
              <a:t>SÉCURITÉ: </a:t>
            </a:r>
            <a:endParaRPr b="1" dirty="0">
              <a:solidFill>
                <a:schemeClr val="lt1"/>
              </a:solidFill>
              <a:latin typeface="Calibri"/>
              <a:cs typeface="Calibri"/>
            </a:endParaRPr>
          </a:p>
          <a:p>
            <a:pPr>
              <a:lnSpc>
                <a:spcPts val="2200"/>
              </a:lnSpc>
              <a:spcAft>
                <a:spcPts val="600"/>
              </a:spcAft>
            </a:pPr>
            <a:r>
              <a:rPr lang="en-US" dirty="0">
                <a:solidFill>
                  <a:schemeClr val="lt1"/>
                </a:solidFill>
                <a:latin typeface="Calibri"/>
                <a:cs typeface="Calibri"/>
                <a:sym typeface="Calibri"/>
              </a:rPr>
              <a:t>Les clients, les </a:t>
            </a:r>
            <a:r>
              <a:rPr lang="en-US" dirty="0" err="1">
                <a:solidFill>
                  <a:schemeClr val="lt1"/>
                </a:solidFill>
                <a:latin typeface="Calibri"/>
                <a:cs typeface="Calibri"/>
                <a:sym typeface="Calibri"/>
              </a:rPr>
              <a:t>travailleurs</a:t>
            </a:r>
            <a:r>
              <a:rPr lang="en-US" dirty="0">
                <a:solidFill>
                  <a:schemeClr val="lt1"/>
                </a:solidFill>
                <a:latin typeface="Calibri"/>
                <a:cs typeface="Calibri"/>
                <a:sym typeface="Calibri"/>
              </a:rPr>
              <a:t> et les </a:t>
            </a:r>
            <a:r>
              <a:rPr lang="en-US" dirty="0" err="1">
                <a:solidFill>
                  <a:schemeClr val="lt1"/>
                </a:solidFill>
                <a:latin typeface="Calibri"/>
                <a:cs typeface="Calibri"/>
                <a:sym typeface="Calibri"/>
              </a:rPr>
              <a:t>communautés</a:t>
            </a:r>
            <a:r>
              <a:rPr lang="en-US" dirty="0">
                <a:solidFill>
                  <a:schemeClr val="lt1"/>
                </a:solidFill>
                <a:latin typeface="Calibri"/>
                <a:cs typeface="Calibri"/>
                <a:sym typeface="Calibri"/>
              </a:rPr>
              <a:t> </a:t>
            </a:r>
            <a:r>
              <a:rPr lang="en-US" dirty="0" err="1">
                <a:solidFill>
                  <a:schemeClr val="lt1"/>
                </a:solidFill>
                <a:latin typeface="Calibri"/>
                <a:cs typeface="Calibri"/>
                <a:sym typeface="Calibri"/>
              </a:rPr>
              <a:t>sont</a:t>
            </a:r>
            <a:r>
              <a:rPr lang="en-US" dirty="0">
                <a:solidFill>
                  <a:schemeClr val="lt1"/>
                </a:solidFill>
                <a:latin typeface="Calibri"/>
                <a:cs typeface="Calibri"/>
                <a:sym typeface="Calibri"/>
              </a:rPr>
              <a:t> protégés </a:t>
            </a:r>
            <a:r>
              <a:rPr lang="en-US" dirty="0" err="1">
                <a:solidFill>
                  <a:schemeClr val="lt1"/>
                </a:solidFill>
                <a:latin typeface="Calibri"/>
                <a:cs typeface="Calibri"/>
                <a:sym typeface="Calibri"/>
              </a:rPr>
              <a:t>contre</a:t>
            </a:r>
            <a:r>
              <a:rPr lang="en-US" dirty="0">
                <a:solidFill>
                  <a:schemeClr val="lt1"/>
                </a:solidFill>
                <a:latin typeface="Calibri"/>
                <a:cs typeface="Calibri"/>
                <a:sym typeface="Calibri"/>
              </a:rPr>
              <a:t> les </a:t>
            </a:r>
            <a:r>
              <a:rPr lang="en-US" dirty="0" err="1">
                <a:solidFill>
                  <a:schemeClr val="lt1"/>
                </a:solidFill>
                <a:latin typeface="Calibri"/>
                <a:cs typeface="Calibri"/>
                <a:sym typeface="Calibri"/>
              </a:rPr>
              <a:t>risques</a:t>
            </a:r>
            <a:r>
              <a:rPr lang="en-US" dirty="0">
                <a:solidFill>
                  <a:schemeClr val="lt1"/>
                </a:solidFill>
                <a:latin typeface="Calibri"/>
                <a:cs typeface="Calibri"/>
                <a:sym typeface="Calibri"/>
              </a:rPr>
              <a:t> pour la </a:t>
            </a:r>
            <a:r>
              <a:rPr lang="en-US" dirty="0" err="1">
                <a:solidFill>
                  <a:schemeClr val="lt1"/>
                </a:solidFill>
                <a:latin typeface="Calibri"/>
                <a:cs typeface="Calibri"/>
                <a:sym typeface="Calibri"/>
              </a:rPr>
              <a:t>sécurité</a:t>
            </a:r>
            <a:r>
              <a:rPr lang="en-US" dirty="0">
                <a:solidFill>
                  <a:schemeClr val="lt1"/>
                </a:solidFill>
                <a:latin typeface="Calibri"/>
                <a:cs typeface="Calibri"/>
                <a:sym typeface="Calibri"/>
              </a:rPr>
              <a:t> et la </a:t>
            </a:r>
            <a:r>
              <a:rPr lang="en-US" dirty="0" err="1">
                <a:solidFill>
                  <a:schemeClr val="lt1"/>
                </a:solidFill>
                <a:latin typeface="Calibri"/>
                <a:cs typeface="Calibri"/>
                <a:sym typeface="Calibri"/>
              </a:rPr>
              <a:t>santé</a:t>
            </a:r>
            <a:endParaRPr lang="en-US" dirty="0">
              <a:solidFill>
                <a:schemeClr val="lt1"/>
              </a:solidFill>
              <a:latin typeface="Calibri"/>
              <a:cs typeface="Calibri"/>
              <a:sym typeface="Calibri"/>
            </a:endParaRPr>
          </a:p>
        </p:txBody>
      </p:sp>
      <p:sp>
        <p:nvSpPr>
          <p:cNvPr id="21" name="Google Shape;168;p7">
            <a:extLst>
              <a:ext uri="{FF2B5EF4-FFF2-40B4-BE49-F238E27FC236}">
                <a16:creationId xmlns:a16="http://schemas.microsoft.com/office/drawing/2014/main" id="{E0760E0E-11F8-95EB-E8D9-AB5405D8866D}"/>
              </a:ext>
            </a:extLst>
          </p:cNvPr>
          <p:cNvSpPr/>
          <p:nvPr/>
        </p:nvSpPr>
        <p:spPr>
          <a:xfrm>
            <a:off x="7934132" y="1144441"/>
            <a:ext cx="2828925" cy="2108867"/>
          </a:xfrm>
          <a:prstGeom prst="rect">
            <a:avLst/>
          </a:prstGeom>
          <a:solidFill>
            <a:schemeClr val="bg1">
              <a:lumMod val="85000"/>
            </a:schemeClr>
          </a:solidFill>
          <a:ln>
            <a:noFill/>
          </a:ln>
        </p:spPr>
        <p:txBody>
          <a:bodyPr spcFirstLastPara="1" wrap="square" lIns="91425" tIns="45700" rIns="91425" bIns="45700" anchor="t" anchorCtr="0">
            <a:noAutofit/>
          </a:bodyPr>
          <a:lstStyle/>
          <a:p>
            <a:pPr>
              <a:lnSpc>
                <a:spcPts val="2200"/>
              </a:lnSpc>
              <a:spcAft>
                <a:spcPts val="600"/>
              </a:spcAft>
            </a:pPr>
            <a:r>
              <a:rPr lang="en-GB" b="1" dirty="0">
                <a:solidFill>
                  <a:schemeClr val="lt1"/>
                </a:solidFill>
                <a:latin typeface="Calibri"/>
                <a:cs typeface="Calibri"/>
                <a:sym typeface="Calibri"/>
              </a:rPr>
              <a:t>DURABILITÉ: </a:t>
            </a:r>
            <a:endParaRPr b="1" dirty="0">
              <a:solidFill>
                <a:schemeClr val="lt1"/>
              </a:solidFill>
              <a:latin typeface="Calibri"/>
              <a:cs typeface="Calibri"/>
            </a:endParaRPr>
          </a:p>
          <a:p>
            <a:pPr>
              <a:lnSpc>
                <a:spcPts val="2200"/>
              </a:lnSpc>
              <a:spcAft>
                <a:spcPts val="600"/>
              </a:spcAft>
            </a:pPr>
            <a:r>
              <a:rPr lang="en-US" dirty="0">
                <a:solidFill>
                  <a:schemeClr val="lt1"/>
                </a:solidFill>
                <a:latin typeface="Calibri"/>
                <a:cs typeface="Calibri"/>
                <a:sym typeface="Calibri"/>
              </a:rPr>
              <a:t>Les services </a:t>
            </a:r>
            <a:r>
              <a:rPr lang="en-US" dirty="0" err="1">
                <a:solidFill>
                  <a:schemeClr val="lt1"/>
                </a:solidFill>
                <a:latin typeface="Calibri"/>
                <a:cs typeface="Calibri"/>
                <a:sym typeface="Calibri"/>
              </a:rPr>
              <a:t>sont</a:t>
            </a:r>
            <a:r>
              <a:rPr lang="en-US" dirty="0">
                <a:solidFill>
                  <a:schemeClr val="lt1"/>
                </a:solidFill>
                <a:latin typeface="Calibri"/>
                <a:cs typeface="Calibri"/>
                <a:sym typeface="Calibri"/>
              </a:rPr>
              <a:t> </a:t>
            </a:r>
            <a:r>
              <a:rPr lang="en-US" dirty="0" err="1">
                <a:solidFill>
                  <a:schemeClr val="lt1"/>
                </a:solidFill>
                <a:latin typeface="Calibri"/>
                <a:cs typeface="Calibri"/>
                <a:sym typeface="Calibri"/>
              </a:rPr>
              <a:t>fournis</a:t>
            </a:r>
            <a:r>
              <a:rPr lang="en-US" dirty="0">
                <a:solidFill>
                  <a:schemeClr val="lt1"/>
                </a:solidFill>
                <a:latin typeface="Calibri"/>
                <a:cs typeface="Calibri"/>
                <a:sym typeface="Calibri"/>
              </a:rPr>
              <a:t> de manière </a:t>
            </a:r>
            <a:r>
              <a:rPr lang="en-US" dirty="0" err="1">
                <a:solidFill>
                  <a:schemeClr val="lt1"/>
                </a:solidFill>
                <a:latin typeface="Calibri"/>
                <a:cs typeface="Calibri"/>
                <a:sym typeface="Calibri"/>
              </a:rPr>
              <a:t>fiable</a:t>
            </a:r>
            <a:r>
              <a:rPr lang="en-US" dirty="0">
                <a:solidFill>
                  <a:schemeClr val="lt1"/>
                </a:solidFill>
                <a:latin typeface="Calibri"/>
                <a:cs typeface="Calibri"/>
                <a:sym typeface="Calibri"/>
              </a:rPr>
              <a:t> grâce </a:t>
            </a:r>
            <a:r>
              <a:rPr lang="en-US" dirty="0" err="1">
                <a:solidFill>
                  <a:schemeClr val="lt1"/>
                </a:solidFill>
                <a:latin typeface="Calibri"/>
                <a:cs typeface="Calibri"/>
                <a:sym typeface="Calibri"/>
              </a:rPr>
              <a:t>à</a:t>
            </a:r>
            <a:r>
              <a:rPr lang="en-US" dirty="0">
                <a:solidFill>
                  <a:schemeClr val="lt1"/>
                </a:solidFill>
                <a:latin typeface="Calibri"/>
                <a:cs typeface="Calibri"/>
                <a:sym typeface="Calibri"/>
              </a:rPr>
              <a:t> </a:t>
            </a:r>
            <a:r>
              <a:rPr lang="en-US" dirty="0" err="1">
                <a:solidFill>
                  <a:schemeClr val="lt1"/>
                </a:solidFill>
                <a:latin typeface="Calibri"/>
                <a:cs typeface="Calibri"/>
                <a:sym typeface="Calibri"/>
              </a:rPr>
              <a:t>une</a:t>
            </a:r>
            <a:r>
              <a:rPr lang="en-US" dirty="0">
                <a:solidFill>
                  <a:schemeClr val="lt1"/>
                </a:solidFill>
                <a:latin typeface="Calibri"/>
                <a:cs typeface="Calibri"/>
                <a:sym typeface="Calibri"/>
              </a:rPr>
              <a:t> bonne gestion des </a:t>
            </a:r>
            <a:r>
              <a:rPr lang="en-US" dirty="0" err="1">
                <a:solidFill>
                  <a:schemeClr val="lt1"/>
                </a:solidFill>
                <a:latin typeface="Calibri"/>
                <a:cs typeface="Calibri"/>
                <a:sym typeface="Calibri"/>
              </a:rPr>
              <a:t>ressources</a:t>
            </a:r>
            <a:r>
              <a:rPr lang="en-US" dirty="0">
                <a:solidFill>
                  <a:schemeClr val="lt1"/>
                </a:solidFill>
                <a:latin typeface="Calibri"/>
                <a:cs typeface="Calibri"/>
                <a:sym typeface="Calibri"/>
              </a:rPr>
              <a:t> </a:t>
            </a:r>
            <a:r>
              <a:rPr lang="en-US" dirty="0" err="1">
                <a:solidFill>
                  <a:schemeClr val="lt1"/>
                </a:solidFill>
                <a:latin typeface="Calibri"/>
                <a:cs typeface="Calibri"/>
                <a:sym typeface="Calibri"/>
              </a:rPr>
              <a:t>humaines</a:t>
            </a:r>
            <a:r>
              <a:rPr lang="en-US" dirty="0">
                <a:solidFill>
                  <a:schemeClr val="lt1"/>
                </a:solidFill>
                <a:latin typeface="Calibri"/>
                <a:cs typeface="Calibri"/>
                <a:sym typeface="Calibri"/>
              </a:rPr>
              <a:t>, </a:t>
            </a:r>
            <a:r>
              <a:rPr lang="en-US" dirty="0" err="1">
                <a:solidFill>
                  <a:schemeClr val="lt1"/>
                </a:solidFill>
                <a:latin typeface="Calibri"/>
                <a:cs typeface="Calibri"/>
                <a:sym typeface="Calibri"/>
              </a:rPr>
              <a:t>financières</a:t>
            </a:r>
            <a:r>
              <a:rPr lang="en-US" dirty="0">
                <a:solidFill>
                  <a:schemeClr val="lt1"/>
                </a:solidFill>
                <a:latin typeface="Calibri"/>
                <a:cs typeface="Calibri"/>
                <a:sym typeface="Calibri"/>
              </a:rPr>
              <a:t> et </a:t>
            </a:r>
            <a:r>
              <a:rPr lang="en-US" dirty="0" err="1">
                <a:solidFill>
                  <a:schemeClr val="lt1"/>
                </a:solidFill>
                <a:latin typeface="Calibri"/>
                <a:cs typeface="Calibri"/>
                <a:sym typeface="Calibri"/>
              </a:rPr>
              <a:t>naturelles</a:t>
            </a:r>
            <a:endParaRPr lang="en-US" dirty="0">
              <a:solidFill>
                <a:schemeClr val="lt1"/>
              </a:solidFill>
              <a:latin typeface="Calibri"/>
              <a:cs typeface="Calibri"/>
              <a:sym typeface="Calibri"/>
            </a:endParaRPr>
          </a:p>
        </p:txBody>
      </p:sp>
      <p:sp>
        <p:nvSpPr>
          <p:cNvPr id="22" name="Google Shape;168;p7">
            <a:extLst>
              <a:ext uri="{FF2B5EF4-FFF2-40B4-BE49-F238E27FC236}">
                <a16:creationId xmlns:a16="http://schemas.microsoft.com/office/drawing/2014/main" id="{549B5AEA-A7D9-F193-3755-55A3C1531719}"/>
              </a:ext>
            </a:extLst>
          </p:cNvPr>
          <p:cNvSpPr/>
          <p:nvPr/>
        </p:nvSpPr>
        <p:spPr>
          <a:xfrm>
            <a:off x="1923856" y="3434757"/>
            <a:ext cx="2828925" cy="2426397"/>
          </a:xfrm>
          <a:prstGeom prst="rect">
            <a:avLst/>
          </a:prstGeom>
          <a:solidFill>
            <a:schemeClr val="bg1">
              <a:lumMod val="85000"/>
            </a:schemeClr>
          </a:solidFill>
          <a:ln>
            <a:noFill/>
          </a:ln>
        </p:spPr>
        <p:txBody>
          <a:bodyPr spcFirstLastPara="1" wrap="square" lIns="91425" tIns="45700" rIns="91425" bIns="45700" anchor="t" anchorCtr="0">
            <a:noAutofit/>
          </a:bodyPr>
          <a:lstStyle/>
          <a:p>
            <a:pPr>
              <a:lnSpc>
                <a:spcPts val="2200"/>
              </a:lnSpc>
              <a:spcAft>
                <a:spcPts val="600"/>
              </a:spcAft>
            </a:pPr>
            <a:r>
              <a:rPr lang="en-GB" b="1" dirty="0">
                <a:solidFill>
                  <a:schemeClr val="lt1"/>
                </a:solidFill>
                <a:latin typeface="Calibri"/>
                <a:cs typeface="Calibri"/>
                <a:sym typeface="Calibri"/>
              </a:rPr>
              <a:t>RESPONSABILITÉ: </a:t>
            </a:r>
            <a:endParaRPr b="1" dirty="0">
              <a:solidFill>
                <a:schemeClr val="lt1"/>
              </a:solidFill>
              <a:latin typeface="Calibri"/>
              <a:cs typeface="Calibri"/>
            </a:endParaRPr>
          </a:p>
          <a:p>
            <a:pPr>
              <a:lnSpc>
                <a:spcPts val="2200"/>
              </a:lnSpc>
              <a:spcAft>
                <a:spcPts val="600"/>
              </a:spcAft>
            </a:pPr>
            <a:r>
              <a:rPr lang="en-US" dirty="0" err="1">
                <a:solidFill>
                  <a:schemeClr val="lt1"/>
                </a:solidFill>
                <a:latin typeface="Calibri"/>
                <a:cs typeface="Calibri"/>
                <a:sym typeface="Calibri"/>
              </a:rPr>
              <a:t>L'autorité</a:t>
            </a:r>
            <a:r>
              <a:rPr lang="en-US" dirty="0">
                <a:solidFill>
                  <a:schemeClr val="lt1"/>
                </a:solidFill>
                <a:latin typeface="Calibri"/>
                <a:cs typeface="Calibri"/>
                <a:sym typeface="Calibri"/>
              </a:rPr>
              <a:t> </a:t>
            </a:r>
            <a:r>
              <a:rPr lang="en-US" dirty="0" err="1">
                <a:solidFill>
                  <a:schemeClr val="lt1"/>
                </a:solidFill>
                <a:latin typeface="Calibri"/>
                <a:cs typeface="Calibri"/>
                <a:sym typeface="Calibri"/>
              </a:rPr>
              <a:t>ou</a:t>
            </a:r>
            <a:r>
              <a:rPr lang="en-US" dirty="0">
                <a:solidFill>
                  <a:schemeClr val="lt1"/>
                </a:solidFill>
                <a:latin typeface="Calibri"/>
                <a:cs typeface="Calibri"/>
                <a:sym typeface="Calibri"/>
              </a:rPr>
              <a:t> les </a:t>
            </a:r>
            <a:r>
              <a:rPr lang="en-US" dirty="0" err="1">
                <a:solidFill>
                  <a:schemeClr val="lt1"/>
                </a:solidFill>
                <a:latin typeface="Calibri"/>
                <a:cs typeface="Calibri"/>
                <a:sym typeface="Calibri"/>
              </a:rPr>
              <a:t>autorités</a:t>
            </a:r>
            <a:r>
              <a:rPr lang="en-US" dirty="0">
                <a:solidFill>
                  <a:schemeClr val="lt1"/>
                </a:solidFill>
                <a:latin typeface="Calibri"/>
                <a:cs typeface="Calibri"/>
                <a:sym typeface="Calibri"/>
              </a:rPr>
              <a:t> </a:t>
            </a:r>
            <a:r>
              <a:rPr lang="en-US" dirty="0" err="1">
                <a:solidFill>
                  <a:schemeClr val="lt1"/>
                </a:solidFill>
                <a:latin typeface="Calibri"/>
                <a:cs typeface="Calibri"/>
                <a:sym typeface="Calibri"/>
              </a:rPr>
              <a:t>ont</a:t>
            </a:r>
            <a:r>
              <a:rPr lang="en-US" dirty="0">
                <a:solidFill>
                  <a:schemeClr val="lt1"/>
                </a:solidFill>
                <a:latin typeface="Calibri"/>
                <a:cs typeface="Calibri"/>
                <a:sym typeface="Calibri"/>
              </a:rPr>
              <a:t> un </a:t>
            </a:r>
            <a:r>
              <a:rPr lang="en-US" dirty="0" err="1">
                <a:solidFill>
                  <a:schemeClr val="lt1"/>
                </a:solidFill>
                <a:latin typeface="Calibri"/>
                <a:cs typeface="Calibri"/>
                <a:sym typeface="Calibri"/>
              </a:rPr>
              <a:t>mandat</a:t>
            </a:r>
            <a:r>
              <a:rPr lang="en-US" dirty="0">
                <a:solidFill>
                  <a:schemeClr val="lt1"/>
                </a:solidFill>
                <a:latin typeface="Calibri"/>
                <a:cs typeface="Calibri"/>
                <a:sym typeface="Calibri"/>
              </a:rPr>
              <a:t> </a:t>
            </a:r>
            <a:r>
              <a:rPr lang="en-US" dirty="0" err="1">
                <a:solidFill>
                  <a:schemeClr val="lt1"/>
                </a:solidFill>
                <a:latin typeface="Calibri"/>
                <a:cs typeface="Calibri"/>
                <a:sym typeface="Calibri"/>
              </a:rPr>
              <a:t>clair</a:t>
            </a:r>
            <a:r>
              <a:rPr lang="en-US" dirty="0">
                <a:solidFill>
                  <a:schemeClr val="lt1"/>
                </a:solidFill>
                <a:latin typeface="Calibri"/>
                <a:cs typeface="Calibri"/>
                <a:sym typeface="Calibri"/>
              </a:rPr>
              <a:t> pour </a:t>
            </a:r>
            <a:r>
              <a:rPr lang="en-US" dirty="0" err="1">
                <a:solidFill>
                  <a:schemeClr val="lt1"/>
                </a:solidFill>
                <a:latin typeface="Calibri"/>
                <a:cs typeface="Calibri"/>
                <a:sym typeface="Calibri"/>
              </a:rPr>
              <a:t>garantir</a:t>
            </a:r>
            <a:r>
              <a:rPr lang="en-US" dirty="0">
                <a:solidFill>
                  <a:schemeClr val="lt1"/>
                </a:solidFill>
                <a:latin typeface="Calibri"/>
                <a:cs typeface="Calibri"/>
                <a:sym typeface="Calibri"/>
              </a:rPr>
              <a:t> des services </a:t>
            </a:r>
            <a:r>
              <a:rPr lang="en-US" dirty="0" err="1">
                <a:solidFill>
                  <a:schemeClr val="lt1"/>
                </a:solidFill>
                <a:latin typeface="Calibri"/>
                <a:cs typeface="Calibri"/>
                <a:sym typeface="Calibri"/>
              </a:rPr>
              <a:t>d'assainissement</a:t>
            </a:r>
            <a:r>
              <a:rPr lang="en-US" dirty="0">
                <a:solidFill>
                  <a:schemeClr val="lt1"/>
                </a:solidFill>
                <a:latin typeface="Calibri"/>
                <a:cs typeface="Calibri"/>
                <a:sym typeface="Calibri"/>
              </a:rPr>
              <a:t> </a:t>
            </a:r>
            <a:r>
              <a:rPr lang="en-US" dirty="0" err="1">
                <a:solidFill>
                  <a:schemeClr val="lt1"/>
                </a:solidFill>
                <a:latin typeface="Calibri"/>
                <a:cs typeface="Calibri"/>
                <a:sym typeface="Calibri"/>
              </a:rPr>
              <a:t>inclusifs</a:t>
            </a:r>
            <a:r>
              <a:rPr lang="en-US" dirty="0">
                <a:solidFill>
                  <a:schemeClr val="lt1"/>
                </a:solidFill>
                <a:latin typeface="Calibri"/>
                <a:cs typeface="Calibri"/>
                <a:sym typeface="Calibri"/>
              </a:rPr>
              <a:t> et </a:t>
            </a:r>
            <a:r>
              <a:rPr lang="en-US" dirty="0" err="1">
                <a:solidFill>
                  <a:schemeClr val="lt1"/>
                </a:solidFill>
                <a:latin typeface="Calibri"/>
                <a:cs typeface="Calibri"/>
                <a:sym typeface="Calibri"/>
              </a:rPr>
              <a:t>sûrs</a:t>
            </a:r>
            <a:endParaRPr dirty="0">
              <a:solidFill>
                <a:schemeClr val="lt1"/>
              </a:solidFill>
              <a:latin typeface="Calibri"/>
              <a:cs typeface="Calibri"/>
            </a:endParaRPr>
          </a:p>
        </p:txBody>
      </p:sp>
      <p:sp>
        <p:nvSpPr>
          <p:cNvPr id="23" name="Google Shape;174;p7">
            <a:extLst>
              <a:ext uri="{FF2B5EF4-FFF2-40B4-BE49-F238E27FC236}">
                <a16:creationId xmlns:a16="http://schemas.microsoft.com/office/drawing/2014/main" id="{77EF3A5F-F856-4691-40C2-210AB485D34F}"/>
              </a:ext>
            </a:extLst>
          </p:cNvPr>
          <p:cNvSpPr txBox="1"/>
          <p:nvPr/>
        </p:nvSpPr>
        <p:spPr>
          <a:xfrm rot="-5400000">
            <a:off x="606111" y="3927657"/>
            <a:ext cx="1778434" cy="857056"/>
          </a:xfrm>
          <a:prstGeom prst="rect">
            <a:avLst/>
          </a:prstGeom>
          <a:noFill/>
          <a:ln>
            <a:noFill/>
          </a:ln>
        </p:spPr>
        <p:txBody>
          <a:bodyPr spcFirstLastPara="1" wrap="square" lIns="0" tIns="0" rIns="0" bIns="0" anchor="ctr" anchorCtr="0">
            <a:noAutofit/>
          </a:bodyPr>
          <a:lstStyle/>
          <a:p>
            <a:pPr marL="0" marR="0" lvl="0" indent="0" algn="ctr" rtl="0">
              <a:lnSpc>
                <a:spcPts val="2300"/>
              </a:lnSpc>
              <a:spcBef>
                <a:spcPts val="0"/>
              </a:spcBef>
              <a:spcAft>
                <a:spcPts val="0"/>
              </a:spcAft>
              <a:buNone/>
            </a:pPr>
            <a:r>
              <a:rPr lang="en-GB" sz="2400" b="1" dirty="0" err="1">
                <a:latin typeface="Calibri" panose="020F0502020204030204" pitchFamily="34" charset="0"/>
                <a:cs typeface="Calibri" panose="020F0502020204030204" pitchFamily="34" charset="0"/>
                <a:sym typeface="Arial"/>
              </a:rPr>
              <a:t>Fonctions</a:t>
            </a:r>
            <a:r>
              <a:rPr lang="en-GB" sz="2400" b="1" dirty="0">
                <a:latin typeface="Calibri" panose="020F0502020204030204" pitchFamily="34" charset="0"/>
                <a:cs typeface="Calibri" panose="020F0502020204030204" pitchFamily="34" charset="0"/>
                <a:sym typeface="Arial"/>
              </a:rPr>
              <a:t> du </a:t>
            </a:r>
            <a:r>
              <a:rPr lang="en-GB" sz="2400" b="1" dirty="0" err="1">
                <a:latin typeface="Calibri" panose="020F0502020204030204" pitchFamily="34" charset="0"/>
                <a:cs typeface="Calibri" panose="020F0502020204030204" pitchFamily="34" charset="0"/>
                <a:sym typeface="Arial"/>
              </a:rPr>
              <a:t>système</a:t>
            </a:r>
            <a:endParaRPr lang="en-GB" sz="2400" b="1" dirty="0">
              <a:latin typeface="Calibri" panose="020F0502020204030204" pitchFamily="34" charset="0"/>
              <a:cs typeface="Calibri" panose="020F0502020204030204" pitchFamily="34" charset="0"/>
              <a:sym typeface="Arial"/>
            </a:endParaRPr>
          </a:p>
        </p:txBody>
      </p:sp>
      <p:sp>
        <p:nvSpPr>
          <p:cNvPr id="24" name="Google Shape;168;p7">
            <a:extLst>
              <a:ext uri="{FF2B5EF4-FFF2-40B4-BE49-F238E27FC236}">
                <a16:creationId xmlns:a16="http://schemas.microsoft.com/office/drawing/2014/main" id="{F522C1F8-C5D7-0AB7-9FC7-2F58246CA264}"/>
              </a:ext>
            </a:extLst>
          </p:cNvPr>
          <p:cNvSpPr/>
          <p:nvPr/>
        </p:nvSpPr>
        <p:spPr>
          <a:xfrm>
            <a:off x="4923539" y="3434757"/>
            <a:ext cx="2828925" cy="2426397"/>
          </a:xfrm>
          <a:prstGeom prst="rect">
            <a:avLst/>
          </a:prstGeom>
          <a:solidFill>
            <a:schemeClr val="bg1">
              <a:lumMod val="85000"/>
            </a:schemeClr>
          </a:solidFill>
          <a:ln>
            <a:noFill/>
          </a:ln>
        </p:spPr>
        <p:txBody>
          <a:bodyPr spcFirstLastPara="1" wrap="square" lIns="91425" tIns="45700" rIns="91425" bIns="45700" anchor="t" anchorCtr="0">
            <a:noAutofit/>
          </a:bodyPr>
          <a:lstStyle/>
          <a:p>
            <a:pPr>
              <a:lnSpc>
                <a:spcPts val="2200"/>
              </a:lnSpc>
              <a:spcAft>
                <a:spcPts val="600"/>
              </a:spcAft>
            </a:pPr>
            <a:r>
              <a:rPr lang="en-GB" b="1" dirty="0">
                <a:solidFill>
                  <a:schemeClr val="lt1"/>
                </a:solidFill>
                <a:latin typeface="Calibri"/>
                <a:cs typeface="Calibri"/>
                <a:sym typeface="Calibri"/>
              </a:rPr>
              <a:t>OBLIGATION DE RENDRE COMPTE: </a:t>
            </a:r>
            <a:endParaRPr b="1" dirty="0">
              <a:solidFill>
                <a:schemeClr val="lt1"/>
              </a:solidFill>
              <a:latin typeface="Calibri"/>
              <a:cs typeface="Calibri"/>
            </a:endParaRPr>
          </a:p>
          <a:p>
            <a:pPr>
              <a:lnSpc>
                <a:spcPts val="2200"/>
              </a:lnSpc>
              <a:spcAft>
                <a:spcPts val="600"/>
              </a:spcAft>
            </a:pPr>
            <a:r>
              <a:rPr lang="en-US" dirty="0">
                <a:solidFill>
                  <a:schemeClr val="lt1"/>
                </a:solidFill>
                <a:latin typeface="Calibri"/>
                <a:cs typeface="Calibri"/>
                <a:sym typeface="Calibri"/>
              </a:rPr>
              <a:t>La performance </a:t>
            </a:r>
            <a:r>
              <a:rPr lang="en-US" dirty="0" err="1">
                <a:solidFill>
                  <a:schemeClr val="lt1"/>
                </a:solidFill>
                <a:latin typeface="Calibri"/>
                <a:cs typeface="Calibri"/>
                <a:sym typeface="Calibri"/>
              </a:rPr>
              <a:t>est</a:t>
            </a:r>
            <a:r>
              <a:rPr lang="en-US" dirty="0">
                <a:solidFill>
                  <a:schemeClr val="lt1"/>
                </a:solidFill>
                <a:latin typeface="Calibri"/>
                <a:cs typeface="Calibri"/>
                <a:sym typeface="Calibri"/>
              </a:rPr>
              <a:t> </a:t>
            </a:r>
            <a:r>
              <a:rPr lang="en-US" dirty="0" err="1">
                <a:solidFill>
                  <a:schemeClr val="lt1"/>
                </a:solidFill>
                <a:latin typeface="Calibri"/>
                <a:cs typeface="Calibri"/>
                <a:sym typeface="Calibri"/>
              </a:rPr>
              <a:t>surveillée</a:t>
            </a:r>
            <a:r>
              <a:rPr lang="en-US" dirty="0">
                <a:solidFill>
                  <a:schemeClr val="lt1"/>
                </a:solidFill>
                <a:latin typeface="Calibri"/>
                <a:cs typeface="Calibri"/>
                <a:sym typeface="Calibri"/>
              </a:rPr>
              <a:t> de manière </a:t>
            </a:r>
            <a:r>
              <a:rPr lang="en-US" dirty="0" err="1">
                <a:solidFill>
                  <a:schemeClr val="lt1"/>
                </a:solidFill>
                <a:latin typeface="Calibri"/>
                <a:cs typeface="Calibri"/>
                <a:sym typeface="Calibri"/>
              </a:rPr>
              <a:t>transparente</a:t>
            </a:r>
            <a:r>
              <a:rPr lang="en-US" dirty="0">
                <a:solidFill>
                  <a:schemeClr val="lt1"/>
                </a:solidFill>
                <a:latin typeface="Calibri"/>
                <a:cs typeface="Calibri"/>
                <a:sym typeface="Calibri"/>
              </a:rPr>
              <a:t> et </a:t>
            </a:r>
            <a:r>
              <a:rPr lang="en-US" dirty="0" err="1">
                <a:solidFill>
                  <a:schemeClr val="lt1"/>
                </a:solidFill>
                <a:latin typeface="Calibri"/>
                <a:cs typeface="Calibri"/>
                <a:sym typeface="Calibri"/>
              </a:rPr>
              <a:t>gérée</a:t>
            </a:r>
            <a:r>
              <a:rPr lang="en-US" dirty="0">
                <a:solidFill>
                  <a:schemeClr val="lt1"/>
                </a:solidFill>
                <a:latin typeface="Calibri"/>
                <a:cs typeface="Calibri"/>
                <a:sym typeface="Calibri"/>
              </a:rPr>
              <a:t> avec des </a:t>
            </a:r>
            <a:r>
              <a:rPr lang="en-US" dirty="0" err="1">
                <a:solidFill>
                  <a:schemeClr val="lt1"/>
                </a:solidFill>
                <a:latin typeface="Calibri"/>
                <a:cs typeface="Calibri"/>
                <a:sym typeface="Calibri"/>
              </a:rPr>
              <a:t>données</a:t>
            </a:r>
            <a:r>
              <a:rPr lang="en-US" dirty="0">
                <a:solidFill>
                  <a:schemeClr val="lt1"/>
                </a:solidFill>
                <a:latin typeface="Calibri"/>
                <a:cs typeface="Calibri"/>
                <a:sym typeface="Calibri"/>
              </a:rPr>
              <a:t>, de la transparence et des </a:t>
            </a:r>
            <a:r>
              <a:rPr lang="en-US" dirty="0" err="1">
                <a:solidFill>
                  <a:schemeClr val="lt1"/>
                </a:solidFill>
                <a:latin typeface="Calibri"/>
                <a:cs typeface="Calibri"/>
                <a:sym typeface="Calibri"/>
              </a:rPr>
              <a:t>incitations</a:t>
            </a:r>
            <a:endParaRPr lang="en-US" dirty="0">
              <a:solidFill>
                <a:schemeClr val="lt1"/>
              </a:solidFill>
              <a:latin typeface="Calibri"/>
              <a:cs typeface="Calibri"/>
              <a:sym typeface="Calibri"/>
            </a:endParaRPr>
          </a:p>
        </p:txBody>
      </p:sp>
      <p:sp>
        <p:nvSpPr>
          <p:cNvPr id="25" name="Google Shape;168;p7">
            <a:extLst>
              <a:ext uri="{FF2B5EF4-FFF2-40B4-BE49-F238E27FC236}">
                <a16:creationId xmlns:a16="http://schemas.microsoft.com/office/drawing/2014/main" id="{41E69445-8D5E-E3AE-34ED-CB978B7AF987}"/>
              </a:ext>
            </a:extLst>
          </p:cNvPr>
          <p:cNvSpPr/>
          <p:nvPr/>
        </p:nvSpPr>
        <p:spPr>
          <a:xfrm>
            <a:off x="7934132" y="3434757"/>
            <a:ext cx="2828925" cy="2426397"/>
          </a:xfrm>
          <a:prstGeom prst="rect">
            <a:avLst/>
          </a:prstGeom>
          <a:solidFill>
            <a:schemeClr val="bg2">
              <a:lumMod val="75000"/>
              <a:alpha val="15000"/>
            </a:schemeClr>
          </a:solidFill>
          <a:ln>
            <a:noFill/>
          </a:ln>
        </p:spPr>
        <p:txBody>
          <a:bodyPr spcFirstLastPara="1" wrap="square" lIns="91425" tIns="45700" rIns="91425" bIns="45700" anchor="t" anchorCtr="0">
            <a:noAutofit/>
          </a:bodyPr>
          <a:lstStyle/>
          <a:p>
            <a:pPr>
              <a:lnSpc>
                <a:spcPts val="2200"/>
              </a:lnSpc>
              <a:spcAft>
                <a:spcPts val="600"/>
              </a:spcAft>
            </a:pPr>
            <a:r>
              <a:rPr lang="en-GB" b="1" dirty="0">
                <a:latin typeface="Calibri"/>
                <a:cs typeface="Calibri"/>
                <a:sym typeface="Calibri"/>
              </a:rPr>
              <a:t>PLANIFICATION ET GESTION DES RESSOURCES: </a:t>
            </a:r>
            <a:endParaRPr b="1" dirty="0">
              <a:latin typeface="Calibri"/>
              <a:cs typeface="Calibri"/>
            </a:endParaRPr>
          </a:p>
          <a:p>
            <a:pPr>
              <a:lnSpc>
                <a:spcPts val="2200"/>
              </a:lnSpc>
              <a:spcAft>
                <a:spcPts val="600"/>
              </a:spcAft>
            </a:pPr>
            <a:r>
              <a:rPr lang="en-US" dirty="0">
                <a:latin typeface="Calibri"/>
                <a:cs typeface="Calibri"/>
                <a:sym typeface="Calibri"/>
              </a:rPr>
              <a:t>Les </a:t>
            </a:r>
            <a:r>
              <a:rPr lang="en-US" dirty="0" err="1">
                <a:latin typeface="Calibri"/>
                <a:cs typeface="Calibri"/>
                <a:sym typeface="Calibri"/>
              </a:rPr>
              <a:t>ressources</a:t>
            </a:r>
            <a:r>
              <a:rPr lang="en-US" dirty="0">
                <a:latin typeface="Calibri"/>
                <a:cs typeface="Calibri"/>
                <a:sym typeface="Calibri"/>
              </a:rPr>
              <a:t> </a:t>
            </a:r>
            <a:r>
              <a:rPr lang="en-US" dirty="0" err="1">
                <a:latin typeface="Calibri"/>
                <a:cs typeface="Calibri"/>
                <a:sym typeface="Calibri"/>
              </a:rPr>
              <a:t>sont</a:t>
            </a:r>
            <a:r>
              <a:rPr lang="en-US" dirty="0">
                <a:latin typeface="Calibri"/>
                <a:cs typeface="Calibri"/>
                <a:sym typeface="Calibri"/>
              </a:rPr>
              <a:t> </a:t>
            </a:r>
            <a:r>
              <a:rPr lang="en-US" dirty="0" err="1">
                <a:latin typeface="Calibri"/>
                <a:cs typeface="Calibri"/>
                <a:sym typeface="Calibri"/>
              </a:rPr>
              <a:t>gérées</a:t>
            </a:r>
            <a:r>
              <a:rPr lang="en-US" dirty="0">
                <a:latin typeface="Calibri"/>
                <a:cs typeface="Calibri"/>
                <a:sym typeface="Calibri"/>
              </a:rPr>
              <a:t> pour </a:t>
            </a:r>
            <a:r>
              <a:rPr lang="en-US" dirty="0" err="1">
                <a:latin typeface="Calibri"/>
                <a:cs typeface="Calibri"/>
                <a:sym typeface="Calibri"/>
              </a:rPr>
              <a:t>soutenir</a:t>
            </a:r>
            <a:r>
              <a:rPr lang="en-US" dirty="0">
                <a:latin typeface="Calibri"/>
                <a:cs typeface="Calibri"/>
                <a:sym typeface="Calibri"/>
              </a:rPr>
              <a:t> la mise </a:t>
            </a:r>
            <a:r>
              <a:rPr lang="en-US" dirty="0" err="1">
                <a:latin typeface="Calibri"/>
                <a:cs typeface="Calibri"/>
                <a:sym typeface="Calibri"/>
              </a:rPr>
              <a:t>en</a:t>
            </a:r>
            <a:r>
              <a:rPr lang="en-US" dirty="0">
                <a:latin typeface="Calibri"/>
                <a:cs typeface="Calibri"/>
                <a:sym typeface="Calibri"/>
              </a:rPr>
              <a:t> </a:t>
            </a:r>
            <a:r>
              <a:rPr lang="en-US" dirty="0" err="1">
                <a:latin typeface="Calibri"/>
                <a:cs typeface="Calibri"/>
                <a:sym typeface="Calibri"/>
              </a:rPr>
              <a:t>œuvre</a:t>
            </a:r>
            <a:r>
              <a:rPr lang="en-US" dirty="0">
                <a:latin typeface="Calibri"/>
                <a:cs typeface="Calibri"/>
                <a:sym typeface="Calibri"/>
              </a:rPr>
              <a:t> du </a:t>
            </a:r>
            <a:r>
              <a:rPr lang="en-US" dirty="0" err="1">
                <a:latin typeface="Calibri"/>
                <a:cs typeface="Calibri"/>
                <a:sym typeface="Calibri"/>
              </a:rPr>
              <a:t>mandat</a:t>
            </a:r>
            <a:r>
              <a:rPr lang="en-US" dirty="0">
                <a:latin typeface="Calibri"/>
                <a:cs typeface="Calibri"/>
                <a:sym typeface="Calibri"/>
              </a:rPr>
              <a:t> et </a:t>
            </a:r>
            <a:r>
              <a:rPr lang="en-US" dirty="0" err="1">
                <a:latin typeface="Calibri"/>
                <a:cs typeface="Calibri"/>
                <a:sym typeface="Calibri"/>
              </a:rPr>
              <a:t>atteindre</a:t>
            </a:r>
            <a:r>
              <a:rPr lang="en-US" dirty="0">
                <a:latin typeface="Calibri"/>
                <a:cs typeface="Calibri"/>
                <a:sym typeface="Calibri"/>
              </a:rPr>
              <a:t> les </a:t>
            </a:r>
            <a:r>
              <a:rPr lang="en-US" dirty="0" err="1">
                <a:latin typeface="Calibri"/>
                <a:cs typeface="Calibri"/>
                <a:sym typeface="Calibri"/>
              </a:rPr>
              <a:t>objectifs</a:t>
            </a:r>
            <a:r>
              <a:rPr lang="en-US" dirty="0">
                <a:latin typeface="Calibri"/>
                <a:cs typeface="Calibri"/>
                <a:sym typeface="Calibri"/>
              </a:rPr>
              <a:t> dans le temps et </a:t>
            </a:r>
            <a:r>
              <a:rPr lang="en-US" dirty="0" err="1">
                <a:latin typeface="Calibri"/>
                <a:cs typeface="Calibri"/>
                <a:sym typeface="Calibri"/>
              </a:rPr>
              <a:t>l'espace</a:t>
            </a:r>
            <a:endParaRPr lang="en-US" dirty="0">
              <a:latin typeface="Calibri"/>
              <a:cs typeface="Calibri"/>
              <a:sym typeface="Calibri"/>
            </a:endParaRPr>
          </a:p>
        </p:txBody>
      </p:sp>
    </p:spTree>
    <p:extLst>
      <p:ext uri="{BB962C8B-B14F-4D97-AF65-F5344CB8AC3E}">
        <p14:creationId xmlns:p14="http://schemas.microsoft.com/office/powerpoint/2010/main" val="2557757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additive="base">
                                        <p:cTn id="10" dur="500"/>
                                        <p:tgtEl>
                                          <p:spTgt spid="17"/>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p:tgtEl>
                                          <p:spTgt spid="19"/>
                                        </p:tgtEl>
                                        <p:attrNameLst>
                                          <p:attrName>ppt_y</p:attrName>
                                        </p:attrNameLst>
                                      </p:cBhvr>
                                      <p:tavLst>
                                        <p:tav tm="0">
                                          <p:val>
                                            <p:strVal val="#ppt_y+1"/>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900" y="368053"/>
            <a:ext cx="7028564" cy="518508"/>
          </a:xfrm>
          <a:prstGeom prst="rect">
            <a:avLst/>
          </a:prstGeom>
        </p:spPr>
        <p:txBody>
          <a:bodyPr vert="horz" lIns="0" tIns="0" rIns="0" bIns="0" rtlCol="0" anchor="t" anchorCtr="0">
            <a:normAutofit/>
          </a:bodyPr>
          <a:lstStyle/>
          <a:p>
            <a:r>
              <a:rPr lang="en-US" sz="3200" b="1" dirty="0">
                <a:solidFill>
                  <a:schemeClr val="tx2"/>
                </a:solidFill>
                <a:latin typeface="Calibri" panose="020F0502020204030204" pitchFamily="34" charset="0"/>
              </a:rPr>
              <a:t>CWIS Cadre : </a:t>
            </a:r>
            <a:r>
              <a:rPr lang="en-US" sz="3200" b="1" dirty="0" err="1">
                <a:solidFill>
                  <a:schemeClr val="tx2"/>
                </a:solidFill>
                <a:latin typeface="Calibri" panose="020F0502020204030204" pitchFamily="34" charset="0"/>
              </a:rPr>
              <a:t>d’autres</a:t>
            </a:r>
            <a:r>
              <a:rPr lang="en-US" sz="3200" b="1" dirty="0">
                <a:solidFill>
                  <a:schemeClr val="tx2"/>
                </a:solidFill>
                <a:latin typeface="Calibri" panose="020F0502020204030204" pitchFamily="34" charset="0"/>
              </a:rPr>
              <a:t> questions?</a:t>
            </a:r>
          </a:p>
        </p:txBody>
      </p:sp>
      <p:sp>
        <p:nvSpPr>
          <p:cNvPr id="7" name="Google Shape;135;p5">
            <a:extLst>
              <a:ext uri="{FF2B5EF4-FFF2-40B4-BE49-F238E27FC236}">
                <a16:creationId xmlns:a16="http://schemas.microsoft.com/office/drawing/2014/main" id="{937D126C-D7FD-227A-B057-594183451F2D}"/>
              </a:ext>
            </a:extLst>
          </p:cNvPr>
          <p:cNvSpPr/>
          <p:nvPr/>
        </p:nvSpPr>
        <p:spPr>
          <a:xfrm>
            <a:off x="6096000" y="1144441"/>
            <a:ext cx="2245200" cy="384750"/>
          </a:xfrm>
          <a:prstGeom prst="rect">
            <a:avLst/>
          </a:prstGeom>
          <a:noFill/>
          <a:ln>
            <a:noFill/>
          </a:ln>
        </p:spPr>
        <p:txBody>
          <a:bodyPr spcFirstLastPara="1" wrap="square" lIns="45700" tIns="22850" rIns="45700" bIns="22850" anchor="t" anchorCtr="0">
            <a:noAutofit/>
          </a:bodyPr>
          <a:lstStyle/>
          <a:p>
            <a:endParaRPr sz="2200" b="1" dirty="0">
              <a:solidFill>
                <a:schemeClr val="tx2"/>
              </a:solidFill>
              <a:latin typeface="Calibri" panose="020F0502020204030204" pitchFamily="34" charset="0"/>
              <a:cs typeface="Calibri" panose="020F0502020204030204" pitchFamily="34" charset="0"/>
              <a:sym typeface="Lato"/>
            </a:endParaRPr>
          </a:p>
        </p:txBody>
      </p:sp>
      <p:sp>
        <p:nvSpPr>
          <p:cNvPr id="12" name="Google Shape;143;p5">
            <a:extLst>
              <a:ext uri="{FF2B5EF4-FFF2-40B4-BE49-F238E27FC236}">
                <a16:creationId xmlns:a16="http://schemas.microsoft.com/office/drawing/2014/main" id="{91E93494-3626-A4D2-8F0F-8759B1038785}"/>
              </a:ext>
            </a:extLst>
          </p:cNvPr>
          <p:cNvSpPr/>
          <p:nvPr/>
        </p:nvSpPr>
        <p:spPr>
          <a:xfrm>
            <a:off x="657322" y="5420821"/>
            <a:ext cx="1341714" cy="1341714"/>
          </a:xfrm>
          <a:prstGeom prst="rect">
            <a:avLst/>
          </a:prstGeom>
          <a:noFill/>
          <a:ln>
            <a:noFill/>
          </a:ln>
        </p:spPr>
        <p:txBody>
          <a:bodyPr/>
          <a:lstStyle/>
          <a:p>
            <a:endParaRPr lang="en-GB"/>
          </a:p>
        </p:txBody>
      </p:sp>
      <p:sp>
        <p:nvSpPr>
          <p:cNvPr id="3" name="Google Shape;168;p7">
            <a:extLst>
              <a:ext uri="{FF2B5EF4-FFF2-40B4-BE49-F238E27FC236}">
                <a16:creationId xmlns:a16="http://schemas.microsoft.com/office/drawing/2014/main" id="{A08383FA-AA4C-82E3-2B9B-37176F252736}"/>
              </a:ext>
            </a:extLst>
          </p:cNvPr>
          <p:cNvSpPr/>
          <p:nvPr/>
        </p:nvSpPr>
        <p:spPr>
          <a:xfrm>
            <a:off x="1923856" y="1144441"/>
            <a:ext cx="2828925" cy="2108867"/>
          </a:xfrm>
          <a:prstGeom prst="rect">
            <a:avLst/>
          </a:prstGeom>
          <a:solidFill>
            <a:schemeClr val="bg1">
              <a:lumMod val="85000"/>
            </a:schemeClr>
          </a:solidFill>
          <a:ln>
            <a:noFill/>
          </a:ln>
        </p:spPr>
        <p:txBody>
          <a:bodyPr spcFirstLastPara="1" wrap="square" lIns="91425" tIns="45700" rIns="91425" bIns="45700" anchor="t" anchorCtr="0">
            <a:noAutofit/>
          </a:bodyPr>
          <a:lstStyle/>
          <a:p>
            <a:pPr>
              <a:lnSpc>
                <a:spcPts val="2200"/>
              </a:lnSpc>
              <a:spcAft>
                <a:spcPts val="600"/>
              </a:spcAft>
            </a:pPr>
            <a:r>
              <a:rPr lang="en-GB" b="1" dirty="0">
                <a:solidFill>
                  <a:schemeClr val="lt1"/>
                </a:solidFill>
                <a:latin typeface="Calibri"/>
                <a:cs typeface="Calibri"/>
                <a:sym typeface="Calibri"/>
              </a:rPr>
              <a:t>ÉQUITÉ: </a:t>
            </a:r>
            <a:endParaRPr b="1" dirty="0">
              <a:solidFill>
                <a:schemeClr val="lt1"/>
              </a:solidFill>
              <a:latin typeface="Calibri"/>
              <a:cs typeface="Calibri"/>
            </a:endParaRPr>
          </a:p>
          <a:p>
            <a:pPr>
              <a:lnSpc>
                <a:spcPts val="2200"/>
              </a:lnSpc>
              <a:spcAft>
                <a:spcPts val="600"/>
              </a:spcAft>
            </a:pPr>
            <a:r>
              <a:rPr lang="en-GB" dirty="0">
                <a:solidFill>
                  <a:schemeClr val="lt1"/>
                </a:solidFill>
                <a:latin typeface="Calibri"/>
                <a:cs typeface="Calibri"/>
                <a:sym typeface="Calibri"/>
              </a:rPr>
              <a:t>La « justice » dans la distribution et la </a:t>
            </a:r>
            <a:r>
              <a:rPr lang="en-GB" dirty="0" err="1">
                <a:solidFill>
                  <a:schemeClr val="lt1"/>
                </a:solidFill>
                <a:latin typeface="Calibri"/>
                <a:cs typeface="Calibri"/>
                <a:sym typeface="Calibri"/>
              </a:rPr>
              <a:t>priorisation</a:t>
            </a:r>
            <a:r>
              <a:rPr lang="en-GB" dirty="0">
                <a:solidFill>
                  <a:schemeClr val="lt1"/>
                </a:solidFill>
                <a:latin typeface="Calibri"/>
                <a:cs typeface="Calibri"/>
                <a:sym typeface="Calibri"/>
              </a:rPr>
              <a:t> de la </a:t>
            </a:r>
            <a:r>
              <a:rPr lang="en-GB" dirty="0" err="1">
                <a:solidFill>
                  <a:schemeClr val="lt1"/>
                </a:solidFill>
                <a:latin typeface="Calibri"/>
                <a:cs typeface="Calibri"/>
                <a:sym typeface="Calibri"/>
              </a:rPr>
              <a:t>qualité</a:t>
            </a:r>
            <a:r>
              <a:rPr lang="en-GB" dirty="0">
                <a:solidFill>
                  <a:schemeClr val="lt1"/>
                </a:solidFill>
                <a:latin typeface="Calibri"/>
                <a:cs typeface="Calibri"/>
                <a:sym typeface="Calibri"/>
              </a:rPr>
              <a:t> des services, des prix des services, et des </a:t>
            </a:r>
            <a:r>
              <a:rPr lang="en-GB" dirty="0" err="1">
                <a:solidFill>
                  <a:schemeClr val="lt1"/>
                </a:solidFill>
                <a:latin typeface="Calibri"/>
                <a:cs typeface="Calibri"/>
                <a:sym typeface="Calibri"/>
              </a:rPr>
              <a:t>financements</a:t>
            </a:r>
            <a:r>
              <a:rPr lang="en-GB" dirty="0">
                <a:solidFill>
                  <a:schemeClr val="lt1"/>
                </a:solidFill>
                <a:latin typeface="Calibri"/>
                <a:cs typeface="Calibri"/>
                <a:sym typeface="Calibri"/>
              </a:rPr>
              <a:t> </a:t>
            </a:r>
            <a:r>
              <a:rPr lang="en-GB" b="1" dirty="0">
                <a:solidFill>
                  <a:schemeClr val="lt1"/>
                </a:solidFill>
                <a:latin typeface="Calibri"/>
                <a:cs typeface="Calibri"/>
                <a:sym typeface="Calibri"/>
              </a:rPr>
              <a:t>publics/subventions.</a:t>
            </a:r>
            <a:endParaRPr b="1" dirty="0">
              <a:solidFill>
                <a:schemeClr val="lt1"/>
              </a:solidFill>
              <a:latin typeface="Calibri"/>
              <a:cs typeface="Calibri"/>
            </a:endParaRPr>
          </a:p>
        </p:txBody>
      </p:sp>
      <p:sp>
        <p:nvSpPr>
          <p:cNvPr id="14" name="Google Shape;174;p7">
            <a:extLst>
              <a:ext uri="{FF2B5EF4-FFF2-40B4-BE49-F238E27FC236}">
                <a16:creationId xmlns:a16="http://schemas.microsoft.com/office/drawing/2014/main" id="{2A41E0A1-186C-4925-0975-2B75616DFBE2}"/>
              </a:ext>
            </a:extLst>
          </p:cNvPr>
          <p:cNvSpPr txBox="1"/>
          <p:nvPr/>
        </p:nvSpPr>
        <p:spPr>
          <a:xfrm rot="-5400000">
            <a:off x="606111" y="2012657"/>
            <a:ext cx="1778434" cy="857056"/>
          </a:xfrm>
          <a:prstGeom prst="rect">
            <a:avLst/>
          </a:prstGeom>
          <a:noFill/>
          <a:ln>
            <a:noFill/>
          </a:ln>
        </p:spPr>
        <p:txBody>
          <a:bodyPr spcFirstLastPara="1" wrap="square" lIns="0" tIns="0" rIns="0" bIns="0" anchor="ctr" anchorCtr="0">
            <a:noAutofit/>
          </a:bodyPr>
          <a:lstStyle/>
          <a:p>
            <a:pPr marL="0" marR="0" lvl="0" indent="0" algn="ctr" rtl="0">
              <a:lnSpc>
                <a:spcPts val="2300"/>
              </a:lnSpc>
              <a:spcBef>
                <a:spcPts val="0"/>
              </a:spcBef>
              <a:spcAft>
                <a:spcPts val="0"/>
              </a:spcAft>
              <a:buNone/>
            </a:pPr>
            <a:r>
              <a:rPr lang="en-GB" sz="2400" b="1" dirty="0" err="1">
                <a:solidFill>
                  <a:schemeClr val="tx2"/>
                </a:solidFill>
                <a:latin typeface="Calibri" panose="020F0502020204030204" pitchFamily="34" charset="0"/>
                <a:cs typeface="Calibri" panose="020F0502020204030204" pitchFamily="34" charset="0"/>
                <a:sym typeface="Arial"/>
              </a:rPr>
              <a:t>Résultats</a:t>
            </a:r>
            <a:r>
              <a:rPr lang="en-GB" sz="2400" b="1" dirty="0">
                <a:solidFill>
                  <a:schemeClr val="tx2"/>
                </a:solidFill>
                <a:latin typeface="Calibri" panose="020F0502020204030204" pitchFamily="34" charset="0"/>
                <a:cs typeface="Calibri" panose="020F0502020204030204" pitchFamily="34" charset="0"/>
                <a:sym typeface="Arial"/>
              </a:rPr>
              <a:t> de service</a:t>
            </a:r>
            <a:endParaRPr dirty="0">
              <a:solidFill>
                <a:schemeClr val="tx2"/>
              </a:solidFill>
              <a:latin typeface="Calibri" panose="020F0502020204030204" pitchFamily="34" charset="0"/>
              <a:cs typeface="Calibri" panose="020F0502020204030204" pitchFamily="34" charset="0"/>
            </a:endParaRPr>
          </a:p>
        </p:txBody>
      </p:sp>
      <p:sp>
        <p:nvSpPr>
          <p:cNvPr id="17" name="Google Shape;177;p7">
            <a:extLst>
              <a:ext uri="{FF2B5EF4-FFF2-40B4-BE49-F238E27FC236}">
                <a16:creationId xmlns:a16="http://schemas.microsoft.com/office/drawing/2014/main" id="{CA4FD178-6359-D9B7-2C20-10B885080241}"/>
              </a:ext>
            </a:extLst>
          </p:cNvPr>
          <p:cNvSpPr/>
          <p:nvPr/>
        </p:nvSpPr>
        <p:spPr>
          <a:xfrm>
            <a:off x="2899424" y="3253308"/>
            <a:ext cx="800100" cy="838200"/>
          </a:xfrm>
          <a:prstGeom prst="rect">
            <a:avLst/>
          </a:prstGeom>
          <a:noFill/>
          <a:ln>
            <a:noFill/>
          </a:ln>
        </p:spPr>
        <p:txBody>
          <a:bodyPr/>
          <a:lstStyle/>
          <a:p>
            <a:endParaRPr lang="en-GB"/>
          </a:p>
        </p:txBody>
      </p:sp>
      <p:sp>
        <p:nvSpPr>
          <p:cNvPr id="19" name="Google Shape;179;p7">
            <a:extLst>
              <a:ext uri="{FF2B5EF4-FFF2-40B4-BE49-F238E27FC236}">
                <a16:creationId xmlns:a16="http://schemas.microsoft.com/office/drawing/2014/main" id="{7647E25E-D667-58E0-D035-4D51B81BD2F1}"/>
              </a:ext>
            </a:extLst>
          </p:cNvPr>
          <p:cNvSpPr/>
          <p:nvPr/>
        </p:nvSpPr>
        <p:spPr>
          <a:xfrm>
            <a:off x="8892526" y="3271433"/>
            <a:ext cx="800100" cy="838200"/>
          </a:xfrm>
          <a:prstGeom prst="rect">
            <a:avLst/>
          </a:prstGeom>
          <a:noFill/>
          <a:ln>
            <a:noFill/>
          </a:ln>
        </p:spPr>
        <p:txBody>
          <a:bodyPr/>
          <a:lstStyle/>
          <a:p>
            <a:endParaRPr lang="en-GB"/>
          </a:p>
        </p:txBody>
      </p:sp>
      <p:sp>
        <p:nvSpPr>
          <p:cNvPr id="20" name="Google Shape;168;p7">
            <a:extLst>
              <a:ext uri="{FF2B5EF4-FFF2-40B4-BE49-F238E27FC236}">
                <a16:creationId xmlns:a16="http://schemas.microsoft.com/office/drawing/2014/main" id="{A814953C-09C8-72DB-F9CC-A72CEF118B18}"/>
              </a:ext>
            </a:extLst>
          </p:cNvPr>
          <p:cNvSpPr/>
          <p:nvPr/>
        </p:nvSpPr>
        <p:spPr>
          <a:xfrm>
            <a:off x="4923539" y="1144441"/>
            <a:ext cx="2828925" cy="2108867"/>
          </a:xfrm>
          <a:prstGeom prst="rect">
            <a:avLst/>
          </a:prstGeom>
          <a:solidFill>
            <a:schemeClr val="bg1">
              <a:lumMod val="85000"/>
            </a:schemeClr>
          </a:solidFill>
          <a:ln>
            <a:noFill/>
          </a:ln>
        </p:spPr>
        <p:txBody>
          <a:bodyPr spcFirstLastPara="1" wrap="square" lIns="91425" tIns="45700" rIns="91425" bIns="45700" anchor="t" anchorCtr="0">
            <a:noAutofit/>
          </a:bodyPr>
          <a:lstStyle/>
          <a:p>
            <a:pPr>
              <a:lnSpc>
                <a:spcPts val="2200"/>
              </a:lnSpc>
              <a:spcAft>
                <a:spcPts val="600"/>
              </a:spcAft>
            </a:pPr>
            <a:r>
              <a:rPr lang="en-GB" b="1" dirty="0">
                <a:solidFill>
                  <a:schemeClr val="lt1"/>
                </a:solidFill>
                <a:latin typeface="Calibri"/>
                <a:cs typeface="Calibri"/>
                <a:sym typeface="Calibri"/>
              </a:rPr>
              <a:t>SÉCURITÉ: </a:t>
            </a:r>
            <a:endParaRPr b="1" dirty="0">
              <a:solidFill>
                <a:schemeClr val="lt1"/>
              </a:solidFill>
              <a:latin typeface="Calibri"/>
              <a:cs typeface="Calibri"/>
            </a:endParaRPr>
          </a:p>
          <a:p>
            <a:pPr>
              <a:lnSpc>
                <a:spcPts val="2200"/>
              </a:lnSpc>
              <a:spcAft>
                <a:spcPts val="600"/>
              </a:spcAft>
            </a:pPr>
            <a:r>
              <a:rPr lang="en-US" dirty="0">
                <a:solidFill>
                  <a:schemeClr val="lt1"/>
                </a:solidFill>
                <a:latin typeface="Calibri"/>
                <a:cs typeface="Calibri"/>
                <a:sym typeface="Calibri"/>
              </a:rPr>
              <a:t>Les clients, les </a:t>
            </a:r>
            <a:r>
              <a:rPr lang="en-US" dirty="0" err="1">
                <a:solidFill>
                  <a:schemeClr val="lt1"/>
                </a:solidFill>
                <a:latin typeface="Calibri"/>
                <a:cs typeface="Calibri"/>
                <a:sym typeface="Calibri"/>
              </a:rPr>
              <a:t>travailleurs</a:t>
            </a:r>
            <a:r>
              <a:rPr lang="en-US" dirty="0">
                <a:solidFill>
                  <a:schemeClr val="lt1"/>
                </a:solidFill>
                <a:latin typeface="Calibri"/>
                <a:cs typeface="Calibri"/>
                <a:sym typeface="Calibri"/>
              </a:rPr>
              <a:t> et les </a:t>
            </a:r>
            <a:r>
              <a:rPr lang="en-US" dirty="0" err="1">
                <a:solidFill>
                  <a:schemeClr val="lt1"/>
                </a:solidFill>
                <a:latin typeface="Calibri"/>
                <a:cs typeface="Calibri"/>
                <a:sym typeface="Calibri"/>
              </a:rPr>
              <a:t>communautés</a:t>
            </a:r>
            <a:r>
              <a:rPr lang="en-US" dirty="0">
                <a:solidFill>
                  <a:schemeClr val="lt1"/>
                </a:solidFill>
                <a:latin typeface="Calibri"/>
                <a:cs typeface="Calibri"/>
                <a:sym typeface="Calibri"/>
              </a:rPr>
              <a:t> </a:t>
            </a:r>
            <a:r>
              <a:rPr lang="en-US" dirty="0" err="1">
                <a:solidFill>
                  <a:schemeClr val="lt1"/>
                </a:solidFill>
                <a:latin typeface="Calibri"/>
                <a:cs typeface="Calibri"/>
                <a:sym typeface="Calibri"/>
              </a:rPr>
              <a:t>sont</a:t>
            </a:r>
            <a:r>
              <a:rPr lang="en-US" dirty="0">
                <a:solidFill>
                  <a:schemeClr val="lt1"/>
                </a:solidFill>
                <a:latin typeface="Calibri"/>
                <a:cs typeface="Calibri"/>
                <a:sym typeface="Calibri"/>
              </a:rPr>
              <a:t> protégés </a:t>
            </a:r>
            <a:r>
              <a:rPr lang="en-US" dirty="0" err="1">
                <a:solidFill>
                  <a:schemeClr val="lt1"/>
                </a:solidFill>
                <a:latin typeface="Calibri"/>
                <a:cs typeface="Calibri"/>
                <a:sym typeface="Calibri"/>
              </a:rPr>
              <a:t>contre</a:t>
            </a:r>
            <a:r>
              <a:rPr lang="en-US" dirty="0">
                <a:solidFill>
                  <a:schemeClr val="lt1"/>
                </a:solidFill>
                <a:latin typeface="Calibri"/>
                <a:cs typeface="Calibri"/>
                <a:sym typeface="Calibri"/>
              </a:rPr>
              <a:t> les </a:t>
            </a:r>
            <a:r>
              <a:rPr lang="en-US" dirty="0" err="1">
                <a:solidFill>
                  <a:schemeClr val="lt1"/>
                </a:solidFill>
                <a:latin typeface="Calibri"/>
                <a:cs typeface="Calibri"/>
                <a:sym typeface="Calibri"/>
              </a:rPr>
              <a:t>risques</a:t>
            </a:r>
            <a:r>
              <a:rPr lang="en-US" dirty="0">
                <a:solidFill>
                  <a:schemeClr val="lt1"/>
                </a:solidFill>
                <a:latin typeface="Calibri"/>
                <a:cs typeface="Calibri"/>
                <a:sym typeface="Calibri"/>
              </a:rPr>
              <a:t> pour la </a:t>
            </a:r>
            <a:r>
              <a:rPr lang="en-US" dirty="0" err="1">
                <a:solidFill>
                  <a:schemeClr val="lt1"/>
                </a:solidFill>
                <a:latin typeface="Calibri"/>
                <a:cs typeface="Calibri"/>
                <a:sym typeface="Calibri"/>
              </a:rPr>
              <a:t>sécurité</a:t>
            </a:r>
            <a:r>
              <a:rPr lang="en-US" dirty="0">
                <a:solidFill>
                  <a:schemeClr val="lt1"/>
                </a:solidFill>
                <a:latin typeface="Calibri"/>
                <a:cs typeface="Calibri"/>
                <a:sym typeface="Calibri"/>
              </a:rPr>
              <a:t> et la </a:t>
            </a:r>
            <a:r>
              <a:rPr lang="en-US" dirty="0" err="1">
                <a:solidFill>
                  <a:schemeClr val="lt1"/>
                </a:solidFill>
                <a:latin typeface="Calibri"/>
                <a:cs typeface="Calibri"/>
                <a:sym typeface="Calibri"/>
              </a:rPr>
              <a:t>santé</a:t>
            </a:r>
            <a:endParaRPr lang="en-US" dirty="0">
              <a:solidFill>
                <a:schemeClr val="lt1"/>
              </a:solidFill>
              <a:latin typeface="Calibri"/>
              <a:cs typeface="Calibri"/>
              <a:sym typeface="Calibri"/>
            </a:endParaRPr>
          </a:p>
        </p:txBody>
      </p:sp>
      <p:sp>
        <p:nvSpPr>
          <p:cNvPr id="21" name="Google Shape;168;p7">
            <a:extLst>
              <a:ext uri="{FF2B5EF4-FFF2-40B4-BE49-F238E27FC236}">
                <a16:creationId xmlns:a16="http://schemas.microsoft.com/office/drawing/2014/main" id="{E0760E0E-11F8-95EB-E8D9-AB5405D8866D}"/>
              </a:ext>
            </a:extLst>
          </p:cNvPr>
          <p:cNvSpPr/>
          <p:nvPr/>
        </p:nvSpPr>
        <p:spPr>
          <a:xfrm>
            <a:off x="7934132" y="1144441"/>
            <a:ext cx="2828925" cy="2108867"/>
          </a:xfrm>
          <a:prstGeom prst="rect">
            <a:avLst/>
          </a:prstGeom>
          <a:solidFill>
            <a:schemeClr val="bg1">
              <a:lumMod val="85000"/>
            </a:schemeClr>
          </a:solidFill>
          <a:ln>
            <a:noFill/>
          </a:ln>
        </p:spPr>
        <p:txBody>
          <a:bodyPr spcFirstLastPara="1" wrap="square" lIns="91425" tIns="45700" rIns="91425" bIns="45700" anchor="t" anchorCtr="0">
            <a:noAutofit/>
          </a:bodyPr>
          <a:lstStyle/>
          <a:p>
            <a:pPr>
              <a:lnSpc>
                <a:spcPts val="2200"/>
              </a:lnSpc>
              <a:spcAft>
                <a:spcPts val="600"/>
              </a:spcAft>
            </a:pPr>
            <a:r>
              <a:rPr lang="en-GB" b="1" dirty="0">
                <a:solidFill>
                  <a:schemeClr val="lt1"/>
                </a:solidFill>
                <a:latin typeface="Calibri"/>
                <a:cs typeface="Calibri"/>
                <a:sym typeface="Calibri"/>
              </a:rPr>
              <a:t>DURABILITÉ: </a:t>
            </a:r>
            <a:endParaRPr b="1" dirty="0">
              <a:solidFill>
                <a:schemeClr val="lt1"/>
              </a:solidFill>
              <a:latin typeface="Calibri"/>
              <a:cs typeface="Calibri"/>
            </a:endParaRPr>
          </a:p>
          <a:p>
            <a:pPr>
              <a:lnSpc>
                <a:spcPts val="2200"/>
              </a:lnSpc>
              <a:spcAft>
                <a:spcPts val="600"/>
              </a:spcAft>
            </a:pPr>
            <a:r>
              <a:rPr lang="en-US" dirty="0">
                <a:solidFill>
                  <a:schemeClr val="lt1"/>
                </a:solidFill>
                <a:latin typeface="Calibri"/>
                <a:cs typeface="Calibri"/>
                <a:sym typeface="Calibri"/>
              </a:rPr>
              <a:t>Les services </a:t>
            </a:r>
            <a:r>
              <a:rPr lang="en-US" dirty="0" err="1">
                <a:solidFill>
                  <a:schemeClr val="lt1"/>
                </a:solidFill>
                <a:latin typeface="Calibri"/>
                <a:cs typeface="Calibri"/>
                <a:sym typeface="Calibri"/>
              </a:rPr>
              <a:t>sont</a:t>
            </a:r>
            <a:r>
              <a:rPr lang="en-US" dirty="0">
                <a:solidFill>
                  <a:schemeClr val="lt1"/>
                </a:solidFill>
                <a:latin typeface="Calibri"/>
                <a:cs typeface="Calibri"/>
                <a:sym typeface="Calibri"/>
              </a:rPr>
              <a:t> </a:t>
            </a:r>
            <a:r>
              <a:rPr lang="en-US" dirty="0" err="1">
                <a:solidFill>
                  <a:schemeClr val="lt1"/>
                </a:solidFill>
                <a:latin typeface="Calibri"/>
                <a:cs typeface="Calibri"/>
                <a:sym typeface="Calibri"/>
              </a:rPr>
              <a:t>fournis</a:t>
            </a:r>
            <a:r>
              <a:rPr lang="en-US" dirty="0">
                <a:solidFill>
                  <a:schemeClr val="lt1"/>
                </a:solidFill>
                <a:latin typeface="Calibri"/>
                <a:cs typeface="Calibri"/>
                <a:sym typeface="Calibri"/>
              </a:rPr>
              <a:t> de manière </a:t>
            </a:r>
            <a:r>
              <a:rPr lang="en-US" dirty="0" err="1">
                <a:solidFill>
                  <a:schemeClr val="lt1"/>
                </a:solidFill>
                <a:latin typeface="Calibri"/>
                <a:cs typeface="Calibri"/>
                <a:sym typeface="Calibri"/>
              </a:rPr>
              <a:t>fiable</a:t>
            </a:r>
            <a:r>
              <a:rPr lang="en-US" dirty="0">
                <a:solidFill>
                  <a:schemeClr val="lt1"/>
                </a:solidFill>
                <a:latin typeface="Calibri"/>
                <a:cs typeface="Calibri"/>
                <a:sym typeface="Calibri"/>
              </a:rPr>
              <a:t> grâce </a:t>
            </a:r>
            <a:r>
              <a:rPr lang="en-US" dirty="0" err="1">
                <a:solidFill>
                  <a:schemeClr val="lt1"/>
                </a:solidFill>
                <a:latin typeface="Calibri"/>
                <a:cs typeface="Calibri"/>
                <a:sym typeface="Calibri"/>
              </a:rPr>
              <a:t>à</a:t>
            </a:r>
            <a:r>
              <a:rPr lang="en-US" dirty="0">
                <a:solidFill>
                  <a:schemeClr val="lt1"/>
                </a:solidFill>
                <a:latin typeface="Calibri"/>
                <a:cs typeface="Calibri"/>
                <a:sym typeface="Calibri"/>
              </a:rPr>
              <a:t> </a:t>
            </a:r>
            <a:r>
              <a:rPr lang="en-US" dirty="0" err="1">
                <a:solidFill>
                  <a:schemeClr val="lt1"/>
                </a:solidFill>
                <a:latin typeface="Calibri"/>
                <a:cs typeface="Calibri"/>
                <a:sym typeface="Calibri"/>
              </a:rPr>
              <a:t>une</a:t>
            </a:r>
            <a:r>
              <a:rPr lang="en-US" dirty="0">
                <a:solidFill>
                  <a:schemeClr val="lt1"/>
                </a:solidFill>
                <a:latin typeface="Calibri"/>
                <a:cs typeface="Calibri"/>
                <a:sym typeface="Calibri"/>
              </a:rPr>
              <a:t> bonne gestion des </a:t>
            </a:r>
            <a:r>
              <a:rPr lang="en-US" dirty="0" err="1">
                <a:solidFill>
                  <a:schemeClr val="lt1"/>
                </a:solidFill>
                <a:latin typeface="Calibri"/>
                <a:cs typeface="Calibri"/>
                <a:sym typeface="Calibri"/>
              </a:rPr>
              <a:t>ressources</a:t>
            </a:r>
            <a:r>
              <a:rPr lang="en-US" dirty="0">
                <a:solidFill>
                  <a:schemeClr val="lt1"/>
                </a:solidFill>
                <a:latin typeface="Calibri"/>
                <a:cs typeface="Calibri"/>
                <a:sym typeface="Calibri"/>
              </a:rPr>
              <a:t> </a:t>
            </a:r>
            <a:r>
              <a:rPr lang="en-US" dirty="0" err="1">
                <a:solidFill>
                  <a:schemeClr val="lt1"/>
                </a:solidFill>
                <a:latin typeface="Calibri"/>
                <a:cs typeface="Calibri"/>
                <a:sym typeface="Calibri"/>
              </a:rPr>
              <a:t>humaines</a:t>
            </a:r>
            <a:r>
              <a:rPr lang="en-US" dirty="0">
                <a:solidFill>
                  <a:schemeClr val="lt1"/>
                </a:solidFill>
                <a:latin typeface="Calibri"/>
                <a:cs typeface="Calibri"/>
                <a:sym typeface="Calibri"/>
              </a:rPr>
              <a:t>, </a:t>
            </a:r>
            <a:r>
              <a:rPr lang="en-US" dirty="0" err="1">
                <a:solidFill>
                  <a:schemeClr val="lt1"/>
                </a:solidFill>
                <a:latin typeface="Calibri"/>
                <a:cs typeface="Calibri"/>
                <a:sym typeface="Calibri"/>
              </a:rPr>
              <a:t>financières</a:t>
            </a:r>
            <a:r>
              <a:rPr lang="en-US" dirty="0">
                <a:solidFill>
                  <a:schemeClr val="lt1"/>
                </a:solidFill>
                <a:latin typeface="Calibri"/>
                <a:cs typeface="Calibri"/>
                <a:sym typeface="Calibri"/>
              </a:rPr>
              <a:t> et </a:t>
            </a:r>
            <a:r>
              <a:rPr lang="en-US" dirty="0" err="1">
                <a:solidFill>
                  <a:schemeClr val="lt1"/>
                </a:solidFill>
                <a:latin typeface="Calibri"/>
                <a:cs typeface="Calibri"/>
                <a:sym typeface="Calibri"/>
              </a:rPr>
              <a:t>naturelles</a:t>
            </a:r>
            <a:endParaRPr lang="en-US" dirty="0">
              <a:solidFill>
                <a:schemeClr val="lt1"/>
              </a:solidFill>
              <a:latin typeface="Calibri"/>
              <a:cs typeface="Calibri"/>
              <a:sym typeface="Calibri"/>
            </a:endParaRPr>
          </a:p>
        </p:txBody>
      </p:sp>
      <p:sp>
        <p:nvSpPr>
          <p:cNvPr id="22" name="Google Shape;168;p7">
            <a:extLst>
              <a:ext uri="{FF2B5EF4-FFF2-40B4-BE49-F238E27FC236}">
                <a16:creationId xmlns:a16="http://schemas.microsoft.com/office/drawing/2014/main" id="{549B5AEA-A7D9-F193-3755-55A3C1531719}"/>
              </a:ext>
            </a:extLst>
          </p:cNvPr>
          <p:cNvSpPr/>
          <p:nvPr/>
        </p:nvSpPr>
        <p:spPr>
          <a:xfrm>
            <a:off x="1923856" y="3434757"/>
            <a:ext cx="2828925" cy="2426397"/>
          </a:xfrm>
          <a:prstGeom prst="rect">
            <a:avLst/>
          </a:prstGeom>
          <a:solidFill>
            <a:schemeClr val="bg2">
              <a:lumMod val="75000"/>
              <a:alpha val="15000"/>
            </a:schemeClr>
          </a:solidFill>
          <a:ln>
            <a:noFill/>
          </a:ln>
        </p:spPr>
        <p:txBody>
          <a:bodyPr spcFirstLastPara="1" wrap="square" lIns="91425" tIns="45700" rIns="91425" bIns="45700" anchor="t" anchorCtr="0">
            <a:noAutofit/>
          </a:bodyPr>
          <a:lstStyle/>
          <a:p>
            <a:pPr>
              <a:lnSpc>
                <a:spcPts val="2200"/>
              </a:lnSpc>
              <a:spcAft>
                <a:spcPts val="600"/>
              </a:spcAft>
            </a:pPr>
            <a:r>
              <a:rPr lang="en-GB" b="1" dirty="0">
                <a:latin typeface="Calibri"/>
                <a:cs typeface="Calibri"/>
                <a:sym typeface="Calibri"/>
              </a:rPr>
              <a:t>RESPONSABILITÉ: </a:t>
            </a:r>
            <a:endParaRPr b="1" dirty="0">
              <a:latin typeface="Calibri"/>
              <a:cs typeface="Calibri"/>
            </a:endParaRPr>
          </a:p>
          <a:p>
            <a:pPr>
              <a:lnSpc>
                <a:spcPts val="2200"/>
              </a:lnSpc>
              <a:spcAft>
                <a:spcPts val="600"/>
              </a:spcAft>
            </a:pPr>
            <a:r>
              <a:rPr lang="en-US" dirty="0" err="1">
                <a:latin typeface="Calibri"/>
                <a:cs typeface="Calibri"/>
                <a:sym typeface="Calibri"/>
              </a:rPr>
              <a:t>L'autorité</a:t>
            </a:r>
            <a:r>
              <a:rPr lang="en-US" dirty="0">
                <a:latin typeface="Calibri"/>
                <a:cs typeface="Calibri"/>
                <a:sym typeface="Calibri"/>
              </a:rPr>
              <a:t> </a:t>
            </a:r>
            <a:r>
              <a:rPr lang="en-US" dirty="0" err="1">
                <a:latin typeface="Calibri"/>
                <a:cs typeface="Calibri"/>
                <a:sym typeface="Calibri"/>
              </a:rPr>
              <a:t>ou</a:t>
            </a:r>
            <a:r>
              <a:rPr lang="en-US" dirty="0">
                <a:latin typeface="Calibri"/>
                <a:cs typeface="Calibri"/>
                <a:sym typeface="Calibri"/>
              </a:rPr>
              <a:t> les </a:t>
            </a:r>
            <a:r>
              <a:rPr lang="en-US" dirty="0" err="1">
                <a:latin typeface="Calibri"/>
                <a:cs typeface="Calibri"/>
                <a:sym typeface="Calibri"/>
              </a:rPr>
              <a:t>autorités</a:t>
            </a:r>
            <a:r>
              <a:rPr lang="en-US" dirty="0">
                <a:latin typeface="Calibri"/>
                <a:cs typeface="Calibri"/>
                <a:sym typeface="Calibri"/>
              </a:rPr>
              <a:t> </a:t>
            </a:r>
            <a:r>
              <a:rPr lang="en-US" dirty="0" err="1">
                <a:latin typeface="Calibri"/>
                <a:cs typeface="Calibri"/>
                <a:sym typeface="Calibri"/>
              </a:rPr>
              <a:t>ont</a:t>
            </a:r>
            <a:r>
              <a:rPr lang="en-US" dirty="0">
                <a:latin typeface="Calibri"/>
                <a:cs typeface="Calibri"/>
                <a:sym typeface="Calibri"/>
              </a:rPr>
              <a:t> un </a:t>
            </a:r>
            <a:r>
              <a:rPr lang="en-US" dirty="0" err="1">
                <a:latin typeface="Calibri"/>
                <a:cs typeface="Calibri"/>
                <a:sym typeface="Calibri"/>
              </a:rPr>
              <a:t>mandat</a:t>
            </a:r>
            <a:r>
              <a:rPr lang="en-US" dirty="0">
                <a:latin typeface="Calibri"/>
                <a:cs typeface="Calibri"/>
                <a:sym typeface="Calibri"/>
              </a:rPr>
              <a:t> </a:t>
            </a:r>
            <a:r>
              <a:rPr lang="en-US" dirty="0" err="1">
                <a:latin typeface="Calibri"/>
                <a:cs typeface="Calibri"/>
                <a:sym typeface="Calibri"/>
              </a:rPr>
              <a:t>clair</a:t>
            </a:r>
            <a:r>
              <a:rPr lang="en-US" dirty="0">
                <a:latin typeface="Calibri"/>
                <a:cs typeface="Calibri"/>
                <a:sym typeface="Calibri"/>
              </a:rPr>
              <a:t> pour </a:t>
            </a:r>
            <a:r>
              <a:rPr lang="en-US" dirty="0" err="1">
                <a:latin typeface="Calibri"/>
                <a:cs typeface="Calibri"/>
                <a:sym typeface="Calibri"/>
              </a:rPr>
              <a:t>garantir</a:t>
            </a:r>
            <a:r>
              <a:rPr lang="en-US" dirty="0">
                <a:latin typeface="Calibri"/>
                <a:cs typeface="Calibri"/>
                <a:sym typeface="Calibri"/>
              </a:rPr>
              <a:t> des services </a:t>
            </a:r>
            <a:r>
              <a:rPr lang="en-US" dirty="0" err="1">
                <a:latin typeface="Calibri"/>
                <a:cs typeface="Calibri"/>
                <a:sym typeface="Calibri"/>
              </a:rPr>
              <a:t>d'assainissement</a:t>
            </a:r>
            <a:r>
              <a:rPr lang="en-US" dirty="0">
                <a:latin typeface="Calibri"/>
                <a:cs typeface="Calibri"/>
                <a:sym typeface="Calibri"/>
              </a:rPr>
              <a:t> </a:t>
            </a:r>
            <a:r>
              <a:rPr lang="en-US" dirty="0" err="1">
                <a:latin typeface="Calibri"/>
                <a:cs typeface="Calibri"/>
                <a:sym typeface="Calibri"/>
              </a:rPr>
              <a:t>inclusifs</a:t>
            </a:r>
            <a:r>
              <a:rPr lang="en-US" dirty="0">
                <a:latin typeface="Calibri"/>
                <a:cs typeface="Calibri"/>
                <a:sym typeface="Calibri"/>
              </a:rPr>
              <a:t> et </a:t>
            </a:r>
            <a:r>
              <a:rPr lang="en-US" dirty="0" err="1">
                <a:latin typeface="Calibri"/>
                <a:cs typeface="Calibri"/>
                <a:sym typeface="Calibri"/>
              </a:rPr>
              <a:t>sûrs</a:t>
            </a:r>
            <a:endParaRPr dirty="0">
              <a:latin typeface="Calibri"/>
              <a:cs typeface="Calibri"/>
            </a:endParaRPr>
          </a:p>
        </p:txBody>
      </p:sp>
      <p:sp>
        <p:nvSpPr>
          <p:cNvPr id="23" name="Google Shape;174;p7">
            <a:extLst>
              <a:ext uri="{FF2B5EF4-FFF2-40B4-BE49-F238E27FC236}">
                <a16:creationId xmlns:a16="http://schemas.microsoft.com/office/drawing/2014/main" id="{77EF3A5F-F856-4691-40C2-210AB485D34F}"/>
              </a:ext>
            </a:extLst>
          </p:cNvPr>
          <p:cNvSpPr txBox="1"/>
          <p:nvPr/>
        </p:nvSpPr>
        <p:spPr>
          <a:xfrm rot="-5400000">
            <a:off x="606111" y="3927657"/>
            <a:ext cx="1778434" cy="857056"/>
          </a:xfrm>
          <a:prstGeom prst="rect">
            <a:avLst/>
          </a:prstGeom>
          <a:noFill/>
          <a:ln>
            <a:noFill/>
          </a:ln>
        </p:spPr>
        <p:txBody>
          <a:bodyPr spcFirstLastPara="1" wrap="square" lIns="0" tIns="0" rIns="0" bIns="0" anchor="ctr" anchorCtr="0">
            <a:noAutofit/>
          </a:bodyPr>
          <a:lstStyle/>
          <a:p>
            <a:pPr marL="0" marR="0" lvl="0" indent="0" algn="ctr" rtl="0">
              <a:lnSpc>
                <a:spcPts val="2300"/>
              </a:lnSpc>
              <a:spcBef>
                <a:spcPts val="0"/>
              </a:spcBef>
              <a:spcAft>
                <a:spcPts val="0"/>
              </a:spcAft>
              <a:buNone/>
            </a:pPr>
            <a:r>
              <a:rPr lang="en-GB" sz="2400" b="1" dirty="0" err="1">
                <a:latin typeface="Calibri" panose="020F0502020204030204" pitchFamily="34" charset="0"/>
                <a:cs typeface="Calibri" panose="020F0502020204030204" pitchFamily="34" charset="0"/>
                <a:sym typeface="Arial"/>
              </a:rPr>
              <a:t>Fonctions</a:t>
            </a:r>
            <a:r>
              <a:rPr lang="en-GB" sz="2400" b="1" dirty="0">
                <a:latin typeface="Calibri" panose="020F0502020204030204" pitchFamily="34" charset="0"/>
                <a:cs typeface="Calibri" panose="020F0502020204030204" pitchFamily="34" charset="0"/>
                <a:sym typeface="Arial"/>
              </a:rPr>
              <a:t> du </a:t>
            </a:r>
            <a:r>
              <a:rPr lang="en-GB" sz="2400" b="1" dirty="0" err="1">
                <a:latin typeface="Calibri" panose="020F0502020204030204" pitchFamily="34" charset="0"/>
                <a:cs typeface="Calibri" panose="020F0502020204030204" pitchFamily="34" charset="0"/>
                <a:sym typeface="Arial"/>
              </a:rPr>
              <a:t>système</a:t>
            </a:r>
            <a:endParaRPr lang="en-GB" sz="2400" b="1" dirty="0">
              <a:latin typeface="Calibri" panose="020F0502020204030204" pitchFamily="34" charset="0"/>
              <a:cs typeface="Calibri" panose="020F0502020204030204" pitchFamily="34" charset="0"/>
              <a:sym typeface="Arial"/>
            </a:endParaRPr>
          </a:p>
        </p:txBody>
      </p:sp>
      <p:sp>
        <p:nvSpPr>
          <p:cNvPr id="24" name="Google Shape;168;p7">
            <a:extLst>
              <a:ext uri="{FF2B5EF4-FFF2-40B4-BE49-F238E27FC236}">
                <a16:creationId xmlns:a16="http://schemas.microsoft.com/office/drawing/2014/main" id="{F522C1F8-C5D7-0AB7-9FC7-2F58246CA264}"/>
              </a:ext>
            </a:extLst>
          </p:cNvPr>
          <p:cNvSpPr/>
          <p:nvPr/>
        </p:nvSpPr>
        <p:spPr>
          <a:xfrm>
            <a:off x="4923539" y="3434757"/>
            <a:ext cx="2828925" cy="2426397"/>
          </a:xfrm>
          <a:prstGeom prst="rect">
            <a:avLst/>
          </a:prstGeom>
          <a:solidFill>
            <a:schemeClr val="bg2">
              <a:lumMod val="75000"/>
              <a:alpha val="15000"/>
            </a:schemeClr>
          </a:solidFill>
          <a:ln>
            <a:noFill/>
          </a:ln>
        </p:spPr>
        <p:txBody>
          <a:bodyPr spcFirstLastPara="1" wrap="square" lIns="91425" tIns="45700" rIns="91425" bIns="45700" anchor="t" anchorCtr="0">
            <a:noAutofit/>
          </a:bodyPr>
          <a:lstStyle/>
          <a:p>
            <a:pPr>
              <a:lnSpc>
                <a:spcPts val="2200"/>
              </a:lnSpc>
              <a:spcAft>
                <a:spcPts val="600"/>
              </a:spcAft>
            </a:pPr>
            <a:r>
              <a:rPr lang="en-GB" b="1" dirty="0">
                <a:latin typeface="Calibri"/>
                <a:cs typeface="Calibri"/>
                <a:sym typeface="Calibri"/>
              </a:rPr>
              <a:t>OBLIGATION DE RENDRE COMPTE: </a:t>
            </a:r>
            <a:endParaRPr b="1" dirty="0">
              <a:latin typeface="Calibri"/>
              <a:cs typeface="Calibri"/>
            </a:endParaRPr>
          </a:p>
          <a:p>
            <a:pPr>
              <a:lnSpc>
                <a:spcPts val="2200"/>
              </a:lnSpc>
              <a:spcAft>
                <a:spcPts val="600"/>
              </a:spcAft>
            </a:pPr>
            <a:r>
              <a:rPr lang="en-US" dirty="0">
                <a:latin typeface="Calibri"/>
                <a:cs typeface="Calibri"/>
                <a:sym typeface="Calibri"/>
              </a:rPr>
              <a:t>La performance </a:t>
            </a:r>
            <a:r>
              <a:rPr lang="en-US" dirty="0" err="1">
                <a:latin typeface="Calibri"/>
                <a:cs typeface="Calibri"/>
                <a:sym typeface="Calibri"/>
              </a:rPr>
              <a:t>est</a:t>
            </a:r>
            <a:r>
              <a:rPr lang="en-US" dirty="0">
                <a:latin typeface="Calibri"/>
                <a:cs typeface="Calibri"/>
                <a:sym typeface="Calibri"/>
              </a:rPr>
              <a:t> </a:t>
            </a:r>
            <a:r>
              <a:rPr lang="en-US" dirty="0" err="1">
                <a:latin typeface="Calibri"/>
                <a:cs typeface="Calibri"/>
                <a:sym typeface="Calibri"/>
              </a:rPr>
              <a:t>surveillée</a:t>
            </a:r>
            <a:r>
              <a:rPr lang="en-US" dirty="0">
                <a:latin typeface="Calibri"/>
                <a:cs typeface="Calibri"/>
                <a:sym typeface="Calibri"/>
              </a:rPr>
              <a:t> de manière </a:t>
            </a:r>
            <a:r>
              <a:rPr lang="en-US" dirty="0" err="1">
                <a:latin typeface="Calibri"/>
                <a:cs typeface="Calibri"/>
                <a:sym typeface="Calibri"/>
              </a:rPr>
              <a:t>transparente</a:t>
            </a:r>
            <a:r>
              <a:rPr lang="en-US" dirty="0">
                <a:latin typeface="Calibri"/>
                <a:cs typeface="Calibri"/>
                <a:sym typeface="Calibri"/>
              </a:rPr>
              <a:t> et </a:t>
            </a:r>
            <a:r>
              <a:rPr lang="en-US" dirty="0" err="1">
                <a:latin typeface="Calibri"/>
                <a:cs typeface="Calibri"/>
                <a:sym typeface="Calibri"/>
              </a:rPr>
              <a:t>gérée</a:t>
            </a:r>
            <a:r>
              <a:rPr lang="en-US" dirty="0">
                <a:latin typeface="Calibri"/>
                <a:cs typeface="Calibri"/>
                <a:sym typeface="Calibri"/>
              </a:rPr>
              <a:t> avec des </a:t>
            </a:r>
            <a:r>
              <a:rPr lang="en-US" dirty="0" err="1">
                <a:latin typeface="Calibri"/>
                <a:cs typeface="Calibri"/>
                <a:sym typeface="Calibri"/>
              </a:rPr>
              <a:t>données</a:t>
            </a:r>
            <a:r>
              <a:rPr lang="en-US" dirty="0">
                <a:latin typeface="Calibri"/>
                <a:cs typeface="Calibri"/>
                <a:sym typeface="Calibri"/>
              </a:rPr>
              <a:t>, de la transparence et des </a:t>
            </a:r>
            <a:r>
              <a:rPr lang="en-US" dirty="0" err="1">
                <a:latin typeface="Calibri"/>
                <a:cs typeface="Calibri"/>
                <a:sym typeface="Calibri"/>
              </a:rPr>
              <a:t>incitations</a:t>
            </a:r>
            <a:endParaRPr lang="en-US" dirty="0">
              <a:latin typeface="Calibri"/>
              <a:cs typeface="Calibri"/>
              <a:sym typeface="Calibri"/>
            </a:endParaRPr>
          </a:p>
        </p:txBody>
      </p:sp>
      <p:sp>
        <p:nvSpPr>
          <p:cNvPr id="25" name="Google Shape;168;p7">
            <a:extLst>
              <a:ext uri="{FF2B5EF4-FFF2-40B4-BE49-F238E27FC236}">
                <a16:creationId xmlns:a16="http://schemas.microsoft.com/office/drawing/2014/main" id="{41E69445-8D5E-E3AE-34ED-CB978B7AF987}"/>
              </a:ext>
            </a:extLst>
          </p:cNvPr>
          <p:cNvSpPr/>
          <p:nvPr/>
        </p:nvSpPr>
        <p:spPr>
          <a:xfrm>
            <a:off x="7934132" y="3434757"/>
            <a:ext cx="2828925" cy="2426397"/>
          </a:xfrm>
          <a:prstGeom prst="rect">
            <a:avLst/>
          </a:prstGeom>
          <a:solidFill>
            <a:schemeClr val="bg2">
              <a:lumMod val="75000"/>
              <a:alpha val="15000"/>
            </a:schemeClr>
          </a:solidFill>
          <a:ln>
            <a:noFill/>
          </a:ln>
        </p:spPr>
        <p:txBody>
          <a:bodyPr spcFirstLastPara="1" wrap="square" lIns="91425" tIns="45700" rIns="91425" bIns="45700" anchor="t" anchorCtr="0">
            <a:noAutofit/>
          </a:bodyPr>
          <a:lstStyle/>
          <a:p>
            <a:pPr>
              <a:lnSpc>
                <a:spcPts val="2200"/>
              </a:lnSpc>
              <a:spcAft>
                <a:spcPts val="600"/>
              </a:spcAft>
            </a:pPr>
            <a:r>
              <a:rPr lang="en-GB" b="1" dirty="0">
                <a:latin typeface="Calibri"/>
                <a:cs typeface="Calibri"/>
                <a:sym typeface="Calibri"/>
              </a:rPr>
              <a:t>PLANIFICATION ET GESTION DES RESSOURCES: </a:t>
            </a:r>
            <a:endParaRPr b="1" dirty="0">
              <a:latin typeface="Calibri"/>
              <a:cs typeface="Calibri"/>
            </a:endParaRPr>
          </a:p>
          <a:p>
            <a:pPr>
              <a:lnSpc>
                <a:spcPts val="2200"/>
              </a:lnSpc>
              <a:spcAft>
                <a:spcPts val="600"/>
              </a:spcAft>
            </a:pPr>
            <a:r>
              <a:rPr lang="en-US" dirty="0">
                <a:latin typeface="Calibri"/>
                <a:cs typeface="Calibri"/>
                <a:sym typeface="Calibri"/>
              </a:rPr>
              <a:t>Les </a:t>
            </a:r>
            <a:r>
              <a:rPr lang="en-US" dirty="0" err="1">
                <a:latin typeface="Calibri"/>
                <a:cs typeface="Calibri"/>
                <a:sym typeface="Calibri"/>
              </a:rPr>
              <a:t>ressources</a:t>
            </a:r>
            <a:r>
              <a:rPr lang="en-US" dirty="0">
                <a:latin typeface="Calibri"/>
                <a:cs typeface="Calibri"/>
                <a:sym typeface="Calibri"/>
              </a:rPr>
              <a:t> </a:t>
            </a:r>
            <a:r>
              <a:rPr lang="en-US" dirty="0" err="1">
                <a:latin typeface="Calibri"/>
                <a:cs typeface="Calibri"/>
                <a:sym typeface="Calibri"/>
              </a:rPr>
              <a:t>sont</a:t>
            </a:r>
            <a:r>
              <a:rPr lang="en-US" dirty="0">
                <a:latin typeface="Calibri"/>
                <a:cs typeface="Calibri"/>
                <a:sym typeface="Calibri"/>
              </a:rPr>
              <a:t> </a:t>
            </a:r>
            <a:r>
              <a:rPr lang="en-US" dirty="0" err="1">
                <a:latin typeface="Calibri"/>
                <a:cs typeface="Calibri"/>
                <a:sym typeface="Calibri"/>
              </a:rPr>
              <a:t>gérées</a:t>
            </a:r>
            <a:r>
              <a:rPr lang="en-US" dirty="0">
                <a:latin typeface="Calibri"/>
                <a:cs typeface="Calibri"/>
                <a:sym typeface="Calibri"/>
              </a:rPr>
              <a:t> pour </a:t>
            </a:r>
            <a:r>
              <a:rPr lang="en-US" dirty="0" err="1">
                <a:latin typeface="Calibri"/>
                <a:cs typeface="Calibri"/>
                <a:sym typeface="Calibri"/>
              </a:rPr>
              <a:t>soutenir</a:t>
            </a:r>
            <a:r>
              <a:rPr lang="en-US" dirty="0">
                <a:latin typeface="Calibri"/>
                <a:cs typeface="Calibri"/>
                <a:sym typeface="Calibri"/>
              </a:rPr>
              <a:t> la mise </a:t>
            </a:r>
            <a:r>
              <a:rPr lang="en-US" dirty="0" err="1">
                <a:latin typeface="Calibri"/>
                <a:cs typeface="Calibri"/>
                <a:sym typeface="Calibri"/>
              </a:rPr>
              <a:t>en</a:t>
            </a:r>
            <a:r>
              <a:rPr lang="en-US" dirty="0">
                <a:latin typeface="Calibri"/>
                <a:cs typeface="Calibri"/>
                <a:sym typeface="Calibri"/>
              </a:rPr>
              <a:t> </a:t>
            </a:r>
            <a:r>
              <a:rPr lang="en-US" dirty="0" err="1">
                <a:latin typeface="Calibri"/>
                <a:cs typeface="Calibri"/>
                <a:sym typeface="Calibri"/>
              </a:rPr>
              <a:t>œuvre</a:t>
            </a:r>
            <a:r>
              <a:rPr lang="en-US" dirty="0">
                <a:latin typeface="Calibri"/>
                <a:cs typeface="Calibri"/>
                <a:sym typeface="Calibri"/>
              </a:rPr>
              <a:t> du </a:t>
            </a:r>
            <a:r>
              <a:rPr lang="en-US" dirty="0" err="1">
                <a:latin typeface="Calibri"/>
                <a:cs typeface="Calibri"/>
                <a:sym typeface="Calibri"/>
              </a:rPr>
              <a:t>mandat</a:t>
            </a:r>
            <a:r>
              <a:rPr lang="en-US" dirty="0">
                <a:latin typeface="Calibri"/>
                <a:cs typeface="Calibri"/>
                <a:sym typeface="Calibri"/>
              </a:rPr>
              <a:t> et </a:t>
            </a:r>
            <a:r>
              <a:rPr lang="en-US" dirty="0" err="1">
                <a:latin typeface="Calibri"/>
                <a:cs typeface="Calibri"/>
                <a:sym typeface="Calibri"/>
              </a:rPr>
              <a:t>atteindre</a:t>
            </a:r>
            <a:r>
              <a:rPr lang="en-US" dirty="0">
                <a:latin typeface="Calibri"/>
                <a:cs typeface="Calibri"/>
                <a:sym typeface="Calibri"/>
              </a:rPr>
              <a:t> les </a:t>
            </a:r>
            <a:r>
              <a:rPr lang="en-US" dirty="0" err="1">
                <a:latin typeface="Calibri"/>
                <a:cs typeface="Calibri"/>
                <a:sym typeface="Calibri"/>
              </a:rPr>
              <a:t>objectifs</a:t>
            </a:r>
            <a:r>
              <a:rPr lang="en-US" dirty="0">
                <a:latin typeface="Calibri"/>
                <a:cs typeface="Calibri"/>
                <a:sym typeface="Calibri"/>
              </a:rPr>
              <a:t> dans le temps et </a:t>
            </a:r>
            <a:r>
              <a:rPr lang="en-US" dirty="0" err="1">
                <a:latin typeface="Calibri"/>
                <a:cs typeface="Calibri"/>
                <a:sym typeface="Calibri"/>
              </a:rPr>
              <a:t>l'espace</a:t>
            </a:r>
            <a:endParaRPr lang="en-US" dirty="0">
              <a:latin typeface="Calibri"/>
              <a:cs typeface="Calibri"/>
              <a:sym typeface="Calibri"/>
            </a:endParaRPr>
          </a:p>
        </p:txBody>
      </p:sp>
    </p:spTree>
    <p:extLst>
      <p:ext uri="{BB962C8B-B14F-4D97-AF65-F5344CB8AC3E}">
        <p14:creationId xmlns:p14="http://schemas.microsoft.com/office/powerpoint/2010/main" val="3238494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additive="base">
                                        <p:cTn id="10" dur="500"/>
                                        <p:tgtEl>
                                          <p:spTgt spid="17"/>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p:tgtEl>
                                          <p:spTgt spid="19"/>
                                        </p:tgtEl>
                                        <p:attrNameLst>
                                          <p:attrName>ppt_y</p:attrName>
                                        </p:attrNameLst>
                                      </p:cBhvr>
                                      <p:tavLst>
                                        <p:tav tm="0">
                                          <p:val>
                                            <p:strVal val="#ppt_y+1"/>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6" name="Google Shape;210;p10">
            <a:extLst>
              <a:ext uri="{FF2B5EF4-FFF2-40B4-BE49-F238E27FC236}">
                <a16:creationId xmlns:a16="http://schemas.microsoft.com/office/drawing/2014/main" id="{7AD86543-F093-DFC7-B42F-B875B7092BA6}"/>
              </a:ext>
            </a:extLst>
          </p:cNvPr>
          <p:cNvSpPr/>
          <p:nvPr/>
        </p:nvSpPr>
        <p:spPr>
          <a:xfrm>
            <a:off x="723900" y="1066800"/>
            <a:ext cx="10744199" cy="4571999"/>
          </a:xfrm>
          <a:prstGeom prst="roundRect">
            <a:avLst>
              <a:gd name="adj" fmla="val 3478"/>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8" name="Google Shape;211;p10">
            <a:extLst>
              <a:ext uri="{FF2B5EF4-FFF2-40B4-BE49-F238E27FC236}">
                <a16:creationId xmlns:a16="http://schemas.microsoft.com/office/drawing/2014/main" id="{6071B337-30E2-A5BE-38CD-E0FD2827D7EB}"/>
              </a:ext>
            </a:extLst>
          </p:cNvPr>
          <p:cNvSpPr txBox="1"/>
          <p:nvPr/>
        </p:nvSpPr>
        <p:spPr>
          <a:xfrm>
            <a:off x="3092815" y="1172505"/>
            <a:ext cx="6006367" cy="499792"/>
          </a:xfrm>
          <a:prstGeom prst="rect">
            <a:avLst/>
          </a:prstGeom>
          <a:noFill/>
          <a:ln>
            <a:noFill/>
          </a:ln>
        </p:spPr>
        <p:txBody>
          <a:bodyPr spcFirstLastPara="1" wrap="square" lIns="121900" tIns="121900" rIns="121900" bIns="121900" anchor="ctr" anchorCtr="0">
            <a:noAutofit/>
          </a:bodyPr>
          <a:lstStyle/>
          <a:p>
            <a:pPr lvl="0" algn="ctr">
              <a:lnSpc>
                <a:spcPct val="90000"/>
              </a:lnSpc>
              <a:buClr>
                <a:schemeClr val="dk1"/>
              </a:buClr>
              <a:buSzPts val="3200"/>
            </a:pPr>
            <a:r>
              <a:rPr lang="en-GB" sz="2800" b="1" dirty="0">
                <a:solidFill>
                  <a:schemeClr val="bg1"/>
                </a:solidFill>
                <a:latin typeface="Calibri" panose="020F0502020204030204" pitchFamily="34" charset="0"/>
                <a:ea typeface="Lato"/>
                <a:cs typeface="Calibri" panose="020F0502020204030204" pitchFamily="34" charset="0"/>
                <a:sym typeface="Lato"/>
              </a:rPr>
              <a:t>Avec </a:t>
            </a:r>
            <a:r>
              <a:rPr lang="en-GB" sz="2800" b="1" dirty="0" err="1">
                <a:solidFill>
                  <a:schemeClr val="bg1"/>
                </a:solidFill>
                <a:latin typeface="Calibri" panose="020F0502020204030204" pitchFamily="34" charset="0"/>
                <a:ea typeface="Lato"/>
                <a:cs typeface="Calibri" panose="020F0502020204030204" pitchFamily="34" charset="0"/>
                <a:sym typeface="Lato"/>
              </a:rPr>
              <a:t>une</a:t>
            </a:r>
            <a:r>
              <a:rPr lang="en-GB" sz="2800" b="1" dirty="0">
                <a:solidFill>
                  <a:schemeClr val="bg1"/>
                </a:solidFill>
                <a:latin typeface="Calibri" panose="020F0502020204030204" pitchFamily="34" charset="0"/>
                <a:ea typeface="Lato"/>
                <a:cs typeface="Calibri" panose="020F0502020204030204" pitchFamily="34" charset="0"/>
                <a:sym typeface="Lato"/>
              </a:rPr>
              <a:t> </a:t>
            </a:r>
            <a:r>
              <a:rPr lang="en-GB" sz="2800" b="1" dirty="0" err="1">
                <a:solidFill>
                  <a:schemeClr val="bg1"/>
                </a:solidFill>
                <a:latin typeface="Calibri" panose="020F0502020204030204" pitchFamily="34" charset="0"/>
                <a:ea typeface="Lato"/>
                <a:cs typeface="Calibri" panose="020F0502020204030204" pitchFamily="34" charset="0"/>
                <a:sym typeface="Lato"/>
              </a:rPr>
              <a:t>approche</a:t>
            </a:r>
            <a:r>
              <a:rPr lang="en-GB" sz="2800" b="1" dirty="0">
                <a:solidFill>
                  <a:schemeClr val="bg1"/>
                </a:solidFill>
                <a:latin typeface="Calibri" panose="020F0502020204030204" pitchFamily="34" charset="0"/>
                <a:ea typeface="Lato"/>
                <a:cs typeface="Calibri" panose="020F0502020204030204" pitchFamily="34" charset="0"/>
                <a:sym typeface="Lato"/>
              </a:rPr>
              <a:t> </a:t>
            </a:r>
            <a:r>
              <a:rPr lang="en-GB" sz="2800" b="1" dirty="0" err="1">
                <a:solidFill>
                  <a:schemeClr val="bg1"/>
                </a:solidFill>
                <a:latin typeface="Calibri" panose="020F0502020204030204" pitchFamily="34" charset="0"/>
                <a:ea typeface="Lato"/>
                <a:cs typeface="Calibri" panose="020F0502020204030204" pitchFamily="34" charset="0"/>
                <a:sym typeface="Lato"/>
              </a:rPr>
              <a:t>conventionnelle</a:t>
            </a:r>
            <a:r>
              <a:rPr lang="en-GB" sz="2800" b="1" dirty="0">
                <a:solidFill>
                  <a:schemeClr val="bg1"/>
                </a:solidFill>
                <a:latin typeface="Calibri" panose="020F0502020204030204" pitchFamily="34" charset="0"/>
                <a:ea typeface="Lato"/>
                <a:cs typeface="Calibri" panose="020F0502020204030204" pitchFamily="34" charset="0"/>
                <a:sym typeface="Lato"/>
              </a:rPr>
              <a:t>...</a:t>
            </a:r>
          </a:p>
        </p:txBody>
      </p:sp>
      <p:sp>
        <p:nvSpPr>
          <p:cNvPr id="9" name="Google Shape;212;p10">
            <a:extLst>
              <a:ext uri="{FF2B5EF4-FFF2-40B4-BE49-F238E27FC236}">
                <a16:creationId xmlns:a16="http://schemas.microsoft.com/office/drawing/2014/main" id="{EAC35DF9-5AF8-249B-DEBB-64E2C4325766}"/>
              </a:ext>
            </a:extLst>
          </p:cNvPr>
          <p:cNvSpPr/>
          <p:nvPr/>
        </p:nvSpPr>
        <p:spPr>
          <a:xfrm>
            <a:off x="1222112" y="1805157"/>
            <a:ext cx="9634072" cy="499791"/>
          </a:xfrm>
          <a:prstGeom prst="roundRect">
            <a:avLst>
              <a:gd name="adj" fmla="val 10000"/>
            </a:avLst>
          </a:prstGeom>
          <a:solidFill>
            <a:schemeClr val="tx2">
              <a:lumMod val="20000"/>
              <a:lumOff val="8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r>
              <a:rPr lang="en-US" dirty="0" err="1">
                <a:solidFill>
                  <a:schemeClr val="tx2"/>
                </a:solidFill>
                <a:latin typeface="Calibri" panose="020F0502020204030204" pitchFamily="34" charset="0"/>
                <a:ea typeface="Lato"/>
                <a:cs typeface="Calibri" panose="020F0502020204030204" pitchFamily="34" charset="0"/>
                <a:sym typeface="Lato"/>
              </a:rPr>
              <a:t>Autorité</a:t>
            </a:r>
            <a:r>
              <a:rPr lang="en-US" dirty="0">
                <a:solidFill>
                  <a:schemeClr val="tx2"/>
                </a:solidFill>
                <a:latin typeface="Calibri" panose="020F0502020204030204" pitchFamily="34" charset="0"/>
                <a:ea typeface="Lato"/>
                <a:cs typeface="Calibri" panose="020F0502020204030204" pitchFamily="34" charset="0"/>
                <a:sym typeface="Lato"/>
              </a:rPr>
              <a:t> </a:t>
            </a:r>
            <a:r>
              <a:rPr lang="en-US" dirty="0" err="1">
                <a:solidFill>
                  <a:schemeClr val="tx2"/>
                </a:solidFill>
                <a:latin typeface="Calibri" panose="020F0502020204030204" pitchFamily="34" charset="0"/>
                <a:ea typeface="Lato"/>
                <a:cs typeface="Calibri" panose="020F0502020204030204" pitchFamily="34" charset="0"/>
                <a:sym typeface="Lato"/>
              </a:rPr>
              <a:t>ayant</a:t>
            </a:r>
            <a:r>
              <a:rPr lang="en-US" dirty="0">
                <a:solidFill>
                  <a:schemeClr val="tx2"/>
                </a:solidFill>
                <a:latin typeface="Calibri" panose="020F0502020204030204" pitchFamily="34" charset="0"/>
                <a:ea typeface="Lato"/>
                <a:cs typeface="Calibri" panose="020F0502020204030204" pitchFamily="34" charset="0"/>
                <a:sym typeface="Lato"/>
              </a:rPr>
              <a:t> un </a:t>
            </a:r>
            <a:r>
              <a:rPr lang="en-US" dirty="0" err="1">
                <a:solidFill>
                  <a:schemeClr val="tx2"/>
                </a:solidFill>
                <a:latin typeface="Calibri" panose="020F0502020204030204" pitchFamily="34" charset="0"/>
                <a:ea typeface="Lato"/>
                <a:cs typeface="Calibri" panose="020F0502020204030204" pitchFamily="34" charset="0"/>
                <a:sym typeface="Lato"/>
              </a:rPr>
              <a:t>mandat</a:t>
            </a:r>
            <a:r>
              <a:rPr lang="en-US" dirty="0">
                <a:solidFill>
                  <a:schemeClr val="tx2"/>
                </a:solidFill>
                <a:latin typeface="Calibri" panose="020F0502020204030204" pitchFamily="34" charset="0"/>
                <a:ea typeface="Lato"/>
                <a:cs typeface="Calibri" panose="020F0502020204030204" pitchFamily="34" charset="0"/>
                <a:sym typeface="Lato"/>
              </a:rPr>
              <a:t> </a:t>
            </a:r>
            <a:r>
              <a:rPr lang="en-US" dirty="0" err="1">
                <a:solidFill>
                  <a:schemeClr val="tx2"/>
                </a:solidFill>
                <a:latin typeface="Calibri" panose="020F0502020204030204" pitchFamily="34" charset="0"/>
                <a:ea typeface="Lato"/>
                <a:cs typeface="Calibri" panose="020F0502020204030204" pitchFamily="34" charset="0"/>
                <a:sym typeface="Lato"/>
              </a:rPr>
              <a:t>légal</a:t>
            </a:r>
            <a:r>
              <a:rPr lang="en-US" dirty="0">
                <a:solidFill>
                  <a:schemeClr val="tx2"/>
                </a:solidFill>
                <a:latin typeface="Calibri" panose="020F0502020204030204" pitchFamily="34" charset="0"/>
                <a:ea typeface="Lato"/>
                <a:cs typeface="Calibri" panose="020F0502020204030204" pitchFamily="34" charset="0"/>
                <a:sym typeface="Lato"/>
              </a:rPr>
              <a:t> </a:t>
            </a:r>
            <a:r>
              <a:rPr lang="en-US" dirty="0" err="1">
                <a:solidFill>
                  <a:schemeClr val="tx2"/>
                </a:solidFill>
                <a:latin typeface="Calibri" panose="020F0502020204030204" pitchFamily="34" charset="0"/>
                <a:ea typeface="Lato"/>
                <a:cs typeface="Calibri" panose="020F0502020204030204" pitchFamily="34" charset="0"/>
                <a:sym typeface="Lato"/>
              </a:rPr>
              <a:t>uniquement</a:t>
            </a:r>
            <a:r>
              <a:rPr lang="en-US" dirty="0">
                <a:solidFill>
                  <a:schemeClr val="tx2"/>
                </a:solidFill>
                <a:latin typeface="Calibri" panose="020F0502020204030204" pitchFamily="34" charset="0"/>
                <a:ea typeface="Lato"/>
                <a:cs typeface="Calibri" panose="020F0502020204030204" pitchFamily="34" charset="0"/>
                <a:sym typeface="Lato"/>
              </a:rPr>
              <a:t> pour les zones </a:t>
            </a:r>
            <a:r>
              <a:rPr lang="en-US" dirty="0" err="1">
                <a:solidFill>
                  <a:schemeClr val="tx2"/>
                </a:solidFill>
                <a:latin typeface="Calibri" panose="020F0502020204030204" pitchFamily="34" charset="0"/>
                <a:ea typeface="Lato"/>
                <a:cs typeface="Calibri" panose="020F0502020204030204" pitchFamily="34" charset="0"/>
                <a:sym typeface="Lato"/>
              </a:rPr>
              <a:t>conventionnelles</a:t>
            </a:r>
            <a:r>
              <a:rPr lang="en-US" dirty="0">
                <a:solidFill>
                  <a:schemeClr val="tx2"/>
                </a:solidFill>
                <a:latin typeface="Calibri" panose="020F0502020204030204" pitchFamily="34" charset="0"/>
                <a:ea typeface="Lato"/>
                <a:cs typeface="Calibri" panose="020F0502020204030204" pitchFamily="34" charset="0"/>
                <a:sym typeface="Lato"/>
              </a:rPr>
              <a:t> </a:t>
            </a:r>
            <a:r>
              <a:rPr lang="en-US" dirty="0" err="1">
                <a:solidFill>
                  <a:schemeClr val="tx2"/>
                </a:solidFill>
                <a:latin typeface="Calibri" panose="020F0502020204030204" pitchFamily="34" charset="0"/>
                <a:ea typeface="Lato"/>
                <a:cs typeface="Calibri" panose="020F0502020204030204" pitchFamily="34" charset="0"/>
                <a:sym typeface="Lato"/>
              </a:rPr>
              <a:t>raccordées</a:t>
            </a:r>
            <a:r>
              <a:rPr lang="en-US" dirty="0">
                <a:solidFill>
                  <a:schemeClr val="tx2"/>
                </a:solidFill>
                <a:latin typeface="Calibri" panose="020F0502020204030204" pitchFamily="34" charset="0"/>
                <a:ea typeface="Lato"/>
                <a:cs typeface="Calibri" panose="020F0502020204030204" pitchFamily="34" charset="0"/>
                <a:sym typeface="Lato"/>
              </a:rPr>
              <a:t> au </a:t>
            </a:r>
            <a:r>
              <a:rPr lang="en-US" dirty="0" err="1">
                <a:solidFill>
                  <a:schemeClr val="tx2"/>
                </a:solidFill>
                <a:latin typeface="Calibri" panose="020F0502020204030204" pitchFamily="34" charset="0"/>
                <a:ea typeface="Lato"/>
                <a:cs typeface="Calibri" panose="020F0502020204030204" pitchFamily="34" charset="0"/>
                <a:sym typeface="Lato"/>
              </a:rPr>
              <a:t>réseau</a:t>
            </a:r>
            <a:r>
              <a:rPr lang="en-US" dirty="0">
                <a:solidFill>
                  <a:schemeClr val="tx2"/>
                </a:solidFill>
                <a:latin typeface="Calibri" panose="020F0502020204030204" pitchFamily="34" charset="0"/>
                <a:ea typeface="Lato"/>
                <a:cs typeface="Calibri" panose="020F0502020204030204" pitchFamily="34" charset="0"/>
                <a:sym typeface="Lato"/>
              </a:rPr>
              <a:t> </a:t>
            </a:r>
            <a:r>
              <a:rPr lang="en-US" dirty="0" err="1">
                <a:solidFill>
                  <a:schemeClr val="tx2"/>
                </a:solidFill>
                <a:latin typeface="Calibri" panose="020F0502020204030204" pitchFamily="34" charset="0"/>
                <a:ea typeface="Lato"/>
                <a:cs typeface="Calibri" panose="020F0502020204030204" pitchFamily="34" charset="0"/>
                <a:sym typeface="Lato"/>
              </a:rPr>
              <a:t>d'égouts</a:t>
            </a:r>
            <a:r>
              <a:rPr lang="en-US" dirty="0">
                <a:solidFill>
                  <a:schemeClr val="tx2"/>
                </a:solidFill>
                <a:latin typeface="Calibri" panose="020F0502020204030204" pitchFamily="34" charset="0"/>
                <a:ea typeface="Lato"/>
                <a:cs typeface="Calibri" panose="020F0502020204030204" pitchFamily="34" charset="0"/>
                <a:sym typeface="Lato"/>
              </a:rPr>
              <a:t>, les services sur site </a:t>
            </a:r>
            <a:r>
              <a:rPr lang="en-US" dirty="0" err="1">
                <a:solidFill>
                  <a:schemeClr val="tx2"/>
                </a:solidFill>
                <a:latin typeface="Calibri" panose="020F0502020204030204" pitchFamily="34" charset="0"/>
                <a:ea typeface="Lato"/>
                <a:cs typeface="Calibri" panose="020F0502020204030204" pitchFamily="34" charset="0"/>
                <a:sym typeface="Lato"/>
              </a:rPr>
              <a:t>exclus</a:t>
            </a:r>
            <a:r>
              <a:rPr lang="en-US" dirty="0">
                <a:solidFill>
                  <a:schemeClr val="tx2"/>
                </a:solidFill>
                <a:latin typeface="Calibri" panose="020F0502020204030204" pitchFamily="34" charset="0"/>
                <a:ea typeface="Lato"/>
                <a:cs typeface="Calibri" panose="020F0502020204030204" pitchFamily="34" charset="0"/>
                <a:sym typeface="Lato"/>
              </a:rPr>
              <a:t> du </a:t>
            </a:r>
            <a:r>
              <a:rPr lang="en-US" dirty="0" err="1">
                <a:solidFill>
                  <a:schemeClr val="tx2"/>
                </a:solidFill>
                <a:latin typeface="Calibri" panose="020F0502020204030204" pitchFamily="34" charset="0"/>
                <a:ea typeface="Lato"/>
                <a:cs typeface="Calibri" panose="020F0502020204030204" pitchFamily="34" charset="0"/>
                <a:sym typeface="Lato"/>
              </a:rPr>
              <a:t>mandat</a:t>
            </a:r>
            <a:endParaRPr lang="en-US" dirty="0">
              <a:solidFill>
                <a:schemeClr val="tx2"/>
              </a:solidFill>
              <a:latin typeface="Calibri" panose="020F0502020204030204" pitchFamily="34" charset="0"/>
              <a:ea typeface="Lato"/>
              <a:cs typeface="Calibri" panose="020F0502020204030204" pitchFamily="34" charset="0"/>
              <a:sym typeface="Lato"/>
            </a:endParaRPr>
          </a:p>
        </p:txBody>
      </p:sp>
      <p:sp>
        <p:nvSpPr>
          <p:cNvPr id="39" name="Google Shape;212;p10">
            <a:extLst>
              <a:ext uri="{FF2B5EF4-FFF2-40B4-BE49-F238E27FC236}">
                <a16:creationId xmlns:a16="http://schemas.microsoft.com/office/drawing/2014/main" id="{E602EACE-49E9-6CDC-7CF6-C4D2D0BCD696}"/>
              </a:ext>
            </a:extLst>
          </p:cNvPr>
          <p:cNvSpPr/>
          <p:nvPr/>
        </p:nvSpPr>
        <p:spPr>
          <a:xfrm>
            <a:off x="1222111" y="2390875"/>
            <a:ext cx="9634071" cy="499791"/>
          </a:xfrm>
          <a:prstGeom prst="roundRect">
            <a:avLst>
              <a:gd name="adj" fmla="val 10000"/>
            </a:avLst>
          </a:prstGeom>
          <a:solidFill>
            <a:schemeClr val="tx2">
              <a:lumMod val="20000"/>
              <a:lumOff val="8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r>
              <a:rPr lang="en-US" dirty="0" err="1">
                <a:solidFill>
                  <a:schemeClr val="tx2"/>
                </a:solidFill>
                <a:latin typeface="Calibri" panose="020F0502020204030204" pitchFamily="34" charset="0"/>
                <a:cs typeface="Calibri" panose="020F0502020204030204" pitchFamily="34" charset="0"/>
                <a:sym typeface="Lato"/>
              </a:rPr>
              <a:t>Autorité</a:t>
            </a:r>
            <a:r>
              <a:rPr lang="en-US" dirty="0">
                <a:solidFill>
                  <a:schemeClr val="tx2"/>
                </a:solidFill>
                <a:latin typeface="Calibri" panose="020F0502020204030204" pitchFamily="34" charset="0"/>
                <a:cs typeface="Calibri" panose="020F0502020204030204" pitchFamily="34" charset="0"/>
                <a:sym typeface="Lato"/>
              </a:rPr>
              <a:t> non </a:t>
            </a:r>
            <a:r>
              <a:rPr lang="en-US" dirty="0" err="1">
                <a:solidFill>
                  <a:schemeClr val="tx2"/>
                </a:solidFill>
                <a:latin typeface="Calibri" panose="020F0502020204030204" pitchFamily="34" charset="0"/>
                <a:cs typeface="Calibri" panose="020F0502020204030204" pitchFamily="34" charset="0"/>
                <a:sym typeface="Lato"/>
              </a:rPr>
              <a:t>censé</a:t>
            </a:r>
            <a:r>
              <a:rPr lang="en-US" dirty="0">
                <a:solidFill>
                  <a:schemeClr val="tx2"/>
                </a:solidFill>
                <a:latin typeface="Calibri" panose="020F0502020204030204" pitchFamily="34" charset="0"/>
                <a:cs typeface="Calibri" panose="020F0502020204030204" pitchFamily="34" charset="0"/>
                <a:sym typeface="Lato"/>
              </a:rPr>
              <a:t>(e) </a:t>
            </a:r>
            <a:r>
              <a:rPr lang="en-US" dirty="0" err="1">
                <a:solidFill>
                  <a:schemeClr val="tx2"/>
                </a:solidFill>
                <a:latin typeface="Calibri" panose="020F0502020204030204" pitchFamily="34" charset="0"/>
                <a:cs typeface="Calibri" panose="020F0502020204030204" pitchFamily="34" charset="0"/>
                <a:sym typeface="Lato"/>
              </a:rPr>
              <a:t>planifier</a:t>
            </a:r>
            <a:r>
              <a:rPr lang="en-US" dirty="0">
                <a:solidFill>
                  <a:schemeClr val="tx2"/>
                </a:solidFill>
                <a:latin typeface="Calibri" panose="020F0502020204030204" pitchFamily="34" charset="0"/>
                <a:cs typeface="Calibri" panose="020F0502020204030204" pitchFamily="34" charset="0"/>
                <a:sym typeface="Lato"/>
              </a:rPr>
              <a:t>, </a:t>
            </a:r>
            <a:r>
              <a:rPr lang="en-US" dirty="0" err="1">
                <a:solidFill>
                  <a:schemeClr val="tx2"/>
                </a:solidFill>
                <a:latin typeface="Calibri" panose="020F0502020204030204" pitchFamily="34" charset="0"/>
                <a:cs typeface="Calibri" panose="020F0502020204030204" pitchFamily="34" charset="0"/>
                <a:sym typeface="Lato"/>
              </a:rPr>
              <a:t>investir</a:t>
            </a:r>
            <a:r>
              <a:rPr lang="en-US" dirty="0">
                <a:solidFill>
                  <a:schemeClr val="tx2"/>
                </a:solidFill>
                <a:latin typeface="Calibri" panose="020F0502020204030204" pitchFamily="34" charset="0"/>
                <a:cs typeface="Calibri" panose="020F0502020204030204" pitchFamily="34" charset="0"/>
                <a:sym typeface="Lato"/>
              </a:rPr>
              <a:t> </a:t>
            </a:r>
            <a:r>
              <a:rPr lang="en-US" dirty="0" err="1">
                <a:solidFill>
                  <a:schemeClr val="tx2"/>
                </a:solidFill>
                <a:latin typeface="Calibri" panose="020F0502020204030204" pitchFamily="34" charset="0"/>
                <a:cs typeface="Calibri" panose="020F0502020204030204" pitchFamily="34" charset="0"/>
                <a:sym typeface="Lato"/>
              </a:rPr>
              <a:t>ou</a:t>
            </a:r>
            <a:r>
              <a:rPr lang="en-US" dirty="0">
                <a:solidFill>
                  <a:schemeClr val="tx2"/>
                </a:solidFill>
                <a:latin typeface="Calibri" panose="020F0502020204030204" pitchFamily="34" charset="0"/>
                <a:cs typeface="Calibri" panose="020F0502020204030204" pitchFamily="34" charset="0"/>
                <a:sym typeface="Lato"/>
              </a:rPr>
              <a:t> </a:t>
            </a:r>
            <a:r>
              <a:rPr lang="en-US" dirty="0" err="1">
                <a:solidFill>
                  <a:schemeClr val="tx2"/>
                </a:solidFill>
                <a:latin typeface="Calibri" panose="020F0502020204030204" pitchFamily="34" charset="0"/>
                <a:cs typeface="Calibri" panose="020F0502020204030204" pitchFamily="34" charset="0"/>
                <a:sym typeface="Lato"/>
              </a:rPr>
              <a:t>desservir</a:t>
            </a:r>
            <a:r>
              <a:rPr lang="en-US" dirty="0">
                <a:solidFill>
                  <a:schemeClr val="tx2"/>
                </a:solidFill>
                <a:latin typeface="Calibri" panose="020F0502020204030204" pitchFamily="34" charset="0"/>
                <a:cs typeface="Calibri" panose="020F0502020204030204" pitchFamily="34" charset="0"/>
                <a:sym typeface="Lato"/>
              </a:rPr>
              <a:t> </a:t>
            </a:r>
            <a:r>
              <a:rPr lang="en-US" dirty="0" err="1">
                <a:solidFill>
                  <a:schemeClr val="tx2"/>
                </a:solidFill>
                <a:latin typeface="Calibri" panose="020F0502020204030204" pitchFamily="34" charset="0"/>
                <a:cs typeface="Calibri" panose="020F0502020204030204" pitchFamily="34" charset="0"/>
                <a:sym typeface="Lato"/>
              </a:rPr>
              <a:t>l'ensemble</a:t>
            </a:r>
            <a:r>
              <a:rPr lang="en-US" dirty="0">
                <a:solidFill>
                  <a:schemeClr val="tx2"/>
                </a:solidFill>
                <a:latin typeface="Calibri" panose="020F0502020204030204" pitchFamily="34" charset="0"/>
                <a:cs typeface="Calibri" panose="020F0502020204030204" pitchFamily="34" charset="0"/>
                <a:sym typeface="Lato"/>
              </a:rPr>
              <a:t> de la population de la </a:t>
            </a:r>
            <a:r>
              <a:rPr lang="en-US" dirty="0" err="1">
                <a:solidFill>
                  <a:schemeClr val="tx2"/>
                </a:solidFill>
                <a:latin typeface="Calibri" panose="020F0502020204030204" pitchFamily="34" charset="0"/>
                <a:cs typeface="Calibri" panose="020F0502020204030204" pitchFamily="34" charset="0"/>
                <a:sym typeface="Lato"/>
              </a:rPr>
              <a:t>ville</a:t>
            </a:r>
            <a:endParaRPr lang="en-US" dirty="0">
              <a:solidFill>
                <a:schemeClr val="tx2"/>
              </a:solidFill>
              <a:latin typeface="Calibri" panose="020F0502020204030204" pitchFamily="34" charset="0"/>
              <a:cs typeface="Calibri" panose="020F0502020204030204" pitchFamily="34" charset="0"/>
              <a:sym typeface="Lato"/>
            </a:endParaRPr>
          </a:p>
        </p:txBody>
      </p:sp>
      <p:sp>
        <p:nvSpPr>
          <p:cNvPr id="40" name="Google Shape;212;p10">
            <a:extLst>
              <a:ext uri="{FF2B5EF4-FFF2-40B4-BE49-F238E27FC236}">
                <a16:creationId xmlns:a16="http://schemas.microsoft.com/office/drawing/2014/main" id="{2ECBCD08-2DF9-1428-3986-1039BFD5FE08}"/>
              </a:ext>
            </a:extLst>
          </p:cNvPr>
          <p:cNvSpPr/>
          <p:nvPr/>
        </p:nvSpPr>
        <p:spPr>
          <a:xfrm>
            <a:off x="1222111" y="2981767"/>
            <a:ext cx="9634071" cy="499791"/>
          </a:xfrm>
          <a:prstGeom prst="roundRect">
            <a:avLst>
              <a:gd name="adj" fmla="val 10000"/>
            </a:avLst>
          </a:prstGeom>
          <a:solidFill>
            <a:schemeClr val="tx2">
              <a:lumMod val="20000"/>
              <a:lumOff val="8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r>
              <a:rPr lang="en-US" dirty="0">
                <a:solidFill>
                  <a:schemeClr val="tx2"/>
                </a:solidFill>
                <a:latin typeface="Calibri" panose="020F0502020204030204" pitchFamily="34" charset="0"/>
                <a:cs typeface="Calibri" panose="020F0502020204030204" pitchFamily="34" charset="0"/>
                <a:sym typeface="Lato"/>
              </a:rPr>
              <a:t>Les </a:t>
            </a:r>
            <a:r>
              <a:rPr lang="en-US" dirty="0" err="1">
                <a:solidFill>
                  <a:schemeClr val="tx2"/>
                </a:solidFill>
                <a:latin typeface="Calibri" panose="020F0502020204030204" pitchFamily="34" charset="0"/>
                <a:cs typeface="Calibri" panose="020F0502020204030204" pitchFamily="34" charset="0"/>
                <a:sym typeface="Lato"/>
              </a:rPr>
              <a:t>régulateurs</a:t>
            </a:r>
            <a:r>
              <a:rPr lang="en-US" dirty="0">
                <a:solidFill>
                  <a:schemeClr val="tx2"/>
                </a:solidFill>
                <a:latin typeface="Calibri" panose="020F0502020204030204" pitchFamily="34" charset="0"/>
                <a:cs typeface="Calibri" panose="020F0502020204030204" pitchFamily="34" charset="0"/>
                <a:sym typeface="Lato"/>
              </a:rPr>
              <a:t> </a:t>
            </a:r>
            <a:r>
              <a:rPr lang="en-US" dirty="0" err="1">
                <a:solidFill>
                  <a:schemeClr val="tx2"/>
                </a:solidFill>
                <a:latin typeface="Calibri" panose="020F0502020204030204" pitchFamily="34" charset="0"/>
                <a:cs typeface="Calibri" panose="020F0502020204030204" pitchFamily="34" charset="0"/>
                <a:sym typeface="Lato"/>
              </a:rPr>
              <a:t>utilisent</a:t>
            </a:r>
            <a:r>
              <a:rPr lang="en-US" dirty="0">
                <a:solidFill>
                  <a:schemeClr val="tx2"/>
                </a:solidFill>
                <a:latin typeface="Calibri" panose="020F0502020204030204" pitchFamily="34" charset="0"/>
                <a:cs typeface="Calibri" panose="020F0502020204030204" pitchFamily="34" charset="0"/>
                <a:sym typeface="Lato"/>
              </a:rPr>
              <a:t> des </a:t>
            </a:r>
            <a:r>
              <a:rPr lang="en-US" dirty="0" err="1">
                <a:solidFill>
                  <a:schemeClr val="tx2"/>
                </a:solidFill>
                <a:latin typeface="Calibri" panose="020F0502020204030204" pitchFamily="34" charset="0"/>
                <a:cs typeface="Calibri" panose="020F0502020204030204" pitchFamily="34" charset="0"/>
                <a:sym typeface="Lato"/>
              </a:rPr>
              <a:t>indicateurs</a:t>
            </a:r>
            <a:r>
              <a:rPr lang="en-US" dirty="0">
                <a:solidFill>
                  <a:schemeClr val="tx2"/>
                </a:solidFill>
                <a:latin typeface="Calibri" panose="020F0502020204030204" pitchFamily="34" charset="0"/>
                <a:cs typeface="Calibri" panose="020F0502020204030204" pitchFamily="34" charset="0"/>
                <a:sym typeface="Lato"/>
              </a:rPr>
              <a:t> </a:t>
            </a:r>
            <a:r>
              <a:rPr lang="en-US" dirty="0" err="1">
                <a:solidFill>
                  <a:schemeClr val="tx2"/>
                </a:solidFill>
                <a:latin typeface="Calibri" panose="020F0502020204030204" pitchFamily="34" charset="0"/>
                <a:cs typeface="Calibri" panose="020F0502020204030204" pitchFamily="34" charset="0"/>
                <a:sym typeface="Lato"/>
              </a:rPr>
              <a:t>clés</a:t>
            </a:r>
            <a:r>
              <a:rPr lang="en-US" dirty="0">
                <a:solidFill>
                  <a:schemeClr val="tx2"/>
                </a:solidFill>
                <a:latin typeface="Calibri" panose="020F0502020204030204" pitchFamily="34" charset="0"/>
                <a:cs typeface="Calibri" panose="020F0502020204030204" pitchFamily="34" charset="0"/>
                <a:sym typeface="Lato"/>
              </a:rPr>
              <a:t> de performance </a:t>
            </a:r>
            <a:r>
              <a:rPr lang="en-US" dirty="0" err="1">
                <a:solidFill>
                  <a:schemeClr val="tx2"/>
                </a:solidFill>
                <a:latin typeface="Calibri" panose="020F0502020204030204" pitchFamily="34" charset="0"/>
                <a:cs typeface="Calibri" panose="020F0502020204030204" pitchFamily="34" charset="0"/>
                <a:sym typeface="Lato"/>
              </a:rPr>
              <a:t>nominaux</a:t>
            </a:r>
            <a:r>
              <a:rPr lang="en-US" dirty="0">
                <a:solidFill>
                  <a:schemeClr val="tx2"/>
                </a:solidFill>
                <a:latin typeface="Calibri" panose="020F0502020204030204" pitchFamily="34" charset="0"/>
                <a:cs typeface="Calibri" panose="020F0502020204030204" pitchFamily="34" charset="0"/>
                <a:sym typeface="Lato"/>
              </a:rPr>
              <a:t>, </a:t>
            </a:r>
            <a:r>
              <a:rPr lang="en-US" dirty="0" err="1">
                <a:solidFill>
                  <a:schemeClr val="tx2"/>
                </a:solidFill>
                <a:latin typeface="Calibri" panose="020F0502020204030204" pitchFamily="34" charset="0"/>
                <a:cs typeface="Calibri" panose="020F0502020204030204" pitchFamily="34" charset="0"/>
                <a:sym typeface="Lato"/>
              </a:rPr>
              <a:t>couvrant</a:t>
            </a:r>
            <a:r>
              <a:rPr lang="en-US" dirty="0">
                <a:solidFill>
                  <a:schemeClr val="tx2"/>
                </a:solidFill>
                <a:latin typeface="Calibri" panose="020F0502020204030204" pitchFamily="34" charset="0"/>
                <a:cs typeface="Calibri" panose="020F0502020204030204" pitchFamily="34" charset="0"/>
                <a:sym typeface="Lato"/>
              </a:rPr>
              <a:t> </a:t>
            </a:r>
            <a:r>
              <a:rPr lang="en-US" dirty="0" err="1">
                <a:solidFill>
                  <a:schemeClr val="tx2"/>
                </a:solidFill>
                <a:latin typeface="Calibri" panose="020F0502020204030204" pitchFamily="34" charset="0"/>
                <a:cs typeface="Calibri" panose="020F0502020204030204" pitchFamily="34" charset="0"/>
                <a:sym typeface="Lato"/>
              </a:rPr>
              <a:t>uniquement</a:t>
            </a:r>
            <a:r>
              <a:rPr lang="en-US" dirty="0">
                <a:solidFill>
                  <a:schemeClr val="tx2"/>
                </a:solidFill>
                <a:latin typeface="Calibri" panose="020F0502020204030204" pitchFamily="34" charset="0"/>
                <a:cs typeface="Calibri" panose="020F0502020204030204" pitchFamily="34" charset="0"/>
                <a:sym typeface="Lato"/>
              </a:rPr>
              <a:t> les services </a:t>
            </a:r>
            <a:r>
              <a:rPr lang="en-US" dirty="0" err="1">
                <a:solidFill>
                  <a:schemeClr val="tx2"/>
                </a:solidFill>
                <a:latin typeface="Calibri" panose="020F0502020204030204" pitchFamily="34" charset="0"/>
                <a:cs typeface="Calibri" panose="020F0502020204030204" pitchFamily="34" charset="0"/>
                <a:sym typeface="Lato"/>
              </a:rPr>
              <a:t>raccordés</a:t>
            </a:r>
            <a:r>
              <a:rPr lang="en-US" dirty="0">
                <a:solidFill>
                  <a:schemeClr val="tx2"/>
                </a:solidFill>
                <a:latin typeface="Calibri" panose="020F0502020204030204" pitchFamily="34" charset="0"/>
                <a:cs typeface="Calibri" panose="020F0502020204030204" pitchFamily="34" charset="0"/>
                <a:sym typeface="Lato"/>
              </a:rPr>
              <a:t> au </a:t>
            </a:r>
            <a:r>
              <a:rPr lang="en-US" dirty="0" err="1">
                <a:solidFill>
                  <a:schemeClr val="tx2"/>
                </a:solidFill>
                <a:latin typeface="Calibri" panose="020F0502020204030204" pitchFamily="34" charset="0"/>
                <a:cs typeface="Calibri" panose="020F0502020204030204" pitchFamily="34" charset="0"/>
                <a:sym typeface="Lato"/>
              </a:rPr>
              <a:t>réseau</a:t>
            </a:r>
            <a:r>
              <a:rPr lang="en-US" dirty="0">
                <a:solidFill>
                  <a:schemeClr val="tx2"/>
                </a:solidFill>
                <a:latin typeface="Calibri" panose="020F0502020204030204" pitchFamily="34" charset="0"/>
                <a:cs typeface="Calibri" panose="020F0502020204030204" pitchFamily="34" charset="0"/>
                <a:sym typeface="Lato"/>
              </a:rPr>
              <a:t> </a:t>
            </a:r>
            <a:r>
              <a:rPr lang="en-US" dirty="0" err="1">
                <a:solidFill>
                  <a:schemeClr val="tx2"/>
                </a:solidFill>
                <a:latin typeface="Calibri" panose="020F0502020204030204" pitchFamily="34" charset="0"/>
                <a:cs typeface="Calibri" panose="020F0502020204030204" pitchFamily="34" charset="0"/>
                <a:sym typeface="Lato"/>
              </a:rPr>
              <a:t>d'égouts</a:t>
            </a:r>
            <a:endParaRPr lang="en-US" dirty="0">
              <a:solidFill>
                <a:schemeClr val="tx2"/>
              </a:solidFill>
              <a:latin typeface="Calibri" panose="020F0502020204030204" pitchFamily="34" charset="0"/>
              <a:cs typeface="Calibri" panose="020F0502020204030204" pitchFamily="34" charset="0"/>
              <a:sym typeface="Lato"/>
            </a:endParaRPr>
          </a:p>
        </p:txBody>
      </p:sp>
      <p:sp>
        <p:nvSpPr>
          <p:cNvPr id="41" name="Google Shape;212;p10">
            <a:extLst>
              <a:ext uri="{FF2B5EF4-FFF2-40B4-BE49-F238E27FC236}">
                <a16:creationId xmlns:a16="http://schemas.microsoft.com/office/drawing/2014/main" id="{30171281-CA8A-B2D4-0BA4-09A93FC80F92}"/>
              </a:ext>
            </a:extLst>
          </p:cNvPr>
          <p:cNvSpPr/>
          <p:nvPr/>
        </p:nvSpPr>
        <p:spPr>
          <a:xfrm>
            <a:off x="1222111" y="3570067"/>
            <a:ext cx="9634071" cy="499791"/>
          </a:xfrm>
          <a:prstGeom prst="roundRect">
            <a:avLst>
              <a:gd name="adj" fmla="val 10000"/>
            </a:avLst>
          </a:prstGeom>
          <a:solidFill>
            <a:schemeClr val="tx2">
              <a:lumMod val="20000"/>
              <a:lumOff val="8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r>
              <a:rPr lang="en-US" dirty="0">
                <a:solidFill>
                  <a:schemeClr val="tx2"/>
                </a:solidFill>
                <a:latin typeface="Calibri" panose="020F0502020204030204" pitchFamily="34" charset="0"/>
                <a:cs typeface="Calibri" panose="020F0502020204030204" pitchFamily="34" charset="0"/>
                <a:sym typeface="Lato"/>
              </a:rPr>
              <a:t>La </a:t>
            </a:r>
            <a:r>
              <a:rPr lang="en-US" dirty="0" err="1">
                <a:solidFill>
                  <a:schemeClr val="tx2"/>
                </a:solidFill>
                <a:latin typeface="Calibri" panose="020F0502020204030204" pitchFamily="34" charset="0"/>
                <a:cs typeface="Calibri" panose="020F0502020204030204" pitchFamily="34" charset="0"/>
                <a:sym typeface="Lato"/>
              </a:rPr>
              <a:t>responsabilité</a:t>
            </a:r>
            <a:r>
              <a:rPr lang="en-US" dirty="0">
                <a:solidFill>
                  <a:schemeClr val="tx2"/>
                </a:solidFill>
                <a:latin typeface="Calibri" panose="020F0502020204030204" pitchFamily="34" charset="0"/>
                <a:cs typeface="Calibri" panose="020F0502020204030204" pitchFamily="34" charset="0"/>
                <a:sym typeface="Lato"/>
              </a:rPr>
              <a:t> </a:t>
            </a:r>
            <a:r>
              <a:rPr lang="en-US" dirty="0" err="1">
                <a:solidFill>
                  <a:schemeClr val="tx2"/>
                </a:solidFill>
                <a:latin typeface="Calibri" panose="020F0502020204030204" pitchFamily="34" charset="0"/>
                <a:cs typeface="Calibri" panose="020F0502020204030204" pitchFamily="34" charset="0"/>
                <a:sym typeface="Lato"/>
              </a:rPr>
              <a:t>en</a:t>
            </a:r>
            <a:r>
              <a:rPr lang="en-US" dirty="0">
                <a:solidFill>
                  <a:schemeClr val="tx2"/>
                </a:solidFill>
                <a:latin typeface="Calibri" panose="020F0502020204030204" pitchFamily="34" charset="0"/>
                <a:cs typeface="Calibri" panose="020F0502020204030204" pitchFamily="34" charset="0"/>
                <a:sym typeface="Lato"/>
              </a:rPr>
              <a:t> matière de performance </a:t>
            </a:r>
            <a:r>
              <a:rPr lang="en-US" dirty="0" err="1">
                <a:solidFill>
                  <a:schemeClr val="tx2"/>
                </a:solidFill>
                <a:latin typeface="Calibri" panose="020F0502020204030204" pitchFamily="34" charset="0"/>
                <a:cs typeface="Calibri" panose="020F0502020204030204" pitchFamily="34" charset="0"/>
                <a:sym typeface="Lato"/>
              </a:rPr>
              <a:t>ou</a:t>
            </a:r>
            <a:r>
              <a:rPr lang="en-US" dirty="0">
                <a:solidFill>
                  <a:schemeClr val="tx2"/>
                </a:solidFill>
                <a:latin typeface="Calibri" panose="020F0502020204030204" pitchFamily="34" charset="0"/>
                <a:cs typeface="Calibri" panose="020F0502020204030204" pitchFamily="34" charset="0"/>
                <a:sym typeface="Lato"/>
              </a:rPr>
              <a:t> de </a:t>
            </a:r>
            <a:r>
              <a:rPr lang="en-US" dirty="0" err="1">
                <a:solidFill>
                  <a:schemeClr val="tx2"/>
                </a:solidFill>
                <a:latin typeface="Calibri" panose="020F0502020204030204" pitchFamily="34" charset="0"/>
                <a:cs typeface="Calibri" panose="020F0502020204030204" pitchFamily="34" charset="0"/>
                <a:sym typeface="Lato"/>
              </a:rPr>
              <a:t>tarifs</a:t>
            </a:r>
            <a:r>
              <a:rPr lang="en-US" dirty="0">
                <a:solidFill>
                  <a:schemeClr val="tx2"/>
                </a:solidFill>
                <a:latin typeface="Calibri" panose="020F0502020204030204" pitchFamily="34" charset="0"/>
                <a:cs typeface="Calibri" panose="020F0502020204030204" pitchFamily="34" charset="0"/>
                <a:sym typeface="Lato"/>
              </a:rPr>
              <a:t> </a:t>
            </a:r>
            <a:r>
              <a:rPr lang="en-US" dirty="0" err="1">
                <a:solidFill>
                  <a:schemeClr val="tx2"/>
                </a:solidFill>
                <a:latin typeface="Calibri" panose="020F0502020204030204" pitchFamily="34" charset="0"/>
                <a:cs typeface="Calibri" panose="020F0502020204030204" pitchFamily="34" charset="0"/>
                <a:sym typeface="Lato"/>
              </a:rPr>
              <a:t>est</a:t>
            </a:r>
            <a:r>
              <a:rPr lang="en-US" dirty="0">
                <a:solidFill>
                  <a:schemeClr val="tx2"/>
                </a:solidFill>
                <a:latin typeface="Calibri" panose="020F0502020204030204" pitchFamily="34" charset="0"/>
                <a:cs typeface="Calibri" panose="020F0502020204030204" pitchFamily="34" charset="0"/>
                <a:sym typeface="Lato"/>
              </a:rPr>
              <a:t> </a:t>
            </a:r>
            <a:r>
              <a:rPr lang="en-US" dirty="0" err="1">
                <a:solidFill>
                  <a:schemeClr val="tx2"/>
                </a:solidFill>
                <a:latin typeface="Calibri" panose="020F0502020204030204" pitchFamily="34" charset="0"/>
                <a:cs typeface="Calibri" panose="020F0502020204030204" pitchFamily="34" charset="0"/>
                <a:sym typeface="Lato"/>
              </a:rPr>
              <a:t>limitée</a:t>
            </a:r>
            <a:r>
              <a:rPr lang="en-US" dirty="0">
                <a:solidFill>
                  <a:schemeClr val="tx2"/>
                </a:solidFill>
                <a:latin typeface="Calibri" panose="020F0502020204030204" pitchFamily="34" charset="0"/>
                <a:cs typeface="Calibri" panose="020F0502020204030204" pitchFamily="34" charset="0"/>
                <a:sym typeface="Lato"/>
              </a:rPr>
              <a:t>.</a:t>
            </a:r>
          </a:p>
        </p:txBody>
      </p:sp>
      <p:sp>
        <p:nvSpPr>
          <p:cNvPr id="42" name="Google Shape;212;p10">
            <a:extLst>
              <a:ext uri="{FF2B5EF4-FFF2-40B4-BE49-F238E27FC236}">
                <a16:creationId xmlns:a16="http://schemas.microsoft.com/office/drawing/2014/main" id="{DC209FCB-9185-F522-9EC2-9EE1718E1D6F}"/>
              </a:ext>
            </a:extLst>
          </p:cNvPr>
          <p:cNvSpPr/>
          <p:nvPr/>
        </p:nvSpPr>
        <p:spPr>
          <a:xfrm>
            <a:off x="1222111" y="4158367"/>
            <a:ext cx="9634071" cy="499791"/>
          </a:xfrm>
          <a:prstGeom prst="roundRect">
            <a:avLst>
              <a:gd name="adj" fmla="val 10000"/>
            </a:avLst>
          </a:prstGeom>
          <a:solidFill>
            <a:schemeClr val="tx2">
              <a:lumMod val="20000"/>
              <a:lumOff val="8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r>
              <a:rPr lang="en-US" dirty="0">
                <a:solidFill>
                  <a:schemeClr val="tx2"/>
                </a:solidFill>
                <a:latin typeface="Calibri" panose="020F0502020204030204" pitchFamily="34" charset="0"/>
                <a:cs typeface="Calibri" panose="020F0502020204030204" pitchFamily="34" charset="0"/>
                <a:sym typeface="Lato"/>
              </a:rPr>
              <a:t>Les </a:t>
            </a:r>
            <a:r>
              <a:rPr lang="en-US" dirty="0" err="1">
                <a:solidFill>
                  <a:schemeClr val="tx2"/>
                </a:solidFill>
                <a:latin typeface="Calibri" panose="020F0502020204030204" pitchFamily="34" charset="0"/>
                <a:cs typeface="Calibri" panose="020F0502020204030204" pitchFamily="34" charset="0"/>
                <a:sym typeface="Lato"/>
              </a:rPr>
              <a:t>financements</a:t>
            </a:r>
            <a:r>
              <a:rPr lang="en-US" dirty="0">
                <a:solidFill>
                  <a:schemeClr val="tx2"/>
                </a:solidFill>
                <a:latin typeface="Calibri" panose="020F0502020204030204" pitchFamily="34" charset="0"/>
                <a:cs typeface="Calibri" panose="020F0502020204030204" pitchFamily="34" charset="0"/>
                <a:sym typeface="Lato"/>
              </a:rPr>
              <a:t> </a:t>
            </a:r>
            <a:r>
              <a:rPr lang="en-US" dirty="0" err="1">
                <a:solidFill>
                  <a:schemeClr val="tx2"/>
                </a:solidFill>
                <a:latin typeface="Calibri" panose="020F0502020204030204" pitchFamily="34" charset="0"/>
                <a:cs typeface="Calibri" panose="020F0502020204030204" pitchFamily="34" charset="0"/>
                <a:sym typeface="Lato"/>
              </a:rPr>
              <a:t>gouvernementaux</a:t>
            </a:r>
            <a:r>
              <a:rPr lang="en-US" dirty="0">
                <a:solidFill>
                  <a:schemeClr val="tx2"/>
                </a:solidFill>
                <a:latin typeface="Calibri" panose="020F0502020204030204" pitchFamily="34" charset="0"/>
                <a:cs typeface="Calibri" panose="020F0502020204030204" pitchFamily="34" charset="0"/>
                <a:sym typeface="Lato"/>
              </a:rPr>
              <a:t> et </a:t>
            </a:r>
            <a:r>
              <a:rPr lang="en-US" dirty="0" err="1">
                <a:solidFill>
                  <a:schemeClr val="tx2"/>
                </a:solidFill>
                <a:latin typeface="Calibri" panose="020F0502020204030204" pitchFamily="34" charset="0"/>
                <a:cs typeface="Calibri" panose="020F0502020204030204" pitchFamily="34" charset="0"/>
                <a:sym typeface="Lato"/>
              </a:rPr>
              <a:t>concessionnaires</a:t>
            </a:r>
            <a:r>
              <a:rPr lang="en-US" dirty="0">
                <a:solidFill>
                  <a:schemeClr val="tx2"/>
                </a:solidFill>
                <a:latin typeface="Calibri" panose="020F0502020204030204" pitchFamily="34" charset="0"/>
                <a:cs typeface="Calibri" panose="020F0502020204030204" pitchFamily="34" charset="0"/>
                <a:sym typeface="Lato"/>
              </a:rPr>
              <a:t> </a:t>
            </a:r>
            <a:r>
              <a:rPr lang="en-US" dirty="0" err="1">
                <a:solidFill>
                  <a:schemeClr val="tx2"/>
                </a:solidFill>
                <a:latin typeface="Calibri" panose="020F0502020204030204" pitchFamily="34" charset="0"/>
                <a:cs typeface="Calibri" panose="020F0502020204030204" pitchFamily="34" charset="0"/>
                <a:sym typeface="Lato"/>
              </a:rPr>
              <a:t>sont</a:t>
            </a:r>
            <a:r>
              <a:rPr lang="en-US" dirty="0">
                <a:solidFill>
                  <a:schemeClr val="tx2"/>
                </a:solidFill>
                <a:latin typeface="Calibri" panose="020F0502020204030204" pitchFamily="34" charset="0"/>
                <a:cs typeface="Calibri" panose="020F0502020204030204" pitchFamily="34" charset="0"/>
                <a:sym typeface="Lato"/>
              </a:rPr>
              <a:t> </a:t>
            </a:r>
            <a:r>
              <a:rPr lang="en-US" dirty="0" err="1">
                <a:solidFill>
                  <a:schemeClr val="tx2"/>
                </a:solidFill>
                <a:latin typeface="Calibri" panose="020F0502020204030204" pitchFamily="34" charset="0"/>
                <a:cs typeface="Calibri" panose="020F0502020204030204" pitchFamily="34" charset="0"/>
                <a:sym typeface="Lato"/>
              </a:rPr>
              <a:t>axés</a:t>
            </a:r>
            <a:r>
              <a:rPr lang="en-US" dirty="0">
                <a:solidFill>
                  <a:schemeClr val="tx2"/>
                </a:solidFill>
                <a:latin typeface="Calibri" panose="020F0502020204030204" pitchFamily="34" charset="0"/>
                <a:cs typeface="Calibri" panose="020F0502020204030204" pitchFamily="34" charset="0"/>
                <a:sym typeface="Lato"/>
              </a:rPr>
              <a:t> sur les services </a:t>
            </a:r>
            <a:r>
              <a:rPr lang="en-US" dirty="0" err="1">
                <a:solidFill>
                  <a:schemeClr val="tx2"/>
                </a:solidFill>
                <a:latin typeface="Calibri" panose="020F0502020204030204" pitchFamily="34" charset="0"/>
                <a:cs typeface="Calibri" panose="020F0502020204030204" pitchFamily="34" charset="0"/>
                <a:sym typeface="Lato"/>
              </a:rPr>
              <a:t>raccordés</a:t>
            </a:r>
            <a:r>
              <a:rPr lang="en-US" dirty="0">
                <a:solidFill>
                  <a:schemeClr val="tx2"/>
                </a:solidFill>
                <a:latin typeface="Calibri" panose="020F0502020204030204" pitchFamily="34" charset="0"/>
                <a:cs typeface="Calibri" panose="020F0502020204030204" pitchFamily="34" charset="0"/>
                <a:sym typeface="Lato"/>
              </a:rPr>
              <a:t> au </a:t>
            </a:r>
            <a:r>
              <a:rPr lang="en-US" dirty="0" err="1">
                <a:solidFill>
                  <a:schemeClr val="tx2"/>
                </a:solidFill>
                <a:latin typeface="Calibri" panose="020F0502020204030204" pitchFamily="34" charset="0"/>
                <a:cs typeface="Calibri" panose="020F0502020204030204" pitchFamily="34" charset="0"/>
                <a:sym typeface="Lato"/>
              </a:rPr>
              <a:t>réseau</a:t>
            </a:r>
            <a:r>
              <a:rPr lang="en-US" dirty="0">
                <a:solidFill>
                  <a:schemeClr val="tx2"/>
                </a:solidFill>
                <a:latin typeface="Calibri" panose="020F0502020204030204" pitchFamily="34" charset="0"/>
                <a:cs typeface="Calibri" panose="020F0502020204030204" pitchFamily="34" charset="0"/>
                <a:sym typeface="Lato"/>
              </a:rPr>
              <a:t> </a:t>
            </a:r>
            <a:r>
              <a:rPr lang="en-US" dirty="0" err="1">
                <a:solidFill>
                  <a:schemeClr val="tx2"/>
                </a:solidFill>
                <a:latin typeface="Calibri" panose="020F0502020204030204" pitchFamily="34" charset="0"/>
                <a:cs typeface="Calibri" panose="020F0502020204030204" pitchFamily="34" charset="0"/>
                <a:sym typeface="Lato"/>
              </a:rPr>
              <a:t>d'égouts</a:t>
            </a:r>
            <a:endParaRPr lang="en-US" dirty="0">
              <a:solidFill>
                <a:schemeClr val="tx2"/>
              </a:solidFill>
              <a:latin typeface="Calibri" panose="020F0502020204030204" pitchFamily="34" charset="0"/>
              <a:cs typeface="Calibri" panose="020F0502020204030204" pitchFamily="34" charset="0"/>
              <a:sym typeface="Lato"/>
            </a:endParaRPr>
          </a:p>
        </p:txBody>
      </p:sp>
      <p:sp>
        <p:nvSpPr>
          <p:cNvPr id="43" name="Google Shape;212;p10">
            <a:extLst>
              <a:ext uri="{FF2B5EF4-FFF2-40B4-BE49-F238E27FC236}">
                <a16:creationId xmlns:a16="http://schemas.microsoft.com/office/drawing/2014/main" id="{8036494C-6939-41FC-CC30-EFC0541284F2}"/>
              </a:ext>
            </a:extLst>
          </p:cNvPr>
          <p:cNvSpPr/>
          <p:nvPr/>
        </p:nvSpPr>
        <p:spPr>
          <a:xfrm>
            <a:off x="1222111" y="4756252"/>
            <a:ext cx="9634071" cy="499791"/>
          </a:xfrm>
          <a:prstGeom prst="roundRect">
            <a:avLst>
              <a:gd name="adj" fmla="val 10000"/>
            </a:avLst>
          </a:prstGeom>
          <a:solidFill>
            <a:schemeClr val="tx2">
              <a:lumMod val="20000"/>
              <a:lumOff val="8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lnSpc>
                <a:spcPts val="1300"/>
              </a:lnSpc>
            </a:pPr>
            <a:r>
              <a:rPr lang="en-US" dirty="0">
                <a:solidFill>
                  <a:schemeClr val="tx2"/>
                </a:solidFill>
                <a:latin typeface="Calibri" panose="020F0502020204030204" pitchFamily="34" charset="0"/>
                <a:cs typeface="Calibri" panose="020F0502020204030204" pitchFamily="34" charset="0"/>
                <a:sym typeface="Lato"/>
              </a:rPr>
              <a:t>Les allocations </a:t>
            </a:r>
            <a:r>
              <a:rPr lang="en-US" dirty="0" err="1">
                <a:solidFill>
                  <a:schemeClr val="tx2"/>
                </a:solidFill>
                <a:latin typeface="Calibri" panose="020F0502020204030204" pitchFamily="34" charset="0"/>
                <a:cs typeface="Calibri" panose="020F0502020204030204" pitchFamily="34" charset="0"/>
                <a:sym typeface="Lato"/>
              </a:rPr>
              <a:t>financières</a:t>
            </a:r>
            <a:r>
              <a:rPr lang="en-US" dirty="0">
                <a:solidFill>
                  <a:schemeClr val="tx2"/>
                </a:solidFill>
                <a:latin typeface="Calibri" panose="020F0502020204030204" pitchFamily="34" charset="0"/>
                <a:cs typeface="Calibri" panose="020F0502020204030204" pitchFamily="34" charset="0"/>
                <a:sym typeface="Lato"/>
              </a:rPr>
              <a:t> ne </a:t>
            </a:r>
            <a:r>
              <a:rPr lang="en-US" dirty="0" err="1">
                <a:solidFill>
                  <a:schemeClr val="tx2"/>
                </a:solidFill>
                <a:latin typeface="Calibri" panose="020F0502020204030204" pitchFamily="34" charset="0"/>
                <a:cs typeface="Calibri" panose="020F0502020204030204" pitchFamily="34" charset="0"/>
                <a:sym typeface="Lato"/>
              </a:rPr>
              <a:t>sont</a:t>
            </a:r>
            <a:r>
              <a:rPr lang="en-US" dirty="0">
                <a:solidFill>
                  <a:schemeClr val="tx2"/>
                </a:solidFill>
                <a:latin typeface="Calibri" panose="020F0502020204030204" pitchFamily="34" charset="0"/>
                <a:cs typeface="Calibri" panose="020F0502020204030204" pitchFamily="34" charset="0"/>
                <a:sym typeface="Lato"/>
              </a:rPr>
              <a:t> pas </a:t>
            </a:r>
            <a:r>
              <a:rPr lang="en-US" dirty="0" err="1">
                <a:solidFill>
                  <a:schemeClr val="tx2"/>
                </a:solidFill>
                <a:latin typeface="Calibri" panose="020F0502020204030204" pitchFamily="34" charset="0"/>
                <a:cs typeface="Calibri" panose="020F0502020204030204" pitchFamily="34" charset="0"/>
                <a:sym typeface="Lato"/>
              </a:rPr>
              <a:t>basées</a:t>
            </a:r>
            <a:r>
              <a:rPr lang="en-US" dirty="0">
                <a:solidFill>
                  <a:schemeClr val="tx2"/>
                </a:solidFill>
                <a:latin typeface="Calibri" panose="020F0502020204030204" pitchFamily="34" charset="0"/>
                <a:cs typeface="Calibri" panose="020F0502020204030204" pitchFamily="34" charset="0"/>
                <a:sym typeface="Lato"/>
              </a:rPr>
              <a:t> sur </a:t>
            </a:r>
            <a:r>
              <a:rPr lang="en-US" dirty="0" err="1">
                <a:solidFill>
                  <a:schemeClr val="tx2"/>
                </a:solidFill>
                <a:latin typeface="Calibri" panose="020F0502020204030204" pitchFamily="34" charset="0"/>
                <a:cs typeface="Calibri" panose="020F0502020204030204" pitchFamily="34" charset="0"/>
                <a:sym typeface="Lato"/>
              </a:rPr>
              <a:t>l'efficacité</a:t>
            </a:r>
            <a:r>
              <a:rPr lang="en-US" dirty="0">
                <a:solidFill>
                  <a:schemeClr val="tx2"/>
                </a:solidFill>
                <a:latin typeface="Calibri" panose="020F0502020204030204" pitchFamily="34" charset="0"/>
                <a:cs typeface="Calibri" panose="020F0502020204030204" pitchFamily="34" charset="0"/>
                <a:sym typeface="Lato"/>
              </a:rPr>
              <a:t>, </a:t>
            </a:r>
            <a:r>
              <a:rPr lang="en-US" dirty="0" err="1">
                <a:solidFill>
                  <a:schemeClr val="tx2"/>
                </a:solidFill>
                <a:latin typeface="Calibri" panose="020F0502020204030204" pitchFamily="34" charset="0"/>
                <a:cs typeface="Calibri" panose="020F0502020204030204" pitchFamily="34" charset="0"/>
                <a:sym typeface="Lato"/>
              </a:rPr>
              <a:t>l'inclusivité</a:t>
            </a:r>
            <a:r>
              <a:rPr lang="en-US" dirty="0">
                <a:solidFill>
                  <a:schemeClr val="tx2"/>
                </a:solidFill>
                <a:latin typeface="Calibri" panose="020F0502020204030204" pitchFamily="34" charset="0"/>
                <a:cs typeface="Calibri" panose="020F0502020204030204" pitchFamily="34" charset="0"/>
                <a:sym typeface="Lato"/>
              </a:rPr>
              <a:t>, la performance et les </a:t>
            </a:r>
            <a:r>
              <a:rPr lang="en-US" dirty="0" err="1">
                <a:solidFill>
                  <a:schemeClr val="tx2"/>
                </a:solidFill>
                <a:latin typeface="Calibri" panose="020F0502020204030204" pitchFamily="34" charset="0"/>
                <a:cs typeface="Calibri" panose="020F0502020204030204" pitchFamily="34" charset="0"/>
                <a:sym typeface="Lato"/>
              </a:rPr>
              <a:t>priorités</a:t>
            </a:r>
            <a:r>
              <a:rPr lang="en-US" dirty="0">
                <a:solidFill>
                  <a:schemeClr val="tx2"/>
                </a:solidFill>
                <a:latin typeface="Calibri" panose="020F0502020204030204" pitchFamily="34" charset="0"/>
                <a:cs typeface="Calibri" panose="020F0502020204030204" pitchFamily="34" charset="0"/>
                <a:sym typeface="Lato"/>
              </a:rPr>
              <a:t> du </a:t>
            </a:r>
            <a:r>
              <a:rPr lang="en-US" dirty="0" err="1">
                <a:solidFill>
                  <a:schemeClr val="tx2"/>
                </a:solidFill>
                <a:latin typeface="Calibri" panose="020F0502020204030204" pitchFamily="34" charset="0"/>
                <a:cs typeface="Calibri" panose="020F0502020204030204" pitchFamily="34" charset="0"/>
                <a:sym typeface="Lato"/>
              </a:rPr>
              <a:t>secteur</a:t>
            </a:r>
            <a:endParaRPr lang="en-US" dirty="0">
              <a:solidFill>
                <a:schemeClr val="tx2"/>
              </a:solidFill>
              <a:latin typeface="Calibri" panose="020F0502020204030204" pitchFamily="34" charset="0"/>
              <a:cs typeface="Calibri" panose="020F0502020204030204" pitchFamily="34" charset="0"/>
              <a:sym typeface="Lato"/>
            </a:endParaRPr>
          </a:p>
        </p:txBody>
      </p:sp>
      <p:sp>
        <p:nvSpPr>
          <p:cNvPr id="3" name="Title 1">
            <a:extLst>
              <a:ext uri="{FF2B5EF4-FFF2-40B4-BE49-F238E27FC236}">
                <a16:creationId xmlns:a16="http://schemas.microsoft.com/office/drawing/2014/main" id="{B5E6E247-3046-346E-73C1-1458F641462C}"/>
              </a:ext>
            </a:extLst>
          </p:cNvPr>
          <p:cNvSpPr txBox="1">
            <a:spLocks/>
          </p:cNvSpPr>
          <p:nvPr/>
        </p:nvSpPr>
        <p:spPr>
          <a:xfrm>
            <a:off x="723900" y="368053"/>
            <a:ext cx="9563100" cy="518508"/>
          </a:xfrm>
          <a:prstGeom prst="rect">
            <a:avLst/>
          </a:prstGeom>
        </p:spPr>
        <p:txBody>
          <a:bodyPr vert="horz" lIns="0" tIns="0" rIns="0" bIns="0" rtlCol="0" anchor="t" anchorCtr="0">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sz="3200" b="1" dirty="0" err="1">
                <a:solidFill>
                  <a:schemeClr val="tx2"/>
                </a:solidFill>
                <a:latin typeface="Calibri" panose="020F0502020204030204" pitchFamily="34" charset="0"/>
              </a:rPr>
              <a:t>Quels</a:t>
            </a:r>
            <a:r>
              <a:rPr lang="en-US" sz="3200" b="1" dirty="0">
                <a:solidFill>
                  <a:schemeClr val="tx2"/>
                </a:solidFill>
                <a:latin typeface="Calibri" panose="020F0502020204030204" pitchFamily="34" charset="0"/>
              </a:rPr>
              <a:t> </a:t>
            </a:r>
            <a:r>
              <a:rPr lang="en-US" sz="3200" b="1" dirty="0" err="1">
                <a:solidFill>
                  <a:schemeClr val="tx2"/>
                </a:solidFill>
                <a:latin typeface="Calibri" panose="020F0502020204030204" pitchFamily="34" charset="0"/>
              </a:rPr>
              <a:t>sont</a:t>
            </a:r>
            <a:r>
              <a:rPr lang="en-US" sz="3200" b="1" dirty="0">
                <a:solidFill>
                  <a:schemeClr val="tx2"/>
                </a:solidFill>
                <a:latin typeface="Calibri" panose="020F0502020204030204" pitchFamily="34" charset="0"/>
              </a:rPr>
              <a:t> les </a:t>
            </a:r>
            <a:r>
              <a:rPr lang="en-US" sz="3200" b="1" dirty="0" err="1">
                <a:solidFill>
                  <a:schemeClr val="tx2"/>
                </a:solidFill>
                <a:latin typeface="Calibri" panose="020F0502020204030204" pitchFamily="34" charset="0"/>
              </a:rPr>
              <a:t>résultats</a:t>
            </a:r>
            <a:r>
              <a:rPr lang="en-US" sz="3200" b="1" dirty="0">
                <a:solidFill>
                  <a:schemeClr val="tx2"/>
                </a:solidFill>
                <a:latin typeface="Calibri" panose="020F0502020204030204" pitchFamily="34" charset="0"/>
              </a:rPr>
              <a:t> </a:t>
            </a:r>
            <a:r>
              <a:rPr lang="en-US" sz="3200" b="1" dirty="0" err="1">
                <a:solidFill>
                  <a:schemeClr val="tx2"/>
                </a:solidFill>
                <a:latin typeface="Calibri" panose="020F0502020204030204" pitchFamily="34" charset="0"/>
              </a:rPr>
              <a:t>typiques</a:t>
            </a:r>
            <a:r>
              <a:rPr lang="en-US" sz="3200" b="1" dirty="0">
                <a:solidFill>
                  <a:schemeClr val="tx2"/>
                </a:solidFill>
                <a:latin typeface="Calibri" panose="020F0502020204030204" pitchFamily="34" charset="0"/>
              </a:rPr>
              <a:t> de la « routine » ?</a:t>
            </a:r>
          </a:p>
        </p:txBody>
      </p:sp>
    </p:spTree>
    <p:extLst>
      <p:ext uri="{BB962C8B-B14F-4D97-AF65-F5344CB8AC3E}">
        <p14:creationId xmlns:p14="http://schemas.microsoft.com/office/powerpoint/2010/main" val="48203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animBg="1"/>
      <p:bldP spid="39" grpId="0" animBg="1"/>
      <p:bldP spid="40" grpId="0" animBg="1"/>
      <p:bldP spid="41" grpId="0" animBg="1"/>
      <p:bldP spid="42" grpId="0" animBg="1"/>
      <p:bldP spid="43" grpId="0" animBg="1"/>
      <p:bldP spid="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899" y="368053"/>
            <a:ext cx="9477375" cy="518508"/>
          </a:xfrm>
          <a:prstGeom prst="rect">
            <a:avLst/>
          </a:prstGeom>
        </p:spPr>
        <p:txBody>
          <a:bodyPr vert="horz" lIns="0" tIns="0" rIns="0" bIns="0" rtlCol="0" anchor="t" anchorCtr="0">
            <a:normAutofit/>
          </a:bodyPr>
          <a:lstStyle/>
          <a:p>
            <a:r>
              <a:rPr lang="en-US" sz="3200" b="1" dirty="0" err="1">
                <a:solidFill>
                  <a:schemeClr val="tx2"/>
                </a:solidFill>
                <a:latin typeface="Calibri" panose="020F0502020204030204" pitchFamily="34" charset="0"/>
              </a:rPr>
              <a:t>Quels</a:t>
            </a:r>
            <a:r>
              <a:rPr lang="en-US" sz="3200" b="1" dirty="0">
                <a:solidFill>
                  <a:schemeClr val="tx2"/>
                </a:solidFill>
                <a:latin typeface="Calibri" panose="020F0502020204030204" pitchFamily="34" charset="0"/>
              </a:rPr>
              <a:t> </a:t>
            </a:r>
            <a:r>
              <a:rPr lang="en-US" sz="3200" b="1" dirty="0" err="1">
                <a:solidFill>
                  <a:schemeClr val="tx2"/>
                </a:solidFill>
                <a:latin typeface="Calibri" panose="020F0502020204030204" pitchFamily="34" charset="0"/>
              </a:rPr>
              <a:t>résultats</a:t>
            </a:r>
            <a:r>
              <a:rPr lang="en-US" sz="3200" b="1" dirty="0">
                <a:solidFill>
                  <a:schemeClr val="tx2"/>
                </a:solidFill>
                <a:latin typeface="Calibri" panose="020F0502020204030204" pitchFamily="34" charset="0"/>
              </a:rPr>
              <a:t> </a:t>
            </a:r>
            <a:r>
              <a:rPr lang="en-US" sz="3200" b="1" dirty="0" err="1">
                <a:solidFill>
                  <a:schemeClr val="tx2"/>
                </a:solidFill>
                <a:latin typeface="Calibri" panose="020F0502020204030204" pitchFamily="34" charset="0"/>
              </a:rPr>
              <a:t>peuvent</a:t>
            </a:r>
            <a:r>
              <a:rPr lang="en-US" sz="3200" b="1" dirty="0">
                <a:solidFill>
                  <a:schemeClr val="tx2"/>
                </a:solidFill>
                <a:latin typeface="Calibri" panose="020F0502020204030204" pitchFamily="34" charset="0"/>
              </a:rPr>
              <a:t> </a:t>
            </a:r>
            <a:r>
              <a:rPr lang="en-US" sz="3200" b="1" dirty="0" err="1">
                <a:solidFill>
                  <a:schemeClr val="tx2"/>
                </a:solidFill>
                <a:latin typeface="Calibri" panose="020F0502020204030204" pitchFamily="34" charset="0"/>
              </a:rPr>
              <a:t>découler</a:t>
            </a:r>
            <a:r>
              <a:rPr lang="en-US" sz="3200" b="1" dirty="0">
                <a:solidFill>
                  <a:schemeClr val="tx2"/>
                </a:solidFill>
                <a:latin typeface="Calibri" panose="020F0502020204030204" pitchFamily="34" charset="0"/>
              </a:rPr>
              <a:t> </a:t>
            </a:r>
            <a:r>
              <a:rPr lang="en-US" sz="3200" b="1" dirty="0" err="1">
                <a:solidFill>
                  <a:schemeClr val="tx2"/>
                </a:solidFill>
                <a:latin typeface="Calibri" panose="020F0502020204030204" pitchFamily="34" charset="0"/>
              </a:rPr>
              <a:t>d'une</a:t>
            </a:r>
            <a:r>
              <a:rPr lang="en-US" sz="3200" b="1" dirty="0">
                <a:solidFill>
                  <a:schemeClr val="tx2"/>
                </a:solidFill>
                <a:latin typeface="Calibri" panose="020F0502020204030204" pitchFamily="34" charset="0"/>
              </a:rPr>
              <a:t> </a:t>
            </a:r>
            <a:r>
              <a:rPr lang="en-US" sz="3200" b="1" dirty="0" err="1">
                <a:solidFill>
                  <a:schemeClr val="tx2"/>
                </a:solidFill>
                <a:latin typeface="Calibri" panose="020F0502020204030204" pitchFamily="34" charset="0"/>
              </a:rPr>
              <a:t>approche</a:t>
            </a:r>
            <a:r>
              <a:rPr lang="en-US" sz="3200" b="1" dirty="0">
                <a:solidFill>
                  <a:schemeClr val="tx2"/>
                </a:solidFill>
                <a:latin typeface="Calibri" panose="020F0502020204030204" pitchFamily="34" charset="0"/>
              </a:rPr>
              <a:t> CWIS ?</a:t>
            </a: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44" name="Google Shape;210;p10">
            <a:extLst>
              <a:ext uri="{FF2B5EF4-FFF2-40B4-BE49-F238E27FC236}">
                <a16:creationId xmlns:a16="http://schemas.microsoft.com/office/drawing/2014/main" id="{1ABFF4AD-1810-364F-C3BD-50A5ED83207E}"/>
              </a:ext>
            </a:extLst>
          </p:cNvPr>
          <p:cNvSpPr/>
          <p:nvPr/>
        </p:nvSpPr>
        <p:spPr>
          <a:xfrm>
            <a:off x="723900" y="1066800"/>
            <a:ext cx="10744200" cy="4571999"/>
          </a:xfrm>
          <a:prstGeom prst="roundRect">
            <a:avLst>
              <a:gd name="adj" fmla="val 2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45" name="Google Shape;211;p10">
            <a:extLst>
              <a:ext uri="{FF2B5EF4-FFF2-40B4-BE49-F238E27FC236}">
                <a16:creationId xmlns:a16="http://schemas.microsoft.com/office/drawing/2014/main" id="{BD696302-F7A7-C1EE-D63D-45316EB39B50}"/>
              </a:ext>
            </a:extLst>
          </p:cNvPr>
          <p:cNvSpPr txBox="1"/>
          <p:nvPr/>
        </p:nvSpPr>
        <p:spPr>
          <a:xfrm>
            <a:off x="723900" y="1219201"/>
            <a:ext cx="10440100" cy="499792"/>
          </a:xfrm>
          <a:prstGeom prst="rect">
            <a:avLst/>
          </a:prstGeom>
          <a:noFill/>
          <a:ln>
            <a:noFill/>
          </a:ln>
        </p:spPr>
        <p:txBody>
          <a:bodyPr spcFirstLastPara="1" wrap="square" lIns="121900" tIns="121900" rIns="121900" bIns="121900" anchor="ctr" anchorCtr="0">
            <a:noAutofit/>
          </a:bodyPr>
          <a:lstStyle/>
          <a:p>
            <a:pPr lvl="0" algn="ctr">
              <a:lnSpc>
                <a:spcPct val="90000"/>
              </a:lnSpc>
              <a:buClr>
                <a:schemeClr val="dk1"/>
              </a:buClr>
              <a:buSzPts val="3200"/>
            </a:pPr>
            <a:r>
              <a:rPr lang="en-GB" sz="2800" b="1" dirty="0">
                <a:latin typeface="Calibri" panose="020F0502020204030204" pitchFamily="34" charset="0"/>
                <a:ea typeface="Lato"/>
                <a:cs typeface="Calibri" panose="020F0502020204030204" pitchFamily="34" charset="0"/>
                <a:sym typeface="Lato"/>
              </a:rPr>
              <a:t>Avec </a:t>
            </a:r>
            <a:r>
              <a:rPr lang="en-GB" sz="2800" b="1" dirty="0" err="1">
                <a:latin typeface="Calibri" panose="020F0502020204030204" pitchFamily="34" charset="0"/>
                <a:ea typeface="Lato"/>
                <a:cs typeface="Calibri" panose="020F0502020204030204" pitchFamily="34" charset="0"/>
                <a:sym typeface="Lato"/>
              </a:rPr>
              <a:t>une</a:t>
            </a:r>
            <a:r>
              <a:rPr lang="en-GB" sz="2800" b="1" dirty="0">
                <a:latin typeface="Calibri" panose="020F0502020204030204" pitchFamily="34" charset="0"/>
                <a:ea typeface="Lato"/>
                <a:cs typeface="Calibri" panose="020F0502020204030204" pitchFamily="34" charset="0"/>
                <a:sym typeface="Lato"/>
              </a:rPr>
              <a:t> </a:t>
            </a:r>
            <a:r>
              <a:rPr lang="en-GB" sz="2800" b="1" dirty="0" err="1">
                <a:latin typeface="Calibri" panose="020F0502020204030204" pitchFamily="34" charset="0"/>
                <a:ea typeface="Lato"/>
                <a:cs typeface="Calibri" panose="020F0502020204030204" pitchFamily="34" charset="0"/>
                <a:sym typeface="Lato"/>
              </a:rPr>
              <a:t>approche</a:t>
            </a:r>
            <a:r>
              <a:rPr lang="en-GB" sz="2800" b="1" dirty="0">
                <a:latin typeface="Calibri" panose="020F0502020204030204" pitchFamily="34" charset="0"/>
                <a:ea typeface="Lato"/>
                <a:cs typeface="Calibri" panose="020F0502020204030204" pitchFamily="34" charset="0"/>
                <a:sym typeface="Lato"/>
              </a:rPr>
              <a:t> CWIS…</a:t>
            </a:r>
          </a:p>
        </p:txBody>
      </p:sp>
      <p:sp>
        <p:nvSpPr>
          <p:cNvPr id="46" name="Google Shape;212;p10">
            <a:extLst>
              <a:ext uri="{FF2B5EF4-FFF2-40B4-BE49-F238E27FC236}">
                <a16:creationId xmlns:a16="http://schemas.microsoft.com/office/drawing/2014/main" id="{810C1065-B81B-FD35-9D85-C0AAB6E2A048}"/>
              </a:ext>
            </a:extLst>
          </p:cNvPr>
          <p:cNvSpPr/>
          <p:nvPr/>
        </p:nvSpPr>
        <p:spPr>
          <a:xfrm>
            <a:off x="1028000" y="1805157"/>
            <a:ext cx="9950855" cy="499791"/>
          </a:xfrm>
          <a:prstGeom prst="roundRect">
            <a:avLst>
              <a:gd name="adj" fmla="val 10000"/>
            </a:avLst>
          </a:prstGeom>
          <a:solidFill>
            <a:schemeClr val="accent1">
              <a:lumMod val="60000"/>
              <a:lumOff val="4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r>
              <a:rPr lang="en-US" dirty="0">
                <a:latin typeface="Calibri" panose="020F0502020204030204" pitchFamily="34" charset="0"/>
                <a:ea typeface="Lato"/>
                <a:cs typeface="Calibri" panose="020F0502020204030204" pitchFamily="34" charset="0"/>
                <a:sym typeface="Lato"/>
              </a:rPr>
              <a:t>Les </a:t>
            </a:r>
            <a:r>
              <a:rPr lang="en-US" dirty="0" err="1">
                <a:latin typeface="Calibri" panose="020F0502020204030204" pitchFamily="34" charset="0"/>
                <a:ea typeface="Lato"/>
                <a:cs typeface="Calibri" panose="020F0502020204030204" pitchFamily="34" charset="0"/>
                <a:sym typeface="Lato"/>
              </a:rPr>
              <a:t>autorités</a:t>
            </a:r>
            <a:r>
              <a:rPr lang="en-US" dirty="0">
                <a:latin typeface="Calibri" panose="020F0502020204030204" pitchFamily="34" charset="0"/>
                <a:ea typeface="Lato"/>
                <a:cs typeface="Calibri" panose="020F0502020204030204" pitchFamily="34" charset="0"/>
                <a:sym typeface="Lato"/>
              </a:rPr>
              <a:t> </a:t>
            </a:r>
            <a:r>
              <a:rPr lang="en-US" dirty="0" err="1">
                <a:latin typeface="Calibri" panose="020F0502020204030204" pitchFamily="34" charset="0"/>
                <a:ea typeface="Lato"/>
                <a:cs typeface="Calibri" panose="020F0502020204030204" pitchFamily="34" charset="0"/>
                <a:sym typeface="Lato"/>
              </a:rPr>
              <a:t>publiques</a:t>
            </a:r>
            <a:r>
              <a:rPr lang="en-US" dirty="0">
                <a:latin typeface="Calibri" panose="020F0502020204030204" pitchFamily="34" charset="0"/>
                <a:ea typeface="Lato"/>
                <a:cs typeface="Calibri" panose="020F0502020204030204" pitchFamily="34" charset="0"/>
                <a:sym typeface="Lato"/>
              </a:rPr>
              <a:t> </a:t>
            </a:r>
            <a:r>
              <a:rPr lang="en-US" dirty="0" err="1">
                <a:latin typeface="Calibri" panose="020F0502020204030204" pitchFamily="34" charset="0"/>
                <a:ea typeface="Lato"/>
                <a:cs typeface="Calibri" panose="020F0502020204030204" pitchFamily="34" charset="0"/>
                <a:sym typeface="Lato"/>
              </a:rPr>
              <a:t>responsables</a:t>
            </a:r>
            <a:r>
              <a:rPr lang="en-US" dirty="0">
                <a:latin typeface="Calibri" panose="020F0502020204030204" pitchFamily="34" charset="0"/>
                <a:ea typeface="Lato"/>
                <a:cs typeface="Calibri" panose="020F0502020204030204" pitchFamily="34" charset="0"/>
                <a:sym typeface="Lato"/>
              </a:rPr>
              <a:t> </a:t>
            </a:r>
            <a:r>
              <a:rPr lang="en-US" dirty="0" err="1">
                <a:latin typeface="Calibri" panose="020F0502020204030204" pitchFamily="34" charset="0"/>
                <a:ea typeface="Lato"/>
                <a:cs typeface="Calibri" panose="020F0502020204030204" pitchFamily="34" charset="0"/>
                <a:sym typeface="Lato"/>
              </a:rPr>
              <a:t>doivent</a:t>
            </a:r>
            <a:r>
              <a:rPr lang="en-US" dirty="0">
                <a:latin typeface="Calibri" panose="020F0502020204030204" pitchFamily="34" charset="0"/>
                <a:ea typeface="Lato"/>
                <a:cs typeface="Calibri" panose="020F0502020204030204" pitchFamily="34" charset="0"/>
                <a:sym typeface="Lato"/>
              </a:rPr>
              <a:t> assumer le </a:t>
            </a:r>
            <a:r>
              <a:rPr lang="en-US" dirty="0" err="1">
                <a:latin typeface="Calibri" panose="020F0502020204030204" pitchFamily="34" charset="0"/>
                <a:ea typeface="Lato"/>
                <a:cs typeface="Calibri" panose="020F0502020204030204" pitchFamily="34" charset="0"/>
                <a:sym typeface="Lato"/>
              </a:rPr>
              <a:t>mandat</a:t>
            </a:r>
            <a:r>
              <a:rPr lang="en-US" dirty="0">
                <a:latin typeface="Calibri" panose="020F0502020204030204" pitchFamily="34" charset="0"/>
                <a:ea typeface="Lato"/>
                <a:cs typeface="Calibri" panose="020F0502020204030204" pitchFamily="34" charset="0"/>
                <a:sym typeface="Lato"/>
              </a:rPr>
              <a:t> des </a:t>
            </a:r>
            <a:r>
              <a:rPr lang="en-US" dirty="0" err="1">
                <a:latin typeface="Calibri" panose="020F0502020204030204" pitchFamily="34" charset="0"/>
                <a:ea typeface="Lato"/>
                <a:cs typeface="Calibri" panose="020F0502020204030204" pitchFamily="34" charset="0"/>
                <a:sym typeface="Lato"/>
              </a:rPr>
              <a:t>résultats</a:t>
            </a:r>
            <a:r>
              <a:rPr lang="en-US" dirty="0">
                <a:latin typeface="Calibri" panose="020F0502020204030204" pitchFamily="34" charset="0"/>
                <a:ea typeface="Lato"/>
                <a:cs typeface="Calibri" panose="020F0502020204030204" pitchFamily="34" charset="0"/>
                <a:sym typeface="Lato"/>
              </a:rPr>
              <a:t> de service pour </a:t>
            </a:r>
            <a:r>
              <a:rPr lang="en-US" dirty="0" err="1">
                <a:latin typeface="Calibri" panose="020F0502020204030204" pitchFamily="34" charset="0"/>
                <a:ea typeface="Lato"/>
                <a:cs typeface="Calibri" panose="020F0502020204030204" pitchFamily="34" charset="0"/>
                <a:sym typeface="Lato"/>
              </a:rPr>
              <a:t>tous</a:t>
            </a:r>
            <a:endParaRPr lang="en-US" dirty="0">
              <a:latin typeface="Calibri" panose="020F0502020204030204" pitchFamily="34" charset="0"/>
              <a:ea typeface="Lato"/>
              <a:cs typeface="Calibri" panose="020F0502020204030204" pitchFamily="34" charset="0"/>
              <a:sym typeface="Lato"/>
            </a:endParaRPr>
          </a:p>
        </p:txBody>
      </p:sp>
      <p:sp>
        <p:nvSpPr>
          <p:cNvPr id="47" name="Google Shape;212;p10">
            <a:extLst>
              <a:ext uri="{FF2B5EF4-FFF2-40B4-BE49-F238E27FC236}">
                <a16:creationId xmlns:a16="http://schemas.microsoft.com/office/drawing/2014/main" id="{A090AD1F-5A2A-F7A0-FF5A-0F9ED798A47D}"/>
              </a:ext>
            </a:extLst>
          </p:cNvPr>
          <p:cNvSpPr/>
          <p:nvPr/>
        </p:nvSpPr>
        <p:spPr>
          <a:xfrm>
            <a:off x="1028000" y="2390875"/>
            <a:ext cx="9950855" cy="499791"/>
          </a:xfrm>
          <a:prstGeom prst="roundRect">
            <a:avLst>
              <a:gd name="adj" fmla="val 10000"/>
            </a:avLst>
          </a:prstGeom>
          <a:solidFill>
            <a:schemeClr val="accent1">
              <a:lumMod val="60000"/>
              <a:lumOff val="4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r>
              <a:rPr lang="en-US" dirty="0">
                <a:latin typeface="Calibri" panose="020F0502020204030204" pitchFamily="34" charset="0"/>
                <a:ea typeface="Lato"/>
                <a:cs typeface="Calibri" panose="020F0502020204030204" pitchFamily="34" charset="0"/>
                <a:sym typeface="Lato"/>
              </a:rPr>
              <a:t>La participation du </a:t>
            </a:r>
            <a:r>
              <a:rPr lang="en-US" dirty="0" err="1">
                <a:latin typeface="Calibri" panose="020F0502020204030204" pitchFamily="34" charset="0"/>
                <a:ea typeface="Lato"/>
                <a:cs typeface="Calibri" panose="020F0502020204030204" pitchFamily="34" charset="0"/>
                <a:sym typeface="Lato"/>
              </a:rPr>
              <a:t>secteur</a:t>
            </a:r>
            <a:r>
              <a:rPr lang="en-US" dirty="0">
                <a:latin typeface="Calibri" panose="020F0502020204030204" pitchFamily="34" charset="0"/>
                <a:ea typeface="Lato"/>
                <a:cs typeface="Calibri" panose="020F0502020204030204" pitchFamily="34" charset="0"/>
                <a:sym typeface="Lato"/>
              </a:rPr>
              <a:t> </a:t>
            </a:r>
            <a:r>
              <a:rPr lang="en-US" dirty="0" err="1">
                <a:latin typeface="Calibri" panose="020F0502020204030204" pitchFamily="34" charset="0"/>
                <a:ea typeface="Lato"/>
                <a:cs typeface="Calibri" panose="020F0502020204030204" pitchFamily="34" charset="0"/>
                <a:sym typeface="Lato"/>
              </a:rPr>
              <a:t>privé</a:t>
            </a:r>
            <a:r>
              <a:rPr lang="en-US" dirty="0">
                <a:latin typeface="Calibri" panose="020F0502020204030204" pitchFamily="34" charset="0"/>
                <a:ea typeface="Lato"/>
                <a:cs typeface="Calibri" panose="020F0502020204030204" pitchFamily="34" charset="0"/>
                <a:sym typeface="Lato"/>
              </a:rPr>
              <a:t> se </a:t>
            </a:r>
            <a:r>
              <a:rPr lang="en-US" dirty="0" err="1">
                <a:latin typeface="Calibri" panose="020F0502020204030204" pitchFamily="34" charset="0"/>
                <a:ea typeface="Lato"/>
                <a:cs typeface="Calibri" panose="020F0502020204030204" pitchFamily="34" charset="0"/>
                <a:sym typeface="Lato"/>
              </a:rPr>
              <a:t>déroule</a:t>
            </a:r>
            <a:r>
              <a:rPr lang="en-US" dirty="0">
                <a:latin typeface="Calibri" panose="020F0502020204030204" pitchFamily="34" charset="0"/>
                <a:ea typeface="Lato"/>
                <a:cs typeface="Calibri" panose="020F0502020204030204" pitchFamily="34" charset="0"/>
                <a:sym typeface="Lato"/>
              </a:rPr>
              <a:t> dans le cadre </a:t>
            </a:r>
            <a:r>
              <a:rPr lang="en-US" dirty="0" err="1">
                <a:latin typeface="Calibri" panose="020F0502020204030204" pitchFamily="34" charset="0"/>
                <a:ea typeface="Lato"/>
                <a:cs typeface="Calibri" panose="020F0502020204030204" pitchFamily="34" charset="0"/>
                <a:sym typeface="Lato"/>
              </a:rPr>
              <a:t>institutionnel</a:t>
            </a:r>
            <a:r>
              <a:rPr lang="en-US" dirty="0">
                <a:latin typeface="Calibri" panose="020F0502020204030204" pitchFamily="34" charset="0"/>
                <a:ea typeface="Lato"/>
                <a:cs typeface="Calibri" panose="020F0502020204030204" pitchFamily="34" charset="0"/>
                <a:sym typeface="Lato"/>
              </a:rPr>
              <a:t> </a:t>
            </a:r>
            <a:r>
              <a:rPr lang="en-US" dirty="0" err="1">
                <a:latin typeface="Calibri" panose="020F0502020204030204" pitchFamily="34" charset="0"/>
                <a:ea typeface="Lato"/>
                <a:cs typeface="Calibri" panose="020F0502020204030204" pitchFamily="34" charset="0"/>
                <a:sym typeface="Lato"/>
              </a:rPr>
              <a:t>clair</a:t>
            </a:r>
            <a:endParaRPr lang="en-US" dirty="0">
              <a:latin typeface="Calibri" panose="020F0502020204030204" pitchFamily="34" charset="0"/>
              <a:ea typeface="Lato"/>
              <a:cs typeface="Calibri" panose="020F0502020204030204" pitchFamily="34" charset="0"/>
              <a:sym typeface="Lato"/>
            </a:endParaRPr>
          </a:p>
        </p:txBody>
      </p:sp>
      <p:sp>
        <p:nvSpPr>
          <p:cNvPr id="48" name="Google Shape;212;p10">
            <a:extLst>
              <a:ext uri="{FF2B5EF4-FFF2-40B4-BE49-F238E27FC236}">
                <a16:creationId xmlns:a16="http://schemas.microsoft.com/office/drawing/2014/main" id="{6351FFD7-12B9-9391-6734-23376602C606}"/>
              </a:ext>
            </a:extLst>
          </p:cNvPr>
          <p:cNvSpPr/>
          <p:nvPr/>
        </p:nvSpPr>
        <p:spPr>
          <a:xfrm>
            <a:off x="1028000" y="2981767"/>
            <a:ext cx="9950855" cy="499791"/>
          </a:xfrm>
          <a:prstGeom prst="roundRect">
            <a:avLst>
              <a:gd name="adj" fmla="val 10000"/>
            </a:avLst>
          </a:prstGeom>
          <a:solidFill>
            <a:schemeClr val="accent1">
              <a:lumMod val="60000"/>
              <a:lumOff val="4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r>
              <a:rPr lang="en-US" dirty="0">
                <a:latin typeface="Calibri" panose="020F0502020204030204" pitchFamily="34" charset="0"/>
                <a:ea typeface="Lato"/>
                <a:cs typeface="Calibri" panose="020F0502020204030204" pitchFamily="34" charset="0"/>
                <a:sym typeface="Lato"/>
              </a:rPr>
              <a:t>Les </a:t>
            </a:r>
            <a:r>
              <a:rPr lang="en-US" dirty="0" err="1">
                <a:latin typeface="Calibri" panose="020F0502020204030204" pitchFamily="34" charset="0"/>
                <a:ea typeface="Lato"/>
                <a:cs typeface="Calibri" panose="020F0502020204030204" pitchFamily="34" charset="0"/>
                <a:sym typeface="Lato"/>
              </a:rPr>
              <a:t>résultats</a:t>
            </a:r>
            <a:r>
              <a:rPr lang="en-US" dirty="0">
                <a:latin typeface="Calibri" panose="020F0502020204030204" pitchFamily="34" charset="0"/>
                <a:ea typeface="Lato"/>
                <a:cs typeface="Calibri" panose="020F0502020204030204" pitchFamily="34" charset="0"/>
                <a:sym typeface="Lato"/>
              </a:rPr>
              <a:t> </a:t>
            </a:r>
            <a:r>
              <a:rPr lang="en-US" dirty="0" err="1">
                <a:latin typeface="Calibri" panose="020F0502020204030204" pitchFamily="34" charset="0"/>
                <a:ea typeface="Lato"/>
                <a:cs typeface="Calibri" panose="020F0502020204030204" pitchFamily="34" charset="0"/>
                <a:sym typeface="Lato"/>
              </a:rPr>
              <a:t>sont</a:t>
            </a:r>
            <a:r>
              <a:rPr lang="en-US" dirty="0">
                <a:latin typeface="Calibri" panose="020F0502020204030204" pitchFamily="34" charset="0"/>
                <a:ea typeface="Lato"/>
                <a:cs typeface="Calibri" panose="020F0502020204030204" pitchFamily="34" charset="0"/>
                <a:sym typeface="Lato"/>
              </a:rPr>
              <a:t> </a:t>
            </a:r>
            <a:r>
              <a:rPr lang="en-US" dirty="0" err="1">
                <a:latin typeface="Calibri" panose="020F0502020204030204" pitchFamily="34" charset="0"/>
                <a:ea typeface="Lato"/>
                <a:cs typeface="Calibri" panose="020F0502020204030204" pitchFamily="34" charset="0"/>
                <a:sym typeface="Lato"/>
              </a:rPr>
              <a:t>surveillés</a:t>
            </a:r>
            <a:r>
              <a:rPr lang="en-US" dirty="0">
                <a:latin typeface="Calibri" panose="020F0502020204030204" pitchFamily="34" charset="0"/>
                <a:ea typeface="Lato"/>
                <a:cs typeface="Calibri" panose="020F0502020204030204" pitchFamily="34" charset="0"/>
                <a:sym typeface="Lato"/>
              </a:rPr>
              <a:t> et les </a:t>
            </a:r>
            <a:r>
              <a:rPr lang="en-US" dirty="0" err="1">
                <a:latin typeface="Calibri" panose="020F0502020204030204" pitchFamily="34" charset="0"/>
                <a:ea typeface="Lato"/>
                <a:cs typeface="Calibri" panose="020F0502020204030204" pitchFamily="34" charset="0"/>
                <a:sym typeface="Lato"/>
              </a:rPr>
              <a:t>autorités</a:t>
            </a:r>
            <a:r>
              <a:rPr lang="en-US" dirty="0">
                <a:latin typeface="Calibri" panose="020F0502020204030204" pitchFamily="34" charset="0"/>
                <a:ea typeface="Lato"/>
                <a:cs typeface="Calibri" panose="020F0502020204030204" pitchFamily="34" charset="0"/>
                <a:sym typeface="Lato"/>
              </a:rPr>
              <a:t> </a:t>
            </a:r>
            <a:r>
              <a:rPr lang="en-US" dirty="0" err="1">
                <a:latin typeface="Calibri" panose="020F0502020204030204" pitchFamily="34" charset="0"/>
                <a:ea typeface="Lato"/>
                <a:cs typeface="Calibri" panose="020F0502020204030204" pitchFamily="34" charset="0"/>
                <a:sym typeface="Lato"/>
              </a:rPr>
              <a:t>sont</a:t>
            </a:r>
            <a:r>
              <a:rPr lang="en-US" dirty="0">
                <a:latin typeface="Calibri" panose="020F0502020204030204" pitchFamily="34" charset="0"/>
                <a:ea typeface="Lato"/>
                <a:cs typeface="Calibri" panose="020F0502020204030204" pitchFamily="34" charset="0"/>
                <a:sym typeface="Lato"/>
              </a:rPr>
              <a:t> tenues </a:t>
            </a:r>
            <a:r>
              <a:rPr lang="en-US" dirty="0" err="1">
                <a:latin typeface="Calibri" panose="020F0502020204030204" pitchFamily="34" charset="0"/>
                <a:ea typeface="Lato"/>
                <a:cs typeface="Calibri" panose="020F0502020204030204" pitchFamily="34" charset="0"/>
                <a:sym typeface="Lato"/>
              </a:rPr>
              <a:t>responsables</a:t>
            </a:r>
            <a:r>
              <a:rPr lang="en-US" dirty="0">
                <a:latin typeface="Calibri" panose="020F0502020204030204" pitchFamily="34" charset="0"/>
                <a:ea typeface="Lato"/>
                <a:cs typeface="Calibri" panose="020F0502020204030204" pitchFamily="34" charset="0"/>
                <a:sym typeface="Lato"/>
              </a:rPr>
              <a:t> des </a:t>
            </a:r>
            <a:r>
              <a:rPr lang="en-US" dirty="0" err="1">
                <a:latin typeface="Calibri" panose="020F0502020204030204" pitchFamily="34" charset="0"/>
                <a:ea typeface="Lato"/>
                <a:cs typeface="Calibri" panose="020F0502020204030204" pitchFamily="34" charset="0"/>
                <a:sym typeface="Lato"/>
              </a:rPr>
              <a:t>indicateurs</a:t>
            </a:r>
            <a:r>
              <a:rPr lang="en-US" dirty="0">
                <a:latin typeface="Calibri" panose="020F0502020204030204" pitchFamily="34" charset="0"/>
                <a:ea typeface="Lato"/>
                <a:cs typeface="Calibri" panose="020F0502020204030204" pitchFamily="34" charset="0"/>
                <a:sym typeface="Lato"/>
              </a:rPr>
              <a:t> </a:t>
            </a:r>
            <a:r>
              <a:rPr lang="en-US" dirty="0" err="1">
                <a:latin typeface="Calibri" panose="020F0502020204030204" pitchFamily="34" charset="0"/>
                <a:ea typeface="Lato"/>
                <a:cs typeface="Calibri" panose="020F0502020204030204" pitchFamily="34" charset="0"/>
                <a:sym typeface="Lato"/>
              </a:rPr>
              <a:t>clés</a:t>
            </a:r>
            <a:r>
              <a:rPr lang="en-US" dirty="0">
                <a:latin typeface="Calibri" panose="020F0502020204030204" pitchFamily="34" charset="0"/>
                <a:ea typeface="Lato"/>
                <a:cs typeface="Calibri" panose="020F0502020204030204" pitchFamily="34" charset="0"/>
                <a:sym typeface="Lato"/>
              </a:rPr>
              <a:t> de performance</a:t>
            </a:r>
          </a:p>
        </p:txBody>
      </p:sp>
      <p:sp>
        <p:nvSpPr>
          <p:cNvPr id="49" name="Google Shape;212;p10">
            <a:extLst>
              <a:ext uri="{FF2B5EF4-FFF2-40B4-BE49-F238E27FC236}">
                <a16:creationId xmlns:a16="http://schemas.microsoft.com/office/drawing/2014/main" id="{5D2D0ABA-B0B0-A6EA-DF96-6C4EFEA83290}"/>
              </a:ext>
            </a:extLst>
          </p:cNvPr>
          <p:cNvSpPr/>
          <p:nvPr/>
        </p:nvSpPr>
        <p:spPr>
          <a:xfrm>
            <a:off x="1028000" y="3570067"/>
            <a:ext cx="9950855" cy="499791"/>
          </a:xfrm>
          <a:prstGeom prst="roundRect">
            <a:avLst>
              <a:gd name="adj" fmla="val 10000"/>
            </a:avLst>
          </a:prstGeom>
          <a:solidFill>
            <a:schemeClr val="accent1">
              <a:lumMod val="60000"/>
              <a:lumOff val="4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r>
              <a:rPr lang="en-US" dirty="0">
                <a:latin typeface="Calibri" panose="020F0502020204030204" pitchFamily="34" charset="0"/>
                <a:ea typeface="Lato"/>
                <a:cs typeface="Calibri" panose="020F0502020204030204" pitchFamily="34" charset="0"/>
                <a:sym typeface="Lato"/>
              </a:rPr>
              <a:t>De </a:t>
            </a:r>
            <a:r>
              <a:rPr lang="en-US" dirty="0" err="1">
                <a:latin typeface="Calibri" panose="020F0502020204030204" pitchFamily="34" charset="0"/>
                <a:ea typeface="Lato"/>
                <a:cs typeface="Calibri" panose="020F0502020204030204" pitchFamily="34" charset="0"/>
                <a:sym typeface="Lato"/>
              </a:rPr>
              <a:t>l'espace</a:t>
            </a:r>
            <a:r>
              <a:rPr lang="en-US" dirty="0">
                <a:latin typeface="Calibri" panose="020F0502020204030204" pitchFamily="34" charset="0"/>
                <a:ea typeface="Lato"/>
                <a:cs typeface="Calibri" panose="020F0502020204030204" pitchFamily="34" charset="0"/>
                <a:sym typeface="Lato"/>
              </a:rPr>
              <a:t> </a:t>
            </a:r>
            <a:r>
              <a:rPr lang="en-US" dirty="0" err="1">
                <a:latin typeface="Calibri" panose="020F0502020204030204" pitchFamily="34" charset="0"/>
                <a:ea typeface="Lato"/>
                <a:cs typeface="Calibri" panose="020F0502020204030204" pitchFamily="34" charset="0"/>
                <a:sym typeface="Lato"/>
              </a:rPr>
              <a:t>est</a:t>
            </a:r>
            <a:r>
              <a:rPr lang="en-US" dirty="0">
                <a:latin typeface="Calibri" panose="020F0502020204030204" pitchFamily="34" charset="0"/>
                <a:ea typeface="Lato"/>
                <a:cs typeface="Calibri" panose="020F0502020204030204" pitchFamily="34" charset="0"/>
                <a:sym typeface="Lato"/>
              </a:rPr>
              <a:t> </a:t>
            </a:r>
            <a:r>
              <a:rPr lang="en-US" dirty="0" err="1">
                <a:latin typeface="Calibri" panose="020F0502020204030204" pitchFamily="34" charset="0"/>
                <a:ea typeface="Lato"/>
                <a:cs typeface="Calibri" panose="020F0502020204030204" pitchFamily="34" charset="0"/>
                <a:sym typeface="Lato"/>
              </a:rPr>
              <a:t>créé</a:t>
            </a:r>
            <a:r>
              <a:rPr lang="en-US" dirty="0">
                <a:latin typeface="Calibri" panose="020F0502020204030204" pitchFamily="34" charset="0"/>
                <a:ea typeface="Lato"/>
                <a:cs typeface="Calibri" panose="020F0502020204030204" pitchFamily="34" charset="0"/>
                <a:sym typeface="Lato"/>
              </a:rPr>
              <a:t> pour des </a:t>
            </a:r>
            <a:r>
              <a:rPr lang="en-US" dirty="0" err="1">
                <a:latin typeface="Calibri" panose="020F0502020204030204" pitchFamily="34" charset="0"/>
                <a:ea typeface="Lato"/>
                <a:cs typeface="Calibri" panose="020F0502020204030204" pitchFamily="34" charset="0"/>
                <a:sym typeface="Lato"/>
              </a:rPr>
              <a:t>améliorations</a:t>
            </a:r>
            <a:r>
              <a:rPr lang="en-US" dirty="0">
                <a:latin typeface="Calibri" panose="020F0502020204030204" pitchFamily="34" charset="0"/>
                <a:ea typeface="Lato"/>
                <a:cs typeface="Calibri" panose="020F0502020204030204" pitchFamily="34" charset="0"/>
                <a:sym typeface="Lato"/>
              </a:rPr>
              <a:t>, des technologies </a:t>
            </a:r>
            <a:r>
              <a:rPr lang="en-US" dirty="0" err="1">
                <a:latin typeface="Calibri" panose="020F0502020204030204" pitchFamily="34" charset="0"/>
                <a:ea typeface="Lato"/>
                <a:cs typeface="Calibri" panose="020F0502020204030204" pitchFamily="34" charset="0"/>
                <a:sym typeface="Lato"/>
              </a:rPr>
              <a:t>innovantes</a:t>
            </a:r>
            <a:r>
              <a:rPr lang="en-US" dirty="0">
                <a:latin typeface="Calibri" panose="020F0502020204030204" pitchFamily="34" charset="0"/>
                <a:ea typeface="Lato"/>
                <a:cs typeface="Calibri" panose="020F0502020204030204" pitchFamily="34" charset="0"/>
                <a:sym typeface="Lato"/>
              </a:rPr>
              <a:t> et des </a:t>
            </a:r>
            <a:r>
              <a:rPr lang="en-US" dirty="0" err="1">
                <a:latin typeface="Calibri" panose="020F0502020204030204" pitchFamily="34" charset="0"/>
                <a:ea typeface="Lato"/>
                <a:cs typeface="Calibri" panose="020F0502020204030204" pitchFamily="34" charset="0"/>
                <a:sym typeface="Lato"/>
              </a:rPr>
              <a:t>modèles</a:t>
            </a:r>
            <a:r>
              <a:rPr lang="en-US" dirty="0">
                <a:latin typeface="Calibri" panose="020F0502020204030204" pitchFamily="34" charset="0"/>
                <a:ea typeface="Lato"/>
                <a:cs typeface="Calibri" panose="020F0502020204030204" pitchFamily="34" charset="0"/>
                <a:sym typeface="Lato"/>
              </a:rPr>
              <a:t> </a:t>
            </a:r>
            <a:r>
              <a:rPr lang="en-US" dirty="0" err="1">
                <a:latin typeface="Calibri" panose="020F0502020204030204" pitchFamily="34" charset="0"/>
                <a:ea typeface="Lato"/>
                <a:cs typeface="Calibri" panose="020F0502020204030204" pitchFamily="34" charset="0"/>
                <a:sym typeface="Lato"/>
              </a:rPr>
              <a:t>commerciaux</a:t>
            </a:r>
            <a:r>
              <a:rPr lang="en-US" dirty="0">
                <a:latin typeface="Calibri" panose="020F0502020204030204" pitchFamily="34" charset="0"/>
                <a:ea typeface="Lato"/>
                <a:cs typeface="Calibri" panose="020F0502020204030204" pitchFamily="34" charset="0"/>
                <a:sym typeface="Lato"/>
              </a:rPr>
              <a:t> plus </a:t>
            </a:r>
            <a:r>
              <a:rPr lang="en-US" dirty="0" err="1">
                <a:latin typeface="Calibri" panose="020F0502020204030204" pitchFamily="34" charset="0"/>
                <a:ea typeface="Lato"/>
                <a:cs typeface="Calibri" panose="020F0502020204030204" pitchFamily="34" charset="0"/>
                <a:sym typeface="Lato"/>
              </a:rPr>
              <a:t>intelligents</a:t>
            </a:r>
            <a:endParaRPr lang="en-US" dirty="0">
              <a:latin typeface="Calibri" panose="020F0502020204030204" pitchFamily="34" charset="0"/>
              <a:ea typeface="Lato"/>
              <a:cs typeface="Calibri" panose="020F0502020204030204" pitchFamily="34" charset="0"/>
              <a:sym typeface="Lato"/>
            </a:endParaRPr>
          </a:p>
        </p:txBody>
      </p:sp>
      <p:sp>
        <p:nvSpPr>
          <p:cNvPr id="50" name="Google Shape;212;p10">
            <a:extLst>
              <a:ext uri="{FF2B5EF4-FFF2-40B4-BE49-F238E27FC236}">
                <a16:creationId xmlns:a16="http://schemas.microsoft.com/office/drawing/2014/main" id="{95E5AD29-442C-D5C1-4A0E-187CAE8CD921}"/>
              </a:ext>
            </a:extLst>
          </p:cNvPr>
          <p:cNvSpPr/>
          <p:nvPr/>
        </p:nvSpPr>
        <p:spPr>
          <a:xfrm>
            <a:off x="1028000" y="4158367"/>
            <a:ext cx="9950855" cy="499791"/>
          </a:xfrm>
          <a:prstGeom prst="roundRect">
            <a:avLst>
              <a:gd name="adj" fmla="val 10000"/>
            </a:avLst>
          </a:prstGeom>
          <a:solidFill>
            <a:schemeClr val="accent1">
              <a:lumMod val="60000"/>
              <a:lumOff val="4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r>
              <a:rPr lang="en-US" dirty="0">
                <a:latin typeface="Calibri" panose="020F0502020204030204" pitchFamily="34" charset="0"/>
                <a:ea typeface="Lato"/>
                <a:cs typeface="Calibri" panose="020F0502020204030204" pitchFamily="34" charset="0"/>
                <a:sym typeface="Lato"/>
              </a:rPr>
              <a:t>Les cadres de </a:t>
            </a:r>
            <a:r>
              <a:rPr lang="en-US" dirty="0" err="1">
                <a:latin typeface="Calibri" panose="020F0502020204030204" pitchFamily="34" charset="0"/>
                <a:ea typeface="Lato"/>
                <a:cs typeface="Calibri" panose="020F0502020204030204" pitchFamily="34" charset="0"/>
                <a:sym typeface="Lato"/>
              </a:rPr>
              <a:t>financement</a:t>
            </a:r>
            <a:r>
              <a:rPr lang="en-US" dirty="0">
                <a:latin typeface="Calibri" panose="020F0502020204030204" pitchFamily="34" charset="0"/>
                <a:ea typeface="Lato"/>
                <a:cs typeface="Calibri" panose="020F0502020204030204" pitchFamily="34" charset="0"/>
                <a:sym typeface="Lato"/>
              </a:rPr>
              <a:t> </a:t>
            </a:r>
            <a:r>
              <a:rPr lang="en-US" dirty="0" err="1">
                <a:latin typeface="Calibri" panose="020F0502020204030204" pitchFamily="34" charset="0"/>
                <a:ea typeface="Lato"/>
                <a:cs typeface="Calibri" panose="020F0502020204030204" pitchFamily="34" charset="0"/>
                <a:sym typeface="Lato"/>
              </a:rPr>
              <a:t>guident</a:t>
            </a:r>
            <a:r>
              <a:rPr lang="en-US" dirty="0">
                <a:latin typeface="Calibri" panose="020F0502020204030204" pitchFamily="34" charset="0"/>
                <a:ea typeface="Lato"/>
                <a:cs typeface="Calibri" panose="020F0502020204030204" pitchFamily="34" charset="0"/>
                <a:sym typeface="Lato"/>
              </a:rPr>
              <a:t> la </a:t>
            </a:r>
            <a:r>
              <a:rPr lang="en-US" dirty="0" err="1">
                <a:latin typeface="Calibri" panose="020F0502020204030204" pitchFamily="34" charset="0"/>
                <a:ea typeface="Lato"/>
                <a:cs typeface="Calibri" panose="020F0502020204030204" pitchFamily="34" charset="0"/>
                <a:sym typeface="Lato"/>
              </a:rPr>
              <a:t>prise</a:t>
            </a:r>
            <a:r>
              <a:rPr lang="en-US" dirty="0">
                <a:latin typeface="Calibri" panose="020F0502020204030204" pitchFamily="34" charset="0"/>
                <a:ea typeface="Lato"/>
                <a:cs typeface="Calibri" panose="020F0502020204030204" pitchFamily="34" charset="0"/>
                <a:sym typeface="Lato"/>
              </a:rPr>
              <a:t> de </a:t>
            </a:r>
            <a:r>
              <a:rPr lang="en-US" dirty="0" err="1">
                <a:latin typeface="Calibri" panose="020F0502020204030204" pitchFamily="34" charset="0"/>
                <a:ea typeface="Lato"/>
                <a:cs typeface="Calibri" panose="020F0502020204030204" pitchFamily="34" charset="0"/>
                <a:sym typeface="Lato"/>
              </a:rPr>
              <a:t>décision</a:t>
            </a:r>
            <a:r>
              <a:rPr lang="en-US" dirty="0">
                <a:latin typeface="Calibri" panose="020F0502020204030204" pitchFamily="34" charset="0"/>
                <a:ea typeface="Lato"/>
                <a:cs typeface="Calibri" panose="020F0502020204030204" pitchFamily="34" charset="0"/>
                <a:sym typeface="Lato"/>
              </a:rPr>
              <a:t> </a:t>
            </a:r>
            <a:r>
              <a:rPr lang="en-US" dirty="0" err="1">
                <a:latin typeface="Calibri" panose="020F0502020204030204" pitchFamily="34" charset="0"/>
                <a:ea typeface="Lato"/>
                <a:cs typeface="Calibri" panose="020F0502020204030204" pitchFamily="34" charset="0"/>
                <a:sym typeface="Lato"/>
              </a:rPr>
              <a:t>basée</a:t>
            </a:r>
            <a:r>
              <a:rPr lang="en-US" dirty="0">
                <a:latin typeface="Calibri" panose="020F0502020204030204" pitchFamily="34" charset="0"/>
                <a:ea typeface="Lato"/>
                <a:cs typeface="Calibri" panose="020F0502020204030204" pitchFamily="34" charset="0"/>
                <a:sym typeface="Lato"/>
              </a:rPr>
              <a:t> sur les </a:t>
            </a:r>
            <a:r>
              <a:rPr lang="en-US" dirty="0" err="1">
                <a:latin typeface="Calibri" panose="020F0502020204030204" pitchFamily="34" charset="0"/>
                <a:ea typeface="Lato"/>
                <a:cs typeface="Calibri" panose="020F0502020204030204" pitchFamily="34" charset="0"/>
                <a:sym typeface="Lato"/>
              </a:rPr>
              <a:t>données</a:t>
            </a:r>
            <a:r>
              <a:rPr lang="en-US" dirty="0">
                <a:latin typeface="Calibri" panose="020F0502020204030204" pitchFamily="34" charset="0"/>
                <a:ea typeface="Lato"/>
                <a:cs typeface="Calibri" panose="020F0502020204030204" pitchFamily="34" charset="0"/>
                <a:sym typeface="Lato"/>
              </a:rPr>
              <a:t> pour </a:t>
            </a:r>
            <a:r>
              <a:rPr lang="en-US" dirty="0" err="1">
                <a:latin typeface="Calibri" panose="020F0502020204030204" pitchFamily="34" charset="0"/>
                <a:ea typeface="Lato"/>
                <a:cs typeface="Calibri" panose="020F0502020204030204" pitchFamily="34" charset="0"/>
                <a:sym typeface="Lato"/>
              </a:rPr>
              <a:t>l'allocation</a:t>
            </a:r>
            <a:r>
              <a:rPr lang="en-US" dirty="0">
                <a:latin typeface="Calibri" panose="020F0502020204030204" pitchFamily="34" charset="0"/>
                <a:ea typeface="Lato"/>
                <a:cs typeface="Calibri" panose="020F0502020204030204" pitchFamily="34" charset="0"/>
                <a:sym typeface="Lato"/>
              </a:rPr>
              <a:t> des </a:t>
            </a:r>
            <a:r>
              <a:rPr lang="en-US" dirty="0" err="1">
                <a:latin typeface="Calibri" panose="020F0502020204030204" pitchFamily="34" charset="0"/>
                <a:ea typeface="Lato"/>
                <a:cs typeface="Calibri" panose="020F0502020204030204" pitchFamily="34" charset="0"/>
                <a:sym typeface="Lato"/>
              </a:rPr>
              <a:t>ressources</a:t>
            </a:r>
            <a:endParaRPr lang="en-US" dirty="0">
              <a:latin typeface="Calibri" panose="020F0502020204030204" pitchFamily="34" charset="0"/>
              <a:ea typeface="Lato"/>
              <a:cs typeface="Calibri" panose="020F0502020204030204" pitchFamily="34" charset="0"/>
              <a:sym typeface="Lato"/>
            </a:endParaRPr>
          </a:p>
        </p:txBody>
      </p:sp>
      <p:sp>
        <p:nvSpPr>
          <p:cNvPr id="51" name="Google Shape;212;p10">
            <a:extLst>
              <a:ext uri="{FF2B5EF4-FFF2-40B4-BE49-F238E27FC236}">
                <a16:creationId xmlns:a16="http://schemas.microsoft.com/office/drawing/2014/main" id="{632991B6-83B7-311B-BD79-71789312C026}"/>
              </a:ext>
            </a:extLst>
          </p:cNvPr>
          <p:cNvSpPr/>
          <p:nvPr/>
        </p:nvSpPr>
        <p:spPr>
          <a:xfrm>
            <a:off x="1028000" y="4756252"/>
            <a:ext cx="9950855" cy="499791"/>
          </a:xfrm>
          <a:prstGeom prst="roundRect">
            <a:avLst>
              <a:gd name="adj" fmla="val 10000"/>
            </a:avLst>
          </a:prstGeom>
          <a:solidFill>
            <a:schemeClr val="accent1">
              <a:lumMod val="60000"/>
              <a:lumOff val="4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r>
              <a:rPr lang="en-US" dirty="0">
                <a:latin typeface="Calibri" panose="020F0502020204030204" pitchFamily="34" charset="0"/>
                <a:ea typeface="Lato"/>
                <a:cs typeface="Calibri" panose="020F0502020204030204" pitchFamily="34" charset="0"/>
                <a:sym typeface="Lato"/>
              </a:rPr>
              <a:t>Les finances </a:t>
            </a:r>
            <a:r>
              <a:rPr lang="en-US" dirty="0" err="1">
                <a:latin typeface="Calibri" panose="020F0502020204030204" pitchFamily="34" charset="0"/>
                <a:ea typeface="Lato"/>
                <a:cs typeface="Calibri" panose="020F0502020204030204" pitchFamily="34" charset="0"/>
                <a:sym typeface="Lato"/>
              </a:rPr>
              <a:t>sont</a:t>
            </a:r>
            <a:r>
              <a:rPr lang="en-US" dirty="0">
                <a:latin typeface="Calibri" panose="020F0502020204030204" pitchFamily="34" charset="0"/>
                <a:ea typeface="Lato"/>
                <a:cs typeface="Calibri" panose="020F0502020204030204" pitchFamily="34" charset="0"/>
                <a:sym typeface="Lato"/>
              </a:rPr>
              <a:t> </a:t>
            </a:r>
            <a:r>
              <a:rPr lang="en-US" dirty="0" err="1">
                <a:latin typeface="Calibri" panose="020F0502020204030204" pitchFamily="34" charset="0"/>
                <a:ea typeface="Lato"/>
                <a:cs typeface="Calibri" panose="020F0502020204030204" pitchFamily="34" charset="0"/>
                <a:sym typeface="Lato"/>
              </a:rPr>
              <a:t>liées</a:t>
            </a:r>
            <a:r>
              <a:rPr lang="en-US" dirty="0">
                <a:latin typeface="Calibri" panose="020F0502020204030204" pitchFamily="34" charset="0"/>
                <a:ea typeface="Lato"/>
                <a:cs typeface="Calibri" panose="020F0502020204030204" pitchFamily="34" charset="0"/>
                <a:sym typeface="Lato"/>
              </a:rPr>
              <a:t> </a:t>
            </a:r>
            <a:r>
              <a:rPr lang="en-US" dirty="0" err="1">
                <a:latin typeface="Calibri" panose="020F0502020204030204" pitchFamily="34" charset="0"/>
                <a:ea typeface="Lato"/>
                <a:cs typeface="Calibri" panose="020F0502020204030204" pitchFamily="34" charset="0"/>
                <a:sym typeface="Lato"/>
              </a:rPr>
              <a:t>à</a:t>
            </a:r>
            <a:r>
              <a:rPr lang="en-US" dirty="0">
                <a:latin typeface="Calibri" panose="020F0502020204030204" pitchFamily="34" charset="0"/>
                <a:ea typeface="Lato"/>
                <a:cs typeface="Calibri" panose="020F0502020204030204" pitchFamily="34" charset="0"/>
                <a:sym typeface="Lato"/>
              </a:rPr>
              <a:t> la performance par rapport aux </a:t>
            </a:r>
            <a:r>
              <a:rPr lang="en-US" dirty="0" err="1">
                <a:latin typeface="Calibri" panose="020F0502020204030204" pitchFamily="34" charset="0"/>
                <a:ea typeface="Lato"/>
                <a:cs typeface="Calibri" panose="020F0502020204030204" pitchFamily="34" charset="0"/>
                <a:sym typeface="Lato"/>
              </a:rPr>
              <a:t>objectifs</a:t>
            </a:r>
            <a:r>
              <a:rPr lang="en-US" dirty="0">
                <a:latin typeface="Calibri" panose="020F0502020204030204" pitchFamily="34" charset="0"/>
                <a:ea typeface="Lato"/>
                <a:cs typeface="Calibri" panose="020F0502020204030204" pitchFamily="34" charset="0"/>
                <a:sym typeface="Lato"/>
              </a:rPr>
              <a:t> et aux plans </a:t>
            </a:r>
            <a:r>
              <a:rPr lang="en-US" dirty="0" err="1">
                <a:latin typeface="Calibri" panose="020F0502020204030204" pitchFamily="34" charset="0"/>
                <a:ea typeface="Lato"/>
                <a:cs typeface="Calibri" panose="020F0502020204030204" pitchFamily="34" charset="0"/>
                <a:sym typeface="Lato"/>
              </a:rPr>
              <a:t>à</a:t>
            </a:r>
            <a:r>
              <a:rPr lang="en-US" dirty="0">
                <a:latin typeface="Calibri" panose="020F0502020204030204" pitchFamily="34" charset="0"/>
                <a:ea typeface="Lato"/>
                <a:cs typeface="Calibri" panose="020F0502020204030204" pitchFamily="34" charset="0"/>
                <a:sym typeface="Lato"/>
              </a:rPr>
              <a:t> long </a:t>
            </a:r>
            <a:r>
              <a:rPr lang="en-US" dirty="0" err="1">
                <a:latin typeface="Calibri" panose="020F0502020204030204" pitchFamily="34" charset="0"/>
                <a:ea typeface="Lato"/>
                <a:cs typeface="Calibri" panose="020F0502020204030204" pitchFamily="34" charset="0"/>
                <a:sym typeface="Lato"/>
              </a:rPr>
              <a:t>terme</a:t>
            </a:r>
            <a:endParaRPr lang="en-US" dirty="0">
              <a:latin typeface="Calibri" panose="020F0502020204030204" pitchFamily="34" charset="0"/>
              <a:ea typeface="Lato"/>
              <a:cs typeface="Calibri" panose="020F0502020204030204" pitchFamily="34" charset="0"/>
              <a:sym typeface="Lato"/>
            </a:endParaRPr>
          </a:p>
        </p:txBody>
      </p:sp>
    </p:spTree>
    <p:extLst>
      <p:ext uri="{BB962C8B-B14F-4D97-AF65-F5344CB8AC3E}">
        <p14:creationId xmlns:p14="http://schemas.microsoft.com/office/powerpoint/2010/main" val="320706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4" grpId="0" animBg="1"/>
      <p:bldP spid="45" grpId="0"/>
      <p:bldP spid="46" grpId="0" animBg="1"/>
      <p:bldP spid="47" grpId="0" animBg="1"/>
      <p:bldP spid="48" grpId="0" animBg="1"/>
      <p:bldP spid="49" grpId="0" animBg="1"/>
      <p:bldP spid="50" grpId="0" animBg="1"/>
      <p:bldP spid="51"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900" y="368052"/>
            <a:ext cx="7473896" cy="792837"/>
          </a:xfrm>
          <a:prstGeom prst="rect">
            <a:avLst/>
          </a:prstGeom>
        </p:spPr>
        <p:txBody>
          <a:bodyPr vert="horz" lIns="0" tIns="0" rIns="0" bIns="0" rtlCol="0" anchor="t" anchorCtr="0">
            <a:normAutofit/>
          </a:bodyPr>
          <a:lstStyle/>
          <a:p>
            <a:r>
              <a:rPr lang="en-US" sz="3200" b="1" dirty="0" err="1">
                <a:solidFill>
                  <a:schemeClr val="tx2"/>
                </a:solidFill>
                <a:latin typeface="Calibri" panose="020F0502020204030204" pitchFamily="34" charset="0"/>
              </a:rPr>
              <a:t>Principales</a:t>
            </a:r>
            <a:r>
              <a:rPr lang="en-US" sz="3200" b="1" dirty="0">
                <a:solidFill>
                  <a:schemeClr val="tx2"/>
                </a:solidFill>
                <a:latin typeface="Calibri" panose="020F0502020204030204" pitchFamily="34" charset="0"/>
              </a:rPr>
              <a:t> conclusions</a:t>
            </a: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9" name="Google Shape;284;p14">
            <a:extLst>
              <a:ext uri="{FF2B5EF4-FFF2-40B4-BE49-F238E27FC236}">
                <a16:creationId xmlns:a16="http://schemas.microsoft.com/office/drawing/2014/main" id="{A567C80C-FCBD-5246-2CB8-DB23BE3810E7}"/>
              </a:ext>
            </a:extLst>
          </p:cNvPr>
          <p:cNvSpPr/>
          <p:nvPr/>
        </p:nvSpPr>
        <p:spPr>
          <a:xfrm>
            <a:off x="723900" y="1267102"/>
            <a:ext cx="10744200" cy="4938826"/>
          </a:xfrm>
          <a:prstGeom prst="rect">
            <a:avLst/>
          </a:prstGeom>
          <a:solidFill>
            <a:srgbClr val="6F2875">
              <a:alpha val="10000"/>
            </a:srgbClr>
          </a:solid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284400" lvl="0" indent="-285750">
              <a:lnSpc>
                <a:spcPts val="2200"/>
              </a:lnSpc>
              <a:spcBef>
                <a:spcPts val="1000"/>
              </a:spcBef>
              <a:buClr>
                <a:schemeClr val="dk1"/>
              </a:buClr>
              <a:buSzPts val="1800"/>
              <a:buFont typeface="Arial" panose="020B0604020202020204" pitchFamily="34" charset="0"/>
              <a:buChar char="•"/>
            </a:pPr>
            <a:r>
              <a:rPr lang="en-US" sz="2000" dirty="0">
                <a:sym typeface="Lato"/>
              </a:rPr>
              <a:t>Les </a:t>
            </a:r>
            <a:r>
              <a:rPr lang="en-US" sz="2000" dirty="0" err="1">
                <a:sym typeface="Lato"/>
              </a:rPr>
              <a:t>responsabilités</a:t>
            </a:r>
            <a:r>
              <a:rPr lang="en-US" sz="2000" dirty="0">
                <a:sym typeface="Lato"/>
              </a:rPr>
              <a:t> </a:t>
            </a:r>
            <a:r>
              <a:rPr lang="en-US" sz="2000" dirty="0" err="1">
                <a:sym typeface="Lato"/>
              </a:rPr>
              <a:t>en</a:t>
            </a:r>
            <a:r>
              <a:rPr lang="en-US" sz="2000" dirty="0">
                <a:sym typeface="Lato"/>
              </a:rPr>
              <a:t> matière </a:t>
            </a:r>
            <a:r>
              <a:rPr lang="en-US" sz="2000" dirty="0" err="1">
                <a:sym typeface="Lato"/>
              </a:rPr>
              <a:t>d'assainissement</a:t>
            </a:r>
            <a:r>
              <a:rPr lang="en-US" sz="2000" dirty="0">
                <a:sym typeface="Lato"/>
              </a:rPr>
              <a:t> </a:t>
            </a:r>
            <a:r>
              <a:rPr lang="en-US" sz="2000" dirty="0" err="1">
                <a:sym typeface="Lato"/>
              </a:rPr>
              <a:t>raccordé</a:t>
            </a:r>
            <a:r>
              <a:rPr lang="en-US" sz="2000" dirty="0">
                <a:sym typeface="Lato"/>
              </a:rPr>
              <a:t> au </a:t>
            </a:r>
            <a:r>
              <a:rPr lang="en-US" sz="2000" dirty="0" err="1">
                <a:sym typeface="Lato"/>
              </a:rPr>
              <a:t>réseau</a:t>
            </a:r>
            <a:r>
              <a:rPr lang="en-US" sz="2000" dirty="0">
                <a:sym typeface="Lato"/>
              </a:rPr>
              <a:t> </a:t>
            </a:r>
            <a:r>
              <a:rPr lang="en-US" sz="2000" dirty="0" err="1">
                <a:sym typeface="Lato"/>
              </a:rPr>
              <a:t>d'égouts</a:t>
            </a:r>
            <a:r>
              <a:rPr lang="en-US" sz="2000" dirty="0">
                <a:sym typeface="Lato"/>
              </a:rPr>
              <a:t> et </a:t>
            </a:r>
            <a:r>
              <a:rPr lang="en-US" sz="2000" dirty="0" err="1">
                <a:sym typeface="Lato"/>
              </a:rPr>
              <a:t>d'assainissement</a:t>
            </a:r>
            <a:r>
              <a:rPr lang="en-US" sz="2000" dirty="0">
                <a:sym typeface="Lato"/>
              </a:rPr>
              <a:t> non </a:t>
            </a:r>
            <a:r>
              <a:rPr lang="en-US" sz="2000" dirty="0" err="1">
                <a:sym typeface="Lato"/>
              </a:rPr>
              <a:t>raccordé</a:t>
            </a:r>
            <a:r>
              <a:rPr lang="en-US" sz="2000" dirty="0">
                <a:sym typeface="Lato"/>
              </a:rPr>
              <a:t> au </a:t>
            </a:r>
            <a:r>
              <a:rPr lang="en-US" sz="2000" dirty="0" err="1">
                <a:sym typeface="Lato"/>
              </a:rPr>
              <a:t>réseau</a:t>
            </a:r>
            <a:r>
              <a:rPr lang="en-US" sz="2000" dirty="0">
                <a:sym typeface="Lato"/>
              </a:rPr>
              <a:t> </a:t>
            </a:r>
            <a:r>
              <a:rPr lang="en-US" sz="2000" dirty="0" err="1">
                <a:sym typeface="Lato"/>
              </a:rPr>
              <a:t>d'égouts</a:t>
            </a:r>
            <a:r>
              <a:rPr lang="en-US" sz="2000" dirty="0">
                <a:sym typeface="Lato"/>
              </a:rPr>
              <a:t> </a:t>
            </a:r>
            <a:r>
              <a:rPr lang="en-US" sz="2000" b="1" dirty="0" err="1">
                <a:sym typeface="Lato"/>
              </a:rPr>
              <a:t>devraient</a:t>
            </a:r>
            <a:r>
              <a:rPr lang="en-US" sz="2000" b="1" dirty="0">
                <a:sym typeface="Lato"/>
              </a:rPr>
              <a:t> </a:t>
            </a:r>
            <a:r>
              <a:rPr lang="en-US" sz="2000" b="1" dirty="0" err="1">
                <a:sym typeface="Lato"/>
              </a:rPr>
              <a:t>être</a:t>
            </a:r>
            <a:r>
              <a:rPr lang="en-US" sz="2000" b="1" dirty="0">
                <a:sym typeface="Lato"/>
              </a:rPr>
              <a:t> </a:t>
            </a:r>
            <a:r>
              <a:rPr lang="en-US" sz="2000" b="1" dirty="0" err="1">
                <a:sym typeface="Lato"/>
              </a:rPr>
              <a:t>intégrées</a:t>
            </a:r>
            <a:r>
              <a:rPr lang="en-US" sz="2000" b="1" dirty="0">
                <a:sym typeface="Lato"/>
              </a:rPr>
              <a:t> au sein </a:t>
            </a:r>
            <a:r>
              <a:rPr lang="en-US" sz="2000" b="1" dirty="0" err="1">
                <a:sym typeface="Lato"/>
              </a:rPr>
              <a:t>d'une</a:t>
            </a:r>
            <a:r>
              <a:rPr lang="en-US" sz="2000" b="1" dirty="0">
                <a:sym typeface="Lato"/>
              </a:rPr>
              <a:t> </a:t>
            </a:r>
            <a:r>
              <a:rPr lang="en-US" sz="2000" b="1" dirty="0" err="1">
                <a:sym typeface="Lato"/>
              </a:rPr>
              <a:t>autorité</a:t>
            </a:r>
            <a:r>
              <a:rPr lang="en-US" sz="2000" b="1" dirty="0">
                <a:sym typeface="Lato"/>
              </a:rPr>
              <a:t> </a:t>
            </a:r>
            <a:r>
              <a:rPr lang="en-US" sz="2000" b="1" dirty="0" err="1">
                <a:sym typeface="Lato"/>
              </a:rPr>
              <a:t>responsable</a:t>
            </a:r>
            <a:r>
              <a:rPr lang="en-US" sz="2000" b="1" dirty="0">
                <a:sym typeface="Lato"/>
              </a:rPr>
              <a:t>, dans la </a:t>
            </a:r>
            <a:r>
              <a:rPr lang="en-US" sz="2000" b="1" dirty="0" err="1">
                <a:sym typeface="Lato"/>
              </a:rPr>
              <a:t>mesure</a:t>
            </a:r>
            <a:r>
              <a:rPr lang="en-US" sz="2000" b="1" dirty="0">
                <a:sym typeface="Lato"/>
              </a:rPr>
              <a:t> du possible</a:t>
            </a:r>
            <a:r>
              <a:rPr lang="en-US" sz="2000" dirty="0">
                <a:sym typeface="Lato"/>
              </a:rPr>
              <a:t>.</a:t>
            </a:r>
          </a:p>
          <a:p>
            <a:pPr marL="284400" lvl="0" indent="-285750">
              <a:lnSpc>
                <a:spcPts val="2200"/>
              </a:lnSpc>
              <a:spcBef>
                <a:spcPts val="1000"/>
              </a:spcBef>
              <a:buClr>
                <a:schemeClr val="dk1"/>
              </a:buClr>
              <a:buSzPts val="1800"/>
              <a:buFont typeface="Arial" panose="020B0604020202020204" pitchFamily="34" charset="0"/>
              <a:buChar char="•"/>
            </a:pPr>
            <a:r>
              <a:rPr lang="en-US" sz="2000" dirty="0">
                <a:sym typeface="Lato"/>
              </a:rPr>
              <a:t>La clarification du </a:t>
            </a:r>
            <a:r>
              <a:rPr lang="en-US" sz="2000" dirty="0" err="1">
                <a:sym typeface="Lato"/>
              </a:rPr>
              <a:t>mandat</a:t>
            </a:r>
            <a:r>
              <a:rPr lang="en-US" sz="2000" dirty="0">
                <a:sym typeface="Lato"/>
              </a:rPr>
              <a:t> des services publics </a:t>
            </a:r>
            <a:r>
              <a:rPr lang="en-US" sz="2000" b="1" dirty="0" err="1">
                <a:sym typeface="Lato"/>
              </a:rPr>
              <a:t>n'implique</a:t>
            </a:r>
            <a:r>
              <a:rPr lang="en-US" sz="2000" b="1" dirty="0">
                <a:sym typeface="Lato"/>
              </a:rPr>
              <a:t> pas </a:t>
            </a:r>
            <a:r>
              <a:rPr lang="en-US" sz="2000" b="1" dirty="0" err="1">
                <a:sym typeface="Lato"/>
              </a:rPr>
              <a:t>nécessairement</a:t>
            </a:r>
            <a:r>
              <a:rPr lang="en-US" sz="2000" b="1" dirty="0">
                <a:sym typeface="Lato"/>
              </a:rPr>
              <a:t> la prestation </a:t>
            </a:r>
            <a:r>
              <a:rPr lang="en-US" sz="2000" b="1" dirty="0" err="1">
                <a:sym typeface="Lato"/>
              </a:rPr>
              <a:t>complète</a:t>
            </a:r>
            <a:r>
              <a:rPr lang="en-US" sz="2000" b="1" dirty="0">
                <a:sym typeface="Lato"/>
              </a:rPr>
              <a:t> de services par le </a:t>
            </a:r>
            <a:r>
              <a:rPr lang="en-US" sz="2000" b="1" dirty="0" err="1">
                <a:sym typeface="Lato"/>
              </a:rPr>
              <a:t>secteur</a:t>
            </a:r>
            <a:r>
              <a:rPr lang="en-US" sz="2000" b="1" dirty="0">
                <a:sym typeface="Lato"/>
              </a:rPr>
              <a:t> public</a:t>
            </a:r>
            <a:r>
              <a:rPr lang="en-US" sz="2000" dirty="0">
                <a:sym typeface="Lato"/>
              </a:rPr>
              <a:t>.</a:t>
            </a:r>
          </a:p>
          <a:p>
            <a:pPr marL="284400" lvl="0" indent="-285750">
              <a:lnSpc>
                <a:spcPts val="2200"/>
              </a:lnSpc>
              <a:spcBef>
                <a:spcPts val="1000"/>
              </a:spcBef>
              <a:buClr>
                <a:schemeClr val="dk1"/>
              </a:buClr>
              <a:buSzPts val="1800"/>
              <a:buFont typeface="Arial" panose="020B0604020202020204" pitchFamily="34" charset="0"/>
              <a:buChar char="•"/>
            </a:pPr>
            <a:r>
              <a:rPr lang="en-US" sz="2000" dirty="0">
                <a:sym typeface="Lato"/>
              </a:rPr>
              <a:t>La </a:t>
            </a:r>
            <a:r>
              <a:rPr lang="en-US" sz="2000" dirty="0" err="1">
                <a:sym typeface="Lato"/>
              </a:rPr>
              <a:t>responsabilité</a:t>
            </a:r>
            <a:r>
              <a:rPr lang="en-US" sz="2000" dirty="0">
                <a:sym typeface="Lato"/>
              </a:rPr>
              <a:t> </a:t>
            </a:r>
            <a:r>
              <a:rPr lang="en-US" sz="2000" dirty="0" err="1">
                <a:sym typeface="Lato"/>
              </a:rPr>
              <a:t>en</a:t>
            </a:r>
            <a:r>
              <a:rPr lang="en-US" sz="2000" dirty="0">
                <a:sym typeface="Lato"/>
              </a:rPr>
              <a:t> matière de services </a:t>
            </a:r>
            <a:r>
              <a:rPr lang="en-US" sz="2000" dirty="0" err="1">
                <a:sym typeface="Lato"/>
              </a:rPr>
              <a:t>d'assainissement</a:t>
            </a:r>
            <a:r>
              <a:rPr lang="en-US" sz="2000" dirty="0">
                <a:sym typeface="Lato"/>
              </a:rPr>
              <a:t> non </a:t>
            </a:r>
            <a:r>
              <a:rPr lang="en-US" sz="2000" dirty="0" err="1">
                <a:sym typeface="Lato"/>
              </a:rPr>
              <a:t>raccordés</a:t>
            </a:r>
            <a:r>
              <a:rPr lang="en-US" sz="2000" dirty="0">
                <a:sym typeface="Lato"/>
              </a:rPr>
              <a:t> au </a:t>
            </a:r>
            <a:r>
              <a:rPr lang="en-US" sz="2000" dirty="0" err="1">
                <a:sym typeface="Lato"/>
              </a:rPr>
              <a:t>réseau</a:t>
            </a:r>
            <a:r>
              <a:rPr lang="en-US" sz="2000" dirty="0">
                <a:sym typeface="Lato"/>
              </a:rPr>
              <a:t>, et de services pour les populations </a:t>
            </a:r>
            <a:r>
              <a:rPr lang="en-US" sz="2000" dirty="0" err="1">
                <a:sym typeface="Lato"/>
              </a:rPr>
              <a:t>pauvres</a:t>
            </a:r>
            <a:r>
              <a:rPr lang="en-US" sz="2000" dirty="0">
                <a:sym typeface="Lato"/>
              </a:rPr>
              <a:t>, </a:t>
            </a:r>
            <a:r>
              <a:rPr lang="en-US" sz="2000" b="1" dirty="0" err="1">
                <a:sym typeface="Lato"/>
              </a:rPr>
              <a:t>mérite</a:t>
            </a:r>
            <a:r>
              <a:rPr lang="en-US" sz="2000" b="1" dirty="0">
                <a:sym typeface="Lato"/>
              </a:rPr>
              <a:t> </a:t>
            </a:r>
            <a:r>
              <a:rPr lang="en-US" sz="2000" b="1" dirty="0" err="1">
                <a:sym typeface="Lato"/>
              </a:rPr>
              <a:t>une</a:t>
            </a:r>
            <a:r>
              <a:rPr lang="en-US" sz="2000" b="1" dirty="0">
                <a:sym typeface="Lato"/>
              </a:rPr>
              <a:t> attention </a:t>
            </a:r>
            <a:r>
              <a:rPr lang="en-US" sz="2000" b="1" dirty="0" err="1">
                <a:sym typeface="Lato"/>
              </a:rPr>
              <a:t>particulière</a:t>
            </a:r>
            <a:r>
              <a:rPr lang="en-US" sz="2000" dirty="0">
                <a:sym typeface="Lato"/>
              </a:rPr>
              <a:t>.</a:t>
            </a:r>
          </a:p>
          <a:p>
            <a:pPr marL="284400" lvl="0" indent="-285750">
              <a:lnSpc>
                <a:spcPts val="2200"/>
              </a:lnSpc>
              <a:spcBef>
                <a:spcPts val="1000"/>
              </a:spcBef>
              <a:buClr>
                <a:schemeClr val="dk1"/>
              </a:buClr>
              <a:buSzPts val="1800"/>
              <a:buFont typeface="Arial" panose="020B0604020202020204" pitchFamily="34" charset="0"/>
              <a:buChar char="•"/>
            </a:pPr>
            <a:r>
              <a:rPr lang="en-US" sz="2000" dirty="0">
                <a:sym typeface="Lato"/>
              </a:rPr>
              <a:t>Les cadres de </a:t>
            </a:r>
            <a:r>
              <a:rPr lang="en-US" sz="2000" dirty="0" err="1">
                <a:sym typeface="Lato"/>
              </a:rPr>
              <a:t>financement</a:t>
            </a:r>
            <a:r>
              <a:rPr lang="en-US" sz="2000" dirty="0">
                <a:sym typeface="Lato"/>
              </a:rPr>
              <a:t> </a:t>
            </a:r>
            <a:r>
              <a:rPr lang="en-US" sz="2000" dirty="0" err="1">
                <a:sym typeface="Lato"/>
              </a:rPr>
              <a:t>sont</a:t>
            </a:r>
            <a:r>
              <a:rPr lang="en-US" sz="2000" dirty="0">
                <a:sym typeface="Lato"/>
              </a:rPr>
              <a:t> </a:t>
            </a:r>
            <a:r>
              <a:rPr lang="en-US" sz="2000" dirty="0" err="1">
                <a:sym typeface="Lato"/>
              </a:rPr>
              <a:t>essentiels</a:t>
            </a:r>
            <a:r>
              <a:rPr lang="en-US" sz="2000" dirty="0">
                <a:sym typeface="Lato"/>
              </a:rPr>
              <a:t> pour </a:t>
            </a:r>
            <a:r>
              <a:rPr lang="en-US" sz="2000" b="1" dirty="0" err="1">
                <a:sym typeface="Lato"/>
              </a:rPr>
              <a:t>prioriser</a:t>
            </a:r>
            <a:r>
              <a:rPr lang="en-US" sz="2000" b="1" dirty="0">
                <a:sym typeface="Lato"/>
              </a:rPr>
              <a:t> les finances </a:t>
            </a:r>
            <a:r>
              <a:rPr lang="en-US" sz="2000" b="1" dirty="0" err="1">
                <a:sym typeface="Lato"/>
              </a:rPr>
              <a:t>publiques</a:t>
            </a:r>
            <a:r>
              <a:rPr lang="en-US" sz="2000" b="1" dirty="0">
                <a:sym typeface="Lato"/>
              </a:rPr>
              <a:t> </a:t>
            </a:r>
            <a:r>
              <a:rPr lang="en-US" sz="2000" dirty="0" err="1">
                <a:sym typeface="Lato"/>
              </a:rPr>
              <a:t>en</a:t>
            </a:r>
            <a:r>
              <a:rPr lang="en-US" sz="2000" dirty="0">
                <a:sym typeface="Lato"/>
              </a:rPr>
              <a:t> </a:t>
            </a:r>
            <a:r>
              <a:rPr lang="en-US" sz="2000" dirty="0" err="1">
                <a:sym typeface="Lato"/>
              </a:rPr>
              <a:t>vue</a:t>
            </a:r>
            <a:r>
              <a:rPr lang="en-US" sz="2000" dirty="0">
                <a:sym typeface="Lato"/>
              </a:rPr>
              <a:t> de </a:t>
            </a:r>
            <a:r>
              <a:rPr lang="en-US" sz="2000" dirty="0" err="1">
                <a:sym typeface="Lato"/>
              </a:rPr>
              <a:t>parvenir</a:t>
            </a:r>
            <a:r>
              <a:rPr lang="en-US" sz="2000" dirty="0">
                <a:sym typeface="Lato"/>
              </a:rPr>
              <a:t> </a:t>
            </a:r>
            <a:r>
              <a:rPr lang="en-US" sz="2000" dirty="0" err="1">
                <a:sym typeface="Lato"/>
              </a:rPr>
              <a:t>à</a:t>
            </a:r>
            <a:r>
              <a:rPr lang="en-US" sz="2000" dirty="0">
                <a:sym typeface="Lato"/>
              </a:rPr>
              <a:t> des </a:t>
            </a:r>
            <a:r>
              <a:rPr lang="en-US" sz="2000" dirty="0" err="1">
                <a:sym typeface="Lato"/>
              </a:rPr>
              <a:t>résultats</a:t>
            </a:r>
            <a:r>
              <a:rPr lang="en-US" sz="2000" dirty="0">
                <a:sym typeface="Lato"/>
              </a:rPr>
              <a:t> de service </a:t>
            </a:r>
            <a:r>
              <a:rPr lang="en-US" sz="2000" dirty="0" err="1">
                <a:sym typeface="Lato"/>
              </a:rPr>
              <a:t>inclusifs</a:t>
            </a:r>
            <a:r>
              <a:rPr lang="en-US" sz="2000" dirty="0">
                <a:sym typeface="Lato"/>
              </a:rPr>
              <a:t> </a:t>
            </a:r>
            <a:r>
              <a:rPr lang="en-US" sz="2000" dirty="0" err="1">
                <a:sym typeface="Lato"/>
              </a:rPr>
              <a:t>plutôt</a:t>
            </a:r>
            <a:r>
              <a:rPr lang="en-US" sz="2000" dirty="0">
                <a:sym typeface="Lato"/>
              </a:rPr>
              <a:t> que </a:t>
            </a:r>
            <a:r>
              <a:rPr lang="en-US" sz="2000" dirty="0" err="1">
                <a:sym typeface="Lato"/>
              </a:rPr>
              <a:t>d'investir</a:t>
            </a:r>
            <a:r>
              <a:rPr lang="en-US" sz="2000" dirty="0">
                <a:sym typeface="Lato"/>
              </a:rPr>
              <a:t> dans des infrastructures et des subventions </a:t>
            </a:r>
            <a:r>
              <a:rPr lang="en-US" sz="2000" dirty="0" err="1">
                <a:sym typeface="Lato"/>
              </a:rPr>
              <a:t>régressives</a:t>
            </a:r>
            <a:r>
              <a:rPr lang="en-US" sz="2000" dirty="0">
                <a:sym typeface="Lato"/>
              </a:rPr>
              <a:t> (</a:t>
            </a:r>
            <a:r>
              <a:rPr lang="en-US" sz="2000" dirty="0" err="1">
                <a:sym typeface="Lato"/>
              </a:rPr>
              <a:t>notez</a:t>
            </a:r>
            <a:r>
              <a:rPr lang="en-US" sz="2000" dirty="0">
                <a:sym typeface="Lato"/>
              </a:rPr>
              <a:t> que les </a:t>
            </a:r>
            <a:r>
              <a:rPr lang="en-US" sz="2000" b="1" dirty="0">
                <a:sym typeface="Lato"/>
              </a:rPr>
              <a:t>subventions ne </a:t>
            </a:r>
            <a:r>
              <a:rPr lang="en-US" sz="2000" b="1" dirty="0" err="1">
                <a:sym typeface="Lato"/>
              </a:rPr>
              <a:t>sont</a:t>
            </a:r>
            <a:r>
              <a:rPr lang="en-US" sz="2000" b="1" dirty="0">
                <a:sym typeface="Lato"/>
              </a:rPr>
              <a:t> pas </a:t>
            </a:r>
            <a:r>
              <a:rPr lang="en-US" sz="2000" b="1" dirty="0" err="1">
                <a:sym typeface="Lato"/>
              </a:rPr>
              <a:t>automatiquement</a:t>
            </a:r>
            <a:r>
              <a:rPr lang="en-US" sz="2000" b="1" dirty="0">
                <a:sym typeface="Lato"/>
              </a:rPr>
              <a:t> &lt;&lt;</a:t>
            </a:r>
            <a:r>
              <a:rPr lang="en-US" sz="2000" b="1" dirty="0" err="1">
                <a:sym typeface="Lato"/>
              </a:rPr>
              <a:t>régressives</a:t>
            </a:r>
            <a:r>
              <a:rPr lang="en-US" sz="2000" b="1" dirty="0">
                <a:sym typeface="Lato"/>
              </a:rPr>
              <a:t>&gt;&gt;</a:t>
            </a:r>
            <a:r>
              <a:rPr lang="en-US" sz="2000" dirty="0">
                <a:sym typeface="Lato"/>
              </a:rPr>
              <a:t>, </a:t>
            </a:r>
            <a:r>
              <a:rPr lang="en-US" sz="2000" dirty="0" err="1">
                <a:sym typeface="Lato"/>
              </a:rPr>
              <a:t>mais</a:t>
            </a:r>
            <a:r>
              <a:rPr lang="en-US" sz="2000" dirty="0">
                <a:sym typeface="Lato"/>
              </a:rPr>
              <a:t> il </a:t>
            </a:r>
            <a:r>
              <a:rPr lang="en-US" sz="2000" dirty="0" err="1">
                <a:sym typeface="Lato"/>
              </a:rPr>
              <a:t>convient</a:t>
            </a:r>
            <a:r>
              <a:rPr lang="en-US" sz="2000" dirty="0">
                <a:sym typeface="Lato"/>
              </a:rPr>
              <a:t> de </a:t>
            </a:r>
            <a:r>
              <a:rPr lang="en-US" sz="2000" dirty="0" err="1">
                <a:sym typeface="Lato"/>
              </a:rPr>
              <a:t>veiller</a:t>
            </a:r>
            <a:r>
              <a:rPr lang="en-US" sz="2000" dirty="0">
                <a:sym typeface="Lato"/>
              </a:rPr>
              <a:t> </a:t>
            </a:r>
            <a:r>
              <a:rPr lang="en-US" sz="2000" dirty="0" err="1">
                <a:sym typeface="Lato"/>
              </a:rPr>
              <a:t>à</a:t>
            </a:r>
            <a:r>
              <a:rPr lang="en-US" sz="2000" dirty="0">
                <a:sym typeface="Lato"/>
              </a:rPr>
              <a:t> </a:t>
            </a:r>
            <a:r>
              <a:rPr lang="en-US" sz="2000" dirty="0" err="1">
                <a:sym typeface="Lato"/>
              </a:rPr>
              <a:t>leur</a:t>
            </a:r>
            <a:r>
              <a:rPr lang="en-US" sz="2000" dirty="0">
                <a:sym typeface="Lato"/>
              </a:rPr>
              <a:t> conception pour </a:t>
            </a:r>
            <a:r>
              <a:rPr lang="en-US" sz="2000" dirty="0" err="1">
                <a:sym typeface="Lato"/>
              </a:rPr>
              <a:t>garantir</a:t>
            </a:r>
            <a:r>
              <a:rPr lang="en-US" sz="2000" dirty="0">
                <a:sym typeface="Lato"/>
              </a:rPr>
              <a:t> que les finances </a:t>
            </a:r>
            <a:r>
              <a:rPr lang="en-US" sz="2000" dirty="0" err="1">
                <a:sym typeface="Lato"/>
              </a:rPr>
              <a:t>publiques</a:t>
            </a:r>
            <a:r>
              <a:rPr lang="en-US" sz="2000" dirty="0">
                <a:sym typeface="Lato"/>
              </a:rPr>
              <a:t> ne </a:t>
            </a:r>
            <a:r>
              <a:rPr lang="en-US" sz="2000" dirty="0" err="1">
                <a:sym typeface="Lato"/>
              </a:rPr>
              <a:t>renforcent</a:t>
            </a:r>
            <a:r>
              <a:rPr lang="en-US" sz="2000" dirty="0">
                <a:sym typeface="Lato"/>
              </a:rPr>
              <a:t> pas </a:t>
            </a:r>
            <a:r>
              <a:rPr lang="en-US" sz="2000" dirty="0" err="1">
                <a:sym typeface="Lato"/>
              </a:rPr>
              <a:t>indirectement</a:t>
            </a:r>
            <a:r>
              <a:rPr lang="en-US" sz="2000" dirty="0">
                <a:sym typeface="Lato"/>
              </a:rPr>
              <a:t> les </a:t>
            </a:r>
            <a:r>
              <a:rPr lang="en-US" sz="2000" dirty="0" err="1">
                <a:sym typeface="Lato"/>
              </a:rPr>
              <a:t>inégalités</a:t>
            </a:r>
            <a:r>
              <a:rPr lang="en-US" sz="2000" dirty="0">
                <a:sym typeface="Lato"/>
              </a:rPr>
              <a:t>).</a:t>
            </a:r>
          </a:p>
          <a:p>
            <a:pPr marL="284400" lvl="0" indent="-285750">
              <a:lnSpc>
                <a:spcPts val="2200"/>
              </a:lnSpc>
              <a:spcBef>
                <a:spcPts val="1000"/>
              </a:spcBef>
              <a:buClr>
                <a:schemeClr val="dk1"/>
              </a:buClr>
              <a:buSzPts val="1800"/>
              <a:buFont typeface="Arial" panose="020B0604020202020204" pitchFamily="34" charset="0"/>
              <a:buChar char="•"/>
            </a:pPr>
            <a:r>
              <a:rPr lang="en-US" sz="2000" dirty="0" err="1">
                <a:sym typeface="Lato"/>
              </a:rPr>
              <a:t>L'investissement</a:t>
            </a:r>
            <a:r>
              <a:rPr lang="en-US" sz="2000" dirty="0">
                <a:sym typeface="Lato"/>
              </a:rPr>
              <a:t> dans </a:t>
            </a:r>
            <a:r>
              <a:rPr lang="en-US" sz="2000" b="1" dirty="0" err="1">
                <a:sym typeface="Lato"/>
              </a:rPr>
              <a:t>l'infrastructure</a:t>
            </a:r>
            <a:r>
              <a:rPr lang="en-US" sz="2000" b="1" dirty="0">
                <a:sym typeface="Lato"/>
              </a:rPr>
              <a:t> souple</a:t>
            </a:r>
            <a:r>
              <a:rPr lang="en-US" sz="2000" dirty="0">
                <a:sym typeface="Lato"/>
              </a:rPr>
              <a:t> du </a:t>
            </a:r>
            <a:r>
              <a:rPr lang="en-US" sz="2000" dirty="0" err="1">
                <a:sym typeface="Lato"/>
              </a:rPr>
              <a:t>système</a:t>
            </a:r>
            <a:r>
              <a:rPr lang="en-US" sz="2000" dirty="0">
                <a:sym typeface="Lato"/>
              </a:rPr>
              <a:t> national doit </a:t>
            </a:r>
            <a:r>
              <a:rPr lang="en-US" sz="2000" dirty="0" err="1">
                <a:sym typeface="Lato"/>
              </a:rPr>
              <a:t>accompagner</a:t>
            </a:r>
            <a:r>
              <a:rPr lang="en-US" sz="2000" dirty="0">
                <a:sym typeface="Lato"/>
              </a:rPr>
              <a:t> le </a:t>
            </a:r>
            <a:r>
              <a:rPr lang="en-US" sz="2000" dirty="0" err="1">
                <a:sym typeface="Lato"/>
              </a:rPr>
              <a:t>financement</a:t>
            </a:r>
            <a:r>
              <a:rPr lang="en-US" sz="2000" dirty="0">
                <a:sym typeface="Lato"/>
              </a:rPr>
              <a:t> de </a:t>
            </a:r>
            <a:r>
              <a:rPr lang="en-US" sz="2000" b="1" dirty="0" err="1">
                <a:sym typeface="Lato"/>
              </a:rPr>
              <a:t>l'infrastructure</a:t>
            </a:r>
            <a:r>
              <a:rPr lang="en-US" sz="2000" b="1" dirty="0">
                <a:sym typeface="Lato"/>
              </a:rPr>
              <a:t> </a:t>
            </a:r>
            <a:r>
              <a:rPr lang="en-US" sz="2000" b="1" dirty="0" err="1">
                <a:sym typeface="Lato"/>
              </a:rPr>
              <a:t>matérielle</a:t>
            </a:r>
            <a:r>
              <a:rPr lang="en-US" sz="2000" dirty="0">
                <a:sym typeface="Lato"/>
              </a:rPr>
              <a:t>.</a:t>
            </a:r>
          </a:p>
        </p:txBody>
      </p:sp>
    </p:spTree>
    <p:extLst>
      <p:ext uri="{BB962C8B-B14F-4D97-AF65-F5344CB8AC3E}">
        <p14:creationId xmlns:p14="http://schemas.microsoft.com/office/powerpoint/2010/main" val="214555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900" y="368052"/>
            <a:ext cx="7473896" cy="792837"/>
          </a:xfrm>
          <a:prstGeom prst="rect">
            <a:avLst/>
          </a:prstGeom>
        </p:spPr>
        <p:txBody>
          <a:bodyPr vert="horz" lIns="0" tIns="0" rIns="0" bIns="0" rtlCol="0" anchor="t" anchorCtr="0">
            <a:normAutofit/>
          </a:bodyPr>
          <a:lstStyle/>
          <a:p>
            <a:r>
              <a:rPr lang="en-US" sz="3200" b="1" dirty="0">
                <a:solidFill>
                  <a:schemeClr val="tx2"/>
                </a:solidFill>
                <a:latin typeface="Calibri" panose="020F0502020204030204" pitchFamily="34" charset="0"/>
              </a:rPr>
              <a:t>La </a:t>
            </a:r>
            <a:r>
              <a:rPr lang="en-US" sz="3200" b="1" dirty="0" err="1">
                <a:solidFill>
                  <a:schemeClr val="tx2"/>
                </a:solidFill>
                <a:latin typeface="Calibri" panose="020F0502020204030204" pitchFamily="34" charset="0"/>
              </a:rPr>
              <a:t>principale</a:t>
            </a:r>
            <a:r>
              <a:rPr lang="en-US" sz="3200" b="1" dirty="0">
                <a:solidFill>
                  <a:schemeClr val="tx2"/>
                </a:solidFill>
                <a:latin typeface="Calibri" panose="020F0502020204030204" pitchFamily="34" charset="0"/>
              </a:rPr>
              <a:t> conclusion !</a:t>
            </a: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9" name="Google Shape;284;p14">
            <a:extLst>
              <a:ext uri="{FF2B5EF4-FFF2-40B4-BE49-F238E27FC236}">
                <a16:creationId xmlns:a16="http://schemas.microsoft.com/office/drawing/2014/main" id="{A567C80C-FCBD-5246-2CB8-DB23BE3810E7}"/>
              </a:ext>
            </a:extLst>
          </p:cNvPr>
          <p:cNvSpPr/>
          <p:nvPr/>
        </p:nvSpPr>
        <p:spPr>
          <a:xfrm>
            <a:off x="723900" y="1000125"/>
            <a:ext cx="10744200" cy="5257800"/>
          </a:xfrm>
          <a:prstGeom prst="rect">
            <a:avLst/>
          </a:prstGeom>
          <a:solidFill>
            <a:srgbClr val="6F2875">
              <a:alpha val="10000"/>
            </a:srgbClr>
          </a:solid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lvl="0" algn="ctr">
              <a:spcBef>
                <a:spcPts val="1000"/>
              </a:spcBef>
              <a:buClr>
                <a:schemeClr val="dk1"/>
              </a:buClr>
              <a:buSzPts val="1800"/>
            </a:pPr>
            <a:r>
              <a:rPr lang="en-US" sz="5400" b="1" dirty="0">
                <a:solidFill>
                  <a:schemeClr val="tx2"/>
                </a:solidFill>
                <a:latin typeface="Calibri" panose="020F0502020204030204" pitchFamily="34" charset="0"/>
              </a:rPr>
              <a:t>Les services </a:t>
            </a:r>
            <a:r>
              <a:rPr lang="en-US" sz="5400" b="1" dirty="0" err="1">
                <a:solidFill>
                  <a:schemeClr val="tx2"/>
                </a:solidFill>
                <a:latin typeface="Calibri" panose="020F0502020204030204" pitchFamily="34" charset="0"/>
              </a:rPr>
              <a:t>d'assainissement</a:t>
            </a:r>
            <a:r>
              <a:rPr lang="en-US" sz="5400" b="1" dirty="0">
                <a:solidFill>
                  <a:schemeClr val="tx2"/>
                </a:solidFill>
                <a:latin typeface="Calibri" panose="020F0502020204030204" pitchFamily="34" charset="0"/>
              </a:rPr>
              <a:t> </a:t>
            </a:r>
            <a:r>
              <a:rPr lang="en-US" sz="5400" b="1" dirty="0" err="1">
                <a:solidFill>
                  <a:schemeClr val="tx2"/>
                </a:solidFill>
                <a:latin typeface="Calibri" panose="020F0502020204030204" pitchFamily="34" charset="0"/>
              </a:rPr>
              <a:t>doivent</a:t>
            </a:r>
            <a:r>
              <a:rPr lang="en-US" sz="5400" b="1" dirty="0">
                <a:solidFill>
                  <a:schemeClr val="tx2"/>
                </a:solidFill>
                <a:latin typeface="Calibri" panose="020F0502020204030204" pitchFamily="34" charset="0"/>
              </a:rPr>
              <a:t> </a:t>
            </a:r>
            <a:r>
              <a:rPr lang="en-US" sz="5400" b="1" dirty="0" err="1">
                <a:solidFill>
                  <a:schemeClr val="tx2"/>
                </a:solidFill>
                <a:latin typeface="Calibri" panose="020F0502020204030204" pitchFamily="34" charset="0"/>
              </a:rPr>
              <a:t>être</a:t>
            </a:r>
            <a:r>
              <a:rPr lang="en-US" sz="5400" b="1" dirty="0">
                <a:solidFill>
                  <a:schemeClr val="tx2"/>
                </a:solidFill>
                <a:latin typeface="Calibri" panose="020F0502020204030204" pitchFamily="34" charset="0"/>
              </a:rPr>
              <a:t> </a:t>
            </a:r>
            <a:r>
              <a:rPr lang="en-US" sz="5400" b="1" dirty="0" err="1">
                <a:solidFill>
                  <a:schemeClr val="tx2"/>
                </a:solidFill>
                <a:latin typeface="Calibri" panose="020F0502020204030204" pitchFamily="34" charset="0"/>
              </a:rPr>
              <a:t>organisés</a:t>
            </a:r>
            <a:r>
              <a:rPr lang="en-US" sz="5400" b="1" dirty="0">
                <a:solidFill>
                  <a:schemeClr val="tx2"/>
                </a:solidFill>
                <a:latin typeface="Calibri" panose="020F0502020204030204" pitchFamily="34" charset="0"/>
              </a:rPr>
              <a:t> au sein d'un </a:t>
            </a:r>
            <a:r>
              <a:rPr lang="en-US" sz="5400" b="1" dirty="0" err="1">
                <a:solidFill>
                  <a:schemeClr val="tx2"/>
                </a:solidFill>
                <a:latin typeface="Calibri" panose="020F0502020204030204" pitchFamily="34" charset="0"/>
              </a:rPr>
              <a:t>système</a:t>
            </a:r>
            <a:r>
              <a:rPr lang="en-US" sz="5400" b="1" dirty="0">
                <a:solidFill>
                  <a:schemeClr val="tx2"/>
                </a:solidFill>
                <a:latin typeface="Calibri" panose="020F0502020204030204" pitchFamily="34" charset="0"/>
              </a:rPr>
              <a:t> de service public qui </a:t>
            </a:r>
            <a:r>
              <a:rPr lang="en-US" sz="5400" b="1" dirty="0" err="1">
                <a:solidFill>
                  <a:schemeClr val="tx2"/>
                </a:solidFill>
                <a:latin typeface="Calibri" panose="020F0502020204030204" pitchFamily="34" charset="0"/>
              </a:rPr>
              <a:t>n'est</a:t>
            </a:r>
            <a:r>
              <a:rPr lang="en-US" sz="5400" b="1" dirty="0">
                <a:solidFill>
                  <a:schemeClr val="tx2"/>
                </a:solidFill>
                <a:latin typeface="Calibri" panose="020F0502020204030204" pitchFamily="34" charset="0"/>
              </a:rPr>
              <a:t> plus </a:t>
            </a:r>
            <a:r>
              <a:rPr lang="en-US" sz="5400" b="1" dirty="0" err="1">
                <a:solidFill>
                  <a:schemeClr val="tx2"/>
                </a:solidFill>
                <a:latin typeface="Calibri" panose="020F0502020204030204" pitchFamily="34" charset="0"/>
              </a:rPr>
              <a:t>orienté</a:t>
            </a:r>
            <a:r>
              <a:rPr lang="en-US" sz="5400" b="1" dirty="0">
                <a:solidFill>
                  <a:schemeClr val="tx2"/>
                </a:solidFill>
                <a:latin typeface="Calibri" panose="020F0502020204030204" pitchFamily="34" charset="0"/>
              </a:rPr>
              <a:t> </a:t>
            </a:r>
            <a:r>
              <a:rPr lang="en-US" sz="5400" b="1" dirty="0" err="1">
                <a:solidFill>
                  <a:schemeClr val="tx2"/>
                </a:solidFill>
                <a:latin typeface="Calibri" panose="020F0502020204030204" pitchFamily="34" charset="0"/>
              </a:rPr>
              <a:t>vers</a:t>
            </a:r>
            <a:r>
              <a:rPr lang="en-US" sz="5400" b="1" dirty="0">
                <a:solidFill>
                  <a:schemeClr val="tx2"/>
                </a:solidFill>
                <a:latin typeface="Calibri" panose="020F0502020204030204" pitchFamily="34" charset="0"/>
              </a:rPr>
              <a:t> des </a:t>
            </a:r>
            <a:r>
              <a:rPr lang="en-US" sz="5400" b="1" dirty="0" err="1">
                <a:solidFill>
                  <a:schemeClr val="tx2"/>
                </a:solidFill>
                <a:latin typeface="Calibri" panose="020F0502020204030204" pitchFamily="34" charset="0"/>
              </a:rPr>
              <a:t>projets</a:t>
            </a:r>
            <a:r>
              <a:rPr lang="en-US" sz="5400" b="1" dirty="0">
                <a:solidFill>
                  <a:schemeClr val="tx2"/>
                </a:solidFill>
                <a:latin typeface="Calibri" panose="020F0502020204030204" pitchFamily="34" charset="0"/>
              </a:rPr>
              <a:t>, </a:t>
            </a:r>
            <a:r>
              <a:rPr lang="en-US" sz="5400" b="1" dirty="0" err="1">
                <a:solidFill>
                  <a:schemeClr val="tx2"/>
                </a:solidFill>
                <a:latin typeface="Calibri" panose="020F0502020204030204" pitchFamily="34" charset="0"/>
              </a:rPr>
              <a:t>mais</a:t>
            </a:r>
            <a:r>
              <a:rPr lang="en-US" sz="5400" b="1" dirty="0">
                <a:solidFill>
                  <a:schemeClr val="tx2"/>
                </a:solidFill>
                <a:latin typeface="Calibri" panose="020F0502020204030204" pitchFamily="34" charset="0"/>
              </a:rPr>
              <a:t> </a:t>
            </a:r>
            <a:r>
              <a:rPr lang="en-US" sz="5400" b="1" dirty="0" err="1">
                <a:solidFill>
                  <a:schemeClr val="tx2"/>
                </a:solidFill>
                <a:latin typeface="Calibri" panose="020F0502020204030204" pitchFamily="34" charset="0"/>
              </a:rPr>
              <a:t>vers</a:t>
            </a:r>
            <a:r>
              <a:rPr lang="en-US" sz="5400" b="1" dirty="0">
                <a:solidFill>
                  <a:schemeClr val="tx2"/>
                </a:solidFill>
                <a:latin typeface="Calibri" panose="020F0502020204030204" pitchFamily="34" charset="0"/>
              </a:rPr>
              <a:t> </a:t>
            </a:r>
            <a:r>
              <a:rPr lang="en-US" sz="5400" b="1" dirty="0" err="1">
                <a:solidFill>
                  <a:schemeClr val="tx2"/>
                </a:solidFill>
                <a:latin typeface="Calibri" panose="020F0502020204030204" pitchFamily="34" charset="0"/>
              </a:rPr>
              <a:t>une</a:t>
            </a:r>
            <a:r>
              <a:rPr lang="en-US" sz="5400" b="1" dirty="0">
                <a:solidFill>
                  <a:schemeClr val="tx2"/>
                </a:solidFill>
                <a:latin typeface="Calibri" panose="020F0502020204030204" pitchFamily="34" charset="0"/>
              </a:rPr>
              <a:t> planification </a:t>
            </a:r>
            <a:r>
              <a:rPr lang="en-US" sz="5400" b="1" dirty="0" err="1">
                <a:solidFill>
                  <a:schemeClr val="tx2"/>
                </a:solidFill>
                <a:latin typeface="Calibri" panose="020F0502020204030204" pitchFamily="34" charset="0"/>
              </a:rPr>
              <a:t>stratégique</a:t>
            </a:r>
            <a:r>
              <a:rPr lang="en-US" sz="5400" b="1" dirty="0">
                <a:solidFill>
                  <a:schemeClr val="tx2"/>
                </a:solidFill>
                <a:latin typeface="Calibri" panose="020F0502020204030204" pitchFamily="34" charset="0"/>
              </a:rPr>
              <a:t> et des </a:t>
            </a:r>
            <a:r>
              <a:rPr lang="en-US" sz="5400" b="1" dirty="0" err="1">
                <a:solidFill>
                  <a:schemeClr val="tx2"/>
                </a:solidFill>
                <a:latin typeface="Calibri" panose="020F0502020204030204" pitchFamily="34" charset="0"/>
              </a:rPr>
              <a:t>investissements</a:t>
            </a:r>
            <a:endParaRPr lang="en-US" sz="5400" dirty="0">
              <a:sym typeface="Lato"/>
            </a:endParaRPr>
          </a:p>
        </p:txBody>
      </p:sp>
    </p:spTree>
    <p:extLst>
      <p:ext uri="{BB962C8B-B14F-4D97-AF65-F5344CB8AC3E}">
        <p14:creationId xmlns:p14="http://schemas.microsoft.com/office/powerpoint/2010/main" val="3691378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37CC6E-C255-896E-DC90-4D7E7687572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36518" y="1098110"/>
            <a:ext cx="10517282" cy="2135773"/>
          </a:xfrm>
          <a:prstGeom prst="rect">
            <a:avLst/>
          </a:prstGeom>
          <a:ln>
            <a:noFill/>
          </a:ln>
        </p:spPr>
      </p:pic>
      <p:sp>
        <p:nvSpPr>
          <p:cNvPr id="5" name="TextBox 4">
            <a:extLst>
              <a:ext uri="{FF2B5EF4-FFF2-40B4-BE49-F238E27FC236}">
                <a16:creationId xmlns:a16="http://schemas.microsoft.com/office/drawing/2014/main" id="{0AFE216E-E756-CBD0-E5F1-6DDA46E469D1}"/>
              </a:ext>
            </a:extLst>
          </p:cNvPr>
          <p:cNvSpPr txBox="1"/>
          <p:nvPr/>
        </p:nvSpPr>
        <p:spPr>
          <a:xfrm>
            <a:off x="836516" y="3224754"/>
            <a:ext cx="1686765" cy="323165"/>
          </a:xfrm>
          <a:prstGeom prst="rect">
            <a:avLst/>
          </a:prstGeom>
          <a:noFill/>
          <a:ln>
            <a:noFill/>
          </a:ln>
        </p:spPr>
        <p:txBody>
          <a:bodyPr wrap="square" rtlCol="0">
            <a:spAutoFit/>
          </a:bodyPr>
          <a:lstStyle/>
          <a:p>
            <a:pPr algn="ctr"/>
            <a:r>
              <a:rPr lang="en-US" sz="1500" b="1" dirty="0"/>
              <a:t>User Interface</a:t>
            </a:r>
            <a:endParaRPr lang="en-IN" sz="1500" b="1" dirty="0"/>
          </a:p>
        </p:txBody>
      </p:sp>
      <p:sp>
        <p:nvSpPr>
          <p:cNvPr id="6" name="TextBox 5">
            <a:extLst>
              <a:ext uri="{FF2B5EF4-FFF2-40B4-BE49-F238E27FC236}">
                <a16:creationId xmlns:a16="http://schemas.microsoft.com/office/drawing/2014/main" id="{10299CBF-8A50-7F3D-FC6F-E914EE6B32EF}"/>
              </a:ext>
            </a:extLst>
          </p:cNvPr>
          <p:cNvSpPr txBox="1"/>
          <p:nvPr/>
        </p:nvSpPr>
        <p:spPr>
          <a:xfrm>
            <a:off x="2523281" y="3224754"/>
            <a:ext cx="1614664" cy="323165"/>
          </a:xfrm>
          <a:prstGeom prst="rect">
            <a:avLst/>
          </a:prstGeom>
          <a:noFill/>
          <a:ln>
            <a:noFill/>
          </a:ln>
        </p:spPr>
        <p:txBody>
          <a:bodyPr wrap="square" rtlCol="0">
            <a:spAutoFit/>
          </a:bodyPr>
          <a:lstStyle/>
          <a:p>
            <a:pPr algn="ctr"/>
            <a:r>
              <a:rPr lang="en-US" sz="1500" b="1" dirty="0"/>
              <a:t>Containment</a:t>
            </a:r>
            <a:endParaRPr lang="en-IN" sz="1500" b="1" dirty="0"/>
          </a:p>
        </p:txBody>
      </p:sp>
      <p:sp>
        <p:nvSpPr>
          <p:cNvPr id="7" name="TextBox 6">
            <a:extLst>
              <a:ext uri="{FF2B5EF4-FFF2-40B4-BE49-F238E27FC236}">
                <a16:creationId xmlns:a16="http://schemas.microsoft.com/office/drawing/2014/main" id="{E6B0A28C-723D-896D-594F-3293CBA10E91}"/>
              </a:ext>
            </a:extLst>
          </p:cNvPr>
          <p:cNvSpPr txBox="1"/>
          <p:nvPr/>
        </p:nvSpPr>
        <p:spPr>
          <a:xfrm>
            <a:off x="4143737" y="3213178"/>
            <a:ext cx="2511707" cy="323165"/>
          </a:xfrm>
          <a:prstGeom prst="rect">
            <a:avLst/>
          </a:prstGeom>
          <a:noFill/>
          <a:ln>
            <a:noFill/>
          </a:ln>
        </p:spPr>
        <p:txBody>
          <a:bodyPr wrap="square" rtlCol="0">
            <a:spAutoFit/>
          </a:bodyPr>
          <a:lstStyle/>
          <a:p>
            <a:pPr algn="r"/>
            <a:r>
              <a:rPr lang="en-US" sz="1500" b="1" dirty="0"/>
              <a:t>Collection and Conveyance</a:t>
            </a:r>
            <a:endParaRPr lang="en-IN" sz="1500" b="1" dirty="0"/>
          </a:p>
        </p:txBody>
      </p:sp>
      <p:sp>
        <p:nvSpPr>
          <p:cNvPr id="8" name="TextBox 7">
            <a:extLst>
              <a:ext uri="{FF2B5EF4-FFF2-40B4-BE49-F238E27FC236}">
                <a16:creationId xmlns:a16="http://schemas.microsoft.com/office/drawing/2014/main" id="{04404CEB-8C7F-51C7-E12E-FA24879983E3}"/>
              </a:ext>
            </a:extLst>
          </p:cNvPr>
          <p:cNvSpPr txBox="1"/>
          <p:nvPr/>
        </p:nvSpPr>
        <p:spPr>
          <a:xfrm>
            <a:off x="6518476" y="3213178"/>
            <a:ext cx="1888610" cy="323165"/>
          </a:xfrm>
          <a:prstGeom prst="rect">
            <a:avLst/>
          </a:prstGeom>
          <a:noFill/>
          <a:ln>
            <a:noFill/>
          </a:ln>
        </p:spPr>
        <p:txBody>
          <a:bodyPr wrap="square" rtlCol="0">
            <a:spAutoFit/>
          </a:bodyPr>
          <a:lstStyle/>
          <a:p>
            <a:pPr algn="ctr"/>
            <a:r>
              <a:rPr lang="en-US" sz="1500" b="1" dirty="0"/>
              <a:t>Treatment</a:t>
            </a:r>
            <a:endParaRPr lang="en-IN" sz="1500" b="1" dirty="0"/>
          </a:p>
        </p:txBody>
      </p:sp>
      <p:cxnSp>
        <p:nvCxnSpPr>
          <p:cNvPr id="10" name="Straight Connector 9">
            <a:extLst>
              <a:ext uri="{FF2B5EF4-FFF2-40B4-BE49-F238E27FC236}">
                <a16:creationId xmlns:a16="http://schemas.microsoft.com/office/drawing/2014/main" id="{D696BEB3-3CDD-8A84-9EED-78CC2F9358D4}"/>
              </a:ext>
            </a:extLst>
          </p:cNvPr>
          <p:cNvCxnSpPr>
            <a:cxnSpLocks/>
          </p:cNvCxnSpPr>
          <p:nvPr/>
        </p:nvCxnSpPr>
        <p:spPr>
          <a:xfrm>
            <a:off x="2523279" y="3213177"/>
            <a:ext cx="2" cy="279408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F9FE8A1-267C-0C78-9A6B-3C926F90BB7F}"/>
              </a:ext>
            </a:extLst>
          </p:cNvPr>
          <p:cNvCxnSpPr>
            <a:cxnSpLocks/>
          </p:cNvCxnSpPr>
          <p:nvPr/>
        </p:nvCxnSpPr>
        <p:spPr>
          <a:xfrm>
            <a:off x="4213187" y="3213177"/>
            <a:ext cx="28933" cy="279408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FEB5678-CA91-E696-74A0-0E8308E71972}"/>
              </a:ext>
            </a:extLst>
          </p:cNvPr>
          <p:cNvCxnSpPr>
            <a:cxnSpLocks/>
          </p:cNvCxnSpPr>
          <p:nvPr/>
        </p:nvCxnSpPr>
        <p:spPr>
          <a:xfrm>
            <a:off x="6564776" y="3113590"/>
            <a:ext cx="0" cy="289366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F20C4B9-899E-97AC-B65B-5BF65A659F97}"/>
              </a:ext>
            </a:extLst>
          </p:cNvPr>
          <p:cNvCxnSpPr>
            <a:cxnSpLocks/>
          </p:cNvCxnSpPr>
          <p:nvPr/>
        </p:nvCxnSpPr>
        <p:spPr>
          <a:xfrm>
            <a:off x="8407086" y="3113590"/>
            <a:ext cx="2" cy="289366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04EBCBC-7719-38DA-759C-CF7A1CC1FF75}"/>
              </a:ext>
            </a:extLst>
          </p:cNvPr>
          <p:cNvSpPr txBox="1"/>
          <p:nvPr/>
        </p:nvSpPr>
        <p:spPr>
          <a:xfrm>
            <a:off x="8407088" y="3213177"/>
            <a:ext cx="2946710" cy="323165"/>
          </a:xfrm>
          <a:prstGeom prst="rect">
            <a:avLst/>
          </a:prstGeom>
          <a:noFill/>
          <a:ln>
            <a:noFill/>
          </a:ln>
        </p:spPr>
        <p:txBody>
          <a:bodyPr wrap="square" rtlCol="0">
            <a:spAutoFit/>
          </a:bodyPr>
          <a:lstStyle/>
          <a:p>
            <a:pPr algn="ctr"/>
            <a:r>
              <a:rPr lang="en-US" sz="1500" b="1" dirty="0"/>
              <a:t>Reuse and Disposal</a:t>
            </a:r>
            <a:endParaRPr lang="en-IN" sz="1500" b="1" dirty="0"/>
          </a:p>
        </p:txBody>
      </p:sp>
      <p:sp>
        <p:nvSpPr>
          <p:cNvPr id="15" name="Rectangle: Rounded Corners 14">
            <a:extLst>
              <a:ext uri="{FF2B5EF4-FFF2-40B4-BE49-F238E27FC236}">
                <a16:creationId xmlns:a16="http://schemas.microsoft.com/office/drawing/2014/main" id="{11DC7653-5A43-007D-4F12-D49B82D7DF28}"/>
              </a:ext>
            </a:extLst>
          </p:cNvPr>
          <p:cNvSpPr/>
          <p:nvPr/>
        </p:nvSpPr>
        <p:spPr>
          <a:xfrm>
            <a:off x="836516" y="3680755"/>
            <a:ext cx="10517282" cy="1021201"/>
          </a:xfrm>
          <a:prstGeom prst="roundRect">
            <a:avLst>
              <a:gd name="adj" fmla="val 14400"/>
            </a:avLst>
          </a:prstGeom>
          <a:solidFill>
            <a:schemeClr val="tx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numCol="3" rtlCol="0" anchor="ctr"/>
          <a:lstStyle/>
          <a:p>
            <a:r>
              <a:rPr lang="en-US" sz="1200" b="1" dirty="0">
                <a:solidFill>
                  <a:schemeClr val="tx1"/>
                </a:solidFill>
              </a:rPr>
              <a:t>City Service Delivery Assessment</a:t>
            </a:r>
          </a:p>
          <a:p>
            <a:r>
              <a:rPr lang="en-US" sz="1200" b="1" dirty="0">
                <a:solidFill>
                  <a:schemeClr val="tx1"/>
                </a:solidFill>
              </a:rPr>
              <a:t>CWIS Costing &amp; Planning Tool</a:t>
            </a:r>
          </a:p>
          <a:p>
            <a:r>
              <a:rPr lang="en-US" sz="1200" b="1" dirty="0" err="1">
                <a:solidFill>
                  <a:schemeClr val="tx1"/>
                </a:solidFill>
              </a:rPr>
              <a:t>SaniPlan</a:t>
            </a:r>
            <a:endParaRPr lang="en-US" sz="1200" b="1" dirty="0">
              <a:solidFill>
                <a:schemeClr val="tx1"/>
              </a:solidFill>
            </a:endParaRPr>
          </a:p>
          <a:p>
            <a:r>
              <a:rPr lang="en-US" sz="1200" b="1" dirty="0">
                <a:solidFill>
                  <a:schemeClr val="tx1"/>
                </a:solidFill>
              </a:rPr>
              <a:t>Santiago</a:t>
            </a:r>
          </a:p>
          <a:p>
            <a:r>
              <a:rPr lang="en-US" sz="1200" b="1" dirty="0">
                <a:solidFill>
                  <a:schemeClr val="tx1"/>
                </a:solidFill>
              </a:rPr>
              <a:t>Citywide &amp; Regional Planning Tool</a:t>
            </a:r>
          </a:p>
          <a:p>
            <a:r>
              <a:rPr lang="en-US" sz="1200" b="1" dirty="0">
                <a:solidFill>
                  <a:schemeClr val="tx1"/>
                </a:solidFill>
              </a:rPr>
              <a:t>Business Model Tool </a:t>
            </a:r>
          </a:p>
          <a:p>
            <a:r>
              <a:rPr lang="en-US" sz="1200" b="1" dirty="0">
                <a:solidFill>
                  <a:schemeClr val="tx1"/>
                </a:solidFill>
              </a:rPr>
              <a:t>EquiServe &amp; Rapid Equity Analysis Model</a:t>
            </a:r>
          </a:p>
          <a:p>
            <a:r>
              <a:rPr lang="en-US" sz="1200" b="1" dirty="0">
                <a:solidFill>
                  <a:schemeClr val="tx1"/>
                </a:solidFill>
              </a:rPr>
              <a:t>WASHBAT</a:t>
            </a:r>
          </a:p>
          <a:p>
            <a:r>
              <a:rPr kumimoji="0" lang="en-US" sz="1200" b="1" i="0" u="none" strike="noStrike" kern="1200" cap="none" spc="0" normalizeH="0" baseline="0" noProof="0" dirty="0">
                <a:ln>
                  <a:noFill/>
                </a:ln>
                <a:solidFill>
                  <a:schemeClr val="tx1"/>
                </a:solidFill>
                <a:effectLst/>
                <a:uLnTx/>
                <a:uFillTx/>
                <a:ea typeface="+mn-ea"/>
                <a:cs typeface="+mn-cs"/>
              </a:rPr>
              <a:t>Sustainable Sanitation Management Tool</a:t>
            </a:r>
          </a:p>
          <a:p>
            <a:r>
              <a:rPr lang="en-US" sz="1200" b="1" dirty="0" err="1">
                <a:solidFill>
                  <a:schemeClr val="tx1"/>
                </a:solidFill>
              </a:rPr>
              <a:t>SaniTech</a:t>
            </a:r>
            <a:endParaRPr lang="en-US" sz="1200" b="1" dirty="0">
              <a:solidFill>
                <a:schemeClr val="tx1"/>
              </a:solidFill>
            </a:endParaRPr>
          </a:p>
          <a:p>
            <a:pPr marL="266700" indent="-266700"/>
            <a:r>
              <a:rPr kumimoji="0" lang="en-US" sz="1200" b="1" i="0" u="none" strike="noStrike" kern="1200" cap="none" spc="0" normalizeH="0" baseline="0" noProof="0" dirty="0">
                <a:ln>
                  <a:noFill/>
                </a:ln>
                <a:solidFill>
                  <a:schemeClr val="tx1"/>
                </a:solidFill>
                <a:effectLst/>
                <a:uLnTx/>
                <a:uFillTx/>
                <a:ea typeface="+mn-ea"/>
                <a:cs typeface="+mn-cs"/>
              </a:rPr>
              <a:t>MUSE</a:t>
            </a:r>
          </a:p>
          <a:p>
            <a:pPr marL="266700" indent="-266700"/>
            <a:r>
              <a:rPr lang="en-US" sz="1200" b="1" dirty="0">
                <a:solidFill>
                  <a:schemeClr val="tx1"/>
                </a:solidFill>
              </a:rPr>
              <a:t>CWIS Measurement Tool</a:t>
            </a:r>
          </a:p>
          <a:p>
            <a:r>
              <a:rPr kumimoji="0" lang="en-US" sz="1200" b="1" i="0" u="none" strike="noStrike" kern="1200" cap="none" spc="0" normalizeH="0" baseline="0" noProof="0" dirty="0" err="1">
                <a:ln>
                  <a:noFill/>
                </a:ln>
                <a:solidFill>
                  <a:schemeClr val="tx1"/>
                </a:solidFill>
                <a:effectLst/>
                <a:uLnTx/>
                <a:uFillTx/>
                <a:ea typeface="+mn-ea"/>
                <a:cs typeface="+mn-cs"/>
              </a:rPr>
              <a:t>Akvopedia</a:t>
            </a:r>
            <a:endParaRPr lang="en-US" sz="1200" b="1" dirty="0">
              <a:solidFill>
                <a:schemeClr val="tx1"/>
              </a:solidFill>
            </a:endParaRPr>
          </a:p>
        </p:txBody>
      </p:sp>
      <p:sp>
        <p:nvSpPr>
          <p:cNvPr id="16" name="Title 1">
            <a:extLst>
              <a:ext uri="{FF2B5EF4-FFF2-40B4-BE49-F238E27FC236}">
                <a16:creationId xmlns:a16="http://schemas.microsoft.com/office/drawing/2014/main" id="{F3D7A201-A308-B4D1-EDE8-994005C3C769}"/>
              </a:ext>
            </a:extLst>
          </p:cNvPr>
          <p:cNvSpPr>
            <a:spLocks noGrp="1"/>
          </p:cNvSpPr>
          <p:nvPr>
            <p:ph type="title"/>
          </p:nvPr>
        </p:nvSpPr>
        <p:spPr>
          <a:xfrm>
            <a:off x="223157" y="234498"/>
            <a:ext cx="12188699" cy="719199"/>
          </a:xfrm>
        </p:spPr>
        <p:txBody>
          <a:bodyPr/>
          <a:lstStyle/>
          <a:p>
            <a:r>
              <a:rPr lang="en-US" sz="3200" b="1" dirty="0" err="1">
                <a:solidFill>
                  <a:schemeClr val="tx2"/>
                </a:solidFill>
                <a:latin typeface="Calibri" panose="020F0502020204030204" pitchFamily="34" charset="0"/>
              </a:rPr>
              <a:t>Ressources</a:t>
            </a:r>
            <a:r>
              <a:rPr lang="en-US" sz="3200" b="1" dirty="0">
                <a:solidFill>
                  <a:schemeClr val="tx2"/>
                </a:solidFill>
                <a:latin typeface="Calibri" panose="020F0502020204030204" pitchFamily="34" charset="0"/>
              </a:rPr>
              <a:t> </a:t>
            </a:r>
            <a:r>
              <a:rPr lang="en-US" sz="3200" b="1" dirty="0" err="1">
                <a:solidFill>
                  <a:schemeClr val="tx2"/>
                </a:solidFill>
                <a:latin typeface="Calibri" panose="020F0502020204030204" pitchFamily="34" charset="0"/>
              </a:rPr>
              <a:t>clés</a:t>
            </a:r>
            <a:r>
              <a:rPr lang="en-US" sz="3200" b="1" dirty="0">
                <a:solidFill>
                  <a:schemeClr val="tx2"/>
                </a:solidFill>
                <a:latin typeface="Calibri" panose="020F0502020204030204" pitchFamily="34" charset="0"/>
              </a:rPr>
              <a:t> : </a:t>
            </a:r>
            <a:r>
              <a:rPr lang="en-US" sz="3200" b="1" dirty="0" err="1">
                <a:solidFill>
                  <a:schemeClr val="tx2"/>
                </a:solidFill>
                <a:latin typeface="Calibri" panose="020F0502020204030204" pitchFamily="34" charset="0"/>
              </a:rPr>
              <a:t>Outils</a:t>
            </a:r>
            <a:r>
              <a:rPr lang="en-US" sz="3200" b="1" dirty="0">
                <a:solidFill>
                  <a:schemeClr val="tx2"/>
                </a:solidFill>
                <a:latin typeface="Calibri" panose="020F0502020204030204" pitchFamily="34" charset="0"/>
              </a:rPr>
              <a:t> </a:t>
            </a:r>
            <a:r>
              <a:rPr lang="en-US" sz="3200" b="1" dirty="0" err="1">
                <a:solidFill>
                  <a:schemeClr val="tx2"/>
                </a:solidFill>
                <a:latin typeface="Calibri" panose="020F0502020204030204" pitchFamily="34" charset="0"/>
              </a:rPr>
              <a:t>d'aide</a:t>
            </a:r>
            <a:r>
              <a:rPr lang="en-US" sz="3200" b="1" dirty="0">
                <a:solidFill>
                  <a:schemeClr val="tx2"/>
                </a:solidFill>
                <a:latin typeface="Calibri" panose="020F0502020204030204" pitchFamily="34" charset="0"/>
              </a:rPr>
              <a:t> </a:t>
            </a:r>
            <a:r>
              <a:rPr lang="en-US" sz="3200" b="1" dirty="0" err="1">
                <a:solidFill>
                  <a:schemeClr val="tx2"/>
                </a:solidFill>
                <a:latin typeface="Calibri" panose="020F0502020204030204" pitchFamily="34" charset="0"/>
              </a:rPr>
              <a:t>à</a:t>
            </a:r>
            <a:r>
              <a:rPr lang="en-US" sz="3200" b="1" dirty="0">
                <a:solidFill>
                  <a:schemeClr val="tx2"/>
                </a:solidFill>
                <a:latin typeface="Calibri" panose="020F0502020204030204" pitchFamily="34" charset="0"/>
              </a:rPr>
              <a:t> la </a:t>
            </a:r>
            <a:r>
              <a:rPr lang="en-US" sz="3200" b="1" dirty="0" err="1">
                <a:solidFill>
                  <a:schemeClr val="tx2"/>
                </a:solidFill>
                <a:latin typeface="Calibri" panose="020F0502020204030204" pitchFamily="34" charset="0"/>
              </a:rPr>
              <a:t>décision</a:t>
            </a:r>
            <a:r>
              <a:rPr lang="en-US" sz="3200" b="1" dirty="0">
                <a:solidFill>
                  <a:schemeClr val="tx2"/>
                </a:solidFill>
                <a:latin typeface="Calibri" panose="020F0502020204030204" pitchFamily="34" charset="0"/>
              </a:rPr>
              <a:t> le long de la </a:t>
            </a:r>
            <a:r>
              <a:rPr lang="en-US" sz="3200" b="1" dirty="0" err="1">
                <a:solidFill>
                  <a:schemeClr val="tx2"/>
                </a:solidFill>
                <a:latin typeface="Calibri" panose="020F0502020204030204" pitchFamily="34" charset="0"/>
              </a:rPr>
              <a:t>chaîne</a:t>
            </a:r>
            <a:r>
              <a:rPr lang="en-US" sz="3200" b="1" dirty="0">
                <a:solidFill>
                  <a:schemeClr val="tx2"/>
                </a:solidFill>
                <a:latin typeface="Calibri" panose="020F0502020204030204" pitchFamily="34" charset="0"/>
              </a:rPr>
              <a:t> </a:t>
            </a:r>
            <a:r>
              <a:rPr lang="en-US" sz="3200" b="1" dirty="0" err="1">
                <a:solidFill>
                  <a:schemeClr val="tx2"/>
                </a:solidFill>
                <a:latin typeface="Calibri" panose="020F0502020204030204" pitchFamily="34" charset="0"/>
              </a:rPr>
              <a:t>d'assainissement</a:t>
            </a:r>
            <a:endParaRPr lang="en-IN" sz="3200" b="1" dirty="0">
              <a:solidFill>
                <a:schemeClr val="tx2"/>
              </a:solidFill>
              <a:latin typeface="Calibri" panose="020F0502020204030204" pitchFamily="34" charset="0"/>
            </a:endParaRPr>
          </a:p>
        </p:txBody>
      </p:sp>
      <p:sp>
        <p:nvSpPr>
          <p:cNvPr id="17" name="Rectangle: Rounded Corners 16">
            <a:extLst>
              <a:ext uri="{FF2B5EF4-FFF2-40B4-BE49-F238E27FC236}">
                <a16:creationId xmlns:a16="http://schemas.microsoft.com/office/drawing/2014/main" id="{4EE7BBC0-83DC-27D9-B2C5-9E26E8C6E645}"/>
              </a:ext>
            </a:extLst>
          </p:cNvPr>
          <p:cNvSpPr/>
          <p:nvPr/>
        </p:nvSpPr>
        <p:spPr>
          <a:xfrm>
            <a:off x="4242120" y="5586040"/>
            <a:ext cx="4176548" cy="225942"/>
          </a:xfrm>
          <a:prstGeom prst="roundRect">
            <a:avLst/>
          </a:prstGeom>
          <a:solidFill>
            <a:schemeClr val="tx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numCol="3" rtlCol="0" anchor="ctr"/>
          <a:lstStyle/>
          <a:p>
            <a:r>
              <a:rPr lang="en-US" sz="1200" b="1" dirty="0">
                <a:solidFill>
                  <a:schemeClr val="tx1"/>
                </a:solidFill>
              </a:rPr>
              <a:t>CLARA-SPT</a:t>
            </a:r>
          </a:p>
          <a:p>
            <a:r>
              <a:rPr lang="en-US" sz="1200" b="1" dirty="0">
                <a:solidFill>
                  <a:schemeClr val="tx1"/>
                </a:solidFill>
              </a:rPr>
              <a:t>   ECAM</a:t>
            </a:r>
          </a:p>
          <a:p>
            <a:r>
              <a:rPr lang="en-US" sz="1200" b="1" dirty="0">
                <a:solidFill>
                  <a:schemeClr val="tx1"/>
                </a:solidFill>
              </a:rPr>
              <a:t>   Simba</a:t>
            </a:r>
          </a:p>
        </p:txBody>
      </p:sp>
      <p:sp>
        <p:nvSpPr>
          <p:cNvPr id="18" name="Rectangle: Rounded Corners 17">
            <a:extLst>
              <a:ext uri="{FF2B5EF4-FFF2-40B4-BE49-F238E27FC236}">
                <a16:creationId xmlns:a16="http://schemas.microsoft.com/office/drawing/2014/main" id="{56B2C231-539F-55D5-2A33-0A299CFA2744}"/>
              </a:ext>
            </a:extLst>
          </p:cNvPr>
          <p:cNvSpPr/>
          <p:nvPr/>
        </p:nvSpPr>
        <p:spPr>
          <a:xfrm>
            <a:off x="2523279" y="5042324"/>
            <a:ext cx="5895389" cy="506992"/>
          </a:xfrm>
          <a:prstGeom prst="roundRect">
            <a:avLst/>
          </a:prstGeom>
          <a:solidFill>
            <a:schemeClr val="tx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numCol="2" rtlCol="0" anchor="ctr"/>
          <a:lstStyle/>
          <a:p>
            <a:r>
              <a:rPr lang="en-US" sz="1200" b="1" dirty="0">
                <a:solidFill>
                  <a:schemeClr val="tx1"/>
                </a:solidFill>
              </a:rPr>
              <a:t>Shit Flow Diagram</a:t>
            </a:r>
          </a:p>
          <a:p>
            <a:r>
              <a:rPr lang="en-US" sz="1200" b="1" dirty="0">
                <a:solidFill>
                  <a:schemeClr val="tx1"/>
                </a:solidFill>
              </a:rPr>
              <a:t>Rapid Assessment Tool</a:t>
            </a:r>
          </a:p>
          <a:p>
            <a:r>
              <a:rPr lang="en-US" sz="1200" b="1" dirty="0">
                <a:solidFill>
                  <a:schemeClr val="tx1"/>
                </a:solidFill>
              </a:rPr>
              <a:t>Urban Sanitation Status Index (USSI)</a:t>
            </a:r>
          </a:p>
          <a:p>
            <a:r>
              <a:rPr lang="en-US" sz="1200" b="1" dirty="0">
                <a:solidFill>
                  <a:schemeClr val="tx1"/>
                </a:solidFill>
              </a:rPr>
              <a:t>Rapid Environment Assessment Tool</a:t>
            </a:r>
          </a:p>
        </p:txBody>
      </p:sp>
      <p:sp>
        <p:nvSpPr>
          <p:cNvPr id="2" name="Rectangle: Rounded Corners 1">
            <a:extLst>
              <a:ext uri="{FF2B5EF4-FFF2-40B4-BE49-F238E27FC236}">
                <a16:creationId xmlns:a16="http://schemas.microsoft.com/office/drawing/2014/main" id="{87705355-6847-8C10-E481-4176842A76C8}"/>
              </a:ext>
            </a:extLst>
          </p:cNvPr>
          <p:cNvSpPr/>
          <p:nvPr/>
        </p:nvSpPr>
        <p:spPr>
          <a:xfrm>
            <a:off x="2523279" y="4748359"/>
            <a:ext cx="8830519" cy="249192"/>
          </a:xfrm>
          <a:prstGeom prst="roundRect">
            <a:avLst/>
          </a:prstGeom>
          <a:solidFill>
            <a:schemeClr val="tx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numCol="3" rtlCol="0" anchor="ctr"/>
          <a:lstStyle/>
          <a:p>
            <a:r>
              <a:rPr lang="en-US" sz="1200" b="1" dirty="0">
                <a:solidFill>
                  <a:schemeClr val="tx1"/>
                </a:solidFill>
              </a:rPr>
              <a:t>Faecal Waste Flow Calculator</a:t>
            </a:r>
          </a:p>
          <a:p>
            <a:r>
              <a:rPr lang="en-US" sz="1200" b="1" dirty="0">
                <a:solidFill>
                  <a:schemeClr val="tx1"/>
                </a:solidFill>
              </a:rPr>
              <a:t>          WASH Cost Tool</a:t>
            </a:r>
          </a:p>
          <a:p>
            <a:r>
              <a:rPr lang="en-US" sz="1200" b="1" dirty="0">
                <a:solidFill>
                  <a:schemeClr val="tx1"/>
                </a:solidFill>
              </a:rPr>
              <a:t>             Cactus</a:t>
            </a:r>
          </a:p>
        </p:txBody>
      </p:sp>
      <p:sp>
        <p:nvSpPr>
          <p:cNvPr id="3" name="Rectangle: Rounded Corners 2">
            <a:extLst>
              <a:ext uri="{FF2B5EF4-FFF2-40B4-BE49-F238E27FC236}">
                <a16:creationId xmlns:a16="http://schemas.microsoft.com/office/drawing/2014/main" id="{8F81787A-41C2-EC5B-02B3-BC4323FD35DE}"/>
              </a:ext>
            </a:extLst>
          </p:cNvPr>
          <p:cNvSpPr/>
          <p:nvPr/>
        </p:nvSpPr>
        <p:spPr>
          <a:xfrm>
            <a:off x="8441809" y="5383462"/>
            <a:ext cx="2911989" cy="320642"/>
          </a:xfrm>
          <a:prstGeom prst="roundRect">
            <a:avLst/>
          </a:prstGeom>
          <a:solidFill>
            <a:schemeClr val="tx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numCol="1" rtlCol="0" anchor="ctr"/>
          <a:lstStyle/>
          <a:p>
            <a:pPr algn="ctr"/>
            <a:r>
              <a:rPr lang="en-US" sz="1200" b="1" dirty="0">
                <a:solidFill>
                  <a:schemeClr val="tx1"/>
                </a:solidFill>
              </a:rPr>
              <a:t>Toilet Resource Calculator</a:t>
            </a:r>
          </a:p>
        </p:txBody>
      </p:sp>
      <p:sp>
        <p:nvSpPr>
          <p:cNvPr id="9" name="Rectangle: Rounded Corners 8">
            <a:extLst>
              <a:ext uri="{FF2B5EF4-FFF2-40B4-BE49-F238E27FC236}">
                <a16:creationId xmlns:a16="http://schemas.microsoft.com/office/drawing/2014/main" id="{471A1C5E-406A-DCAA-7334-901D616B729E}"/>
              </a:ext>
            </a:extLst>
          </p:cNvPr>
          <p:cNvSpPr/>
          <p:nvPr/>
        </p:nvSpPr>
        <p:spPr>
          <a:xfrm>
            <a:off x="6564777" y="5858384"/>
            <a:ext cx="1853892" cy="997413"/>
          </a:xfrm>
          <a:prstGeom prst="roundRect">
            <a:avLst>
              <a:gd name="adj" fmla="val 7383"/>
            </a:avLst>
          </a:prstGeom>
          <a:solidFill>
            <a:schemeClr val="tx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numCol="2" rtlCol="0" anchor="ctr"/>
          <a:lstStyle/>
          <a:p>
            <a:r>
              <a:rPr lang="en-US" sz="1200" b="1" dirty="0">
                <a:solidFill>
                  <a:schemeClr val="tx1"/>
                </a:solidFill>
              </a:rPr>
              <a:t>Bio WATT</a:t>
            </a:r>
          </a:p>
          <a:p>
            <a:r>
              <a:rPr lang="en-US" sz="1200" b="1" dirty="0">
                <a:solidFill>
                  <a:schemeClr val="tx1"/>
                </a:solidFill>
              </a:rPr>
              <a:t>Ease Tech</a:t>
            </a:r>
          </a:p>
          <a:p>
            <a:r>
              <a:rPr lang="en-US" sz="1200" b="1" dirty="0">
                <a:solidFill>
                  <a:schemeClr val="tx1"/>
                </a:solidFill>
              </a:rPr>
              <a:t>EVAS</a:t>
            </a:r>
          </a:p>
          <a:p>
            <a:r>
              <a:rPr lang="en-US" sz="1200" b="1" dirty="0">
                <a:solidFill>
                  <a:schemeClr val="tx1"/>
                </a:solidFill>
              </a:rPr>
              <a:t>Fit Water</a:t>
            </a:r>
          </a:p>
          <a:p>
            <a:r>
              <a:rPr lang="en-US" sz="1200" b="1" dirty="0">
                <a:solidFill>
                  <a:schemeClr val="tx1"/>
                </a:solidFill>
              </a:rPr>
              <a:t>Poseidon</a:t>
            </a:r>
          </a:p>
          <a:p>
            <a:pPr algn="r"/>
            <a:r>
              <a:rPr lang="en-US" sz="1200" b="1" dirty="0">
                <a:solidFill>
                  <a:schemeClr val="tx1"/>
                </a:solidFill>
              </a:rPr>
              <a:t>Sampsons</a:t>
            </a:r>
          </a:p>
          <a:p>
            <a:pPr algn="r"/>
            <a:r>
              <a:rPr lang="en-US" sz="1200" b="1" dirty="0">
                <a:solidFill>
                  <a:schemeClr val="tx1"/>
                </a:solidFill>
              </a:rPr>
              <a:t>West+</a:t>
            </a:r>
          </a:p>
          <a:p>
            <a:pPr algn="r"/>
            <a:r>
              <a:rPr lang="en-US" sz="1200" b="1" dirty="0">
                <a:solidFill>
                  <a:schemeClr val="tx1"/>
                </a:solidFill>
              </a:rPr>
              <a:t>Tech Select</a:t>
            </a:r>
          </a:p>
          <a:p>
            <a:pPr algn="ctr"/>
            <a:endParaRPr lang="en-US" sz="1200" b="1" dirty="0">
              <a:solidFill>
                <a:schemeClr val="tx1"/>
              </a:solidFill>
            </a:endParaRPr>
          </a:p>
        </p:txBody>
      </p:sp>
    </p:spTree>
    <p:extLst>
      <p:ext uri="{BB962C8B-B14F-4D97-AF65-F5344CB8AC3E}">
        <p14:creationId xmlns:p14="http://schemas.microsoft.com/office/powerpoint/2010/main" val="4184530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899" y="368053"/>
            <a:ext cx="8976691" cy="518508"/>
          </a:xfrm>
          <a:prstGeom prst="rect">
            <a:avLst/>
          </a:prstGeom>
        </p:spPr>
        <p:txBody>
          <a:bodyPr vert="horz" lIns="0" tIns="0" rIns="0" bIns="0" rtlCol="0" anchor="t" anchorCtr="0">
            <a:normAutofit/>
          </a:bodyPr>
          <a:lstStyle/>
          <a:p>
            <a:r>
              <a:rPr lang="en-US" sz="3200" b="1" dirty="0" err="1">
                <a:solidFill>
                  <a:schemeClr val="tx2"/>
                </a:solidFill>
                <a:latin typeface="Calibri" panose="020F0502020204030204" pitchFamily="34" charset="0"/>
              </a:rPr>
              <a:t>Pourquoi</a:t>
            </a:r>
            <a:r>
              <a:rPr lang="en-US" sz="3200" b="1" dirty="0">
                <a:solidFill>
                  <a:schemeClr val="tx2"/>
                </a:solidFill>
                <a:latin typeface="Calibri" panose="020F0502020204030204" pitchFamily="34" charset="0"/>
              </a:rPr>
              <a:t> a-t-on </a:t>
            </a:r>
            <a:r>
              <a:rPr lang="en-US" sz="3200" b="1" dirty="0" err="1">
                <a:solidFill>
                  <a:schemeClr val="tx2"/>
                </a:solidFill>
                <a:latin typeface="Calibri" panose="020F0502020204030204" pitchFamily="34" charset="0"/>
              </a:rPr>
              <a:t>besoin</a:t>
            </a:r>
            <a:r>
              <a:rPr lang="en-US" sz="3200" b="1" dirty="0">
                <a:solidFill>
                  <a:schemeClr val="tx2"/>
                </a:solidFill>
                <a:latin typeface="Calibri" panose="020F0502020204030204" pitchFamily="34" charset="0"/>
              </a:rPr>
              <a:t> du 'CWIS' ?</a:t>
            </a:r>
          </a:p>
        </p:txBody>
      </p:sp>
      <p:sp>
        <p:nvSpPr>
          <p:cNvPr id="3" name="Content Placeholder 2">
            <a:extLst>
              <a:ext uri="{FF2B5EF4-FFF2-40B4-BE49-F238E27FC236}">
                <a16:creationId xmlns:a16="http://schemas.microsoft.com/office/drawing/2014/main" id="{B8326678-68EF-3EC8-F565-CFFCF2596EFB}"/>
              </a:ext>
            </a:extLst>
          </p:cNvPr>
          <p:cNvSpPr>
            <a:spLocks noGrp="1"/>
          </p:cNvSpPr>
          <p:nvPr>
            <p:ph idx="4294967295"/>
          </p:nvPr>
        </p:nvSpPr>
        <p:spPr>
          <a:xfrm>
            <a:off x="1066800" y="1349798"/>
            <a:ext cx="10200640" cy="5264068"/>
          </a:xfrm>
          <a:prstGeom prst="rect">
            <a:avLst/>
          </a:prstGeom>
        </p:spPr>
        <p:txBody>
          <a:bodyPr vert="horz" lIns="0" tIns="0" rIns="0" bIns="0" rtlCol="0">
            <a:noAutofit/>
          </a:bodyPr>
          <a:lstStyle/>
          <a:p>
            <a:pPr marL="216000" indent="-216000">
              <a:lnSpc>
                <a:spcPts val="2400"/>
              </a:lnSpc>
              <a:spcBef>
                <a:spcPts val="0"/>
              </a:spcBef>
              <a:buClr>
                <a:schemeClr val="tx2"/>
              </a:buClr>
              <a:buFont typeface="Arial" panose="020B0604020202020204" pitchFamily="34" charset="0"/>
              <a:buChar char="•"/>
            </a:pPr>
            <a:r>
              <a:rPr lang="en-US" dirty="0">
                <a:solidFill>
                  <a:srgbClr val="000000"/>
                </a:solidFill>
                <a:latin typeface="Calibri Light" panose="020F0302020204030204" pitchFamily="34" charset="0"/>
                <a:ea typeface="Lato Light"/>
                <a:cs typeface="Calibri Light" panose="020F0302020204030204" pitchFamily="34" charset="0"/>
                <a:sym typeface="Lato Light"/>
              </a:rPr>
              <a:t>Les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systèmes</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traditionnels</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d'assainissement</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urbain</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se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concentrent</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souvent</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sur les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égouts</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qui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ont</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tendance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à</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p>
          <a:p>
            <a:pPr marL="216000" indent="-216000">
              <a:lnSpc>
                <a:spcPts val="2400"/>
              </a:lnSpc>
              <a:spcBef>
                <a:spcPts val="0"/>
              </a:spcBef>
              <a:buClr>
                <a:schemeClr val="tx2"/>
              </a:buClr>
              <a:buFont typeface="Arial" panose="020B0604020202020204" pitchFamily="34" charset="0"/>
              <a:buChar char="•"/>
            </a:pPr>
            <a:endParaRPr lang="en-US" dirty="0">
              <a:solidFill>
                <a:srgbClr val="000000"/>
              </a:solidFill>
              <a:latin typeface="Calibri Light" panose="020F0302020204030204" pitchFamily="34" charset="0"/>
              <a:ea typeface="Lato Light"/>
              <a:cs typeface="Calibri Light" panose="020F0302020204030204" pitchFamily="34" charset="0"/>
              <a:sym typeface="Lato Light"/>
            </a:endParaRPr>
          </a:p>
          <a:p>
            <a:pPr marL="432000" indent="-216000">
              <a:lnSpc>
                <a:spcPts val="2400"/>
              </a:lnSpc>
              <a:spcBef>
                <a:spcPts val="0"/>
              </a:spcBef>
              <a:buClr>
                <a:schemeClr val="tx2"/>
              </a:buClr>
              <a:buFont typeface="Arial" panose="020B0604020202020204" pitchFamily="34" charset="0"/>
              <a:buChar char="•"/>
            </a:pPr>
            <a:r>
              <a:rPr lang="en-US" dirty="0">
                <a:solidFill>
                  <a:srgbClr val="000000"/>
                </a:solidFill>
                <a:latin typeface="Calibri Light" panose="020F0302020204030204" pitchFamily="34" charset="0"/>
                <a:ea typeface="Lato Light"/>
                <a:cs typeface="Calibri Light" panose="020F0302020204030204" pitchFamily="34" charset="0"/>
                <a:sym typeface="Lato Light"/>
              </a:rPr>
              <a:t>Ne pas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s'étendre</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aux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communautés</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vulnérables</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et/</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ou</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informelles</a:t>
            </a:r>
            <a:endParaRPr lang="en-US" dirty="0">
              <a:solidFill>
                <a:srgbClr val="000000"/>
              </a:solidFill>
              <a:latin typeface="Calibri Light" panose="020F0302020204030204" pitchFamily="34" charset="0"/>
              <a:ea typeface="Lato Light"/>
              <a:cs typeface="Calibri Light" panose="020F0302020204030204" pitchFamily="34" charset="0"/>
              <a:sym typeface="Lato Light"/>
            </a:endParaRPr>
          </a:p>
          <a:p>
            <a:pPr marL="432000" indent="-216000">
              <a:lnSpc>
                <a:spcPts val="2400"/>
              </a:lnSpc>
              <a:spcBef>
                <a:spcPts val="0"/>
              </a:spcBef>
              <a:buClr>
                <a:schemeClr val="tx2"/>
              </a:buClr>
              <a:buFont typeface="Arial" panose="020B0604020202020204" pitchFamily="34" charset="0"/>
              <a:buChar char="•"/>
            </a:pPr>
            <a:endParaRPr lang="en-US" dirty="0">
              <a:solidFill>
                <a:srgbClr val="000000"/>
              </a:solidFill>
              <a:latin typeface="Calibri Light" panose="020F0302020204030204" pitchFamily="34" charset="0"/>
              <a:ea typeface="Lato Light"/>
              <a:cs typeface="Calibri Light" panose="020F0302020204030204" pitchFamily="34" charset="0"/>
              <a:sym typeface="Lato Light"/>
            </a:endParaRPr>
          </a:p>
          <a:p>
            <a:pPr marL="432000" indent="-216000">
              <a:lnSpc>
                <a:spcPts val="2400"/>
              </a:lnSpc>
              <a:spcBef>
                <a:spcPts val="0"/>
              </a:spcBef>
              <a:buClr>
                <a:schemeClr val="tx2"/>
              </a:buClr>
              <a:buFont typeface="Arial" panose="020B0604020202020204" pitchFamily="34" charset="0"/>
              <a:buChar char="•"/>
            </a:pP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Être</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menacés</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par le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changement</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climatique</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et le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vieillissement</a:t>
            </a:r>
            <a:endParaRPr lang="en-US" dirty="0">
              <a:solidFill>
                <a:srgbClr val="000000"/>
              </a:solidFill>
              <a:latin typeface="Calibri Light" panose="020F0302020204030204" pitchFamily="34" charset="0"/>
              <a:ea typeface="Lato Light"/>
              <a:cs typeface="Calibri Light" panose="020F0302020204030204" pitchFamily="34" charset="0"/>
              <a:sym typeface="Lato Light"/>
            </a:endParaRPr>
          </a:p>
          <a:p>
            <a:pPr marL="432000" indent="-216000">
              <a:lnSpc>
                <a:spcPts val="2400"/>
              </a:lnSpc>
              <a:spcBef>
                <a:spcPts val="0"/>
              </a:spcBef>
              <a:buClr>
                <a:schemeClr val="tx2"/>
              </a:buClr>
              <a:buFont typeface="Arial" panose="020B0604020202020204" pitchFamily="34" charset="0"/>
              <a:buChar char="•"/>
            </a:pPr>
            <a:endParaRPr lang="en-US" dirty="0">
              <a:solidFill>
                <a:srgbClr val="000000"/>
              </a:solidFill>
              <a:latin typeface="Calibri Light" panose="020F0302020204030204" pitchFamily="34" charset="0"/>
              <a:ea typeface="Lato Light"/>
              <a:cs typeface="Calibri Light" panose="020F0302020204030204" pitchFamily="34" charset="0"/>
              <a:sym typeface="Lato Light"/>
            </a:endParaRPr>
          </a:p>
          <a:p>
            <a:pPr marL="432000" indent="-216000">
              <a:lnSpc>
                <a:spcPts val="2400"/>
              </a:lnSpc>
              <a:spcBef>
                <a:spcPts val="0"/>
              </a:spcBef>
              <a:buClr>
                <a:schemeClr val="tx2"/>
              </a:buClr>
              <a:buFont typeface="Arial" panose="020B0604020202020204" pitchFamily="34" charset="0"/>
              <a:buChar char="•"/>
            </a:pP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Être</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entravés</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par des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approvisionnements</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en</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eau</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ou</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en</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énergie</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insuffisants</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ou</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incohérents</a:t>
            </a:r>
            <a:endParaRPr lang="en-US" dirty="0">
              <a:solidFill>
                <a:srgbClr val="000000"/>
              </a:solidFill>
              <a:latin typeface="Calibri Light" panose="020F0302020204030204" pitchFamily="34" charset="0"/>
              <a:ea typeface="Lato Light"/>
              <a:cs typeface="Calibri Light" panose="020F0302020204030204" pitchFamily="34" charset="0"/>
              <a:sym typeface="Lato Light"/>
            </a:endParaRPr>
          </a:p>
          <a:p>
            <a:pPr marL="432000" indent="-216000">
              <a:lnSpc>
                <a:spcPts val="2400"/>
              </a:lnSpc>
              <a:spcBef>
                <a:spcPts val="0"/>
              </a:spcBef>
              <a:buClr>
                <a:schemeClr val="tx2"/>
              </a:buClr>
              <a:buFont typeface="Arial" panose="020B0604020202020204" pitchFamily="34" charset="0"/>
              <a:buChar char="•"/>
            </a:pPr>
            <a:endParaRPr lang="en-US" dirty="0">
              <a:solidFill>
                <a:srgbClr val="000000"/>
              </a:solidFill>
              <a:latin typeface="Calibri Light" panose="020F0302020204030204" pitchFamily="34" charset="0"/>
              <a:ea typeface="Lato Light"/>
              <a:cs typeface="Calibri Light" panose="020F0302020204030204" pitchFamily="34" charset="0"/>
              <a:sym typeface="Lato Light"/>
            </a:endParaRPr>
          </a:p>
          <a:p>
            <a:pPr marL="432000" indent="-216000">
              <a:lnSpc>
                <a:spcPts val="2400"/>
              </a:lnSpc>
              <a:spcBef>
                <a:spcPts val="0"/>
              </a:spcBef>
              <a:buClr>
                <a:schemeClr val="tx2"/>
              </a:buClr>
              <a:buFont typeface="Arial" panose="020B0604020202020204" pitchFamily="34" charset="0"/>
              <a:buChar char="•"/>
            </a:pP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Coûter</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cher</a:t>
            </a:r>
            <a:endParaRPr lang="en-US" dirty="0">
              <a:solidFill>
                <a:srgbClr val="000000"/>
              </a:solidFill>
              <a:latin typeface="Calibri Light" panose="020F0302020204030204" pitchFamily="34" charset="0"/>
              <a:ea typeface="Lato Light"/>
              <a:cs typeface="Calibri Light" panose="020F0302020204030204" pitchFamily="34" charset="0"/>
              <a:sym typeface="Lato Light"/>
            </a:endParaRPr>
          </a:p>
          <a:p>
            <a:pPr marL="216000" indent="0">
              <a:lnSpc>
                <a:spcPts val="2400"/>
              </a:lnSpc>
              <a:spcBef>
                <a:spcPts val="0"/>
              </a:spcBef>
              <a:buClr>
                <a:schemeClr val="tx2"/>
              </a:buClr>
              <a:buNone/>
            </a:pPr>
            <a:endParaRPr lang="en-US" dirty="0">
              <a:solidFill>
                <a:srgbClr val="000000"/>
              </a:solidFill>
              <a:latin typeface="Calibri Light" panose="020F0302020204030204" pitchFamily="34" charset="0"/>
              <a:ea typeface="Lato Light"/>
              <a:cs typeface="Calibri Light" panose="020F0302020204030204" pitchFamily="34" charset="0"/>
              <a:sym typeface="Lato Light"/>
            </a:endParaRPr>
          </a:p>
          <a:p>
            <a:pPr marL="216000" indent="-216000">
              <a:lnSpc>
                <a:spcPts val="2400"/>
              </a:lnSpc>
              <a:spcBef>
                <a:spcPts val="0"/>
              </a:spcBef>
              <a:spcAft>
                <a:spcPts val="1200"/>
              </a:spcAft>
              <a:buClr>
                <a:schemeClr val="tx2"/>
              </a:buClr>
              <a:buFont typeface="Arial" panose="020B0604020202020204" pitchFamily="34" charset="0"/>
              <a:buChar char="•"/>
            </a:pP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Traiter</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les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systèmes</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non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raccordés</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au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réseau</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comme</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une</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responsabilité</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des ménages</a:t>
            </a:r>
          </a:p>
          <a:p>
            <a:pPr marL="216000" indent="-216000">
              <a:lnSpc>
                <a:spcPts val="2400"/>
              </a:lnSpc>
              <a:spcBef>
                <a:spcPts val="0"/>
              </a:spcBef>
              <a:spcAft>
                <a:spcPts val="1200"/>
              </a:spcAft>
              <a:buClr>
                <a:schemeClr val="tx2"/>
              </a:buClr>
              <a:buFont typeface="Arial" panose="020B0604020202020204" pitchFamily="34" charset="0"/>
              <a:buChar char="•"/>
            </a:pPr>
            <a:r>
              <a:rPr lang="en-US" dirty="0">
                <a:solidFill>
                  <a:srgbClr val="000000"/>
                </a:solidFill>
                <a:latin typeface="Calibri Light" panose="020F0302020204030204" pitchFamily="34" charset="0"/>
                <a:ea typeface="Lato Light"/>
                <a:cs typeface="Calibri Light" panose="020F0302020204030204" pitchFamily="34" charset="0"/>
                <a:sym typeface="Lato Light"/>
              </a:rPr>
              <a:t>Ne pas inciter les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systèmes</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institutionnels</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à</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améliorer</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l'assainissement</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à</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l'échelle</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de la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ville</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a:t>
            </a: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Tree>
    <p:extLst>
      <p:ext uri="{BB962C8B-B14F-4D97-AF65-F5344CB8AC3E}">
        <p14:creationId xmlns:p14="http://schemas.microsoft.com/office/powerpoint/2010/main" val="400396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900" y="368053"/>
            <a:ext cx="11106150" cy="518508"/>
          </a:xfrm>
          <a:prstGeom prst="rect">
            <a:avLst/>
          </a:prstGeom>
        </p:spPr>
        <p:txBody>
          <a:bodyPr vert="horz" lIns="0" tIns="0" rIns="0" bIns="0" rtlCol="0" anchor="t" anchorCtr="0">
            <a:normAutofit/>
          </a:bodyPr>
          <a:lstStyle/>
          <a:p>
            <a:r>
              <a:rPr lang="en-US" sz="3200" b="1" dirty="0">
                <a:solidFill>
                  <a:schemeClr val="tx2"/>
                </a:solidFill>
                <a:latin typeface="Calibri" panose="020F0502020204030204" pitchFamily="34" charset="0"/>
              </a:rPr>
              <a:t>Comparer </a:t>
            </a:r>
            <a:r>
              <a:rPr lang="en-US" sz="3200" b="1" dirty="0" err="1">
                <a:solidFill>
                  <a:schemeClr val="tx2"/>
                </a:solidFill>
                <a:latin typeface="Calibri" panose="020F0502020204030204" pitchFamily="34" charset="0"/>
              </a:rPr>
              <a:t>à</a:t>
            </a:r>
            <a:r>
              <a:rPr lang="en-US" sz="3200" b="1" dirty="0">
                <a:solidFill>
                  <a:schemeClr val="tx2"/>
                </a:solidFill>
                <a:latin typeface="Calibri" panose="020F0502020204030204" pitchFamily="34" charset="0"/>
              </a:rPr>
              <a:t> </a:t>
            </a:r>
            <a:r>
              <a:rPr lang="en-US" sz="3200" b="1" dirty="0" err="1">
                <a:solidFill>
                  <a:schemeClr val="tx2"/>
                </a:solidFill>
                <a:latin typeface="Calibri" panose="020F0502020204030204" pitchFamily="34" charset="0"/>
              </a:rPr>
              <a:t>une</a:t>
            </a:r>
            <a:r>
              <a:rPr lang="en-US" sz="3200" b="1" dirty="0">
                <a:solidFill>
                  <a:schemeClr val="tx2"/>
                </a:solidFill>
                <a:latin typeface="Calibri" panose="020F0502020204030204" pitchFamily="34" charset="0"/>
              </a:rPr>
              <a:t> </a:t>
            </a:r>
            <a:r>
              <a:rPr lang="en-US" sz="3200" b="1" dirty="0" err="1">
                <a:solidFill>
                  <a:schemeClr val="tx2"/>
                </a:solidFill>
                <a:latin typeface="Calibri" panose="020F0502020204030204" pitchFamily="34" charset="0"/>
              </a:rPr>
              <a:t>approche</a:t>
            </a:r>
            <a:r>
              <a:rPr lang="en-US" sz="3200" b="1" dirty="0">
                <a:solidFill>
                  <a:schemeClr val="tx2"/>
                </a:solidFill>
                <a:latin typeface="Calibri" panose="020F0502020204030204" pitchFamily="34" charset="0"/>
              </a:rPr>
              <a:t> de service public de </a:t>
            </a:r>
            <a:r>
              <a:rPr lang="en-US" sz="3200" b="1" dirty="0" err="1">
                <a:solidFill>
                  <a:schemeClr val="tx2"/>
                </a:solidFill>
                <a:latin typeface="Calibri" panose="020F0502020204030204" pitchFamily="34" charset="0"/>
              </a:rPr>
              <a:t>l'assainissement</a:t>
            </a:r>
            <a:endParaRPr lang="en-US" sz="3200" b="1" dirty="0">
              <a:solidFill>
                <a:schemeClr val="tx2"/>
              </a:solidFill>
              <a:latin typeface="Calibri" panose="020F0502020204030204" pitchFamily="34" charset="0"/>
            </a:endParaRPr>
          </a:p>
        </p:txBody>
      </p:sp>
      <p:sp>
        <p:nvSpPr>
          <p:cNvPr id="3" name="Content Placeholder 2">
            <a:extLst>
              <a:ext uri="{FF2B5EF4-FFF2-40B4-BE49-F238E27FC236}">
                <a16:creationId xmlns:a16="http://schemas.microsoft.com/office/drawing/2014/main" id="{B8326678-68EF-3EC8-F565-CFFCF2596EFB}"/>
              </a:ext>
            </a:extLst>
          </p:cNvPr>
          <p:cNvSpPr>
            <a:spLocks noGrp="1"/>
          </p:cNvSpPr>
          <p:nvPr>
            <p:ph idx="4294967295"/>
          </p:nvPr>
        </p:nvSpPr>
        <p:spPr>
          <a:xfrm>
            <a:off x="1066800" y="1349798"/>
            <a:ext cx="10200640" cy="4784301"/>
          </a:xfrm>
          <a:prstGeom prst="rect">
            <a:avLst/>
          </a:prstGeom>
        </p:spPr>
        <p:txBody>
          <a:bodyPr vert="horz" lIns="0" tIns="0" rIns="0" bIns="0" rtlCol="0">
            <a:noAutofit/>
          </a:bodyPr>
          <a:lstStyle/>
          <a:p>
            <a:pPr marL="216000" indent="-216000">
              <a:lnSpc>
                <a:spcPts val="2400"/>
              </a:lnSpc>
              <a:spcBef>
                <a:spcPts val="0"/>
              </a:spcBef>
              <a:spcAft>
                <a:spcPts val="1200"/>
              </a:spcAft>
              <a:buClr>
                <a:schemeClr val="tx2"/>
              </a:buClr>
              <a:buFont typeface="Arial" panose="020B0604020202020204" pitchFamily="34" charset="0"/>
              <a:buChar char="•"/>
            </a:pPr>
            <a:r>
              <a:rPr lang="en-US" sz="2000" b="1" dirty="0" err="1">
                <a:solidFill>
                  <a:srgbClr val="000000"/>
                </a:solidFill>
                <a:latin typeface="Calibri" panose="020F0502020204030204" pitchFamily="34" charset="0"/>
                <a:ea typeface="Lato Light"/>
                <a:cs typeface="Calibri" panose="020F0502020204030204" pitchFamily="34" charset="0"/>
                <a:sym typeface="Lato Light"/>
              </a:rPr>
              <a:t>L'assainissement</a:t>
            </a:r>
            <a:r>
              <a:rPr lang="en-US" sz="2000" b="1" dirty="0">
                <a:solidFill>
                  <a:srgbClr val="000000"/>
                </a:solidFill>
                <a:latin typeface="Calibri" panose="020F0502020204030204" pitchFamily="34" charset="0"/>
                <a:ea typeface="Lato Light"/>
                <a:cs typeface="Calibri" panose="020F0502020204030204" pitchFamily="34" charset="0"/>
                <a:sym typeface="Lato Light"/>
              </a:rPr>
              <a:t> </a:t>
            </a:r>
            <a:r>
              <a:rPr lang="en-US" sz="2000" b="1" dirty="0" err="1">
                <a:solidFill>
                  <a:srgbClr val="000000"/>
                </a:solidFill>
                <a:latin typeface="Calibri" panose="020F0502020204030204" pitchFamily="34" charset="0"/>
                <a:ea typeface="Lato Light"/>
                <a:cs typeface="Calibri" panose="020F0502020204030204" pitchFamily="34" charset="0"/>
                <a:sym typeface="Lato Light"/>
              </a:rPr>
              <a:t>est</a:t>
            </a:r>
            <a:r>
              <a:rPr lang="en-US" sz="2000" b="1" dirty="0">
                <a:solidFill>
                  <a:srgbClr val="000000"/>
                </a:solidFill>
                <a:latin typeface="Calibri" panose="020F0502020204030204" pitchFamily="34" charset="0"/>
                <a:ea typeface="Lato Light"/>
                <a:cs typeface="Calibri" panose="020F0502020204030204" pitchFamily="34" charset="0"/>
                <a:sym typeface="Lato Light"/>
              </a:rPr>
              <a:t> un bien public, </a:t>
            </a:r>
            <a:r>
              <a:rPr lang="en-US" sz="2000" b="1" dirty="0" err="1">
                <a:solidFill>
                  <a:srgbClr val="000000"/>
                </a:solidFill>
                <a:latin typeface="Calibri" panose="020F0502020204030204" pitchFamily="34" charset="0"/>
                <a:ea typeface="Lato Light"/>
                <a:cs typeface="Calibri" panose="020F0502020204030204" pitchFamily="34" charset="0"/>
                <a:sym typeface="Lato Light"/>
              </a:rPr>
              <a:t>mais</a:t>
            </a:r>
            <a:r>
              <a:rPr lang="en-US" sz="2000" b="1" dirty="0">
                <a:solidFill>
                  <a:srgbClr val="000000"/>
                </a:solidFill>
                <a:latin typeface="Calibri" panose="020F0502020204030204" pitchFamily="34" charset="0"/>
                <a:ea typeface="Lato Light"/>
                <a:cs typeface="Calibri" panose="020F0502020204030204" pitchFamily="34" charset="0"/>
                <a:sym typeface="Lato Light"/>
              </a:rPr>
              <a:t> il </a:t>
            </a:r>
            <a:r>
              <a:rPr lang="en-US" sz="2000" b="1" dirty="0" err="1">
                <a:solidFill>
                  <a:srgbClr val="000000"/>
                </a:solidFill>
                <a:latin typeface="Calibri" panose="020F0502020204030204" pitchFamily="34" charset="0"/>
                <a:ea typeface="Lato Light"/>
                <a:cs typeface="Calibri" panose="020F0502020204030204" pitchFamily="34" charset="0"/>
                <a:sym typeface="Lato Light"/>
              </a:rPr>
              <a:t>relève</a:t>
            </a:r>
            <a:r>
              <a:rPr lang="en-US" sz="2000" b="1" dirty="0">
                <a:solidFill>
                  <a:srgbClr val="000000"/>
                </a:solidFill>
                <a:latin typeface="Calibri" panose="020F0502020204030204" pitchFamily="34" charset="0"/>
                <a:ea typeface="Lato Light"/>
                <a:cs typeface="Calibri" panose="020F0502020204030204" pitchFamily="34" charset="0"/>
                <a:sym typeface="Lato Light"/>
              </a:rPr>
              <a:t> de la </a:t>
            </a:r>
            <a:r>
              <a:rPr lang="en-US" sz="2000" b="1" dirty="0" err="1">
                <a:solidFill>
                  <a:srgbClr val="000000"/>
                </a:solidFill>
                <a:latin typeface="Calibri" panose="020F0502020204030204" pitchFamily="34" charset="0"/>
                <a:ea typeface="Lato Light"/>
                <a:cs typeface="Calibri" panose="020F0502020204030204" pitchFamily="34" charset="0"/>
                <a:sym typeface="Lato Light"/>
              </a:rPr>
              <a:t>responsabilité</a:t>
            </a:r>
            <a:r>
              <a:rPr lang="en-US" sz="2000" b="1" dirty="0">
                <a:solidFill>
                  <a:srgbClr val="000000"/>
                </a:solidFill>
                <a:latin typeface="Calibri" panose="020F0502020204030204" pitchFamily="34" charset="0"/>
                <a:ea typeface="Lato Light"/>
                <a:cs typeface="Calibri" panose="020F0502020204030204" pitchFamily="34" charset="0"/>
                <a:sym typeface="Lato Light"/>
              </a:rPr>
              <a:t> de multiples </a:t>
            </a:r>
            <a:r>
              <a:rPr lang="en-US" sz="2000" b="1" dirty="0" err="1">
                <a:solidFill>
                  <a:srgbClr val="000000"/>
                </a:solidFill>
                <a:latin typeface="Calibri" panose="020F0502020204030204" pitchFamily="34" charset="0"/>
                <a:ea typeface="Lato Light"/>
                <a:cs typeface="Calibri" panose="020F0502020204030204" pitchFamily="34" charset="0"/>
                <a:sym typeface="Lato Light"/>
              </a:rPr>
              <a:t>acteurs</a:t>
            </a:r>
            <a:r>
              <a:rPr lang="en-US" sz="2000" b="1" dirty="0">
                <a:solidFill>
                  <a:srgbClr val="000000"/>
                </a:solidFill>
                <a:latin typeface="Calibri" panose="020F0502020204030204" pitchFamily="34" charset="0"/>
                <a:ea typeface="Lato Light"/>
                <a:cs typeface="Calibri" panose="020F0502020204030204" pitchFamily="34" charset="0"/>
                <a:sym typeface="Lato Light"/>
              </a:rPr>
              <a:t>, y </a:t>
            </a:r>
            <a:r>
              <a:rPr lang="en-US" sz="2000" b="1" dirty="0" err="1">
                <a:solidFill>
                  <a:srgbClr val="000000"/>
                </a:solidFill>
                <a:latin typeface="Calibri" panose="020F0502020204030204" pitchFamily="34" charset="0"/>
                <a:ea typeface="Lato Light"/>
                <a:cs typeface="Calibri" panose="020F0502020204030204" pitchFamily="34" charset="0"/>
                <a:sym typeface="Lato Light"/>
              </a:rPr>
              <a:t>compris</a:t>
            </a:r>
            <a:r>
              <a:rPr lang="en-US" sz="2000" b="1" dirty="0">
                <a:solidFill>
                  <a:srgbClr val="000000"/>
                </a:solidFill>
                <a:latin typeface="Calibri" panose="020F0502020204030204" pitchFamily="34" charset="0"/>
                <a:ea typeface="Lato Light"/>
                <a:cs typeface="Calibri" panose="020F0502020204030204" pitchFamily="34" charset="0"/>
                <a:sym typeface="Lato Light"/>
              </a:rPr>
              <a:t> le </a:t>
            </a:r>
            <a:r>
              <a:rPr lang="en-US" sz="2000" b="1" dirty="0" err="1">
                <a:solidFill>
                  <a:srgbClr val="000000"/>
                </a:solidFill>
                <a:latin typeface="Calibri" panose="020F0502020204030204" pitchFamily="34" charset="0"/>
                <a:ea typeface="Lato Light"/>
                <a:cs typeface="Calibri" panose="020F0502020204030204" pitchFamily="34" charset="0"/>
                <a:sym typeface="Lato Light"/>
              </a:rPr>
              <a:t>secteur</a:t>
            </a:r>
            <a:r>
              <a:rPr lang="en-US" sz="2000" b="1" dirty="0">
                <a:solidFill>
                  <a:srgbClr val="000000"/>
                </a:solidFill>
                <a:latin typeface="Calibri" panose="020F0502020204030204" pitchFamily="34" charset="0"/>
                <a:ea typeface="Lato Light"/>
                <a:cs typeface="Calibri" panose="020F0502020204030204" pitchFamily="34" charset="0"/>
                <a:sym typeface="Lato Light"/>
              </a:rPr>
              <a:t> </a:t>
            </a:r>
            <a:r>
              <a:rPr lang="en-US" sz="2000" b="1" dirty="0" err="1">
                <a:solidFill>
                  <a:srgbClr val="000000"/>
                </a:solidFill>
                <a:latin typeface="Calibri" panose="020F0502020204030204" pitchFamily="34" charset="0"/>
                <a:ea typeface="Lato Light"/>
                <a:cs typeface="Calibri" panose="020F0502020204030204" pitchFamily="34" charset="0"/>
                <a:sym typeface="Lato Light"/>
              </a:rPr>
              <a:t>privé</a:t>
            </a:r>
            <a:r>
              <a:rPr lang="en-US" sz="2000" b="1" dirty="0">
                <a:solidFill>
                  <a:srgbClr val="000000"/>
                </a:solidFill>
                <a:latin typeface="Calibri" panose="020F0502020204030204" pitchFamily="34" charset="0"/>
                <a:ea typeface="Lato Light"/>
                <a:cs typeface="Calibri" panose="020F0502020204030204" pitchFamily="34" charset="0"/>
                <a:sym typeface="Lato Light"/>
              </a:rPr>
              <a:t>.</a:t>
            </a:r>
          </a:p>
          <a:p>
            <a:pPr marL="472032" lvl="1" indent="-216000">
              <a:lnSpc>
                <a:spcPts val="2400"/>
              </a:lnSpc>
              <a:spcBef>
                <a:spcPts val="0"/>
              </a:spcBef>
              <a:spcAft>
                <a:spcPts val="1200"/>
              </a:spcAft>
              <a:buClr>
                <a:schemeClr val="tx2"/>
              </a:buClr>
              <a:buFont typeface="Arial" panose="020B0604020202020204" pitchFamily="34" charset="0"/>
              <a:buChar char="•"/>
            </a:pP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Un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secteur</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bien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structuré</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et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réglementé</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favorise</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l'augmentation</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des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opportunités</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commerciales</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des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opportunités</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d'emploi</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et encourage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l'innovation</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et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l'efficacité</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pour les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acteurs</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publics et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privés</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a:t>
            </a:r>
          </a:p>
          <a:p>
            <a:pPr marL="472032" lvl="1" indent="-216000">
              <a:lnSpc>
                <a:spcPts val="2400"/>
              </a:lnSpc>
              <a:spcBef>
                <a:spcPts val="0"/>
              </a:spcBef>
              <a:spcAft>
                <a:spcPts val="1200"/>
              </a:spcAft>
              <a:buClr>
                <a:schemeClr val="tx2"/>
              </a:buClr>
              <a:buFont typeface="Arial" panose="020B0604020202020204" pitchFamily="34" charset="0"/>
              <a:buChar char="•"/>
            </a:pP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Le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secteur</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privé</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y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compris</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les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prestataires</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de services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informels</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joue</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un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rôle</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clé</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au sein de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ce</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qui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devrait</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être</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un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écosystème</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d'assainissement</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géré</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publiquement</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a:t>
            </a:r>
          </a:p>
          <a:p>
            <a:pPr marL="472032" lvl="1" indent="-216000">
              <a:lnSpc>
                <a:spcPts val="2400"/>
              </a:lnSpc>
              <a:spcBef>
                <a:spcPts val="0"/>
              </a:spcBef>
              <a:spcAft>
                <a:spcPts val="1200"/>
              </a:spcAft>
              <a:buClr>
                <a:schemeClr val="tx2"/>
              </a:buClr>
              <a:buFont typeface="Arial" panose="020B0604020202020204" pitchFamily="34" charset="0"/>
              <a:buChar char="•"/>
            </a:pP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Dans de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nombreux</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endroits</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le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secteur</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privé</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est</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le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seul</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à</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fournir</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des services aux clients.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Ils</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peuvent</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être</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ce</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que les clients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associent</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aux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biens</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publics'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tels</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que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l'assainissement</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Le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secteur</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public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devrait</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s'appuyer</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sur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ces</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relations au lieu de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tenter</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de les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remplacer</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a:t>
            </a:r>
          </a:p>
          <a:p>
            <a:pPr marL="472032" lvl="1" indent="-216000">
              <a:lnSpc>
                <a:spcPts val="2400"/>
              </a:lnSpc>
              <a:spcBef>
                <a:spcPts val="0"/>
              </a:spcBef>
              <a:spcAft>
                <a:spcPts val="1200"/>
              </a:spcAft>
              <a:buClr>
                <a:schemeClr val="tx2"/>
              </a:buClr>
              <a:buFont typeface="Arial" panose="020B0604020202020204" pitchFamily="34" charset="0"/>
              <a:buChar char="•"/>
            </a:pP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Cependant</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des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mécanismes</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explicites</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pour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atteindre</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les plus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pauvres</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sont</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nécessaires</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pour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s'assurer</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qu'ils</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reçoivent</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des services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sûrs</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à</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un prix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équitable</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a:t>
            </a: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Tree>
    <p:extLst>
      <p:ext uri="{BB962C8B-B14F-4D97-AF65-F5344CB8AC3E}">
        <p14:creationId xmlns:p14="http://schemas.microsoft.com/office/powerpoint/2010/main" val="3164332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ssolv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xit" presetSubtype="0" fill="hold" grpId="1" nodeType="clickEffect">
                                  <p:stCondLst>
                                    <p:cond delay="0"/>
                                  </p:stCondLst>
                                  <p:childTnLst>
                                    <p:animEffect transition="out" filter="dissolve">
                                      <p:cBhvr>
                                        <p:cTn id="15" dur="500"/>
                                        <p:tgtEl>
                                          <p:spTgt spid="2"/>
                                        </p:tgtEl>
                                      </p:cBhvr>
                                    </p:animEffect>
                                    <p:set>
                                      <p:cBhvr>
                                        <p:cTn id="16" dur="1" fill="hold">
                                          <p:stCondLst>
                                            <p:cond delay="499"/>
                                          </p:stCondLst>
                                        </p:cTn>
                                        <p:tgtEl>
                                          <p:spTgt spid="2"/>
                                        </p:tgtEl>
                                        <p:attrNameLst>
                                          <p:attrName>style.visibility</p:attrName>
                                        </p:attrNameLst>
                                      </p:cBhvr>
                                      <p:to>
                                        <p:strVal val="hidden"/>
                                      </p:to>
                                    </p:set>
                                  </p:childTnLst>
                                </p:cTn>
                              </p:par>
                              <p:par>
                                <p:cTn id="17" presetID="9" presetClass="exit" presetSubtype="0" fill="hold" grpId="0" nodeType="withEffect">
                                  <p:stCondLst>
                                    <p:cond delay="0"/>
                                  </p:stCondLst>
                                  <p:childTnLst>
                                    <p:animEffect transition="out" filter="dissolve">
                                      <p:cBhvr>
                                        <p:cTn id="18" dur="500"/>
                                        <p:tgtEl>
                                          <p:spTgt spid="3">
                                            <p:txEl>
                                              <p:pRg st="0" end="0"/>
                                            </p:txEl>
                                          </p:spTgt>
                                        </p:tgtEl>
                                      </p:cBhvr>
                                    </p:animEffect>
                                    <p:set>
                                      <p:cBhvr>
                                        <p:cTn id="19"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Lst>
  </p:timing>
</p:sld>
</file>

<file path=ppt/theme/theme1.xml><?xml version="1.0" encoding="utf-8"?>
<a:theme xmlns:a="http://schemas.openxmlformats.org/drawingml/2006/main" name="Metropolitan">
  <a:themeElements>
    <a:clrScheme name="CWIS">
      <a:dk1>
        <a:srgbClr val="000000"/>
      </a:dk1>
      <a:lt1>
        <a:srgbClr val="FFFFFF"/>
      </a:lt1>
      <a:dk2>
        <a:srgbClr val="6F2875"/>
      </a:dk2>
      <a:lt2>
        <a:srgbClr val="EF4443"/>
      </a:lt2>
      <a:accent1>
        <a:srgbClr val="FFDD00"/>
      </a:accent1>
      <a:accent2>
        <a:srgbClr val="00B050"/>
      </a:accent2>
      <a:accent3>
        <a:srgbClr val="00B0F0"/>
      </a:accent3>
      <a:accent4>
        <a:srgbClr val="FF0000"/>
      </a:accent4>
      <a:accent5>
        <a:srgbClr val="002060"/>
      </a:accent5>
      <a:accent6>
        <a:srgbClr val="FFF6E1"/>
      </a:accent6>
      <a:hlink>
        <a:srgbClr val="4863AE"/>
      </a:hlink>
      <a:folHlink>
        <a:srgbClr val="D78278"/>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aabe83f-a186-4790-99f5-f7a0b7cc8c1f">
      <Terms xmlns="http://schemas.microsoft.com/office/infopath/2007/PartnerControls"/>
    </lcf76f155ced4ddcb4097134ff3c332f>
    <TaxCatchAll xmlns="655560fe-6fd8-403f-a01b-4a0c2fdd543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E7ABC925B54804AB5AE7EDB5FFF2F09" ma:contentTypeVersion="14" ma:contentTypeDescription="Create a new document." ma:contentTypeScope="" ma:versionID="3a23f473afd1e7c487b586bcc2a2dd80">
  <xsd:schema xmlns:xsd="http://www.w3.org/2001/XMLSchema" xmlns:xs="http://www.w3.org/2001/XMLSchema" xmlns:p="http://schemas.microsoft.com/office/2006/metadata/properties" xmlns:ns2="1aabe83f-a186-4790-99f5-f7a0b7cc8c1f" xmlns:ns3="655560fe-6fd8-403f-a01b-4a0c2fdd543a" targetNamespace="http://schemas.microsoft.com/office/2006/metadata/properties" ma:root="true" ma:fieldsID="30b404e0329067c57a8a85a813e4d660" ns2:_="" ns3:_="">
    <xsd:import namespace="1aabe83f-a186-4790-99f5-f7a0b7cc8c1f"/>
    <xsd:import namespace="655560fe-6fd8-403f-a01b-4a0c2fdd543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abe83f-a186-4790-99f5-f7a0b7cc8c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eacb3203-8b50-4bd0-a991-d81b88900ec0"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55560fe-6fd8-403f-a01b-4a0c2fdd543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a2414cb1-d1f7-4406-b5de-036f79f45325}" ma:internalName="TaxCatchAll" ma:showField="CatchAllData" ma:web="655560fe-6fd8-403f-a01b-4a0c2fdd54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0A32C8-EB1C-4E93-9114-AA47B610BE85}">
  <ds:schemaRefs>
    <ds:schemaRef ds:uri="http://schemas.microsoft.com/sharepoint/v3/contenttype/forms"/>
  </ds:schemaRefs>
</ds:datastoreItem>
</file>

<file path=customXml/itemProps2.xml><?xml version="1.0" encoding="utf-8"?>
<ds:datastoreItem xmlns:ds="http://schemas.openxmlformats.org/officeDocument/2006/customXml" ds:itemID="{EB798802-D993-46EE-A2FB-147F3CE7A2F0}">
  <ds:schemaRefs>
    <ds:schemaRef ds:uri="http://schemas.microsoft.com/office/2006/metadata/properties"/>
    <ds:schemaRef ds:uri="http://schemas.microsoft.com/office/infopath/2007/PartnerControls"/>
    <ds:schemaRef ds:uri="1aabe83f-a186-4790-99f5-f7a0b7cc8c1f"/>
    <ds:schemaRef ds:uri="655560fe-6fd8-403f-a01b-4a0c2fdd543a"/>
  </ds:schemaRefs>
</ds:datastoreItem>
</file>

<file path=customXml/itemProps3.xml><?xml version="1.0" encoding="utf-8"?>
<ds:datastoreItem xmlns:ds="http://schemas.openxmlformats.org/officeDocument/2006/customXml" ds:itemID="{5E09811A-F54C-4F2A-8383-589B502AD1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abe83f-a186-4790-99f5-f7a0b7cc8c1f"/>
    <ds:schemaRef ds:uri="655560fe-6fd8-403f-a01b-4a0c2fdd54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TM03457491[[fn=Metropolitan]]</Template>
  <TotalTime>2861</TotalTime>
  <Words>9812</Words>
  <Application>Microsoft Office PowerPoint</Application>
  <PresentationFormat>Widescreen</PresentationFormat>
  <Paragraphs>802</Paragraphs>
  <Slides>77</Slides>
  <Notes>43</Notes>
  <HiddenSlides>0</HiddenSlides>
  <MMClips>0</MMClips>
  <ScaleCrop>false</ScaleCrop>
  <HeadingPairs>
    <vt:vector size="4" baseType="variant">
      <vt:variant>
        <vt:lpstr>Theme</vt:lpstr>
      </vt:variant>
      <vt:variant>
        <vt:i4>1</vt:i4>
      </vt:variant>
      <vt:variant>
        <vt:lpstr>Slide Titles</vt:lpstr>
      </vt:variant>
      <vt:variant>
        <vt:i4>77</vt:i4>
      </vt:variant>
    </vt:vector>
  </HeadingPairs>
  <TitlesOfParts>
    <vt:vector size="78" baseType="lpstr">
      <vt:lpstr>Metropolitan</vt:lpstr>
      <vt:lpstr>CWIS’ session d’orientation Édition étendue</vt:lpstr>
      <vt:lpstr>PowerPoint Presentation</vt:lpstr>
      <vt:lpstr>Programme </vt:lpstr>
      <vt:lpstr>Objectifs pédagogiques</vt:lpstr>
      <vt:lpstr>PowerPoint Presentation</vt:lpstr>
      <vt:lpstr>PowerPoint Presentation</vt:lpstr>
      <vt:lpstr>PowerPoint Presentation</vt:lpstr>
      <vt:lpstr>Pourquoi a-t-on besoin du 'CWIS' ?</vt:lpstr>
      <vt:lpstr>Comparer à une approche de service public de l'assainissement</vt:lpstr>
      <vt:lpstr>PowerPoint Presentation</vt:lpstr>
      <vt:lpstr>PowerPoint Presentation</vt:lpstr>
      <vt:lpstr>PowerPoint Presentation</vt:lpstr>
      <vt:lpstr>PowerPoint Presentation</vt:lpstr>
      <vt:lpstr>PowerPoint Presentation</vt:lpstr>
      <vt:lpstr>PowerPoint Presentation</vt:lpstr>
      <vt:lpstr>CWIS Cadre</vt:lpstr>
      <vt:lpstr>Quels sont les résultats typiques de la « routine » ?   </vt:lpstr>
      <vt:lpstr>Quels résultats peuvent découler d'une approche CWIS ?</vt:lpstr>
      <vt:lpstr>Étude de cas </vt:lpstr>
      <vt:lpstr>PowerPoint Presentation</vt:lpstr>
      <vt:lpstr>CWIS Cadre</vt:lpstr>
      <vt:lpstr>CWIS Cadre</vt:lpstr>
      <vt:lpstr>Responsabilité</vt:lpstr>
      <vt:lpstr>PowerPoint Presentation</vt:lpstr>
      <vt:lpstr>PowerPoint Presentation</vt:lpstr>
      <vt:lpstr>PowerPoint Presentation</vt:lpstr>
      <vt:lpstr>Étude de cas </vt:lpstr>
      <vt:lpstr>PowerPoint Presentation</vt:lpstr>
      <vt:lpstr>PowerPoint Presentation</vt:lpstr>
      <vt:lpstr>PowerPoint Presentation</vt:lpstr>
      <vt:lpstr>PowerPoint Presentation</vt:lpstr>
      <vt:lpstr>PowerPoint Presentation</vt:lpstr>
      <vt:lpstr>Des responsabilités claires sont le fondement</vt:lpstr>
      <vt:lpstr>Comment la reddition de comptes est-elle réalisée ? – Travail de groupe</vt:lpstr>
      <vt:lpstr>Des responsabilités claires sont la base du CWIS</vt:lpstr>
      <vt:lpstr>Obligation de rendre compte</vt:lpstr>
      <vt:lpstr>PowerPoint Presentation</vt:lpstr>
      <vt:lpstr>Quels sont les mécanismes de responsabilité ?</vt:lpstr>
      <vt:lpstr>Régulation indépendante</vt:lpstr>
      <vt:lpstr>Systèmes de régulation par contrat</vt:lpstr>
      <vt:lpstr>L'autorégulation ne peut être efficace que lorsque :</vt:lpstr>
      <vt:lpstr>Mécanismes de rétroaction/doléances des clients</vt:lpstr>
      <vt:lpstr>Élections</vt:lpstr>
      <vt:lpstr>Étude de cas</vt:lpstr>
      <vt:lpstr>Approche par l'autorité de service mandatée applicable</vt:lpstr>
      <vt:lpstr>Approche par l'autorité de service mandatée applicable</vt:lpstr>
      <vt:lpstr>Approche par l'autorité de service mandatée applicable</vt:lpstr>
      <vt:lpstr>«Comment la reddition de comptes est-elle réalisée» ? – Travail de groupe</vt:lpstr>
      <vt:lpstr>Principaux enseignements – Obligation de rendre compte</vt:lpstr>
      <vt:lpstr>PowerPoint Presentation</vt:lpstr>
      <vt:lpstr>CWIS Cadre</vt:lpstr>
      <vt:lpstr>CWIS Cadre</vt:lpstr>
      <vt:lpstr>Planification et gestion des ressources</vt:lpstr>
      <vt:lpstr>PowerPoint Presentation</vt:lpstr>
      <vt:lpstr>Composantes d'un cadre financier</vt:lpstr>
      <vt:lpstr>Mettre en pratique les principes</vt:lpstr>
      <vt:lpstr>Stratégies/politiques du secteur - priorités et objectifs</vt:lpstr>
      <vt:lpstr>Comprendre les coûts et les besoins financiers</vt:lpstr>
      <vt:lpstr>Impliquer les parties prenantes</vt:lpstr>
      <vt:lpstr>Analyse des risques</vt:lpstr>
      <vt:lpstr>Critères d'allocation et plans d'investissement basés sur les données</vt:lpstr>
      <vt:lpstr>Sources financières et mobilisation des ressources</vt:lpstr>
      <vt:lpstr>Travail du group</vt:lpstr>
      <vt:lpstr>Principaux enseignements – Cadre financier</vt:lpstr>
      <vt:lpstr>Les décisions d'investissement devraient être alignées sur les responsabilités</vt:lpstr>
      <vt:lpstr>Les décisions d'investissement devraient être alignées sur les responsabilités</vt:lpstr>
      <vt:lpstr>Atteindre le bon mélange de financement est crucial pour l'expansion à long terme, l'équité et la viabilité des services</vt:lpstr>
      <vt:lpstr>Investir à la fois dans les aspects "matériels" et "logiciels" du système</vt:lpstr>
      <vt:lpstr>Le suivi des résultats des investissements est impératif, mais négligé par les prêteurs et les emprunteurs</vt:lpstr>
      <vt:lpstr>Travail du group</vt:lpstr>
      <vt:lpstr>CWIS Cadre</vt:lpstr>
      <vt:lpstr>CWIS Cadre : d’autres questions?</vt:lpstr>
      <vt:lpstr>PowerPoint Presentation</vt:lpstr>
      <vt:lpstr>Quels résultats peuvent découler d'une approche CWIS ?</vt:lpstr>
      <vt:lpstr>Principales conclusions</vt:lpstr>
      <vt:lpstr>La principale conclusion !</vt:lpstr>
      <vt:lpstr>Ressources clés : Outils d'aide à la décision le long de la chaîne d'assainissement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ecosystem assessment</dc:title>
  <dc:creator>Joshua Bryant</dc:creator>
  <cp:lastModifiedBy>Rosie Renouf</cp:lastModifiedBy>
  <cp:revision>265</cp:revision>
  <dcterms:created xsi:type="dcterms:W3CDTF">2023-05-25T16:14:30Z</dcterms:created>
  <dcterms:modified xsi:type="dcterms:W3CDTF">2023-12-19T12:47:24Z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0x010100FE7ABC925B54804AB5AE7EDB5FFF2F09</vt:lpwstr>
  </property>
</Properties>
</file>