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notesMasterIdLst>
    <p:notesMasterId r:id="rId48"/>
  </p:notesMasterIdLst>
  <p:sldIdLst>
    <p:sldId id="256" r:id="rId2"/>
    <p:sldId id="264" r:id="rId3"/>
    <p:sldId id="299" r:id="rId4"/>
    <p:sldId id="297" r:id="rId5"/>
    <p:sldId id="271" r:id="rId6"/>
    <p:sldId id="277" r:id="rId7"/>
    <p:sldId id="302" r:id="rId8"/>
    <p:sldId id="310" r:id="rId9"/>
    <p:sldId id="296" r:id="rId10"/>
    <p:sldId id="272" r:id="rId11"/>
    <p:sldId id="298" r:id="rId12"/>
    <p:sldId id="265" r:id="rId13"/>
    <p:sldId id="274" r:id="rId14"/>
    <p:sldId id="275" r:id="rId15"/>
    <p:sldId id="278" r:id="rId16"/>
    <p:sldId id="303" r:id="rId17"/>
    <p:sldId id="279" r:id="rId18"/>
    <p:sldId id="301" r:id="rId19"/>
    <p:sldId id="350" r:id="rId20"/>
    <p:sldId id="351" r:id="rId21"/>
    <p:sldId id="281" r:id="rId22"/>
    <p:sldId id="311" r:id="rId23"/>
    <p:sldId id="282" r:id="rId24"/>
    <p:sldId id="283" r:id="rId25"/>
    <p:sldId id="306" r:id="rId26"/>
    <p:sldId id="307" r:id="rId27"/>
    <p:sldId id="308" r:id="rId28"/>
    <p:sldId id="309" r:id="rId29"/>
    <p:sldId id="284" r:id="rId30"/>
    <p:sldId id="312" r:id="rId31"/>
    <p:sldId id="285" r:id="rId32"/>
    <p:sldId id="286" r:id="rId33"/>
    <p:sldId id="287" r:id="rId34"/>
    <p:sldId id="313" r:id="rId35"/>
    <p:sldId id="288" r:id="rId36"/>
    <p:sldId id="290" r:id="rId37"/>
    <p:sldId id="291" r:id="rId38"/>
    <p:sldId id="293" r:id="rId39"/>
    <p:sldId id="289" r:id="rId40"/>
    <p:sldId id="352" r:id="rId41"/>
    <p:sldId id="353" r:id="rId42"/>
    <p:sldId id="315" r:id="rId43"/>
    <p:sldId id="316" r:id="rId44"/>
    <p:sldId id="294" r:id="rId45"/>
    <p:sldId id="318" r:id="rId46"/>
    <p:sldId id="34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FC83A-E9F0-F55F-12CF-4D063BBA4778}" name="Joshua Bryant" initials="JB" userId="S::joshua.b@athenainfonomics.com::db2e31f5-8a0b-47b3-a294-8dce995d5b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875"/>
    <a:srgbClr val="DFD0E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FB159-21B2-5F4F-88E4-15F78D61619F}" v="450" dt="2023-10-19T09:09:25.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9" autoAdjust="0"/>
    <p:restoredTop sz="78341"/>
  </p:normalViewPr>
  <p:slideViewPr>
    <p:cSldViewPr snapToGrid="0">
      <p:cViewPr varScale="1">
        <p:scale>
          <a:sx n="85" d="100"/>
          <a:sy n="85" d="100"/>
        </p:scale>
        <p:origin x="17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2286E-0C09-424D-AC12-F10C29BD580F}" type="datetimeFigureOut">
              <a:rPr lang="en-US" smtClean="0"/>
              <a:t>10/18/23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7ECB4-6E4B-5B47-8BB0-8C0B16797478}" type="slidenum">
              <a:rPr lang="en-US" smtClean="0"/>
              <a:t>‹#›</a:t>
            </a:fld>
            <a:endParaRPr lang="en-US"/>
          </a:p>
        </p:txBody>
      </p:sp>
    </p:spTree>
    <p:extLst>
      <p:ext uri="{BB962C8B-B14F-4D97-AF65-F5344CB8AC3E}">
        <p14:creationId xmlns:p14="http://schemas.microsoft.com/office/powerpoint/2010/main" val="1481289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Cette</a:t>
            </a:r>
            <a:r>
              <a:rPr lang="en-US" dirty="0"/>
              <a:t> </a:t>
            </a:r>
            <a:r>
              <a:rPr lang="en-US" dirty="0" err="1"/>
              <a:t>présentation</a:t>
            </a:r>
            <a:r>
              <a:rPr lang="en-US" dirty="0"/>
              <a:t> a </a:t>
            </a:r>
            <a:r>
              <a:rPr lang="en-US" dirty="0" err="1"/>
              <a:t>été</a:t>
            </a:r>
            <a:r>
              <a:rPr lang="en-US" dirty="0"/>
              <a:t> </a:t>
            </a:r>
            <a:r>
              <a:rPr lang="en-US" dirty="0" err="1"/>
              <a:t>conçue</a:t>
            </a:r>
            <a:r>
              <a:rPr lang="en-US" dirty="0"/>
              <a:t> pour </a:t>
            </a:r>
            <a:r>
              <a:rPr lang="en-US" dirty="0" err="1"/>
              <a:t>être</a:t>
            </a:r>
            <a:r>
              <a:rPr lang="en-US" dirty="0"/>
              <a:t> </a:t>
            </a:r>
            <a:r>
              <a:rPr lang="en-US" dirty="0" err="1"/>
              <a:t>utilisée</a:t>
            </a:r>
            <a:r>
              <a:rPr lang="en-US" dirty="0"/>
              <a:t> avec </a:t>
            </a:r>
            <a:r>
              <a:rPr lang="en-US" dirty="0" err="1"/>
              <a:t>peu</a:t>
            </a:r>
            <a:r>
              <a:rPr lang="en-US" dirty="0"/>
              <a:t> </a:t>
            </a:r>
            <a:r>
              <a:rPr lang="en-US" dirty="0" err="1"/>
              <a:t>ou</a:t>
            </a:r>
            <a:r>
              <a:rPr lang="en-US" dirty="0"/>
              <a:t> pas </a:t>
            </a:r>
            <a:r>
              <a:rPr lang="en-US" dirty="0" err="1"/>
              <a:t>d'ajustements</a:t>
            </a:r>
            <a:r>
              <a:rPr lang="en-US" dirty="0"/>
              <a:t>, </a:t>
            </a:r>
            <a:r>
              <a:rPr lang="en-US" dirty="0" err="1"/>
              <a:t>mais</a:t>
            </a:r>
            <a:r>
              <a:rPr lang="en-US" dirty="0"/>
              <a:t> </a:t>
            </a:r>
            <a:r>
              <a:rPr lang="en-US" dirty="0" err="1"/>
              <a:t>elle</a:t>
            </a:r>
            <a:r>
              <a:rPr lang="en-US" dirty="0"/>
              <a:t> </a:t>
            </a:r>
            <a:r>
              <a:rPr lang="en-US" dirty="0" err="1"/>
              <a:t>peut</a:t>
            </a:r>
            <a:r>
              <a:rPr lang="en-US" dirty="0"/>
              <a:t> </a:t>
            </a:r>
            <a:r>
              <a:rPr lang="en-US" dirty="0" err="1"/>
              <a:t>également</a:t>
            </a:r>
            <a:r>
              <a:rPr lang="en-US" dirty="0"/>
              <a:t> </a:t>
            </a:r>
            <a:r>
              <a:rPr lang="en-US" dirty="0" err="1"/>
              <a:t>être</a:t>
            </a:r>
            <a:r>
              <a:rPr lang="en-US" dirty="0"/>
              <a:t> </a:t>
            </a:r>
            <a:r>
              <a:rPr lang="en-US" dirty="0" err="1"/>
              <a:t>adaptée</a:t>
            </a:r>
            <a:r>
              <a:rPr lang="en-US" dirty="0"/>
              <a:t> pour </a:t>
            </a:r>
            <a:r>
              <a:rPr lang="en-US" dirty="0" err="1"/>
              <a:t>répondre</a:t>
            </a:r>
            <a:r>
              <a:rPr lang="en-US" dirty="0"/>
              <a:t> aux </a:t>
            </a:r>
            <a:r>
              <a:rPr lang="en-US" dirty="0" err="1"/>
              <a:t>besoins</a:t>
            </a:r>
            <a:r>
              <a:rPr lang="en-US" dirty="0"/>
              <a:t> des participants et </a:t>
            </a:r>
            <a:r>
              <a:rPr lang="en-US" dirty="0" err="1"/>
              <a:t>inclure</a:t>
            </a:r>
            <a:r>
              <a:rPr lang="en-US" dirty="0"/>
              <a:t> des </a:t>
            </a:r>
            <a:r>
              <a:rPr lang="en-US" dirty="0" err="1"/>
              <a:t>exemples</a:t>
            </a:r>
            <a:r>
              <a:rPr lang="en-US" dirty="0"/>
              <a:t> </a:t>
            </a:r>
            <a:r>
              <a:rPr lang="en-US" dirty="0" err="1"/>
              <a:t>contextuels</a:t>
            </a:r>
            <a:r>
              <a:rPr lang="en-US" dirty="0"/>
              <a:t> </a:t>
            </a:r>
            <a:r>
              <a:rPr lang="en-US" dirty="0" err="1"/>
              <a:t>pertinents</a:t>
            </a:r>
            <a:r>
              <a:rPr lang="en-US" dirty="0"/>
              <a:t> </a:t>
            </a:r>
            <a:r>
              <a:rPr lang="en-US" dirty="0" err="1"/>
              <a:t>lorsque</a:t>
            </a:r>
            <a:r>
              <a:rPr lang="en-US" dirty="0"/>
              <a:t> </a:t>
            </a:r>
            <a:r>
              <a:rPr lang="en-US" dirty="0" err="1"/>
              <a:t>cela</a:t>
            </a:r>
            <a:r>
              <a:rPr lang="en-US" dirty="0"/>
              <a:t> </a:t>
            </a:r>
            <a:r>
              <a:rPr lang="en-US" dirty="0" err="1"/>
              <a:t>est</a:t>
            </a:r>
            <a:r>
              <a:rPr lang="en-US" dirty="0"/>
              <a:t> </a:t>
            </a:r>
            <a:r>
              <a:rPr lang="en-US" dirty="0" err="1"/>
              <a:t>nécessaire</a:t>
            </a:r>
            <a:r>
              <a:rPr lang="en-US" dirty="0"/>
              <a:t> et </a:t>
            </a:r>
            <a:r>
              <a:rPr lang="en-US" dirty="0" err="1"/>
              <a:t>approprié</a:t>
            </a:r>
            <a:r>
              <a:rPr lang="en-US" dirty="0"/>
              <a:t>.</a:t>
            </a:r>
          </a:p>
          <a:p>
            <a:endParaRPr lang="en-US" dirty="0"/>
          </a:p>
          <a:p>
            <a:r>
              <a:rPr lang="en-US" dirty="0"/>
              <a:t>La </a:t>
            </a:r>
            <a:r>
              <a:rPr lang="en-US" dirty="0" err="1"/>
              <a:t>présentation</a:t>
            </a:r>
            <a:r>
              <a:rPr lang="en-US" dirty="0"/>
              <a:t> </a:t>
            </a:r>
            <a:r>
              <a:rPr lang="en-US" dirty="0" err="1"/>
              <a:t>comprend</a:t>
            </a:r>
            <a:r>
              <a:rPr lang="en-US" dirty="0"/>
              <a:t> 46 diapositives, y </a:t>
            </a:r>
            <a:r>
              <a:rPr lang="en-US" dirty="0" err="1"/>
              <a:t>compris</a:t>
            </a:r>
            <a:r>
              <a:rPr lang="en-US" dirty="0"/>
              <a:t> </a:t>
            </a:r>
            <a:r>
              <a:rPr lang="en-US" dirty="0" err="1"/>
              <a:t>une</a:t>
            </a:r>
            <a:r>
              <a:rPr lang="en-US" dirty="0"/>
              <a:t> diapositive de couverture, </a:t>
            </a:r>
            <a:r>
              <a:rPr lang="en-US" dirty="0" err="1"/>
              <a:t>une</a:t>
            </a:r>
            <a:r>
              <a:rPr lang="en-US" dirty="0"/>
              <a:t> diapositive de </a:t>
            </a:r>
            <a:r>
              <a:rPr lang="en-US" dirty="0" err="1"/>
              <a:t>contenu</a:t>
            </a:r>
            <a:r>
              <a:rPr lang="en-US" dirty="0"/>
              <a:t> pour </a:t>
            </a:r>
            <a:r>
              <a:rPr lang="en-US" dirty="0" err="1"/>
              <a:t>chaque</a:t>
            </a:r>
            <a:r>
              <a:rPr lang="en-US" dirty="0"/>
              <a:t> session et des diapositives de </a:t>
            </a:r>
            <a:r>
              <a:rPr lang="en-US" dirty="0" err="1"/>
              <a:t>titre</a:t>
            </a:r>
            <a:r>
              <a:rPr lang="en-US" dirty="0"/>
              <a:t>. Elle a </a:t>
            </a:r>
            <a:r>
              <a:rPr lang="en-US" dirty="0" err="1"/>
              <a:t>été</a:t>
            </a:r>
            <a:r>
              <a:rPr lang="en-US" dirty="0"/>
              <a:t> </a:t>
            </a:r>
            <a:r>
              <a:rPr lang="en-US" dirty="0" err="1"/>
              <a:t>conçue</a:t>
            </a:r>
            <a:r>
              <a:rPr lang="en-US" dirty="0"/>
              <a:t> pour </a:t>
            </a:r>
            <a:r>
              <a:rPr lang="en-US" dirty="0" err="1"/>
              <a:t>être</a:t>
            </a:r>
            <a:r>
              <a:rPr lang="en-US" dirty="0"/>
              <a:t> </a:t>
            </a:r>
            <a:r>
              <a:rPr lang="en-US" dirty="0" err="1"/>
              <a:t>présentée</a:t>
            </a:r>
            <a:r>
              <a:rPr lang="en-US" dirty="0"/>
              <a:t> </a:t>
            </a:r>
            <a:r>
              <a:rPr lang="en-US" dirty="0" err="1"/>
              <a:t>en</a:t>
            </a:r>
            <a:r>
              <a:rPr lang="en-US" dirty="0"/>
              <a:t> deux sessions de 45 minutes, avec </a:t>
            </a:r>
            <a:r>
              <a:rPr lang="en-US" dirty="0" err="1"/>
              <a:t>une</a:t>
            </a:r>
            <a:r>
              <a:rPr lang="en-US" dirty="0"/>
              <a:t> </a:t>
            </a:r>
            <a:r>
              <a:rPr lang="en-US" dirty="0" err="1"/>
              <a:t>courte</a:t>
            </a:r>
            <a:r>
              <a:rPr lang="en-US" dirty="0"/>
              <a:t> pause au milieu. Si des adaptations </a:t>
            </a:r>
            <a:r>
              <a:rPr lang="en-US" dirty="0" err="1"/>
              <a:t>significatives</a:t>
            </a:r>
            <a:r>
              <a:rPr lang="en-US" dirty="0"/>
              <a:t> </a:t>
            </a:r>
            <a:r>
              <a:rPr lang="en-US" dirty="0" err="1"/>
              <a:t>sont</a:t>
            </a:r>
            <a:r>
              <a:rPr lang="en-US" dirty="0"/>
              <a:t> </a:t>
            </a:r>
            <a:r>
              <a:rPr lang="en-US" dirty="0" err="1"/>
              <a:t>apportées</a:t>
            </a:r>
            <a:r>
              <a:rPr lang="en-US" dirty="0"/>
              <a:t> </a:t>
            </a:r>
            <a:r>
              <a:rPr lang="en-US" dirty="0" err="1"/>
              <a:t>à</a:t>
            </a:r>
            <a:r>
              <a:rPr lang="en-US" dirty="0"/>
              <a:t> la </a:t>
            </a:r>
            <a:r>
              <a:rPr lang="en-US" dirty="0" err="1"/>
              <a:t>présentation</a:t>
            </a:r>
            <a:r>
              <a:rPr lang="en-US" dirty="0"/>
              <a:t>, il </a:t>
            </a:r>
            <a:r>
              <a:rPr lang="en-US" dirty="0" err="1"/>
              <a:t>est</a:t>
            </a:r>
            <a:r>
              <a:rPr lang="en-US" dirty="0"/>
              <a:t> important de noter </a:t>
            </a:r>
            <a:r>
              <a:rPr lang="en-US" dirty="0" err="1"/>
              <a:t>qu'un</a:t>
            </a:r>
            <a:r>
              <a:rPr lang="en-US" dirty="0"/>
              <a:t> temps </a:t>
            </a:r>
            <a:r>
              <a:rPr lang="en-US" dirty="0" err="1"/>
              <a:t>supplémentaire</a:t>
            </a:r>
            <a:r>
              <a:rPr lang="en-US" dirty="0"/>
              <a:t> sera </a:t>
            </a:r>
            <a:r>
              <a:rPr lang="en-US" dirty="0" err="1"/>
              <a:t>nécessaire</a:t>
            </a:r>
            <a:r>
              <a:rPr lang="en-US" dirty="0"/>
              <a:t>.</a:t>
            </a:r>
          </a:p>
          <a:p>
            <a:endParaRPr lang="en-US" dirty="0"/>
          </a:p>
          <a:p>
            <a:r>
              <a:rPr lang="en-US" dirty="0" err="1"/>
              <a:t>Cette</a:t>
            </a:r>
            <a:r>
              <a:rPr lang="en-US" dirty="0"/>
              <a:t> a </a:t>
            </a:r>
            <a:r>
              <a:rPr lang="en-US" dirty="0" err="1"/>
              <a:t>été</a:t>
            </a:r>
            <a:r>
              <a:rPr lang="en-US" dirty="0"/>
              <a:t> </a:t>
            </a:r>
            <a:r>
              <a:rPr lang="en-US" dirty="0" err="1"/>
              <a:t>conçu</a:t>
            </a:r>
            <a:r>
              <a:rPr lang="en-US" dirty="0"/>
              <a:t> </a:t>
            </a:r>
            <a:r>
              <a:rPr lang="en-US" dirty="0" err="1"/>
              <a:t>comme</a:t>
            </a:r>
            <a:r>
              <a:rPr lang="en-US" dirty="0"/>
              <a:t> </a:t>
            </a:r>
            <a:r>
              <a:rPr lang="en-US" dirty="0" err="1"/>
              <a:t>une</a:t>
            </a:r>
            <a:r>
              <a:rPr lang="en-US" dirty="0"/>
              <a:t> </a:t>
            </a:r>
            <a:r>
              <a:rPr lang="en-US" dirty="0" err="1"/>
              <a:t>brève</a:t>
            </a:r>
            <a:r>
              <a:rPr lang="en-US" dirty="0"/>
              <a:t> introduction </a:t>
            </a:r>
            <a:r>
              <a:rPr lang="en-US" dirty="0" err="1"/>
              <a:t>à</a:t>
            </a:r>
            <a:r>
              <a:rPr lang="en-US" dirty="0"/>
              <a:t> un </a:t>
            </a:r>
            <a:r>
              <a:rPr lang="en-US" dirty="0" err="1"/>
              <a:t>sujet</a:t>
            </a:r>
            <a:r>
              <a:rPr lang="en-US" dirty="0"/>
              <a:t> </a:t>
            </a:r>
            <a:r>
              <a:rPr lang="en-US" dirty="0" err="1"/>
              <a:t>complexe</a:t>
            </a:r>
            <a:r>
              <a:rPr lang="en-US" dirty="0"/>
              <a:t>, </a:t>
            </a:r>
            <a:r>
              <a:rPr lang="en-US" dirty="0" err="1"/>
              <a:t>ce</a:t>
            </a:r>
            <a:r>
              <a:rPr lang="en-US" dirty="0"/>
              <a:t> qui </a:t>
            </a:r>
            <a:r>
              <a:rPr lang="en-US" dirty="0" err="1"/>
              <a:t>signifie</a:t>
            </a:r>
            <a:r>
              <a:rPr lang="en-US" dirty="0"/>
              <a:t> </a:t>
            </a:r>
            <a:r>
              <a:rPr lang="en-US" dirty="0" err="1"/>
              <a:t>qu'il</a:t>
            </a:r>
            <a:r>
              <a:rPr lang="en-US" dirty="0"/>
              <a:t> y a </a:t>
            </a:r>
            <a:r>
              <a:rPr lang="en-US" dirty="0" err="1"/>
              <a:t>moins</a:t>
            </a:r>
            <a:r>
              <a:rPr lang="en-US" dirty="0"/>
              <a:t> </a:t>
            </a:r>
            <a:r>
              <a:rPr lang="en-US" dirty="0" err="1"/>
              <a:t>d'interaction</a:t>
            </a:r>
            <a:r>
              <a:rPr lang="en-US" dirty="0"/>
              <a:t> avec les participants </a:t>
            </a:r>
            <a:r>
              <a:rPr lang="en-US" dirty="0" err="1"/>
              <a:t>ou</a:t>
            </a:r>
            <a:r>
              <a:rPr lang="en-US" dirty="0"/>
              <a:t> de </a:t>
            </a:r>
            <a:r>
              <a:rPr lang="en-US" dirty="0" err="1"/>
              <a:t>tâches</a:t>
            </a:r>
            <a:r>
              <a:rPr lang="en-US" dirty="0"/>
              <a:t>. Les </a:t>
            </a:r>
            <a:r>
              <a:rPr lang="en-US" dirty="0" err="1"/>
              <a:t>formateurs</a:t>
            </a:r>
            <a:r>
              <a:rPr lang="en-US" dirty="0"/>
              <a:t>/animateurs </a:t>
            </a:r>
            <a:r>
              <a:rPr lang="en-US" dirty="0" err="1"/>
              <a:t>doivent</a:t>
            </a:r>
            <a:r>
              <a:rPr lang="en-US" dirty="0"/>
              <a:t> </a:t>
            </a:r>
            <a:r>
              <a:rPr lang="en-US" dirty="0" err="1"/>
              <a:t>prévoir</a:t>
            </a:r>
            <a:r>
              <a:rPr lang="en-US" dirty="0"/>
              <a:t> un temps </a:t>
            </a:r>
            <a:r>
              <a:rPr lang="en-US" dirty="0" err="1"/>
              <a:t>supplémentaire</a:t>
            </a:r>
            <a:r>
              <a:rPr lang="en-US" dirty="0"/>
              <a:t> pour </a:t>
            </a:r>
            <a:r>
              <a:rPr lang="en-US" dirty="0" err="1"/>
              <a:t>terminer</a:t>
            </a:r>
            <a:r>
              <a:rPr lang="en-US" dirty="0"/>
              <a:t> la session </a:t>
            </a:r>
            <a:r>
              <a:rPr lang="en-US" dirty="0" err="1"/>
              <a:t>s'ils</a:t>
            </a:r>
            <a:r>
              <a:rPr lang="en-US" dirty="0"/>
              <a:t> </a:t>
            </a:r>
            <a:r>
              <a:rPr lang="en-US" dirty="0" err="1"/>
              <a:t>ajoutent</a:t>
            </a:r>
            <a:r>
              <a:rPr lang="en-US" dirty="0"/>
              <a:t> plus </a:t>
            </a:r>
            <a:r>
              <a:rPr lang="en-US" dirty="0" err="1"/>
              <a:t>d'interaction</a:t>
            </a:r>
            <a:r>
              <a:rPr lang="en-US" dirty="0"/>
              <a:t> avec les participants </a:t>
            </a:r>
            <a:r>
              <a:rPr lang="en-US" dirty="0" err="1"/>
              <a:t>ou</a:t>
            </a:r>
            <a:r>
              <a:rPr lang="en-US" dirty="0"/>
              <a:t> de </a:t>
            </a:r>
            <a:r>
              <a:rPr lang="en-US" dirty="0" err="1"/>
              <a:t>tâches</a:t>
            </a:r>
            <a:r>
              <a:rPr lang="en-US" dirty="0"/>
              <a:t>.</a:t>
            </a:r>
          </a:p>
          <a:p>
            <a:endParaRPr lang="en-US" dirty="0"/>
          </a:p>
          <a:p>
            <a:r>
              <a:rPr lang="en-US" dirty="0"/>
              <a:t>Une </a:t>
            </a:r>
            <a:r>
              <a:rPr lang="en-US" dirty="0" err="1"/>
              <a:t>autre</a:t>
            </a:r>
            <a:r>
              <a:rPr lang="en-US" dirty="0"/>
              <a:t> </a:t>
            </a:r>
            <a:r>
              <a:rPr lang="en-US" dirty="0" err="1"/>
              <a:t>présentation</a:t>
            </a:r>
            <a:r>
              <a:rPr lang="en-US" dirty="0"/>
              <a:t>, "CWIS 201", </a:t>
            </a:r>
            <a:r>
              <a:rPr lang="en-US" dirty="0" err="1"/>
              <a:t>est</a:t>
            </a:r>
            <a:r>
              <a:rPr lang="en-US" dirty="0"/>
              <a:t> </a:t>
            </a:r>
            <a:r>
              <a:rPr lang="en-US" dirty="0" err="1"/>
              <a:t>une</a:t>
            </a:r>
            <a:r>
              <a:rPr lang="en-US" dirty="0"/>
              <a:t> formation plus longue et </a:t>
            </a:r>
            <a:r>
              <a:rPr lang="en-US" dirty="0" err="1"/>
              <a:t>approfondie</a:t>
            </a:r>
            <a:r>
              <a:rPr lang="en-US" dirty="0"/>
              <a:t>, </a:t>
            </a:r>
            <a:r>
              <a:rPr lang="en-US" dirty="0" err="1"/>
              <a:t>comprenant</a:t>
            </a:r>
            <a:r>
              <a:rPr lang="en-US" dirty="0"/>
              <a:t> </a:t>
            </a:r>
            <a:r>
              <a:rPr lang="en-US" dirty="0" err="1"/>
              <a:t>plusieurs</a:t>
            </a:r>
            <a:r>
              <a:rPr lang="en-US" dirty="0"/>
              <a:t> </a:t>
            </a:r>
            <a:r>
              <a:rPr lang="en-US" dirty="0" err="1"/>
              <a:t>activités</a:t>
            </a:r>
            <a:r>
              <a:rPr lang="en-US" dirty="0"/>
              <a:t> interactives et des </a:t>
            </a:r>
            <a:r>
              <a:rPr lang="en-US" dirty="0" err="1"/>
              <a:t>tâches</a:t>
            </a:r>
            <a:r>
              <a:rPr lang="en-US" dirty="0"/>
              <a:t> pour les participants, </a:t>
            </a:r>
            <a:r>
              <a:rPr lang="en-US" dirty="0" err="1"/>
              <a:t>notamment</a:t>
            </a:r>
            <a:r>
              <a:rPr lang="en-US" dirty="0"/>
              <a:t> </a:t>
            </a:r>
            <a:r>
              <a:rPr lang="en-US" dirty="0" err="1"/>
              <a:t>l'examen</a:t>
            </a:r>
            <a:r>
              <a:rPr lang="en-US" dirty="0"/>
              <a:t> </a:t>
            </a:r>
            <a:r>
              <a:rPr lang="en-US" dirty="0" err="1"/>
              <a:t>d'études</a:t>
            </a:r>
            <a:r>
              <a:rPr lang="en-US" dirty="0"/>
              <a:t> de </a:t>
            </a:r>
            <a:r>
              <a:rPr lang="en-US" dirty="0" err="1"/>
              <a:t>cas</a:t>
            </a:r>
            <a:r>
              <a:rPr lang="en-US" dirty="0"/>
              <a:t>. </a:t>
            </a:r>
            <a:r>
              <a:rPr lang="en-US" dirty="0" err="1"/>
              <a:t>Vous</a:t>
            </a:r>
            <a:r>
              <a:rPr lang="en-US" dirty="0"/>
              <a:t> </a:t>
            </a:r>
            <a:r>
              <a:rPr lang="en-US" dirty="0" err="1"/>
              <a:t>pouvez</a:t>
            </a:r>
            <a:r>
              <a:rPr lang="en-US" dirty="0"/>
              <a:t> la </a:t>
            </a:r>
            <a:r>
              <a:rPr lang="en-US" dirty="0" err="1"/>
              <a:t>trouver</a:t>
            </a:r>
            <a:r>
              <a:rPr lang="en-US" dirty="0"/>
              <a:t> </a:t>
            </a:r>
            <a:r>
              <a:rPr lang="en-US" dirty="0" err="1"/>
              <a:t>en</a:t>
            </a:r>
            <a:r>
              <a:rPr lang="en-US" dirty="0"/>
              <a:t> </a:t>
            </a:r>
            <a:r>
              <a:rPr lang="en-US" dirty="0" err="1"/>
              <a:t>ligne</a:t>
            </a:r>
            <a:r>
              <a:rPr lang="en-US" dirty="0"/>
              <a:t> sur </a:t>
            </a:r>
            <a:r>
              <a:rPr lang="en-US" dirty="0" err="1"/>
              <a:t>cwiscities.com</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1</a:t>
            </a:fld>
            <a:endParaRPr lang="en-US"/>
          </a:p>
        </p:txBody>
      </p:sp>
    </p:spTree>
    <p:extLst>
      <p:ext uri="{BB962C8B-B14F-4D97-AF65-F5344CB8AC3E}">
        <p14:creationId xmlns:p14="http://schemas.microsoft.com/office/powerpoint/2010/main" val="79689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Les </a:t>
            </a:r>
            <a:r>
              <a:rPr lang="en-US" dirty="0" err="1"/>
              <a:t>dernières</a:t>
            </a:r>
            <a:r>
              <a:rPr lang="en-US" dirty="0"/>
              <a:t> diapositives de la session 1 </a:t>
            </a:r>
            <a:r>
              <a:rPr lang="en-US" dirty="0" err="1"/>
              <a:t>visent</a:t>
            </a:r>
            <a:r>
              <a:rPr lang="en-US" dirty="0"/>
              <a:t> </a:t>
            </a:r>
            <a:r>
              <a:rPr lang="en-US" dirty="0" err="1"/>
              <a:t>à</a:t>
            </a:r>
            <a:r>
              <a:rPr lang="en-US" dirty="0"/>
              <a:t> </a:t>
            </a:r>
            <a:r>
              <a:rPr lang="en-US" dirty="0" err="1"/>
              <a:t>renforcer</a:t>
            </a:r>
            <a:r>
              <a:rPr lang="en-US" dirty="0"/>
              <a:t> les </a:t>
            </a:r>
            <a:r>
              <a:rPr lang="en-US" dirty="0" err="1"/>
              <a:t>différences</a:t>
            </a:r>
            <a:r>
              <a:rPr lang="en-US" dirty="0"/>
              <a:t> entre les "</a:t>
            </a:r>
            <a:r>
              <a:rPr lang="en-US" dirty="0" err="1"/>
              <a:t>approches</a:t>
            </a:r>
            <a:r>
              <a:rPr lang="en-US" dirty="0"/>
              <a:t> </a:t>
            </a:r>
            <a:r>
              <a:rPr lang="en-US" dirty="0" err="1"/>
              <a:t>conventionnelles</a:t>
            </a:r>
            <a:r>
              <a:rPr lang="en-US" dirty="0"/>
              <a:t>" et le CWIS et </a:t>
            </a:r>
            <a:r>
              <a:rPr lang="en-US" dirty="0" err="1"/>
              <a:t>à</a:t>
            </a:r>
            <a:r>
              <a:rPr lang="en-US" dirty="0"/>
              <a:t> replacer la diapositive </a:t>
            </a:r>
            <a:r>
              <a:rPr lang="en-US" dirty="0" err="1"/>
              <a:t>initiale</a:t>
            </a:r>
            <a:r>
              <a:rPr lang="en-US" dirty="0"/>
              <a:t> dans le </a:t>
            </a:r>
            <a:r>
              <a:rPr lang="en-US" dirty="0" err="1"/>
              <a:t>contexte</a:t>
            </a:r>
            <a:r>
              <a:rPr lang="en-US" dirty="0"/>
              <a:t> des participants.</a:t>
            </a:r>
          </a:p>
          <a:p>
            <a:pPr marL="171450" indent="-171450">
              <a:buFont typeface="Arial" panose="020B0604020202020204" pitchFamily="34" charset="0"/>
              <a:buChar char="•"/>
            </a:pPr>
            <a:r>
              <a:rPr lang="en-US" dirty="0" err="1"/>
              <a:t>S'il</a:t>
            </a:r>
            <a:r>
              <a:rPr lang="en-US" dirty="0"/>
              <a:t> </a:t>
            </a:r>
            <a:r>
              <a:rPr lang="en-US" dirty="0" err="1"/>
              <a:t>est</a:t>
            </a:r>
            <a:r>
              <a:rPr lang="en-US" dirty="0"/>
              <a:t> </a:t>
            </a:r>
            <a:r>
              <a:rPr lang="en-US" dirty="0" err="1"/>
              <a:t>décidé</a:t>
            </a:r>
            <a:r>
              <a:rPr lang="en-US" dirty="0"/>
              <a:t> </a:t>
            </a:r>
            <a:r>
              <a:rPr lang="en-US" dirty="0" err="1"/>
              <a:t>d'inclure</a:t>
            </a:r>
            <a:r>
              <a:rPr lang="en-US" dirty="0"/>
              <a:t> </a:t>
            </a:r>
            <a:r>
              <a:rPr lang="en-US" dirty="0" err="1"/>
              <a:t>une</a:t>
            </a:r>
            <a:r>
              <a:rPr lang="en-US" dirty="0"/>
              <a:t> étude de </a:t>
            </a:r>
            <a:r>
              <a:rPr lang="en-US" dirty="0" err="1"/>
              <a:t>cas</a:t>
            </a:r>
            <a:r>
              <a:rPr lang="en-US" dirty="0"/>
              <a:t> (</a:t>
            </a:r>
            <a:r>
              <a:rPr lang="en-US" dirty="0" err="1"/>
              <a:t>ce</a:t>
            </a:r>
            <a:r>
              <a:rPr lang="en-US" dirty="0"/>
              <a:t> qui </a:t>
            </a:r>
            <a:r>
              <a:rPr lang="en-US" dirty="0" err="1"/>
              <a:t>est</a:t>
            </a:r>
            <a:r>
              <a:rPr lang="en-US" dirty="0"/>
              <a:t> </a:t>
            </a:r>
            <a:r>
              <a:rPr lang="en-US" dirty="0" err="1"/>
              <a:t>recommandé</a:t>
            </a:r>
            <a:r>
              <a:rPr lang="en-US" dirty="0"/>
              <a:t>), </a:t>
            </a:r>
            <a:r>
              <a:rPr lang="en-US" dirty="0" err="1"/>
              <a:t>alors</a:t>
            </a:r>
            <a:r>
              <a:rPr lang="en-US" dirty="0"/>
              <a:t> la diapositive "</a:t>
            </a:r>
            <a:r>
              <a:rPr lang="en-US" dirty="0" err="1"/>
              <a:t>À</a:t>
            </a:r>
            <a:r>
              <a:rPr lang="en-US" dirty="0"/>
              <a:t> quoi </a:t>
            </a:r>
            <a:r>
              <a:rPr lang="en-US" dirty="0" err="1"/>
              <a:t>cela</a:t>
            </a:r>
            <a:r>
              <a:rPr lang="en-US" dirty="0"/>
              <a:t> </a:t>
            </a:r>
            <a:r>
              <a:rPr lang="en-US" dirty="0" err="1"/>
              <a:t>ressemble</a:t>
            </a:r>
            <a:r>
              <a:rPr lang="en-US" dirty="0"/>
              <a:t>-t-il dans la pratique" </a:t>
            </a:r>
            <a:r>
              <a:rPr lang="en-US" dirty="0" err="1"/>
              <a:t>peut</a:t>
            </a:r>
            <a:r>
              <a:rPr lang="en-US" dirty="0"/>
              <a:t> </a:t>
            </a:r>
            <a:r>
              <a:rPr lang="en-US" dirty="0" err="1"/>
              <a:t>être</a:t>
            </a:r>
            <a:r>
              <a:rPr lang="en-US" dirty="0"/>
              <a:t> </a:t>
            </a:r>
            <a:r>
              <a:rPr lang="en-US" dirty="0" err="1"/>
              <a:t>retirée</a:t>
            </a:r>
            <a:r>
              <a:rPr lang="en-US" dirty="0"/>
              <a:t> et </a:t>
            </a:r>
            <a:r>
              <a:rPr lang="en-US" dirty="0" err="1"/>
              <a:t>utilisée</a:t>
            </a:r>
            <a:r>
              <a:rPr lang="en-US" dirty="0"/>
              <a:t> </a:t>
            </a:r>
            <a:r>
              <a:rPr lang="en-US" dirty="0" err="1"/>
              <a:t>plutôt</a:t>
            </a:r>
            <a:r>
              <a:rPr lang="en-US" dirty="0"/>
              <a:t> </a:t>
            </a:r>
            <a:r>
              <a:rPr lang="en-US" dirty="0" err="1"/>
              <a:t>comme</a:t>
            </a:r>
            <a:r>
              <a:rPr lang="en-US" dirty="0"/>
              <a:t> un guide pour </a:t>
            </a:r>
            <a:r>
              <a:rPr lang="en-US" dirty="0" err="1"/>
              <a:t>élaborer</a:t>
            </a:r>
            <a:r>
              <a:rPr lang="en-US" dirty="0"/>
              <a:t> </a:t>
            </a:r>
            <a:r>
              <a:rPr lang="en-US" dirty="0" err="1"/>
              <a:t>une</a:t>
            </a:r>
            <a:r>
              <a:rPr lang="en-US" dirty="0"/>
              <a:t> étude de </a:t>
            </a:r>
            <a:r>
              <a:rPr lang="en-US" dirty="0" err="1"/>
              <a:t>cas</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15</a:t>
            </a:fld>
            <a:endParaRPr lang="en-US"/>
          </a:p>
        </p:txBody>
      </p:sp>
    </p:spTree>
    <p:extLst>
      <p:ext uri="{BB962C8B-B14F-4D97-AF65-F5344CB8AC3E}">
        <p14:creationId xmlns:p14="http://schemas.microsoft.com/office/powerpoint/2010/main" val="336032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p>
          <a:p>
            <a:pPr algn="l"/>
            <a:endParaRPr lang="en-GB" b="0" i="0" u="none" strike="noStrike" dirty="0">
              <a:solidFill>
                <a:srgbClr val="374151"/>
              </a:solidFill>
              <a:effectLst/>
              <a:latin typeface="Söhne"/>
            </a:endParaRPr>
          </a:p>
          <a:p>
            <a:pPr marL="171450" indent="-171450" algn="l">
              <a:buFont typeface="Arial" panose="020B0604020202020204" pitchFamily="34" charset="0"/>
              <a:buChar char="•"/>
            </a:pPr>
            <a:r>
              <a:rPr lang="en-GB" b="0" i="0" u="none" strike="noStrike" dirty="0">
                <a:solidFill>
                  <a:srgbClr val="374151"/>
                </a:solidFill>
                <a:effectLst/>
                <a:latin typeface="Söhne"/>
              </a:rPr>
              <a:t>Les </a:t>
            </a:r>
            <a:r>
              <a:rPr lang="en-GB" b="0" i="0" u="none" strike="noStrike" dirty="0" err="1">
                <a:solidFill>
                  <a:srgbClr val="374151"/>
                </a:solidFill>
                <a:effectLst/>
                <a:latin typeface="Söhne"/>
              </a:rPr>
              <a:t>dernières</a:t>
            </a:r>
            <a:r>
              <a:rPr lang="en-GB" b="0" i="0" u="none" strike="noStrike" dirty="0">
                <a:solidFill>
                  <a:srgbClr val="374151"/>
                </a:solidFill>
                <a:effectLst/>
                <a:latin typeface="Söhne"/>
              </a:rPr>
              <a:t> diapositives de la session 1 </a:t>
            </a:r>
            <a:r>
              <a:rPr lang="en-GB" b="0" i="0" u="none" strike="noStrike" dirty="0" err="1">
                <a:solidFill>
                  <a:srgbClr val="374151"/>
                </a:solidFill>
                <a:effectLst/>
                <a:latin typeface="Söhne"/>
              </a:rPr>
              <a:t>visent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renforcer</a:t>
            </a:r>
            <a:r>
              <a:rPr lang="en-GB" b="0" i="0" u="none" strike="noStrike" dirty="0">
                <a:solidFill>
                  <a:srgbClr val="374151"/>
                </a:solidFill>
                <a:effectLst/>
                <a:latin typeface="Söhne"/>
              </a:rPr>
              <a:t> les </a:t>
            </a:r>
            <a:r>
              <a:rPr lang="en-GB" b="0" i="0" u="none" strike="noStrike" dirty="0" err="1">
                <a:solidFill>
                  <a:srgbClr val="374151"/>
                </a:solidFill>
                <a:effectLst/>
                <a:latin typeface="Söhne"/>
              </a:rPr>
              <a:t>différences</a:t>
            </a:r>
            <a:r>
              <a:rPr lang="en-GB" b="0" i="0" u="none" strike="noStrike" dirty="0">
                <a:solidFill>
                  <a:srgbClr val="374151"/>
                </a:solidFill>
                <a:effectLst/>
                <a:latin typeface="Söhne"/>
              </a:rPr>
              <a:t> entre les "</a:t>
            </a:r>
            <a:r>
              <a:rPr lang="en-GB" b="0" i="0" u="none" strike="noStrike" dirty="0" err="1">
                <a:solidFill>
                  <a:srgbClr val="374151"/>
                </a:solidFill>
                <a:effectLst/>
                <a:latin typeface="Söhne"/>
              </a:rPr>
              <a:t>approches</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conventionnelles</a:t>
            </a:r>
            <a:r>
              <a:rPr lang="en-GB" b="0" i="0" u="none" strike="noStrike" dirty="0">
                <a:solidFill>
                  <a:srgbClr val="374151"/>
                </a:solidFill>
                <a:effectLst/>
                <a:latin typeface="Söhne"/>
              </a:rPr>
              <a:t>" et le CWIS et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replacer la diapositive </a:t>
            </a:r>
            <a:r>
              <a:rPr lang="en-GB" b="0" i="0" u="none" strike="noStrike" dirty="0" err="1">
                <a:solidFill>
                  <a:srgbClr val="374151"/>
                </a:solidFill>
                <a:effectLst/>
                <a:latin typeface="Söhne"/>
              </a:rPr>
              <a:t>initiale</a:t>
            </a:r>
            <a:r>
              <a:rPr lang="en-GB" b="0" i="0" u="none" strike="noStrike" dirty="0">
                <a:solidFill>
                  <a:srgbClr val="374151"/>
                </a:solidFill>
                <a:effectLst/>
                <a:latin typeface="Söhne"/>
              </a:rPr>
              <a:t> dans le </a:t>
            </a:r>
            <a:r>
              <a:rPr lang="en-GB" b="0" i="0" u="none" strike="noStrike" dirty="0" err="1">
                <a:solidFill>
                  <a:srgbClr val="374151"/>
                </a:solidFill>
                <a:effectLst/>
                <a:latin typeface="Söhne"/>
              </a:rPr>
              <a:t>contexte</a:t>
            </a:r>
            <a:r>
              <a:rPr lang="en-GB" b="0" i="0" u="none" strike="noStrike" dirty="0">
                <a:solidFill>
                  <a:srgbClr val="374151"/>
                </a:solidFill>
                <a:effectLst/>
                <a:latin typeface="Söhne"/>
              </a:rPr>
              <a:t> des participants. </a:t>
            </a:r>
          </a:p>
          <a:p>
            <a:pPr marL="171450" indent="-171450" algn="l">
              <a:buFont typeface="Arial" panose="020B0604020202020204" pitchFamily="34" charset="0"/>
              <a:buChar char="•"/>
            </a:pPr>
            <a:r>
              <a:rPr lang="en-GB" b="0" i="0" u="none" strike="noStrike" dirty="0" err="1">
                <a:solidFill>
                  <a:srgbClr val="374151"/>
                </a:solidFill>
                <a:effectLst/>
                <a:latin typeface="Söhne"/>
              </a:rPr>
              <a:t>S'il</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est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décidé</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d'inclure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une</a:t>
            </a:r>
            <a:r>
              <a:rPr lang="en-GB" b="0" i="0" u="none" strike="noStrike" dirty="0">
                <a:solidFill>
                  <a:srgbClr val="374151"/>
                </a:solidFill>
                <a:effectLst/>
                <a:latin typeface="Söhne"/>
              </a:rPr>
              <a:t> étude de </a:t>
            </a:r>
            <a:r>
              <a:rPr lang="en-GB" b="0" i="0" u="none" strike="noStrike" dirty="0" err="1">
                <a:solidFill>
                  <a:srgbClr val="374151"/>
                </a:solidFill>
                <a:effectLst/>
                <a:latin typeface="Söhne"/>
              </a:rPr>
              <a:t>cas</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ce</a:t>
            </a:r>
            <a:r>
              <a:rPr lang="en-GB" b="0" i="0" u="none" strike="noStrike" dirty="0">
                <a:solidFill>
                  <a:srgbClr val="374151"/>
                </a:solidFill>
                <a:effectLst/>
                <a:latin typeface="Söhne"/>
              </a:rPr>
              <a:t> qui </a:t>
            </a:r>
            <a:r>
              <a:rPr lang="en-GB" b="0" i="0" u="none" strike="noStrike" dirty="0" err="1">
                <a:solidFill>
                  <a:srgbClr val="374151"/>
                </a:solidFill>
                <a:effectLst/>
                <a:latin typeface="Söhne"/>
              </a:rPr>
              <a:t>est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recommandé</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alors</a:t>
            </a:r>
            <a:r>
              <a:rPr lang="en-GB" b="0" i="0" u="none" strike="noStrike" dirty="0">
                <a:solidFill>
                  <a:srgbClr val="374151"/>
                </a:solidFill>
                <a:effectLst/>
                <a:latin typeface="Söhne"/>
              </a:rPr>
              <a:t> la diapositive "</a:t>
            </a:r>
            <a:r>
              <a:rPr lang="en-GB" b="0" i="0" u="none" strike="noStrike" dirty="0" err="1">
                <a:solidFill>
                  <a:srgbClr val="374151"/>
                </a:solidFill>
                <a:effectLst/>
                <a:latin typeface="Söhne"/>
              </a:rPr>
              <a:t>À</a:t>
            </a:r>
            <a:r>
              <a:rPr lang="en-GB" b="0" i="0" u="none" strike="noStrike" dirty="0">
                <a:solidFill>
                  <a:srgbClr val="374151"/>
                </a:solidFill>
                <a:effectLst/>
                <a:latin typeface="Söhne"/>
              </a:rPr>
              <a:t> quoi </a:t>
            </a:r>
            <a:r>
              <a:rPr lang="en-GB" b="0" i="0" u="none" strike="noStrike" dirty="0" err="1">
                <a:solidFill>
                  <a:srgbClr val="374151"/>
                </a:solidFill>
                <a:effectLst/>
                <a:latin typeface="Söhne"/>
              </a:rPr>
              <a:t>cela</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ressemble</a:t>
            </a:r>
            <a:r>
              <a:rPr lang="en-GB" b="0" i="0" u="none" strike="noStrike" dirty="0">
                <a:solidFill>
                  <a:srgbClr val="374151"/>
                </a:solidFill>
                <a:effectLst/>
                <a:latin typeface="Söhne"/>
              </a:rPr>
              <a:t>-t-il dans la pratique" </a:t>
            </a:r>
            <a:r>
              <a:rPr lang="en-GB" b="0" i="0" u="none" strike="noStrike" dirty="0" err="1">
                <a:solidFill>
                  <a:srgbClr val="374151"/>
                </a:solidFill>
                <a:effectLst/>
                <a:latin typeface="Söhne"/>
              </a:rPr>
              <a:t>peut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être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retirée</a:t>
            </a:r>
            <a:r>
              <a:rPr lang="en-GB" b="0" i="0" u="none" strike="noStrike" dirty="0">
                <a:solidFill>
                  <a:srgbClr val="374151"/>
                </a:solidFill>
                <a:effectLst/>
                <a:latin typeface="Söhne"/>
              </a:rPr>
              <a:t> et </a:t>
            </a:r>
            <a:r>
              <a:rPr lang="en-GB" b="0" i="0" u="none" strike="noStrike" dirty="0" err="1">
                <a:solidFill>
                  <a:srgbClr val="374151"/>
                </a:solidFill>
                <a:effectLst/>
                <a:latin typeface="Söhne"/>
              </a:rPr>
              <a:t>utilisée</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plutôt</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comme</a:t>
            </a:r>
            <a:r>
              <a:rPr lang="en-GB" b="0" i="0" u="none" strike="noStrike" dirty="0">
                <a:solidFill>
                  <a:srgbClr val="374151"/>
                </a:solidFill>
                <a:effectLst/>
                <a:latin typeface="Söhne"/>
              </a:rPr>
              <a:t> un guide pour </a:t>
            </a:r>
            <a:r>
              <a:rPr lang="en-GB" b="0" i="0" u="none" strike="noStrike" dirty="0" err="1">
                <a:solidFill>
                  <a:srgbClr val="374151"/>
                </a:solidFill>
                <a:effectLst/>
                <a:latin typeface="Söhne"/>
              </a:rPr>
              <a:t>élaborer</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une</a:t>
            </a:r>
            <a:r>
              <a:rPr lang="en-GB" b="0" i="0" u="none" strike="noStrike" dirty="0">
                <a:solidFill>
                  <a:srgbClr val="374151"/>
                </a:solidFill>
                <a:effectLst/>
                <a:latin typeface="Söhne"/>
              </a:rPr>
              <a:t> étude de </a:t>
            </a:r>
            <a:r>
              <a:rPr lang="en-GB" b="0" i="0" u="none" strike="noStrike" dirty="0" err="1">
                <a:solidFill>
                  <a:srgbClr val="374151"/>
                </a:solidFill>
                <a:effectLst/>
                <a:latin typeface="Söhne"/>
              </a:rPr>
              <a:t>cas</a:t>
            </a:r>
            <a:r>
              <a:rPr lang="en-GB" b="0" i="0" u="none" strike="noStrike" dirty="0">
                <a:solidFill>
                  <a:srgbClr val="374151"/>
                </a:solidFill>
                <a:effectLst/>
                <a:latin typeface="Söhne"/>
              </a:rPr>
              <a:t>.</a:t>
            </a:r>
          </a:p>
        </p:txBody>
      </p:sp>
      <p:sp>
        <p:nvSpPr>
          <p:cNvPr id="4" name="Slide Number Placeholder 3"/>
          <p:cNvSpPr>
            <a:spLocks noGrp="1"/>
          </p:cNvSpPr>
          <p:nvPr>
            <p:ph type="sldNum" sz="quarter" idx="5"/>
          </p:nvPr>
        </p:nvSpPr>
        <p:spPr/>
        <p:txBody>
          <a:bodyPr/>
          <a:lstStyle/>
          <a:p>
            <a:fld id="{A337ECB4-6E4B-5B47-8BB0-8C0B16797478}" type="slidenum">
              <a:rPr lang="en-US" smtClean="0"/>
              <a:t>16</a:t>
            </a:fld>
            <a:endParaRPr lang="en-US"/>
          </a:p>
        </p:txBody>
      </p:sp>
    </p:spTree>
    <p:extLst>
      <p:ext uri="{BB962C8B-B14F-4D97-AF65-F5344CB8AC3E}">
        <p14:creationId xmlns:p14="http://schemas.microsoft.com/office/powerpoint/2010/main" val="11158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Espace</a:t>
            </a:r>
            <a:r>
              <a:rPr lang="en-US" dirty="0"/>
              <a:t> </a:t>
            </a:r>
            <a:r>
              <a:rPr lang="en-US" dirty="0" err="1"/>
              <a:t>réservé</a:t>
            </a:r>
            <a:r>
              <a:rPr lang="en-US" dirty="0"/>
              <a:t> au </a:t>
            </a:r>
            <a:r>
              <a:rPr lang="en-US" dirty="0" err="1"/>
              <a:t>formateur</a:t>
            </a:r>
            <a:r>
              <a:rPr lang="en-US" dirty="0"/>
              <a:t>/animateur pour </a:t>
            </a:r>
            <a:r>
              <a:rPr lang="en-US" dirty="0" err="1"/>
              <a:t>insérer</a:t>
            </a:r>
            <a:r>
              <a:rPr lang="en-US" dirty="0"/>
              <a:t> </a:t>
            </a:r>
            <a:r>
              <a:rPr lang="en-US" dirty="0" err="1"/>
              <a:t>une</a:t>
            </a:r>
            <a:r>
              <a:rPr lang="en-US" dirty="0"/>
              <a:t> étude de </a:t>
            </a:r>
            <a:r>
              <a:rPr lang="en-US" dirty="0" err="1"/>
              <a:t>cas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Lors</a:t>
            </a:r>
            <a:r>
              <a:rPr lang="en-US" dirty="0"/>
              <a:t> du </a:t>
            </a:r>
            <a:r>
              <a:rPr lang="en-US" dirty="0" err="1"/>
              <a:t>développement</a:t>
            </a:r>
            <a:r>
              <a:rPr lang="en-US" dirty="0"/>
              <a:t> </a:t>
            </a:r>
            <a:r>
              <a:rPr lang="en-US" dirty="0" err="1"/>
              <a:t>d'une</a:t>
            </a:r>
            <a:r>
              <a:rPr lang="en-US" dirty="0"/>
              <a:t> étude de </a:t>
            </a:r>
            <a:r>
              <a:rPr lang="en-US" dirty="0" err="1"/>
              <a:t>cas</a:t>
            </a:r>
            <a:r>
              <a:rPr lang="en-US" dirty="0"/>
              <a:t>, deux </a:t>
            </a:r>
            <a:r>
              <a:rPr lang="en-US" dirty="0" err="1"/>
              <a:t>approches</a:t>
            </a:r>
            <a:r>
              <a:rPr lang="en-US" dirty="0"/>
              <a:t> </a:t>
            </a:r>
            <a:r>
              <a:rPr lang="en-US" dirty="0" err="1"/>
              <a:t>peuvent</a:t>
            </a:r>
            <a:r>
              <a:rPr lang="en-US" dirty="0"/>
              <a:t> </a:t>
            </a:r>
            <a:r>
              <a:rPr lang="en-US" dirty="0" err="1"/>
              <a:t>être</a:t>
            </a:r>
            <a:r>
              <a:rPr lang="en-US" dirty="0"/>
              <a:t> </a:t>
            </a:r>
            <a:r>
              <a:rPr lang="en-US" dirty="0" err="1"/>
              <a:t>envisagées</a:t>
            </a:r>
            <a:r>
              <a:rPr lang="en-US" dirty="0"/>
              <a:t> : (</a:t>
            </a:r>
            <a:r>
              <a:rPr lang="en-US" dirty="0" err="1"/>
              <a:t>i</a:t>
            </a:r>
            <a:r>
              <a:rPr lang="en-US" dirty="0"/>
              <a:t>) prendre un </a:t>
            </a:r>
            <a:r>
              <a:rPr lang="en-US" dirty="0" err="1"/>
              <a:t>programme</a:t>
            </a:r>
            <a:r>
              <a:rPr lang="en-US" dirty="0"/>
              <a:t> </a:t>
            </a:r>
            <a:r>
              <a:rPr lang="en-US" dirty="0" err="1"/>
              <a:t>traditionnel</a:t>
            </a:r>
            <a:r>
              <a:rPr lang="en-US" dirty="0"/>
              <a:t> </a:t>
            </a:r>
            <a:r>
              <a:rPr lang="en-US" dirty="0" err="1"/>
              <a:t>familier</a:t>
            </a:r>
            <a:r>
              <a:rPr lang="en-US" dirty="0"/>
              <a:t> aux participants et </a:t>
            </a:r>
            <a:r>
              <a:rPr lang="en-US" dirty="0" err="1"/>
              <a:t>montrer</a:t>
            </a:r>
            <a:r>
              <a:rPr lang="en-US" dirty="0"/>
              <a:t> comment il </a:t>
            </a:r>
            <a:r>
              <a:rPr lang="en-US" dirty="0" err="1"/>
              <a:t>pourrait</a:t>
            </a:r>
            <a:r>
              <a:rPr lang="en-US" dirty="0"/>
              <a:t> </a:t>
            </a:r>
            <a:r>
              <a:rPr lang="en-US" dirty="0" err="1"/>
              <a:t>être</a:t>
            </a:r>
            <a:r>
              <a:rPr lang="en-US" dirty="0"/>
              <a:t> </a:t>
            </a:r>
            <a:r>
              <a:rPr lang="en-US" dirty="0" err="1"/>
              <a:t>adapté</a:t>
            </a:r>
            <a:r>
              <a:rPr lang="en-US" dirty="0"/>
              <a:t> pour appliquer </a:t>
            </a:r>
            <a:r>
              <a:rPr lang="en-US" dirty="0" err="1"/>
              <a:t>l'approche</a:t>
            </a:r>
            <a:r>
              <a:rPr lang="en-US" dirty="0"/>
              <a:t> CWIS, </a:t>
            </a:r>
            <a:r>
              <a:rPr lang="en-US" dirty="0" err="1"/>
              <a:t>ou</a:t>
            </a:r>
            <a:r>
              <a:rPr lang="en-US" dirty="0"/>
              <a:t> (ii) prendre un </a:t>
            </a:r>
            <a:r>
              <a:rPr lang="en-US" dirty="0" err="1"/>
              <a:t>programme</a:t>
            </a:r>
            <a:r>
              <a:rPr lang="en-US" dirty="0"/>
              <a:t> CWIS </a:t>
            </a:r>
            <a:r>
              <a:rPr lang="en-US" dirty="0" err="1"/>
              <a:t>actuel</a:t>
            </a:r>
            <a:r>
              <a:rPr lang="en-US" dirty="0"/>
              <a:t> du </a:t>
            </a:r>
            <a:r>
              <a:rPr lang="en-US" dirty="0" err="1"/>
              <a:t>contexte</a:t>
            </a:r>
            <a:r>
              <a:rPr lang="en-US" dirty="0"/>
              <a:t> des participants.</a:t>
            </a:r>
          </a:p>
          <a:p>
            <a:pPr marL="171450" indent="-171450">
              <a:buFont typeface="Arial" panose="020B0604020202020204" pitchFamily="34" charset="0"/>
              <a:buChar char="•"/>
            </a:pPr>
            <a:r>
              <a:rPr lang="en-US" dirty="0" err="1"/>
              <a:t>L'étude</a:t>
            </a:r>
            <a:r>
              <a:rPr lang="en-US" dirty="0"/>
              <a:t> de </a:t>
            </a:r>
            <a:r>
              <a:rPr lang="en-US" dirty="0" err="1"/>
              <a:t>cas</a:t>
            </a:r>
            <a:r>
              <a:rPr lang="en-US" dirty="0"/>
              <a:t> </a:t>
            </a:r>
            <a:r>
              <a:rPr lang="en-US" dirty="0" err="1"/>
              <a:t>devrait</a:t>
            </a:r>
            <a:r>
              <a:rPr lang="en-US" dirty="0"/>
              <a:t> </a:t>
            </a:r>
            <a:r>
              <a:rPr lang="en-US" dirty="0" err="1"/>
              <a:t>viser</a:t>
            </a:r>
            <a:r>
              <a:rPr lang="en-US" dirty="0"/>
              <a:t> </a:t>
            </a:r>
            <a:r>
              <a:rPr lang="en-US" dirty="0" err="1"/>
              <a:t>à</a:t>
            </a:r>
            <a:r>
              <a:rPr lang="en-US" dirty="0"/>
              <a:t> </a:t>
            </a:r>
            <a:r>
              <a:rPr lang="en-US" dirty="0" err="1"/>
              <a:t>montrer</a:t>
            </a:r>
            <a:r>
              <a:rPr lang="en-US" dirty="0"/>
              <a:t> comment </a:t>
            </a:r>
            <a:r>
              <a:rPr lang="en-US" dirty="0" err="1"/>
              <a:t>l'approche</a:t>
            </a:r>
            <a:r>
              <a:rPr lang="en-US" dirty="0"/>
              <a:t> CWIS </a:t>
            </a:r>
            <a:r>
              <a:rPr lang="en-US" dirty="0" err="1"/>
              <a:t>peut</a:t>
            </a:r>
            <a:r>
              <a:rPr lang="en-US" dirty="0"/>
              <a:t> </a:t>
            </a:r>
            <a:r>
              <a:rPr lang="en-US" dirty="0" err="1"/>
              <a:t>contribuer</a:t>
            </a:r>
            <a:r>
              <a:rPr lang="en-US" dirty="0"/>
              <a:t> </a:t>
            </a:r>
            <a:r>
              <a:rPr lang="en-US" dirty="0" err="1"/>
              <a:t>à</a:t>
            </a:r>
            <a:r>
              <a:rPr lang="en-US" dirty="0"/>
              <a:t> </a:t>
            </a:r>
            <a:r>
              <a:rPr lang="en-US" dirty="0" err="1"/>
              <a:t>résoudre</a:t>
            </a:r>
            <a:r>
              <a:rPr lang="en-US" dirty="0"/>
              <a:t> les </a:t>
            </a:r>
            <a:r>
              <a:rPr lang="en-US" dirty="0" err="1"/>
              <a:t>problèmes</a:t>
            </a:r>
            <a:r>
              <a:rPr lang="en-US" dirty="0"/>
              <a:t> </a:t>
            </a:r>
            <a:r>
              <a:rPr lang="en-US" dirty="0" err="1"/>
              <a:t>existants</a:t>
            </a:r>
            <a:r>
              <a:rPr lang="en-US" dirty="0"/>
              <a:t> :</a:t>
            </a:r>
          </a:p>
          <a:p>
            <a:pPr marL="628650" lvl="1" indent="-171450">
              <a:buFont typeface="Arial" panose="020B0604020202020204" pitchFamily="34" charset="0"/>
              <a:buChar char="•"/>
            </a:pPr>
            <a:r>
              <a:rPr lang="en-US" dirty="0" err="1"/>
              <a:t>L'approche</a:t>
            </a:r>
            <a:r>
              <a:rPr lang="en-US" dirty="0"/>
              <a:t> </a:t>
            </a:r>
            <a:r>
              <a:rPr lang="en-US" dirty="0" err="1"/>
              <a:t>classique</a:t>
            </a:r>
            <a:r>
              <a:rPr lang="en-US" dirty="0"/>
              <a:t> de </a:t>
            </a:r>
            <a:r>
              <a:rPr lang="en-US" dirty="0" err="1"/>
              <a:t>lourds</a:t>
            </a:r>
            <a:r>
              <a:rPr lang="en-US" dirty="0"/>
              <a:t> </a:t>
            </a:r>
            <a:r>
              <a:rPr lang="en-US" dirty="0" err="1"/>
              <a:t>investissements</a:t>
            </a:r>
            <a:r>
              <a:rPr lang="en-US" dirty="0"/>
              <a:t> </a:t>
            </a:r>
            <a:r>
              <a:rPr lang="en-US" dirty="0" err="1"/>
              <a:t>axés</a:t>
            </a:r>
            <a:r>
              <a:rPr lang="en-US" dirty="0"/>
              <a:t> sur </a:t>
            </a:r>
            <a:r>
              <a:rPr lang="en-US" dirty="0" err="1"/>
              <a:t>l'infrastructure</a:t>
            </a:r>
            <a:r>
              <a:rPr lang="en-US" dirty="0"/>
              <a:t> ne se </a:t>
            </a:r>
            <a:r>
              <a:rPr lang="en-US" dirty="0" err="1"/>
              <a:t>traduit</a:t>
            </a:r>
            <a:r>
              <a:rPr lang="en-US" dirty="0"/>
              <a:t> pas par des </a:t>
            </a:r>
            <a:r>
              <a:rPr lang="en-US" dirty="0" err="1"/>
              <a:t>résultats</a:t>
            </a:r>
            <a:r>
              <a:rPr lang="en-US" dirty="0"/>
              <a:t> de service </a:t>
            </a:r>
            <a:r>
              <a:rPr lang="en-US" dirty="0" err="1"/>
              <a:t>améliorés</a:t>
            </a:r>
            <a:r>
              <a:rPr lang="en-US" dirty="0"/>
              <a:t> (</a:t>
            </a:r>
            <a:r>
              <a:rPr lang="en-US" dirty="0" err="1"/>
              <a:t>en</a:t>
            </a:r>
            <a:r>
              <a:rPr lang="en-US" dirty="0"/>
              <a:t> particulier pour </a:t>
            </a:r>
            <a:r>
              <a:rPr lang="en-US" dirty="0" err="1"/>
              <a:t>ceux</a:t>
            </a:r>
            <a:r>
              <a:rPr lang="en-US" dirty="0"/>
              <a:t> qui ne </a:t>
            </a:r>
            <a:r>
              <a:rPr lang="en-US" dirty="0" err="1"/>
              <a:t>sont</a:t>
            </a:r>
            <a:r>
              <a:rPr lang="en-US" dirty="0"/>
              <a:t> pas </a:t>
            </a:r>
            <a:r>
              <a:rPr lang="en-US" dirty="0" err="1"/>
              <a:t>raccordés</a:t>
            </a:r>
            <a:r>
              <a:rPr lang="en-US" dirty="0"/>
              <a:t> aux </a:t>
            </a:r>
            <a:r>
              <a:rPr lang="en-US" dirty="0" err="1"/>
              <a:t>égouts</a:t>
            </a:r>
            <a:r>
              <a:rPr lang="en-US" dirty="0"/>
              <a:t>).</a:t>
            </a:r>
          </a:p>
          <a:p>
            <a:pPr marL="628650" lvl="1" indent="-171450">
              <a:buFont typeface="Arial" panose="020B0604020202020204" pitchFamily="34" charset="0"/>
              <a:buChar char="•"/>
            </a:pPr>
            <a:r>
              <a:rPr lang="en-US" dirty="0" err="1"/>
              <a:t>Faible</a:t>
            </a:r>
            <a:r>
              <a:rPr lang="en-US" dirty="0"/>
              <a:t> retour sur </a:t>
            </a:r>
            <a:r>
              <a:rPr lang="en-US" dirty="0" err="1"/>
              <a:t>investissement</a:t>
            </a:r>
            <a:r>
              <a:rPr lang="en-US" dirty="0"/>
              <a:t> de la part des </a:t>
            </a:r>
            <a:r>
              <a:rPr lang="en-US" dirty="0" err="1"/>
              <a:t>donateurs</a:t>
            </a:r>
            <a:r>
              <a:rPr lang="en-US" dirty="0"/>
              <a:t> et des </a:t>
            </a:r>
            <a:r>
              <a:rPr lang="en-US" dirty="0" err="1"/>
              <a:t>gouvernements</a:t>
            </a:r>
            <a:r>
              <a:rPr lang="en-US" dirty="0"/>
              <a:t> </a:t>
            </a:r>
            <a:r>
              <a:rPr lang="en-US" dirty="0" err="1"/>
              <a:t>en</a:t>
            </a:r>
            <a:r>
              <a:rPr lang="en-US" dirty="0"/>
              <a:t> raison </a:t>
            </a:r>
            <a:r>
              <a:rPr lang="en-US" dirty="0" err="1"/>
              <a:t>d'une</a:t>
            </a:r>
            <a:r>
              <a:rPr lang="en-US" dirty="0"/>
              <a:t> planification et </a:t>
            </a:r>
            <a:r>
              <a:rPr lang="en-US" dirty="0" err="1"/>
              <a:t>d'une</a:t>
            </a:r>
            <a:r>
              <a:rPr lang="en-US" dirty="0"/>
              <a:t> coordination </a:t>
            </a:r>
            <a:r>
              <a:rPr lang="en-US" dirty="0" err="1"/>
              <a:t>insuffisantes</a:t>
            </a:r>
            <a:r>
              <a:rPr lang="en-US" dirty="0"/>
              <a:t>.</a:t>
            </a:r>
          </a:p>
          <a:p>
            <a:pPr marL="628650" lvl="1" indent="-171450">
              <a:buFont typeface="Arial" panose="020B0604020202020204" pitchFamily="34" charset="0"/>
              <a:buChar char="•"/>
            </a:pPr>
            <a:r>
              <a:rPr lang="en-US" dirty="0"/>
              <a:t>Le 'cercle </a:t>
            </a:r>
            <a:r>
              <a:rPr lang="en-US" dirty="0" err="1"/>
              <a:t>vicieux</a:t>
            </a:r>
            <a:r>
              <a:rPr lang="en-US" dirty="0"/>
              <a:t>' des services publics/</a:t>
            </a:r>
            <a:r>
              <a:rPr lang="en-US" dirty="0" err="1"/>
              <a:t>fournisseurs</a:t>
            </a:r>
            <a:r>
              <a:rPr lang="en-US" dirty="0"/>
              <a:t> de services de </a:t>
            </a:r>
            <a:r>
              <a:rPr lang="en-US" dirty="0" err="1"/>
              <a:t>mauvaise</a:t>
            </a:r>
            <a:r>
              <a:rPr lang="en-US" dirty="0"/>
              <a:t> </a:t>
            </a:r>
            <a:r>
              <a:rPr lang="en-US" dirty="0" err="1"/>
              <a:t>réactivité</a:t>
            </a:r>
            <a:r>
              <a:rPr lang="en-US" dirty="0"/>
              <a:t> </a:t>
            </a:r>
            <a:r>
              <a:rPr lang="en-US" dirty="0" err="1"/>
              <a:t>envers</a:t>
            </a:r>
            <a:r>
              <a:rPr lang="en-US" dirty="0"/>
              <a:t> les clients, des </a:t>
            </a:r>
            <a:r>
              <a:rPr lang="en-US" dirty="0" err="1"/>
              <a:t>revenus</a:t>
            </a:r>
            <a:r>
              <a:rPr lang="en-US" dirty="0"/>
              <a:t> et des </a:t>
            </a:r>
            <a:r>
              <a:rPr lang="en-US" dirty="0" err="1"/>
              <a:t>dépenses</a:t>
            </a:r>
            <a:r>
              <a:rPr lang="en-US" dirty="0"/>
              <a:t> trop </a:t>
            </a:r>
            <a:r>
              <a:rPr lang="en-US" dirty="0" err="1"/>
              <a:t>faibles</a:t>
            </a:r>
            <a:r>
              <a:rPr lang="en-US" dirty="0"/>
              <a:t> </a:t>
            </a:r>
            <a:r>
              <a:rPr lang="en-US" dirty="0" err="1"/>
              <a:t>en</a:t>
            </a:r>
            <a:r>
              <a:rPr lang="en-US" dirty="0"/>
              <a:t> </a:t>
            </a:r>
            <a:r>
              <a:rPr lang="en-US" dirty="0" err="1"/>
              <a:t>entretien</a:t>
            </a:r>
            <a:r>
              <a:rPr lang="en-US" dirty="0"/>
              <a:t> et maintenance, </a:t>
            </a:r>
            <a:r>
              <a:rPr lang="en-US" dirty="0" err="1"/>
              <a:t>une</a:t>
            </a:r>
            <a:r>
              <a:rPr lang="en-US" dirty="0"/>
              <a:t> absence de notation de </a:t>
            </a:r>
            <a:r>
              <a:rPr lang="en-US" dirty="0" err="1"/>
              <a:t>crédit</a:t>
            </a:r>
            <a:r>
              <a:rPr lang="en-US" dirty="0"/>
              <a:t>, </a:t>
            </a:r>
            <a:r>
              <a:rPr lang="en-US" dirty="0" err="1"/>
              <a:t>une</a:t>
            </a:r>
            <a:r>
              <a:rPr lang="en-US" dirty="0"/>
              <a:t> </a:t>
            </a:r>
            <a:r>
              <a:rPr lang="en-US" dirty="0" err="1"/>
              <a:t>incapacité</a:t>
            </a:r>
            <a:r>
              <a:rPr lang="en-US" dirty="0"/>
              <a:t> </a:t>
            </a:r>
            <a:r>
              <a:rPr lang="en-US" dirty="0" err="1"/>
              <a:t>à</a:t>
            </a:r>
            <a:r>
              <a:rPr lang="en-US" dirty="0"/>
              <a:t> </a:t>
            </a:r>
            <a:r>
              <a:rPr lang="en-US" dirty="0" err="1"/>
              <a:t>investir</a:t>
            </a:r>
            <a:r>
              <a:rPr lang="en-US" dirty="0"/>
              <a:t> dans de </a:t>
            </a:r>
            <a:r>
              <a:rPr lang="en-US" dirty="0" err="1"/>
              <a:t>nouvelles</a:t>
            </a:r>
            <a:r>
              <a:rPr lang="en-US" dirty="0"/>
              <a:t> </a:t>
            </a:r>
            <a:r>
              <a:rPr lang="en-US" dirty="0" err="1"/>
              <a:t>lignes</a:t>
            </a:r>
            <a:r>
              <a:rPr lang="en-US" dirty="0"/>
              <a:t> de services </a:t>
            </a:r>
            <a:r>
              <a:rPr lang="en-US" dirty="0" err="1"/>
              <a:t>ou</a:t>
            </a:r>
            <a:r>
              <a:rPr lang="en-US" dirty="0"/>
              <a:t> dans des </a:t>
            </a:r>
            <a:r>
              <a:rPr lang="en-US" dirty="0" err="1"/>
              <a:t>améliorations</a:t>
            </a:r>
            <a:r>
              <a:rPr lang="en-US" dirty="0"/>
              <a:t> </a:t>
            </a:r>
            <a:r>
              <a:rPr lang="en-US" dirty="0" err="1"/>
              <a:t>opérationnelles</a:t>
            </a:r>
            <a:r>
              <a:rPr lang="en-US" dirty="0"/>
              <a:t> internes (par </a:t>
            </a:r>
            <a:r>
              <a:rPr lang="en-US" dirty="0" err="1"/>
              <a:t>exemple</a:t>
            </a:r>
            <a:r>
              <a:rPr lang="en-US" dirty="0"/>
              <a:t>, </a:t>
            </a:r>
            <a:r>
              <a:rPr lang="en-US" dirty="0" err="1"/>
              <a:t>l'amélioration</a:t>
            </a:r>
            <a:r>
              <a:rPr lang="en-US" dirty="0"/>
              <a:t> des </a:t>
            </a:r>
            <a:r>
              <a:rPr lang="en-US" dirty="0" err="1"/>
              <a:t>systèmes</a:t>
            </a:r>
            <a:r>
              <a:rPr lang="en-US" dirty="0"/>
              <a:t> de gestion des </a:t>
            </a:r>
            <a:r>
              <a:rPr lang="en-US" dirty="0" err="1"/>
              <a:t>données</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17</a:t>
            </a:fld>
            <a:endParaRPr lang="en-US"/>
          </a:p>
        </p:txBody>
      </p:sp>
    </p:spTree>
    <p:extLst>
      <p:ext uri="{BB962C8B-B14F-4D97-AF65-F5344CB8AC3E}">
        <p14:creationId xmlns:p14="http://schemas.microsoft.com/office/powerpoint/2010/main" val="232893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18</a:t>
            </a:fld>
            <a:endParaRPr lang="en-US"/>
          </a:p>
        </p:txBody>
      </p:sp>
    </p:spTree>
    <p:extLst>
      <p:ext uri="{BB962C8B-B14F-4D97-AF65-F5344CB8AC3E}">
        <p14:creationId xmlns:p14="http://schemas.microsoft.com/office/powerpoint/2010/main" val="362457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Cette</a:t>
            </a:r>
            <a:r>
              <a:rPr lang="en-US" dirty="0"/>
              <a:t> diapositive vise </a:t>
            </a:r>
            <a:r>
              <a:rPr lang="en-US" dirty="0" err="1"/>
              <a:t>à</a:t>
            </a:r>
            <a:r>
              <a:rPr lang="en-US" dirty="0"/>
              <a:t> </a:t>
            </a:r>
            <a:r>
              <a:rPr lang="en-US" dirty="0" err="1"/>
              <a:t>rafraîchir</a:t>
            </a:r>
            <a:r>
              <a:rPr lang="en-US" dirty="0"/>
              <a:t> la </a:t>
            </a:r>
            <a:r>
              <a:rPr lang="en-US" dirty="0" err="1"/>
              <a:t>mémoire</a:t>
            </a:r>
            <a:r>
              <a:rPr lang="en-US" dirty="0"/>
              <a:t> des participants sur le cadre CWIS, </a:t>
            </a:r>
            <a:r>
              <a:rPr lang="en-US" dirty="0" err="1"/>
              <a:t>mais</a:t>
            </a:r>
            <a:r>
              <a:rPr lang="en-US" dirty="0"/>
              <a:t> </a:t>
            </a:r>
            <a:r>
              <a:rPr lang="en-US" dirty="0" err="1"/>
              <a:t>aussi</a:t>
            </a:r>
            <a:r>
              <a:rPr lang="en-US" dirty="0"/>
              <a:t> </a:t>
            </a:r>
            <a:r>
              <a:rPr lang="en-US" dirty="0" err="1"/>
              <a:t>à</a:t>
            </a:r>
            <a:r>
              <a:rPr lang="en-US" dirty="0"/>
              <a:t> </a:t>
            </a:r>
            <a:r>
              <a:rPr lang="en-US" dirty="0" err="1"/>
              <a:t>mettre</a:t>
            </a:r>
            <a:r>
              <a:rPr lang="en-US" dirty="0"/>
              <a:t> </a:t>
            </a:r>
            <a:r>
              <a:rPr lang="en-US" dirty="0" err="1"/>
              <a:t>en</a:t>
            </a:r>
            <a:r>
              <a:rPr lang="en-US" dirty="0"/>
              <a:t> </a:t>
            </a:r>
            <a:r>
              <a:rPr lang="en-US" dirty="0" err="1"/>
              <a:t>évidence</a:t>
            </a:r>
            <a:r>
              <a:rPr lang="en-US" dirty="0"/>
              <a:t> que </a:t>
            </a:r>
            <a:r>
              <a:rPr lang="en-US" dirty="0" err="1"/>
              <a:t>cette</a:t>
            </a:r>
            <a:r>
              <a:rPr lang="en-US" dirty="0"/>
              <a:t> session se </a:t>
            </a:r>
            <a:r>
              <a:rPr lang="en-US" dirty="0" err="1"/>
              <a:t>concentrera</a:t>
            </a:r>
            <a:r>
              <a:rPr lang="en-US" dirty="0"/>
              <a:t> sur </a:t>
            </a:r>
            <a:r>
              <a:rPr lang="en-US" dirty="0" err="1"/>
              <a:t>l'examen</a:t>
            </a:r>
            <a:r>
              <a:rPr lang="en-US" dirty="0"/>
              <a:t> plus </a:t>
            </a:r>
            <a:r>
              <a:rPr lang="en-US" dirty="0" err="1"/>
              <a:t>approfondi</a:t>
            </a:r>
            <a:r>
              <a:rPr lang="en-US" dirty="0"/>
              <a:t> de trois </a:t>
            </a:r>
            <a:r>
              <a:rPr lang="en-US" dirty="0" err="1"/>
              <a:t>fonctions</a:t>
            </a:r>
            <a:r>
              <a:rPr lang="en-US" dirty="0"/>
              <a:t> du </a:t>
            </a:r>
            <a:r>
              <a:rPr lang="en-US" dirty="0" err="1"/>
              <a:t>système</a:t>
            </a:r>
            <a:r>
              <a:rPr lang="en-US" dirty="0"/>
              <a:t>.</a:t>
            </a:r>
          </a:p>
          <a:p>
            <a:pPr marL="171450" indent="-171450">
              <a:buFont typeface="Arial" panose="020B0604020202020204" pitchFamily="34" charset="0"/>
              <a:buChar char="•"/>
            </a:pPr>
            <a:r>
              <a:rPr lang="en-US" dirty="0"/>
              <a:t>Ce </a:t>
            </a:r>
            <a:r>
              <a:rPr lang="en-US" dirty="0" err="1"/>
              <a:t>récapitulatif</a:t>
            </a:r>
            <a:r>
              <a:rPr lang="en-US" dirty="0"/>
              <a:t> </a:t>
            </a:r>
            <a:r>
              <a:rPr lang="en-US" dirty="0" err="1"/>
              <a:t>offre</a:t>
            </a:r>
            <a:r>
              <a:rPr lang="en-US" dirty="0"/>
              <a:t> </a:t>
            </a:r>
            <a:r>
              <a:rPr lang="en-US" dirty="0" err="1"/>
              <a:t>l'occasion</a:t>
            </a:r>
            <a:r>
              <a:rPr lang="en-US" dirty="0"/>
              <a:t> aux participants de poser des questions de clarification.</a:t>
            </a:r>
          </a:p>
          <a:p>
            <a:pPr marL="171450" indent="-171450">
              <a:buFont typeface="Arial" panose="020B0604020202020204" pitchFamily="34" charset="0"/>
              <a:buChar char="•"/>
            </a:pPr>
            <a:r>
              <a:rPr lang="en-US" dirty="0"/>
              <a:t>Il </a:t>
            </a:r>
            <a:r>
              <a:rPr lang="en-US" dirty="0" err="1"/>
              <a:t>pourrait</a:t>
            </a:r>
            <a:r>
              <a:rPr lang="en-US" dirty="0"/>
              <a:t> </a:t>
            </a:r>
            <a:r>
              <a:rPr lang="en-US" dirty="0" err="1"/>
              <a:t>être</a:t>
            </a:r>
            <a:r>
              <a:rPr lang="en-US" dirty="0"/>
              <a:t> utile de retarder les questions sur </a:t>
            </a:r>
            <a:r>
              <a:rPr lang="en-US" dirty="0" err="1"/>
              <a:t>l'application</a:t>
            </a:r>
            <a:r>
              <a:rPr lang="en-US" dirty="0"/>
              <a:t> du CWIS </a:t>
            </a:r>
            <a:r>
              <a:rPr lang="en-US" dirty="0" err="1"/>
              <a:t>jusqu'après</a:t>
            </a:r>
            <a:r>
              <a:rPr lang="en-US" dirty="0"/>
              <a:t> la </a:t>
            </a:r>
            <a:r>
              <a:rPr lang="en-US" dirty="0" err="1"/>
              <a:t>deuxième</a:t>
            </a:r>
            <a:r>
              <a:rPr lang="en-US" dirty="0"/>
              <a:t> session, </a:t>
            </a:r>
            <a:r>
              <a:rPr lang="en-US" dirty="0" err="1"/>
              <a:t>lorsque</a:t>
            </a:r>
            <a:r>
              <a:rPr lang="en-US" dirty="0"/>
              <a:t> nous </a:t>
            </a:r>
            <a:r>
              <a:rPr lang="en-US" dirty="0" err="1"/>
              <a:t>aurons</a:t>
            </a:r>
            <a:r>
              <a:rPr lang="en-US" dirty="0"/>
              <a:t> </a:t>
            </a:r>
            <a:r>
              <a:rPr lang="en-US" dirty="0" err="1"/>
              <a:t>présenté</a:t>
            </a:r>
            <a:r>
              <a:rPr lang="en-US" dirty="0"/>
              <a:t> un examen plus </a:t>
            </a:r>
            <a:r>
              <a:rPr lang="en-US" dirty="0" err="1"/>
              <a:t>détaillé</a:t>
            </a:r>
            <a:r>
              <a:rPr lang="en-US" dirty="0"/>
              <a:t> des </a:t>
            </a:r>
            <a:r>
              <a:rPr lang="en-US" dirty="0" err="1"/>
              <a:t>fonctions</a:t>
            </a:r>
            <a:r>
              <a:rPr lang="en-US" dirty="0"/>
              <a:t> du </a:t>
            </a:r>
            <a:r>
              <a:rPr lang="en-US" dirty="0" err="1"/>
              <a:t>système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19</a:t>
            </a:fld>
            <a:endParaRPr lang="en-US"/>
          </a:p>
        </p:txBody>
      </p:sp>
    </p:spTree>
    <p:extLst>
      <p:ext uri="{BB962C8B-B14F-4D97-AF65-F5344CB8AC3E}">
        <p14:creationId xmlns:p14="http://schemas.microsoft.com/office/powerpoint/2010/main" val="140148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Cette</a:t>
            </a:r>
            <a:r>
              <a:rPr lang="en-US" dirty="0"/>
              <a:t> diapositive vise </a:t>
            </a:r>
            <a:r>
              <a:rPr lang="en-US" dirty="0" err="1"/>
              <a:t>à</a:t>
            </a:r>
            <a:r>
              <a:rPr lang="en-US" dirty="0"/>
              <a:t> </a:t>
            </a:r>
            <a:r>
              <a:rPr lang="en-US" dirty="0" err="1"/>
              <a:t>rafraîchir</a:t>
            </a:r>
            <a:r>
              <a:rPr lang="en-US" dirty="0"/>
              <a:t> la </a:t>
            </a:r>
            <a:r>
              <a:rPr lang="en-US" dirty="0" err="1"/>
              <a:t>mémoire</a:t>
            </a:r>
            <a:r>
              <a:rPr lang="en-US" dirty="0"/>
              <a:t> des participants sur le cadre CWIS, </a:t>
            </a:r>
            <a:r>
              <a:rPr lang="en-US" dirty="0" err="1"/>
              <a:t>mais</a:t>
            </a:r>
            <a:r>
              <a:rPr lang="en-US" dirty="0"/>
              <a:t> </a:t>
            </a:r>
            <a:r>
              <a:rPr lang="en-US" dirty="0" err="1"/>
              <a:t>aussi</a:t>
            </a:r>
            <a:r>
              <a:rPr lang="en-US" dirty="0"/>
              <a:t> </a:t>
            </a:r>
            <a:r>
              <a:rPr lang="en-US" dirty="0" err="1"/>
              <a:t>à</a:t>
            </a:r>
            <a:r>
              <a:rPr lang="en-US" dirty="0"/>
              <a:t> </a:t>
            </a:r>
            <a:r>
              <a:rPr lang="en-US" dirty="0" err="1"/>
              <a:t>mettre</a:t>
            </a:r>
            <a:r>
              <a:rPr lang="en-US" dirty="0"/>
              <a:t> </a:t>
            </a:r>
            <a:r>
              <a:rPr lang="en-US" dirty="0" err="1"/>
              <a:t>en</a:t>
            </a:r>
            <a:r>
              <a:rPr lang="en-US" dirty="0"/>
              <a:t> </a:t>
            </a:r>
            <a:r>
              <a:rPr lang="en-US" dirty="0" err="1"/>
              <a:t>évidence</a:t>
            </a:r>
            <a:r>
              <a:rPr lang="en-US" dirty="0"/>
              <a:t> que </a:t>
            </a:r>
            <a:r>
              <a:rPr lang="en-US" dirty="0" err="1"/>
              <a:t>cette</a:t>
            </a:r>
            <a:r>
              <a:rPr lang="en-US" dirty="0"/>
              <a:t> session se </a:t>
            </a:r>
            <a:r>
              <a:rPr lang="en-US" dirty="0" err="1"/>
              <a:t>concentrera</a:t>
            </a:r>
            <a:r>
              <a:rPr lang="en-US" dirty="0"/>
              <a:t> sur </a:t>
            </a:r>
            <a:r>
              <a:rPr lang="en-US" dirty="0" err="1"/>
              <a:t>l'examen</a:t>
            </a:r>
            <a:r>
              <a:rPr lang="en-US" dirty="0"/>
              <a:t> plus </a:t>
            </a:r>
            <a:r>
              <a:rPr lang="en-US" dirty="0" err="1"/>
              <a:t>approfondi</a:t>
            </a:r>
            <a:r>
              <a:rPr lang="en-US" dirty="0"/>
              <a:t> de trois </a:t>
            </a:r>
            <a:r>
              <a:rPr lang="en-US" dirty="0" err="1"/>
              <a:t>fonctions</a:t>
            </a:r>
            <a:r>
              <a:rPr lang="en-US" dirty="0"/>
              <a:t> du </a:t>
            </a:r>
            <a:r>
              <a:rPr lang="en-US" dirty="0" err="1"/>
              <a:t>système</a:t>
            </a:r>
            <a:r>
              <a:rPr lang="en-US" dirty="0"/>
              <a:t>.</a:t>
            </a:r>
          </a:p>
          <a:p>
            <a:pPr marL="171450" indent="-171450">
              <a:buFont typeface="Arial" panose="020B0604020202020204" pitchFamily="34" charset="0"/>
              <a:buChar char="•"/>
            </a:pPr>
            <a:r>
              <a:rPr lang="en-US" dirty="0"/>
              <a:t>Ce </a:t>
            </a:r>
            <a:r>
              <a:rPr lang="en-US" dirty="0" err="1"/>
              <a:t>récapitulatif</a:t>
            </a:r>
            <a:r>
              <a:rPr lang="en-US" dirty="0"/>
              <a:t> </a:t>
            </a:r>
            <a:r>
              <a:rPr lang="en-US" dirty="0" err="1"/>
              <a:t>offre</a:t>
            </a:r>
            <a:r>
              <a:rPr lang="en-US" dirty="0"/>
              <a:t> </a:t>
            </a:r>
            <a:r>
              <a:rPr lang="en-US" dirty="0" err="1"/>
              <a:t>l'occasion</a:t>
            </a:r>
            <a:r>
              <a:rPr lang="en-US" dirty="0"/>
              <a:t> aux participants de poser des questions de clarification.</a:t>
            </a:r>
          </a:p>
          <a:p>
            <a:pPr marL="171450" indent="-171450">
              <a:buFont typeface="Arial" panose="020B0604020202020204" pitchFamily="34" charset="0"/>
              <a:buChar char="•"/>
            </a:pPr>
            <a:r>
              <a:rPr lang="en-US" dirty="0"/>
              <a:t>Il </a:t>
            </a:r>
            <a:r>
              <a:rPr lang="en-US" dirty="0" err="1"/>
              <a:t>pourrait</a:t>
            </a:r>
            <a:r>
              <a:rPr lang="en-US" dirty="0"/>
              <a:t> </a:t>
            </a:r>
            <a:r>
              <a:rPr lang="en-US" dirty="0" err="1"/>
              <a:t>être</a:t>
            </a:r>
            <a:r>
              <a:rPr lang="en-US" dirty="0"/>
              <a:t> utile de retarder les questions sur </a:t>
            </a:r>
            <a:r>
              <a:rPr lang="en-US" dirty="0" err="1"/>
              <a:t>l'application</a:t>
            </a:r>
            <a:r>
              <a:rPr lang="en-US" dirty="0"/>
              <a:t> du CWIS </a:t>
            </a:r>
            <a:r>
              <a:rPr lang="en-US" dirty="0" err="1"/>
              <a:t>jusqu'après</a:t>
            </a:r>
            <a:r>
              <a:rPr lang="en-US" dirty="0"/>
              <a:t> la </a:t>
            </a:r>
            <a:r>
              <a:rPr lang="en-US" dirty="0" err="1"/>
              <a:t>deuxième</a:t>
            </a:r>
            <a:r>
              <a:rPr lang="en-US" dirty="0"/>
              <a:t> session, </a:t>
            </a:r>
            <a:r>
              <a:rPr lang="en-US" dirty="0" err="1"/>
              <a:t>lorsque</a:t>
            </a:r>
            <a:r>
              <a:rPr lang="en-US" dirty="0"/>
              <a:t> nous </a:t>
            </a:r>
            <a:r>
              <a:rPr lang="en-US" dirty="0" err="1"/>
              <a:t>aurons</a:t>
            </a:r>
            <a:r>
              <a:rPr lang="en-US" dirty="0"/>
              <a:t> </a:t>
            </a:r>
            <a:r>
              <a:rPr lang="en-US" dirty="0" err="1"/>
              <a:t>présenté</a:t>
            </a:r>
            <a:r>
              <a:rPr lang="en-US" dirty="0"/>
              <a:t> un examen plus </a:t>
            </a:r>
            <a:r>
              <a:rPr lang="en-US" dirty="0" err="1"/>
              <a:t>détaillé</a:t>
            </a:r>
            <a:r>
              <a:rPr lang="en-US" dirty="0"/>
              <a:t> des </a:t>
            </a:r>
            <a:r>
              <a:rPr lang="en-US" dirty="0" err="1"/>
              <a:t>fonctions</a:t>
            </a:r>
            <a:r>
              <a:rPr lang="en-US" dirty="0"/>
              <a:t> du </a:t>
            </a:r>
            <a:r>
              <a:rPr lang="en-US" dirty="0" err="1"/>
              <a:t>système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20</a:t>
            </a:fld>
            <a:endParaRPr lang="en-US"/>
          </a:p>
        </p:txBody>
      </p:sp>
    </p:spTree>
    <p:extLst>
      <p:ext uri="{BB962C8B-B14F-4D97-AF65-F5344CB8AC3E}">
        <p14:creationId xmlns:p14="http://schemas.microsoft.com/office/powerpoint/2010/main" val="1077987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err="1"/>
              <a:t>Ces</a:t>
            </a:r>
            <a:r>
              <a:rPr lang="en-US" dirty="0"/>
              <a:t> diapositives sur la « </a:t>
            </a:r>
            <a:r>
              <a:rPr lang="en-US" dirty="0" err="1"/>
              <a:t>Responsabilité</a:t>
            </a:r>
            <a:r>
              <a:rPr lang="en-US" dirty="0"/>
              <a:t> » </a:t>
            </a:r>
            <a:r>
              <a:rPr lang="en-US" dirty="0" err="1"/>
              <a:t>soulèvent</a:t>
            </a:r>
            <a:r>
              <a:rPr lang="en-US" dirty="0"/>
              <a:t> les </a:t>
            </a:r>
            <a:r>
              <a:rPr lang="en-US" dirty="0" err="1"/>
              <a:t>problèmes</a:t>
            </a:r>
            <a:r>
              <a:rPr lang="en-US" dirty="0"/>
              <a:t> de confusion quant aux </a:t>
            </a:r>
            <a:r>
              <a:rPr lang="en-US" dirty="0" err="1"/>
              <a:t>responsabilités</a:t>
            </a:r>
            <a:r>
              <a:rPr lang="en-US" dirty="0"/>
              <a:t> et de la </a:t>
            </a:r>
            <a:r>
              <a:rPr lang="en-US" dirty="0" err="1"/>
              <a:t>différence</a:t>
            </a:r>
            <a:r>
              <a:rPr lang="en-US" dirty="0"/>
              <a:t> entre les </a:t>
            </a:r>
            <a:r>
              <a:rPr lang="en-US" dirty="0" err="1"/>
              <a:t>responsabilités</a:t>
            </a:r>
            <a:r>
              <a:rPr lang="en-US" dirty="0"/>
              <a:t> « de jure » et « de facto ».</a:t>
            </a:r>
          </a:p>
        </p:txBody>
      </p:sp>
      <p:sp>
        <p:nvSpPr>
          <p:cNvPr id="4" name="Slide Number Placeholder 3"/>
          <p:cNvSpPr>
            <a:spLocks noGrp="1"/>
          </p:cNvSpPr>
          <p:nvPr>
            <p:ph type="sldNum" sz="quarter" idx="5"/>
          </p:nvPr>
        </p:nvSpPr>
        <p:spPr/>
        <p:txBody>
          <a:bodyPr/>
          <a:lstStyle/>
          <a:p>
            <a:fld id="{A337ECB4-6E4B-5B47-8BB0-8C0B16797478}" type="slidenum">
              <a:rPr lang="en-US" smtClean="0"/>
              <a:t>21</a:t>
            </a:fld>
            <a:endParaRPr lang="en-US"/>
          </a:p>
        </p:txBody>
      </p:sp>
    </p:spTree>
    <p:extLst>
      <p:ext uri="{BB962C8B-B14F-4D97-AF65-F5344CB8AC3E}">
        <p14:creationId xmlns:p14="http://schemas.microsoft.com/office/powerpoint/2010/main" val="1503550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err="1"/>
              <a:t>Ces</a:t>
            </a:r>
            <a:r>
              <a:rPr lang="en-US" dirty="0"/>
              <a:t> diapositives sur la « </a:t>
            </a:r>
            <a:r>
              <a:rPr lang="en-US" dirty="0" err="1"/>
              <a:t>Responsabilité</a:t>
            </a:r>
            <a:r>
              <a:rPr lang="en-US" dirty="0"/>
              <a:t> » </a:t>
            </a:r>
            <a:r>
              <a:rPr lang="en-US" dirty="0" err="1"/>
              <a:t>soulèvent</a:t>
            </a:r>
            <a:r>
              <a:rPr lang="en-US" dirty="0"/>
              <a:t> les </a:t>
            </a:r>
            <a:r>
              <a:rPr lang="en-US" dirty="0" err="1"/>
              <a:t>problèmes</a:t>
            </a:r>
            <a:r>
              <a:rPr lang="en-US" dirty="0"/>
              <a:t> de confusion </a:t>
            </a:r>
            <a:r>
              <a:rPr lang="en-US" dirty="0" err="1"/>
              <a:t>concernant</a:t>
            </a:r>
            <a:r>
              <a:rPr lang="en-US" dirty="0"/>
              <a:t> les </a:t>
            </a:r>
            <a:r>
              <a:rPr lang="en-US" dirty="0" err="1"/>
              <a:t>responsabilités</a:t>
            </a:r>
            <a:r>
              <a:rPr lang="en-US" dirty="0"/>
              <a:t> et la </a:t>
            </a:r>
            <a:r>
              <a:rPr lang="en-US" dirty="0" err="1"/>
              <a:t>différence</a:t>
            </a:r>
            <a:r>
              <a:rPr lang="en-US" dirty="0"/>
              <a:t> entre les </a:t>
            </a:r>
            <a:r>
              <a:rPr lang="en-US" dirty="0" err="1"/>
              <a:t>responsabilités</a:t>
            </a:r>
            <a:r>
              <a:rPr lang="en-US" dirty="0"/>
              <a:t> « de jure » et « de facto ».</a:t>
            </a:r>
          </a:p>
        </p:txBody>
      </p:sp>
      <p:sp>
        <p:nvSpPr>
          <p:cNvPr id="4" name="Slide Number Placeholder 3"/>
          <p:cNvSpPr>
            <a:spLocks noGrp="1"/>
          </p:cNvSpPr>
          <p:nvPr>
            <p:ph type="sldNum" sz="quarter" idx="5"/>
          </p:nvPr>
        </p:nvSpPr>
        <p:spPr/>
        <p:txBody>
          <a:bodyPr/>
          <a:lstStyle/>
          <a:p>
            <a:fld id="{A337ECB4-6E4B-5B47-8BB0-8C0B16797478}" type="slidenum">
              <a:rPr lang="en-US" smtClean="0"/>
              <a:t>22</a:t>
            </a:fld>
            <a:endParaRPr lang="en-US"/>
          </a:p>
        </p:txBody>
      </p:sp>
    </p:spTree>
    <p:extLst>
      <p:ext uri="{BB962C8B-B14F-4D97-AF65-F5344CB8AC3E}">
        <p14:creationId xmlns:p14="http://schemas.microsoft.com/office/powerpoint/2010/main" val="2741974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Notes pour les </a:t>
            </a:r>
            <a:r>
              <a:rPr lang="en-US" dirty="0" err="1"/>
              <a:t>facilitateurs</a:t>
            </a:r>
            <a:r>
              <a:rPr lang="en-US" dirty="0"/>
              <a:t>/</a:t>
            </a:r>
            <a:r>
              <a:rPr lang="en-US" dirty="0" err="1"/>
              <a:t>formateurs</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 structure des </a:t>
            </a:r>
            <a:r>
              <a:rPr lang="en-US" dirty="0" err="1"/>
              <a:t>mandats</a:t>
            </a:r>
            <a:r>
              <a:rPr lang="en-US" dirty="0"/>
              <a:t> </a:t>
            </a:r>
            <a:r>
              <a:rPr lang="en-US" dirty="0" err="1"/>
              <a:t>montre</a:t>
            </a:r>
            <a:r>
              <a:rPr lang="en-US" dirty="0"/>
              <a:t> que les </a:t>
            </a:r>
            <a:r>
              <a:rPr lang="en-US" dirty="0" err="1"/>
              <a:t>différents</a:t>
            </a:r>
            <a:r>
              <a:rPr lang="en-US" dirty="0"/>
              <a:t> </a:t>
            </a:r>
            <a:r>
              <a:rPr lang="en-US" dirty="0" err="1"/>
              <a:t>modèles</a:t>
            </a:r>
            <a:r>
              <a:rPr lang="en-US" dirty="0"/>
              <a:t> de prestation de services </a:t>
            </a:r>
            <a:r>
              <a:rPr lang="en-US" dirty="0" err="1"/>
              <a:t>entraînent</a:t>
            </a:r>
            <a:r>
              <a:rPr lang="en-US" dirty="0"/>
              <a:t> </a:t>
            </a:r>
            <a:r>
              <a:rPr lang="en-US" dirty="0" err="1"/>
              <a:t>une</a:t>
            </a:r>
            <a:r>
              <a:rPr lang="en-US" dirty="0"/>
              <a:t> </a:t>
            </a:r>
            <a:r>
              <a:rPr lang="en-US" dirty="0" err="1"/>
              <a:t>répartition</a:t>
            </a:r>
            <a:r>
              <a:rPr lang="en-US" dirty="0"/>
              <a:t> des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(mis </a:t>
            </a:r>
            <a:r>
              <a:rPr lang="en-US" dirty="0" err="1"/>
              <a:t>en</a:t>
            </a:r>
            <a:r>
              <a:rPr lang="en-US" dirty="0"/>
              <a:t> </a:t>
            </a:r>
            <a:r>
              <a:rPr lang="en-US" dirty="0" err="1"/>
              <a:t>œuvre</a:t>
            </a:r>
            <a:r>
              <a:rPr lang="en-US" dirty="0"/>
              <a:t> par deux </a:t>
            </a:r>
            <a:r>
              <a:rPr lang="en-US" dirty="0" err="1"/>
              <a:t>entités</a:t>
            </a:r>
            <a:r>
              <a:rPr lang="en-US" dirty="0"/>
              <a:t> </a:t>
            </a:r>
            <a:r>
              <a:rPr lang="en-US" dirty="0" err="1"/>
              <a:t>différentes</a:t>
            </a:r>
            <a:r>
              <a:rPr lang="en-US" dirty="0"/>
              <a:t>) </a:t>
            </a:r>
            <a:r>
              <a:rPr lang="en-US" dirty="0" err="1"/>
              <a:t>ou</a:t>
            </a:r>
            <a:r>
              <a:rPr lang="en-US" dirty="0"/>
              <a:t> </a:t>
            </a:r>
            <a:r>
              <a:rPr lang="en-US" dirty="0" err="1"/>
              <a:t>une</a:t>
            </a:r>
            <a:r>
              <a:rPr lang="en-US" dirty="0"/>
              <a:t> </a:t>
            </a:r>
            <a:r>
              <a:rPr lang="en-US" dirty="0" err="1"/>
              <a:t>intégration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p:txBody>
      </p:sp>
      <p:sp>
        <p:nvSpPr>
          <p:cNvPr id="4" name="Slide Number Placeholder 3"/>
          <p:cNvSpPr>
            <a:spLocks noGrp="1"/>
          </p:cNvSpPr>
          <p:nvPr>
            <p:ph type="sldNum" sz="quarter" idx="5"/>
          </p:nvPr>
        </p:nvSpPr>
        <p:spPr/>
        <p:txBody>
          <a:bodyPr/>
          <a:lstStyle/>
          <a:p>
            <a:fld id="{A337ECB4-6E4B-5B47-8BB0-8C0B16797478}" type="slidenum">
              <a:rPr lang="en-US" smtClean="0"/>
              <a:t>23</a:t>
            </a:fld>
            <a:endParaRPr lang="en-US"/>
          </a:p>
        </p:txBody>
      </p:sp>
    </p:spTree>
    <p:extLst>
      <p:ext uri="{BB962C8B-B14F-4D97-AF65-F5344CB8AC3E}">
        <p14:creationId xmlns:p14="http://schemas.microsoft.com/office/powerpoint/2010/main" val="2597509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p:txBody>
      </p:sp>
      <p:sp>
        <p:nvSpPr>
          <p:cNvPr id="4" name="Slide Number Placeholder 3"/>
          <p:cNvSpPr>
            <a:spLocks noGrp="1"/>
          </p:cNvSpPr>
          <p:nvPr>
            <p:ph type="sldNum" sz="quarter" idx="5"/>
          </p:nvPr>
        </p:nvSpPr>
        <p:spPr/>
        <p:txBody>
          <a:bodyPr/>
          <a:lstStyle/>
          <a:p>
            <a:fld id="{A337ECB4-6E4B-5B47-8BB0-8C0B16797478}" type="slidenum">
              <a:rPr lang="en-US" smtClean="0"/>
              <a:t>24</a:t>
            </a:fld>
            <a:endParaRPr lang="en-US"/>
          </a:p>
        </p:txBody>
      </p:sp>
    </p:spTree>
    <p:extLst>
      <p:ext uri="{BB962C8B-B14F-4D97-AF65-F5344CB8AC3E}">
        <p14:creationId xmlns:p14="http://schemas.microsoft.com/office/powerpoint/2010/main" val="10752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À</a:t>
            </a:r>
            <a:r>
              <a:rPr lang="en-US" dirty="0"/>
              <a:t> </a:t>
            </a:r>
            <a:r>
              <a:rPr lang="en-US" dirty="0" err="1"/>
              <a:t>compléter</a:t>
            </a:r>
            <a:r>
              <a:rPr lang="en-US" dirty="0"/>
              <a:t> par le </a:t>
            </a:r>
            <a:r>
              <a:rPr lang="en-US" dirty="0" err="1"/>
              <a:t>formateur</a:t>
            </a:r>
            <a:r>
              <a:rPr lang="en-US" dirty="0"/>
              <a:t>/</a:t>
            </a:r>
            <a:r>
              <a:rPr lang="en-US" dirty="0" err="1"/>
              <a:t>l'animateur</a:t>
            </a:r>
            <a:r>
              <a:rPr lang="en-US" dirty="0"/>
              <a:t>, </a:t>
            </a:r>
            <a:r>
              <a:rPr lang="en-US" dirty="0" err="1"/>
              <a:t>en</a:t>
            </a:r>
            <a:r>
              <a:rPr lang="en-US" dirty="0"/>
              <a:t> collaboration avec les </a:t>
            </a:r>
            <a:r>
              <a:rPr lang="en-US" dirty="0" err="1"/>
              <a:t>organisateurs</a:t>
            </a:r>
            <a:r>
              <a:rPr lang="en-US" dirty="0"/>
              <a:t> de la session et les participants </a:t>
            </a:r>
            <a:r>
              <a:rPr lang="en-US" dirty="0" err="1"/>
              <a:t>si</a:t>
            </a:r>
            <a:r>
              <a:rPr lang="en-US" dirty="0"/>
              <a:t> possible].</a:t>
            </a:r>
          </a:p>
          <a:p>
            <a:endParaRPr lang="en-US" dirty="0"/>
          </a:p>
          <a:p>
            <a:r>
              <a:rPr lang="en-US" dirty="0" err="1"/>
              <a:t>Consultez</a:t>
            </a:r>
            <a:r>
              <a:rPr lang="en-US" dirty="0"/>
              <a:t> la note </a:t>
            </a:r>
            <a:r>
              <a:rPr lang="en-US" dirty="0" err="1"/>
              <a:t>d'orientation</a:t>
            </a:r>
            <a:r>
              <a:rPr lang="en-US" dirty="0"/>
              <a:t> &lt;&lt;DÉVELOPPEMENT DE LA FORMATION PARTICIPATIVE SUR LES SYSTÈMES D'ASSAINISSEMENT INCLUSIF EN VILLE&gt;&gt; sur </a:t>
            </a:r>
            <a:r>
              <a:rPr lang="en-US" dirty="0" err="1"/>
              <a:t>cwiscities.com</a:t>
            </a:r>
            <a:r>
              <a:rPr lang="en-US" dirty="0"/>
              <a:t> pour </a:t>
            </a:r>
            <a:r>
              <a:rPr lang="en-US" dirty="0" err="1"/>
              <a:t>davantage</a:t>
            </a:r>
            <a:r>
              <a:rPr lang="en-US" dirty="0"/>
              <a:t> de conseils sur la </a:t>
            </a:r>
            <a:r>
              <a:rPr lang="en-US" dirty="0" err="1"/>
              <a:t>définition</a:t>
            </a:r>
            <a:r>
              <a:rPr lang="en-US" dirty="0"/>
              <a:t> des </a:t>
            </a:r>
            <a:r>
              <a:rPr lang="en-US" dirty="0" err="1"/>
              <a:t>objectifs</a:t>
            </a:r>
            <a:r>
              <a:rPr lang="en-US" dirty="0"/>
              <a:t> </a:t>
            </a:r>
            <a:r>
              <a:rPr lang="en-US" dirty="0" err="1"/>
              <a:t>d'apprentissage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2</a:t>
            </a:fld>
            <a:endParaRPr lang="en-US"/>
          </a:p>
        </p:txBody>
      </p:sp>
    </p:spTree>
    <p:extLst>
      <p:ext uri="{BB962C8B-B14F-4D97-AF65-F5344CB8AC3E}">
        <p14:creationId xmlns:p14="http://schemas.microsoft.com/office/powerpoint/2010/main" val="440249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25</a:t>
            </a:fld>
            <a:endParaRPr lang="en-US"/>
          </a:p>
        </p:txBody>
      </p:sp>
    </p:spTree>
    <p:extLst>
      <p:ext uri="{BB962C8B-B14F-4D97-AF65-F5344CB8AC3E}">
        <p14:creationId xmlns:p14="http://schemas.microsoft.com/office/powerpoint/2010/main" val="2625211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26</a:t>
            </a:fld>
            <a:endParaRPr lang="en-US"/>
          </a:p>
        </p:txBody>
      </p:sp>
    </p:spTree>
    <p:extLst>
      <p:ext uri="{BB962C8B-B14F-4D97-AF65-F5344CB8AC3E}">
        <p14:creationId xmlns:p14="http://schemas.microsoft.com/office/powerpoint/2010/main" val="1389985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27</a:t>
            </a:fld>
            <a:endParaRPr lang="en-US"/>
          </a:p>
        </p:txBody>
      </p:sp>
    </p:spTree>
    <p:extLst>
      <p:ext uri="{BB962C8B-B14F-4D97-AF65-F5344CB8AC3E}">
        <p14:creationId xmlns:p14="http://schemas.microsoft.com/office/powerpoint/2010/main" val="1925041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u="none" strike="noStrike" dirty="0">
                <a:solidFill>
                  <a:srgbClr val="374151"/>
                </a:solidFill>
                <a:effectLst/>
                <a:latin typeface="Söhne"/>
              </a:rPr>
              <a:t>Notes pour les </a:t>
            </a:r>
            <a:r>
              <a:rPr lang="en-GB" b="0" i="0" u="none" strike="noStrike" dirty="0" err="1">
                <a:solidFill>
                  <a:srgbClr val="374151"/>
                </a:solidFill>
                <a:effectLst/>
                <a:latin typeface="Söhne"/>
              </a:rPr>
              <a:t>facilitateurs</a:t>
            </a:r>
            <a:r>
              <a:rPr lang="en-GB" b="0" i="0" u="none" strike="noStrike" dirty="0">
                <a:solidFill>
                  <a:srgbClr val="374151"/>
                </a:solidFill>
                <a:effectLst/>
                <a:latin typeface="Söhne"/>
              </a:rPr>
              <a:t>/</a:t>
            </a:r>
            <a:r>
              <a:rPr lang="en-GB" b="0" i="0" u="none" strike="noStrike" dirty="0" err="1">
                <a:solidFill>
                  <a:srgbClr val="374151"/>
                </a:solidFill>
                <a:effectLst/>
                <a:latin typeface="Söhne"/>
              </a:rPr>
              <a:t>formateurs</a:t>
            </a:r>
            <a:r>
              <a:rPr lang="en-GB" b="0" i="0" u="none" strike="noStrike" dirty="0">
                <a:solidFill>
                  <a:srgbClr val="374151"/>
                </a:solidFill>
                <a:effectLst/>
                <a:latin typeface="Söhne"/>
              </a:rPr>
              <a:t>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Plusieurs</a:t>
            </a:r>
            <a:r>
              <a:rPr lang="en-US" dirty="0"/>
              <a:t> </a:t>
            </a:r>
            <a:r>
              <a:rPr lang="en-US" dirty="0" err="1"/>
              <a:t>exemples</a:t>
            </a:r>
            <a:r>
              <a:rPr lang="en-US" dirty="0"/>
              <a:t> </a:t>
            </a:r>
            <a:r>
              <a:rPr lang="en-US" dirty="0" err="1"/>
              <a:t>sont</a:t>
            </a:r>
            <a:r>
              <a:rPr lang="en-US" dirty="0"/>
              <a:t> </a:t>
            </a:r>
            <a:r>
              <a:rPr lang="en-US" dirty="0" err="1"/>
              <a:t>fournis</a:t>
            </a:r>
            <a:r>
              <a:rPr lang="en-US" dirty="0"/>
              <a:t> pour </a:t>
            </a:r>
            <a:r>
              <a:rPr lang="en-US" dirty="0" err="1"/>
              <a:t>refléter</a:t>
            </a:r>
            <a:r>
              <a:rPr lang="en-US" dirty="0"/>
              <a:t> les </a:t>
            </a:r>
            <a:r>
              <a:rPr lang="en-US" dirty="0" err="1"/>
              <a:t>différents</a:t>
            </a:r>
            <a:r>
              <a:rPr lang="en-US" dirty="0"/>
              <a:t> </a:t>
            </a:r>
            <a:r>
              <a:rPr lang="en-US" dirty="0" err="1"/>
              <a:t>modèles</a:t>
            </a:r>
            <a:r>
              <a:rPr lang="en-US" dirty="0"/>
              <a:t> mis </a:t>
            </a:r>
            <a:r>
              <a:rPr lang="en-US" dirty="0" err="1"/>
              <a:t>en</a:t>
            </a:r>
            <a:r>
              <a:rPr lang="en-US" dirty="0"/>
              <a:t> </a:t>
            </a:r>
            <a:r>
              <a:rPr lang="en-US" dirty="0" err="1"/>
              <a:t>œuvre</a:t>
            </a:r>
            <a:r>
              <a:rPr lang="en-US" dirty="0"/>
              <a:t>, et </a:t>
            </a:r>
            <a:r>
              <a:rPr lang="en-US" dirty="0" err="1"/>
              <a:t>cela</a:t>
            </a:r>
            <a:r>
              <a:rPr lang="en-US" dirty="0"/>
              <a:t> </a:t>
            </a:r>
            <a:r>
              <a:rPr lang="en-US" dirty="0" err="1"/>
              <a:t>offre</a:t>
            </a:r>
            <a:r>
              <a:rPr lang="en-US" dirty="0"/>
              <a:t> </a:t>
            </a:r>
            <a:r>
              <a:rPr lang="en-US" dirty="0" err="1"/>
              <a:t>l'occasion</a:t>
            </a:r>
            <a:r>
              <a:rPr lang="en-US" dirty="0"/>
              <a:t> aux participants de </a:t>
            </a:r>
            <a:r>
              <a:rPr lang="en-US" dirty="0" err="1"/>
              <a:t>réfléchir</a:t>
            </a:r>
            <a:r>
              <a:rPr lang="en-US" dirty="0"/>
              <a:t> </a:t>
            </a:r>
            <a:r>
              <a:rPr lang="en-US" dirty="0" err="1"/>
              <a:t>à</a:t>
            </a:r>
            <a:r>
              <a:rPr lang="en-US" dirty="0"/>
              <a:t> (</a:t>
            </a:r>
            <a:r>
              <a:rPr lang="en-US" dirty="0" err="1"/>
              <a:t>i</a:t>
            </a:r>
            <a:r>
              <a:rPr lang="en-US" dirty="0"/>
              <a:t>) </a:t>
            </a:r>
            <a:r>
              <a:rPr lang="en-US" dirty="0" err="1"/>
              <a:t>si</a:t>
            </a:r>
            <a:r>
              <a:rPr lang="en-US" dirty="0"/>
              <a:t> les </a:t>
            </a:r>
            <a:r>
              <a:rPr lang="en-US" dirty="0" err="1"/>
              <a:t>responsabilités</a:t>
            </a:r>
            <a:r>
              <a:rPr lang="en-US" dirty="0"/>
              <a:t> pour </a:t>
            </a:r>
            <a:r>
              <a:rPr lang="en-US" dirty="0" err="1"/>
              <a:t>l'assainissement</a:t>
            </a:r>
            <a:r>
              <a:rPr lang="en-US" dirty="0"/>
              <a:t> </a:t>
            </a:r>
            <a:r>
              <a:rPr lang="en-US" dirty="0" err="1"/>
              <a:t>raccordé</a:t>
            </a:r>
            <a:r>
              <a:rPr lang="en-US" dirty="0"/>
              <a:t> au </a:t>
            </a:r>
            <a:r>
              <a:rPr lang="en-US" dirty="0" err="1"/>
              <a:t>réseau</a:t>
            </a:r>
            <a:r>
              <a:rPr lang="en-US" dirty="0"/>
              <a:t> et non </a:t>
            </a:r>
            <a:r>
              <a:rPr lang="en-US" dirty="0" err="1"/>
              <a:t>raccordé</a:t>
            </a:r>
            <a:r>
              <a:rPr lang="en-US" dirty="0"/>
              <a:t> au </a:t>
            </a:r>
            <a:r>
              <a:rPr lang="en-US" dirty="0" err="1"/>
              <a:t>réseau</a:t>
            </a:r>
            <a:r>
              <a:rPr lang="en-US" dirty="0"/>
              <a:t> </a:t>
            </a:r>
            <a:r>
              <a:rPr lang="en-US" dirty="0" err="1"/>
              <a:t>sont</a:t>
            </a:r>
            <a:r>
              <a:rPr lang="en-US" dirty="0"/>
              <a:t> </a:t>
            </a:r>
            <a:r>
              <a:rPr lang="en-US" dirty="0" err="1"/>
              <a:t>séparées</a:t>
            </a:r>
            <a:r>
              <a:rPr lang="en-US" dirty="0"/>
              <a:t> </a:t>
            </a:r>
            <a:r>
              <a:rPr lang="en-US" dirty="0" err="1"/>
              <a:t>ou</a:t>
            </a:r>
            <a:r>
              <a:rPr lang="en-US" dirty="0"/>
              <a:t> </a:t>
            </a:r>
            <a:r>
              <a:rPr lang="en-US" dirty="0" err="1"/>
              <a:t>intégrées</a:t>
            </a:r>
            <a:r>
              <a:rPr lang="en-US" dirty="0"/>
              <a:t>, et (ii) </a:t>
            </a:r>
            <a:r>
              <a:rPr lang="en-US" dirty="0" err="1"/>
              <a:t>s'il</a:t>
            </a:r>
            <a:r>
              <a:rPr lang="en-US" dirty="0"/>
              <a:t> </a:t>
            </a:r>
            <a:r>
              <a:rPr lang="en-US" dirty="0" err="1"/>
              <a:t>existe</a:t>
            </a:r>
            <a:r>
              <a:rPr lang="en-US" dirty="0"/>
              <a:t> </a:t>
            </a:r>
            <a:r>
              <a:rPr lang="en-US" dirty="0" err="1"/>
              <a:t>une</a:t>
            </a:r>
            <a:r>
              <a:rPr lang="en-US" dirty="0"/>
              <a:t> </a:t>
            </a:r>
            <a:r>
              <a:rPr lang="en-US" dirty="0" err="1"/>
              <a:t>différence</a:t>
            </a:r>
            <a:r>
              <a:rPr lang="en-US" dirty="0"/>
              <a:t> entre les </a:t>
            </a:r>
            <a:r>
              <a:rPr lang="en-US" dirty="0" err="1"/>
              <a:t>responsabilités</a:t>
            </a:r>
            <a:r>
              <a:rPr lang="en-US" dirty="0"/>
              <a:t> de jure et </a:t>
            </a:r>
            <a:r>
              <a:rPr lang="en-US" dirty="0" err="1"/>
              <a:t>leur</a:t>
            </a:r>
            <a:r>
              <a:rPr lang="en-US" dirty="0"/>
              <a:t> mise </a:t>
            </a:r>
            <a:r>
              <a:rPr lang="en-US" dirty="0" err="1"/>
              <a:t>en</a:t>
            </a:r>
            <a:r>
              <a:rPr lang="en-US" dirty="0"/>
              <a:t> </a:t>
            </a:r>
            <a:r>
              <a:rPr lang="en-US" dirty="0" err="1"/>
              <a:t>œuvre</a:t>
            </a:r>
            <a:r>
              <a:rPr lang="en-US" dirty="0"/>
              <a:t> de facto.</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28</a:t>
            </a:fld>
            <a:endParaRPr lang="en-US"/>
          </a:p>
        </p:txBody>
      </p:sp>
    </p:spTree>
    <p:extLst>
      <p:ext uri="{BB962C8B-B14F-4D97-AF65-F5344CB8AC3E}">
        <p14:creationId xmlns:p14="http://schemas.microsoft.com/office/powerpoint/2010/main" val="2135186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0" i="0" u="none" strike="noStrike" dirty="0">
                <a:solidFill>
                  <a:srgbClr val="000000"/>
                </a:solidFill>
                <a:effectLst/>
                <a:latin typeface="Calibri" panose="020F0502020204030204" pitchFamily="34" charset="0"/>
              </a:rPr>
              <a:t>Notes pour les </a:t>
            </a:r>
            <a:r>
              <a:rPr lang="en-GB" sz="1800" b="0" i="0" u="none" strike="noStrike" dirty="0" err="1">
                <a:solidFill>
                  <a:srgbClr val="000000"/>
                </a:solidFill>
                <a:effectLst/>
                <a:latin typeface="Calibri" panose="020F0502020204030204" pitchFamily="34" charset="0"/>
              </a:rPr>
              <a:t>facilitateurs</a:t>
            </a:r>
            <a:r>
              <a:rPr lang="en-GB" sz="1800" b="0" i="0" u="none" strike="noStrike" dirty="0">
                <a:solidFill>
                  <a:srgbClr val="000000"/>
                </a:solidFill>
                <a:effectLst/>
                <a:latin typeface="Calibri" panose="020F0502020204030204" pitchFamily="34" charset="0"/>
              </a:rPr>
              <a:t>/</a:t>
            </a:r>
            <a:r>
              <a:rPr lang="en-GB" sz="1800" b="0" i="0" u="none" strike="noStrike" dirty="0" err="1">
                <a:solidFill>
                  <a:srgbClr val="000000"/>
                </a:solidFill>
                <a:effectLst/>
                <a:latin typeface="Calibri" panose="020F0502020204030204" pitchFamily="34" charset="0"/>
              </a:rPr>
              <a:t>formateurs</a:t>
            </a:r>
            <a:r>
              <a:rPr lang="en-GB" sz="1800" b="0" i="0" u="none" strike="noStrike" dirty="0">
                <a:solidFill>
                  <a:srgbClr val="000000"/>
                </a:solidFill>
                <a:effectLst/>
                <a:latin typeface="Calibri" panose="020F0502020204030204" pitchFamily="34" charset="0"/>
              </a:rPr>
              <a:t> :</a:t>
            </a:r>
          </a:p>
          <a:p>
            <a:pPr algn="just" rtl="0">
              <a:spcBef>
                <a:spcPts val="0"/>
              </a:spcBef>
              <a:spcAft>
                <a:spcPts val="600"/>
              </a:spcAft>
            </a:pPr>
            <a:endParaRPr lang="en-GB" sz="1800" b="0" i="0" u="none" strike="noStrike" dirty="0">
              <a:solidFill>
                <a:srgbClr val="000000"/>
              </a:solidFill>
              <a:effectLst/>
              <a:latin typeface="Calibri" panose="020F0502020204030204" pitchFamily="34" charset="0"/>
            </a:endParaRPr>
          </a:p>
          <a:p>
            <a:pPr marL="285750" indent="-285750" algn="just" rtl="0">
              <a:spcBef>
                <a:spcPts val="0"/>
              </a:spcBef>
              <a:spcAft>
                <a:spcPts val="600"/>
              </a:spcAft>
              <a:buFont typeface="Arial" panose="020B0604020202020204" pitchFamily="34" charset="0"/>
              <a:buChar char="•"/>
            </a:pPr>
            <a:r>
              <a:rPr lang="en-GB" sz="1800" b="0" i="0" u="none" strike="noStrike" dirty="0" err="1">
                <a:solidFill>
                  <a:srgbClr val="000000"/>
                </a:solidFill>
                <a:effectLst/>
                <a:latin typeface="Calibri" panose="020F0502020204030204" pitchFamily="34" charset="0"/>
              </a:rPr>
              <a:t>Cette</a:t>
            </a:r>
            <a:r>
              <a:rPr lang="en-GB" sz="1800" b="0" i="0" u="none" strike="noStrike" dirty="0">
                <a:solidFill>
                  <a:srgbClr val="000000"/>
                </a:solidFill>
                <a:effectLst/>
                <a:latin typeface="Calibri" panose="020F0502020204030204" pitchFamily="34" charset="0"/>
              </a:rPr>
              <a:t> diapositive </a:t>
            </a:r>
            <a:r>
              <a:rPr lang="en-GB" sz="1800" b="0" i="0" u="none" strike="noStrike" dirty="0" err="1">
                <a:solidFill>
                  <a:srgbClr val="000000"/>
                </a:solidFill>
                <a:effectLst/>
                <a:latin typeface="Calibri" panose="020F0502020204030204" pitchFamily="34" charset="0"/>
              </a:rPr>
              <a:t>fournit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quelques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recommandations</a:t>
            </a:r>
            <a:r>
              <a:rPr lang="en-GB" sz="1800" b="0" i="0" u="none" strike="noStrike" dirty="0">
                <a:solidFill>
                  <a:srgbClr val="000000"/>
                </a:solidFill>
                <a:effectLst/>
                <a:latin typeface="Calibri" panose="020F0502020204030204" pitchFamily="34" charset="0"/>
              </a:rPr>
              <a:t> sur la conception et la mise </a:t>
            </a:r>
            <a:r>
              <a:rPr lang="en-GB" sz="1800" b="0" i="0" u="none" strike="noStrike" dirty="0" err="1">
                <a:solidFill>
                  <a:srgbClr val="000000"/>
                </a:solidFill>
                <a:effectLst/>
                <a:latin typeface="Calibri" panose="020F0502020204030204" pitchFamily="34" charset="0"/>
              </a:rPr>
              <a:t>en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œuvre</a:t>
            </a:r>
            <a:r>
              <a:rPr lang="en-GB" sz="1800" b="0" i="0" u="none" strike="noStrike" dirty="0">
                <a:solidFill>
                  <a:srgbClr val="000000"/>
                </a:solidFill>
                <a:effectLst/>
                <a:latin typeface="Calibri" panose="020F0502020204030204" pitchFamily="34" charset="0"/>
              </a:rPr>
              <a:t> des </a:t>
            </a:r>
            <a:r>
              <a:rPr lang="en-GB" sz="1800" b="0" i="0" u="none" strike="noStrike" dirty="0" err="1">
                <a:solidFill>
                  <a:srgbClr val="000000"/>
                </a:solidFill>
                <a:effectLst/>
                <a:latin typeface="Calibri" panose="020F0502020204030204" pitchFamily="34" charset="0"/>
              </a:rPr>
              <a:t>mandats</a:t>
            </a:r>
            <a:r>
              <a:rPr lang="en-GB" sz="1800" b="0" i="0" u="none" strike="noStrike" dirty="0">
                <a:solidFill>
                  <a:srgbClr val="000000"/>
                </a:solidFill>
                <a:effectLst/>
                <a:latin typeface="Calibri" panose="020F0502020204030204" pitchFamily="34" charset="0"/>
              </a:rPr>
              <a:t>, et </a:t>
            </a:r>
            <a:r>
              <a:rPr lang="en-GB" sz="1800" b="0" i="0" u="none" strike="noStrike" dirty="0" err="1">
                <a:solidFill>
                  <a:srgbClr val="000000"/>
                </a:solidFill>
                <a:effectLst/>
                <a:latin typeface="Calibri" panose="020F0502020204030204" pitchFamily="34" charset="0"/>
              </a:rPr>
              <a:t>offre</a:t>
            </a:r>
            <a:r>
              <a:rPr lang="en-GB" sz="1800" b="0" i="0" u="none" strike="noStrike" dirty="0">
                <a:solidFill>
                  <a:srgbClr val="000000"/>
                </a:solidFill>
                <a:effectLst/>
                <a:latin typeface="Calibri" panose="020F0502020204030204" pitchFamily="34" charset="0"/>
              </a:rPr>
              <a:t> de nouveau aux participants </a:t>
            </a:r>
            <a:r>
              <a:rPr lang="en-GB" sz="1800" b="0" i="0" u="none" strike="noStrike" dirty="0" err="1">
                <a:solidFill>
                  <a:srgbClr val="000000"/>
                </a:solidFill>
                <a:effectLst/>
                <a:latin typeface="Calibri" panose="020F0502020204030204" pitchFamily="34" charset="0"/>
              </a:rPr>
              <a:t>l'occasion</a:t>
            </a:r>
            <a:r>
              <a:rPr lang="en-GB" sz="1800" b="0" i="0" u="none" strike="noStrike" dirty="0">
                <a:solidFill>
                  <a:srgbClr val="000000"/>
                </a:solidFill>
                <a:effectLst/>
                <a:latin typeface="Calibri" panose="020F0502020204030204" pitchFamily="34" charset="0"/>
              </a:rPr>
              <a:t> de </a:t>
            </a:r>
            <a:r>
              <a:rPr lang="en-GB" sz="1800" b="0" i="0" u="none" strike="noStrike" dirty="0" err="1">
                <a:solidFill>
                  <a:srgbClr val="000000"/>
                </a:solidFill>
                <a:effectLst/>
                <a:latin typeface="Calibri" panose="020F0502020204030204" pitchFamily="34" charset="0"/>
              </a:rPr>
              <a:t>réfléchir</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à</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leur</a:t>
            </a:r>
            <a:r>
              <a:rPr lang="en-GB" sz="1800" b="0" i="0" u="none" strike="noStrike" dirty="0">
                <a:solidFill>
                  <a:srgbClr val="000000"/>
                </a:solidFill>
                <a:effectLst/>
                <a:latin typeface="Calibri" panose="020F0502020204030204" pitchFamily="34" charset="0"/>
              </a:rPr>
              <a:t> propre </a:t>
            </a:r>
            <a:r>
              <a:rPr lang="en-GB" sz="1800" b="0" i="0" u="none" strike="noStrike" dirty="0" err="1">
                <a:solidFill>
                  <a:srgbClr val="000000"/>
                </a:solidFill>
                <a:effectLst/>
                <a:latin typeface="Calibri" panose="020F0502020204030204" pitchFamily="34" charset="0"/>
              </a:rPr>
              <a:t>contexte</a:t>
            </a:r>
            <a:r>
              <a:rPr lang="en-GB" sz="1800" b="0" i="0" u="none" strike="noStrike"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29</a:t>
            </a:fld>
            <a:endParaRPr lang="en-US"/>
          </a:p>
        </p:txBody>
      </p:sp>
    </p:spTree>
    <p:extLst>
      <p:ext uri="{BB962C8B-B14F-4D97-AF65-F5344CB8AC3E}">
        <p14:creationId xmlns:p14="http://schemas.microsoft.com/office/powerpoint/2010/main" val="3440229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30</a:t>
            </a:fld>
            <a:endParaRPr lang="en-US"/>
          </a:p>
        </p:txBody>
      </p:sp>
    </p:spTree>
    <p:extLst>
      <p:ext uri="{BB962C8B-B14F-4D97-AF65-F5344CB8AC3E}">
        <p14:creationId xmlns:p14="http://schemas.microsoft.com/office/powerpoint/2010/main" val="270696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La </a:t>
            </a:r>
            <a:r>
              <a:rPr lang="en-US" dirty="0" err="1"/>
              <a:t>responsabilité</a:t>
            </a:r>
            <a:r>
              <a:rPr lang="en-US" dirty="0"/>
              <a:t> </a:t>
            </a:r>
            <a:r>
              <a:rPr lang="en-US" dirty="0" err="1"/>
              <a:t>est</a:t>
            </a:r>
            <a:r>
              <a:rPr lang="en-US" dirty="0"/>
              <a:t> un </a:t>
            </a:r>
            <a:r>
              <a:rPr lang="en-US" dirty="0" err="1"/>
              <a:t>terme</a:t>
            </a:r>
            <a:r>
              <a:rPr lang="en-US" dirty="0"/>
              <a:t> </a:t>
            </a:r>
            <a:r>
              <a:rPr lang="en-US" dirty="0" err="1"/>
              <a:t>souvent</a:t>
            </a:r>
            <a:r>
              <a:rPr lang="en-US" dirty="0"/>
              <a:t> </a:t>
            </a:r>
            <a:r>
              <a:rPr lang="en-US" dirty="0" err="1"/>
              <a:t>utilisé</a:t>
            </a:r>
            <a:r>
              <a:rPr lang="en-US" dirty="0"/>
              <a:t>, </a:t>
            </a:r>
            <a:r>
              <a:rPr lang="en-US" dirty="0" err="1"/>
              <a:t>mais</a:t>
            </a:r>
            <a:r>
              <a:rPr lang="en-US" dirty="0"/>
              <a:t> </a:t>
            </a:r>
            <a:r>
              <a:rPr lang="en-US" dirty="0" err="1"/>
              <a:t>aussi</a:t>
            </a:r>
            <a:r>
              <a:rPr lang="en-US" dirty="0"/>
              <a:t> </a:t>
            </a:r>
            <a:r>
              <a:rPr lang="en-US" dirty="0" err="1"/>
              <a:t>souvent</a:t>
            </a:r>
            <a:r>
              <a:rPr lang="en-US" dirty="0"/>
              <a:t> </a:t>
            </a:r>
            <a:r>
              <a:rPr lang="en-US" dirty="0" err="1"/>
              <a:t>interprété</a:t>
            </a:r>
            <a:r>
              <a:rPr lang="en-US" dirty="0"/>
              <a:t> de </a:t>
            </a:r>
            <a:r>
              <a:rPr lang="en-US" dirty="0" err="1"/>
              <a:t>différentes</a:t>
            </a:r>
            <a:r>
              <a:rPr lang="en-US" dirty="0"/>
              <a:t> manières.</a:t>
            </a:r>
          </a:p>
          <a:p>
            <a:pPr marL="171450" indent="-171450">
              <a:buFont typeface="Arial" panose="020B0604020202020204" pitchFamily="34" charset="0"/>
              <a:buChar char="•"/>
            </a:pPr>
            <a:r>
              <a:rPr lang="en-US" dirty="0" err="1"/>
              <a:t>Ainsi</a:t>
            </a:r>
            <a:r>
              <a:rPr lang="en-US" dirty="0"/>
              <a:t>, </a:t>
            </a:r>
            <a:r>
              <a:rPr lang="en-US" dirty="0" err="1"/>
              <a:t>cette</a:t>
            </a:r>
            <a:r>
              <a:rPr lang="en-US" dirty="0"/>
              <a:t> diapositive </a:t>
            </a:r>
            <a:r>
              <a:rPr lang="en-US" dirty="0" err="1"/>
              <a:t>offre</a:t>
            </a:r>
            <a:r>
              <a:rPr lang="en-US" dirty="0"/>
              <a:t> </a:t>
            </a:r>
            <a:r>
              <a:rPr lang="en-US" dirty="0" err="1"/>
              <a:t>l'occasion</a:t>
            </a:r>
            <a:r>
              <a:rPr lang="en-US" dirty="0"/>
              <a:t> de </a:t>
            </a:r>
            <a:r>
              <a:rPr lang="en-US" dirty="0" err="1"/>
              <a:t>convenir</a:t>
            </a:r>
            <a:r>
              <a:rPr lang="en-US" dirty="0"/>
              <a:t> </a:t>
            </a:r>
            <a:r>
              <a:rPr lang="en-US" dirty="0" err="1"/>
              <a:t>d'une</a:t>
            </a:r>
            <a:r>
              <a:rPr lang="en-US" dirty="0"/>
              <a:t> </a:t>
            </a:r>
            <a:r>
              <a:rPr lang="en-US" dirty="0" err="1"/>
              <a:t>définition</a:t>
            </a:r>
            <a:r>
              <a:rPr lang="en-US" dirty="0"/>
              <a:t> commune dans le but de </a:t>
            </a:r>
            <a:r>
              <a:rPr lang="en-US" dirty="0" err="1"/>
              <a:t>comprendre</a:t>
            </a:r>
            <a:r>
              <a:rPr lang="en-US" dirty="0"/>
              <a:t> la </a:t>
            </a:r>
            <a:r>
              <a:rPr lang="en-US" dirty="0" err="1"/>
              <a:t>responsabilité</a:t>
            </a:r>
            <a:r>
              <a:rPr lang="en-US" dirty="0"/>
              <a:t> dans le cadre du CWIS.</a:t>
            </a:r>
          </a:p>
          <a:p>
            <a:pPr marL="171450" indent="-171450">
              <a:buFont typeface="Arial" panose="020B0604020202020204" pitchFamily="34" charset="0"/>
              <a:buChar char="•"/>
            </a:pPr>
            <a:r>
              <a:rPr lang="en-US" dirty="0"/>
              <a:t>La </a:t>
            </a:r>
            <a:r>
              <a:rPr lang="en-US" dirty="0" err="1"/>
              <a:t>liste</a:t>
            </a:r>
            <a:r>
              <a:rPr lang="en-US" dirty="0"/>
              <a:t> des </a:t>
            </a:r>
            <a:r>
              <a:rPr lang="en-US" dirty="0" err="1"/>
              <a:t>mécanismes</a:t>
            </a:r>
            <a:r>
              <a:rPr lang="en-US" dirty="0"/>
              <a:t> de </a:t>
            </a:r>
            <a:r>
              <a:rPr lang="en-US" dirty="0" err="1"/>
              <a:t>responsabilité</a:t>
            </a:r>
            <a:r>
              <a:rPr lang="en-US" dirty="0"/>
              <a:t> </a:t>
            </a:r>
            <a:r>
              <a:rPr lang="en-US" dirty="0" err="1"/>
              <a:t>offre</a:t>
            </a:r>
            <a:r>
              <a:rPr lang="en-US" dirty="0"/>
              <a:t> de nouveau aux participants </a:t>
            </a:r>
            <a:r>
              <a:rPr lang="en-US" dirty="0" err="1"/>
              <a:t>l'occasion</a:t>
            </a:r>
            <a:r>
              <a:rPr lang="en-US" dirty="0"/>
              <a:t> de </a:t>
            </a:r>
            <a:r>
              <a:rPr lang="en-US" dirty="0" err="1"/>
              <a:t>réfléchir</a:t>
            </a:r>
            <a:r>
              <a:rPr lang="en-US" dirty="0"/>
              <a:t> </a:t>
            </a:r>
            <a:r>
              <a:rPr lang="en-US" dirty="0" err="1"/>
              <a:t>à</a:t>
            </a:r>
            <a:r>
              <a:rPr lang="en-US" dirty="0"/>
              <a:t> </a:t>
            </a:r>
            <a:r>
              <a:rPr lang="en-US" dirty="0" err="1"/>
              <a:t>ceux</a:t>
            </a:r>
            <a:r>
              <a:rPr lang="en-US" dirty="0"/>
              <a:t> qui </a:t>
            </a:r>
            <a:r>
              <a:rPr lang="en-US" dirty="0" err="1"/>
              <a:t>sont</a:t>
            </a:r>
            <a:r>
              <a:rPr lang="en-US" dirty="0"/>
              <a:t> </a:t>
            </a:r>
            <a:r>
              <a:rPr lang="en-US" dirty="0" err="1"/>
              <a:t>utilisés</a:t>
            </a:r>
            <a:r>
              <a:rPr lang="en-US" dirty="0"/>
              <a:t> dans </a:t>
            </a:r>
            <a:r>
              <a:rPr lang="en-US" dirty="0" err="1"/>
              <a:t>leur</a:t>
            </a:r>
            <a:r>
              <a:rPr lang="en-US" dirty="0"/>
              <a:t> </a:t>
            </a:r>
            <a:r>
              <a:rPr lang="en-US" dirty="0" err="1"/>
              <a:t>contexte</a:t>
            </a:r>
            <a:r>
              <a:rPr lang="en-US" dirty="0"/>
              <a:t>.</a:t>
            </a:r>
          </a:p>
          <a:p>
            <a:pPr marL="171450" indent="-171450">
              <a:buFont typeface="Arial" panose="020B0604020202020204" pitchFamily="34" charset="0"/>
              <a:buChar char="•"/>
            </a:pPr>
            <a:r>
              <a:rPr lang="en-US" dirty="0"/>
              <a:t>Pour </a:t>
            </a:r>
            <a:r>
              <a:rPr lang="en-US" dirty="0" err="1"/>
              <a:t>accroître</a:t>
            </a:r>
            <a:r>
              <a:rPr lang="en-US" dirty="0"/>
              <a:t> </a:t>
            </a:r>
            <a:r>
              <a:rPr lang="en-US" dirty="0" err="1"/>
              <a:t>l'engagement</a:t>
            </a:r>
            <a:r>
              <a:rPr lang="en-US" dirty="0"/>
              <a:t>, </a:t>
            </a:r>
            <a:r>
              <a:rPr lang="en-US" dirty="0" err="1"/>
              <a:t>l'utilisation</a:t>
            </a:r>
            <a:r>
              <a:rPr lang="en-US" dirty="0"/>
              <a:t> d'un sondage </a:t>
            </a:r>
            <a:r>
              <a:rPr lang="en-US" dirty="0" err="1"/>
              <a:t>en</a:t>
            </a:r>
            <a:r>
              <a:rPr lang="en-US" dirty="0"/>
              <a:t> </a:t>
            </a:r>
            <a:r>
              <a:rPr lang="en-US" dirty="0" err="1"/>
              <a:t>ligne</a:t>
            </a:r>
            <a:r>
              <a:rPr lang="en-US" dirty="0"/>
              <a:t> </a:t>
            </a:r>
            <a:r>
              <a:rPr lang="en-US" dirty="0" err="1"/>
              <a:t>pourrait</a:t>
            </a:r>
            <a:r>
              <a:rPr lang="en-US" dirty="0"/>
              <a:t> </a:t>
            </a:r>
            <a:r>
              <a:rPr lang="en-US" dirty="0" err="1"/>
              <a:t>fournir</a:t>
            </a:r>
            <a:r>
              <a:rPr lang="en-US" dirty="0"/>
              <a:t> un aperçu </a:t>
            </a:r>
            <a:r>
              <a:rPr lang="en-US" dirty="0" err="1"/>
              <a:t>rapide</a:t>
            </a:r>
            <a:r>
              <a:rPr lang="en-US" dirty="0"/>
              <a:t> des </a:t>
            </a:r>
            <a:r>
              <a:rPr lang="en-US" dirty="0" err="1"/>
              <a:t>mécanismes</a:t>
            </a:r>
            <a:r>
              <a:rPr lang="en-US" dirty="0"/>
              <a:t> de </a:t>
            </a:r>
            <a:r>
              <a:rPr lang="en-US" dirty="0" err="1"/>
              <a:t>responsabilité</a:t>
            </a:r>
            <a:r>
              <a:rPr lang="en-US" dirty="0"/>
              <a:t> </a:t>
            </a:r>
            <a:r>
              <a:rPr lang="en-US" dirty="0" err="1"/>
              <a:t>utilisés</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31</a:t>
            </a:fld>
            <a:endParaRPr lang="en-US"/>
          </a:p>
        </p:txBody>
      </p:sp>
    </p:spTree>
    <p:extLst>
      <p:ext uri="{BB962C8B-B14F-4D97-AF65-F5344CB8AC3E}">
        <p14:creationId xmlns:p14="http://schemas.microsoft.com/office/powerpoint/2010/main" val="232066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formateurs</a:t>
            </a:r>
            <a:r>
              <a:rPr lang="en-US" dirty="0"/>
              <a:t> :</a:t>
            </a:r>
          </a:p>
          <a:p>
            <a:endParaRPr lang="en-US" dirty="0"/>
          </a:p>
          <a:p>
            <a:pPr marL="171450" indent="-171450">
              <a:buFont typeface="Arial" panose="020B0604020202020204" pitchFamily="34" charset="0"/>
              <a:buChar char="•"/>
            </a:pPr>
            <a:r>
              <a:rPr lang="en-US" dirty="0"/>
              <a:t>La </a:t>
            </a:r>
            <a:r>
              <a:rPr lang="en-US" dirty="0" err="1"/>
              <a:t>liste</a:t>
            </a:r>
            <a:r>
              <a:rPr lang="en-US" dirty="0"/>
              <a:t> des </a:t>
            </a:r>
            <a:r>
              <a:rPr lang="en-US" dirty="0" err="1"/>
              <a:t>mécanismes</a:t>
            </a:r>
            <a:r>
              <a:rPr lang="en-US" dirty="0"/>
              <a:t> de </a:t>
            </a:r>
            <a:r>
              <a:rPr lang="en-US" dirty="0" err="1"/>
              <a:t>responsabilité</a:t>
            </a:r>
            <a:r>
              <a:rPr lang="en-US" dirty="0"/>
              <a:t> </a:t>
            </a:r>
            <a:r>
              <a:rPr lang="en-US" dirty="0" err="1"/>
              <a:t>offre</a:t>
            </a:r>
            <a:r>
              <a:rPr lang="en-US" dirty="0"/>
              <a:t> de nouveau aux participants </a:t>
            </a:r>
            <a:r>
              <a:rPr lang="en-US" dirty="0" err="1"/>
              <a:t>l'occasion</a:t>
            </a:r>
            <a:r>
              <a:rPr lang="en-US" dirty="0"/>
              <a:t> de </a:t>
            </a:r>
            <a:r>
              <a:rPr lang="en-US" dirty="0" err="1"/>
              <a:t>réfléchir</a:t>
            </a:r>
            <a:r>
              <a:rPr lang="en-US" dirty="0"/>
              <a:t> </a:t>
            </a:r>
            <a:r>
              <a:rPr lang="en-US" dirty="0" err="1"/>
              <a:t>à</a:t>
            </a:r>
            <a:r>
              <a:rPr lang="en-US" dirty="0"/>
              <a:t> </a:t>
            </a:r>
            <a:r>
              <a:rPr lang="en-US" dirty="0" err="1"/>
              <a:t>ceux</a:t>
            </a:r>
            <a:r>
              <a:rPr lang="en-US" dirty="0"/>
              <a:t> qui </a:t>
            </a:r>
            <a:r>
              <a:rPr lang="en-US" dirty="0" err="1"/>
              <a:t>sont</a:t>
            </a:r>
            <a:r>
              <a:rPr lang="en-US" dirty="0"/>
              <a:t> </a:t>
            </a:r>
            <a:r>
              <a:rPr lang="en-US" dirty="0" err="1"/>
              <a:t>utilisés</a:t>
            </a:r>
            <a:r>
              <a:rPr lang="en-US" dirty="0"/>
              <a:t> dans </a:t>
            </a:r>
            <a:r>
              <a:rPr lang="en-US" dirty="0" err="1"/>
              <a:t>leur</a:t>
            </a:r>
            <a:r>
              <a:rPr lang="en-US" dirty="0"/>
              <a:t> </a:t>
            </a:r>
            <a:r>
              <a:rPr lang="en-US" dirty="0" err="1"/>
              <a:t>contexte</a:t>
            </a:r>
            <a:r>
              <a:rPr lang="en-US" dirty="0"/>
              <a:t>.</a:t>
            </a:r>
          </a:p>
          <a:p>
            <a:pPr marL="171450" indent="-171450">
              <a:buFont typeface="Arial" panose="020B0604020202020204" pitchFamily="34" charset="0"/>
              <a:buChar char="•"/>
            </a:pPr>
            <a:r>
              <a:rPr lang="en-US" dirty="0"/>
              <a:t>Pour augmenter </a:t>
            </a:r>
            <a:r>
              <a:rPr lang="en-US" dirty="0" err="1"/>
              <a:t>l'engagement</a:t>
            </a:r>
            <a:r>
              <a:rPr lang="en-US" dirty="0"/>
              <a:t>, </a:t>
            </a:r>
            <a:r>
              <a:rPr lang="en-US" dirty="0" err="1"/>
              <a:t>l'utilisation</a:t>
            </a:r>
            <a:r>
              <a:rPr lang="en-US" dirty="0"/>
              <a:t> d'un sondage </a:t>
            </a:r>
            <a:r>
              <a:rPr lang="en-US" dirty="0" err="1"/>
              <a:t>en</a:t>
            </a:r>
            <a:r>
              <a:rPr lang="en-US" dirty="0"/>
              <a:t> </a:t>
            </a:r>
            <a:r>
              <a:rPr lang="en-US" dirty="0" err="1"/>
              <a:t>ligne</a:t>
            </a:r>
            <a:r>
              <a:rPr lang="en-US" dirty="0"/>
              <a:t> </a:t>
            </a:r>
            <a:r>
              <a:rPr lang="en-US" dirty="0" err="1"/>
              <a:t>pourrait</a:t>
            </a:r>
            <a:r>
              <a:rPr lang="en-US" dirty="0"/>
              <a:t> </a:t>
            </a:r>
            <a:r>
              <a:rPr lang="en-US" dirty="0" err="1"/>
              <a:t>fournir</a:t>
            </a:r>
            <a:r>
              <a:rPr lang="en-US" dirty="0"/>
              <a:t> un aperçu </a:t>
            </a:r>
            <a:r>
              <a:rPr lang="en-US" dirty="0" err="1"/>
              <a:t>rapide</a:t>
            </a:r>
            <a:r>
              <a:rPr lang="en-US" dirty="0"/>
              <a:t> des </a:t>
            </a:r>
            <a:r>
              <a:rPr lang="en-US" dirty="0" err="1"/>
              <a:t>mécanismes</a:t>
            </a:r>
            <a:r>
              <a:rPr lang="en-US" dirty="0"/>
              <a:t> de </a:t>
            </a:r>
            <a:r>
              <a:rPr lang="en-US" dirty="0" err="1"/>
              <a:t>responsabilité</a:t>
            </a:r>
            <a:r>
              <a:rPr lang="en-US" dirty="0"/>
              <a:t> </a:t>
            </a:r>
            <a:r>
              <a:rPr lang="en-US" dirty="0" err="1"/>
              <a:t>utilisés</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32</a:t>
            </a:fld>
            <a:endParaRPr lang="en-US"/>
          </a:p>
        </p:txBody>
      </p:sp>
    </p:spTree>
    <p:extLst>
      <p:ext uri="{BB962C8B-B14F-4D97-AF65-F5344CB8AC3E}">
        <p14:creationId xmlns:p14="http://schemas.microsoft.com/office/powerpoint/2010/main" val="527950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La section sur la planification et la gestion des </a:t>
            </a:r>
            <a:r>
              <a:rPr lang="en-US" dirty="0" err="1"/>
              <a:t>ressources</a:t>
            </a:r>
            <a:r>
              <a:rPr lang="en-US" dirty="0"/>
              <a:t> commence par </a:t>
            </a:r>
            <a:r>
              <a:rPr lang="en-US" dirty="0" err="1"/>
              <a:t>quelques</a:t>
            </a:r>
            <a:r>
              <a:rPr lang="en-US" dirty="0"/>
              <a:t> </a:t>
            </a:r>
            <a:r>
              <a:rPr lang="en-US" dirty="0" err="1"/>
              <a:t>principes</a:t>
            </a:r>
            <a:r>
              <a:rPr lang="en-US" dirty="0"/>
              <a:t> pour guider les cadres financiers.</a:t>
            </a:r>
          </a:p>
          <a:p>
            <a:pPr marL="171450" indent="-171450">
              <a:buFont typeface="Arial" panose="020B0604020202020204" pitchFamily="34" charset="0"/>
              <a:buChar char="•"/>
            </a:pPr>
            <a:r>
              <a:rPr lang="en-US" dirty="0"/>
              <a:t>Il </a:t>
            </a:r>
            <a:r>
              <a:rPr lang="en-US" dirty="0" err="1"/>
              <a:t>convient</a:t>
            </a:r>
            <a:r>
              <a:rPr lang="en-US" dirty="0"/>
              <a:t> de noter que le </a:t>
            </a:r>
            <a:r>
              <a:rPr lang="en-US" dirty="0" err="1"/>
              <a:t>financement</a:t>
            </a:r>
            <a:r>
              <a:rPr lang="en-US" dirty="0"/>
              <a:t> </a:t>
            </a:r>
            <a:r>
              <a:rPr lang="en-US" dirty="0" err="1"/>
              <a:t>est</a:t>
            </a:r>
            <a:r>
              <a:rPr lang="en-US" dirty="0"/>
              <a:t> un </a:t>
            </a:r>
            <a:r>
              <a:rPr lang="en-US" dirty="0" err="1"/>
              <a:t>domaine</a:t>
            </a:r>
            <a:r>
              <a:rPr lang="en-US" dirty="0"/>
              <a:t> technique que de </a:t>
            </a:r>
            <a:r>
              <a:rPr lang="en-US" dirty="0" err="1"/>
              <a:t>nombreux</a:t>
            </a:r>
            <a:r>
              <a:rPr lang="en-US" dirty="0"/>
              <a:t> </a:t>
            </a:r>
            <a:r>
              <a:rPr lang="en-US" dirty="0" err="1"/>
              <a:t>professionnels</a:t>
            </a:r>
            <a:r>
              <a:rPr lang="en-US" dirty="0"/>
              <a:t> de </a:t>
            </a:r>
            <a:r>
              <a:rPr lang="en-US" dirty="0" err="1"/>
              <a:t>l'eau</a:t>
            </a:r>
            <a:r>
              <a:rPr lang="en-US" dirty="0"/>
              <a:t> et de </a:t>
            </a:r>
            <a:r>
              <a:rPr lang="en-US" dirty="0" err="1"/>
              <a:t>l'assainissement</a:t>
            </a:r>
            <a:r>
              <a:rPr lang="en-US" dirty="0"/>
              <a:t> ne </a:t>
            </a:r>
            <a:r>
              <a:rPr lang="en-US" dirty="0" err="1"/>
              <a:t>connaissent</a:t>
            </a:r>
            <a:r>
              <a:rPr lang="en-US" dirty="0"/>
              <a:t> pas </a:t>
            </a:r>
            <a:r>
              <a:rPr lang="en-US" dirty="0" err="1"/>
              <a:t>en</a:t>
            </a:r>
            <a:r>
              <a:rPr lang="en-US" dirty="0"/>
              <a:t> </a:t>
            </a:r>
            <a:r>
              <a:rPr lang="en-US" dirty="0" err="1"/>
              <a:t>détail</a:t>
            </a:r>
            <a:r>
              <a:rPr lang="en-US" dirty="0"/>
              <a:t>. La capture de </a:t>
            </a:r>
            <a:r>
              <a:rPr lang="en-US" dirty="0" err="1"/>
              <a:t>ces</a:t>
            </a:r>
            <a:r>
              <a:rPr lang="en-US" dirty="0"/>
              <a:t> </a:t>
            </a:r>
            <a:r>
              <a:rPr lang="en-US" dirty="0" err="1"/>
              <a:t>principes</a:t>
            </a:r>
            <a:r>
              <a:rPr lang="en-US" dirty="0"/>
              <a:t> </a:t>
            </a:r>
            <a:r>
              <a:rPr lang="en-US" dirty="0" err="1"/>
              <a:t>est</a:t>
            </a:r>
            <a:r>
              <a:rPr lang="en-US" dirty="0"/>
              <a:t> un point de </a:t>
            </a:r>
            <a:r>
              <a:rPr lang="en-US" dirty="0" err="1"/>
              <a:t>départ</a:t>
            </a:r>
            <a:r>
              <a:rPr lang="en-US" dirty="0"/>
              <a:t> important pour que les participants </a:t>
            </a:r>
            <a:r>
              <a:rPr lang="en-US" dirty="0" err="1"/>
              <a:t>s'impliquent</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34</a:t>
            </a:fld>
            <a:endParaRPr lang="en-US"/>
          </a:p>
        </p:txBody>
      </p:sp>
    </p:spTree>
    <p:extLst>
      <p:ext uri="{BB962C8B-B14F-4D97-AF65-F5344CB8AC3E}">
        <p14:creationId xmlns:p14="http://schemas.microsoft.com/office/powerpoint/2010/main" val="1911685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La section sur la planification et la gestion des </a:t>
            </a:r>
            <a:r>
              <a:rPr lang="en-US" dirty="0" err="1"/>
              <a:t>ressources</a:t>
            </a:r>
            <a:r>
              <a:rPr lang="en-US" dirty="0"/>
              <a:t> commence par </a:t>
            </a:r>
            <a:r>
              <a:rPr lang="en-US" dirty="0" err="1"/>
              <a:t>quelques</a:t>
            </a:r>
            <a:r>
              <a:rPr lang="en-US" dirty="0"/>
              <a:t> </a:t>
            </a:r>
            <a:r>
              <a:rPr lang="en-US" dirty="0" err="1"/>
              <a:t>principes</a:t>
            </a:r>
            <a:r>
              <a:rPr lang="en-US" dirty="0"/>
              <a:t> pour guider les cadres financiers.</a:t>
            </a:r>
          </a:p>
          <a:p>
            <a:pPr marL="171450" indent="-171450">
              <a:buFont typeface="Arial" panose="020B0604020202020204" pitchFamily="34" charset="0"/>
              <a:buChar char="•"/>
            </a:pPr>
            <a:r>
              <a:rPr lang="en-US" dirty="0"/>
              <a:t>Il </a:t>
            </a:r>
            <a:r>
              <a:rPr lang="en-US" dirty="0" err="1"/>
              <a:t>convient</a:t>
            </a:r>
            <a:r>
              <a:rPr lang="en-US" dirty="0"/>
              <a:t> de noter que le </a:t>
            </a:r>
            <a:r>
              <a:rPr lang="en-US" dirty="0" err="1"/>
              <a:t>financement</a:t>
            </a:r>
            <a:r>
              <a:rPr lang="en-US" dirty="0"/>
              <a:t> </a:t>
            </a:r>
            <a:r>
              <a:rPr lang="en-US" dirty="0" err="1"/>
              <a:t>est</a:t>
            </a:r>
            <a:r>
              <a:rPr lang="en-US" dirty="0"/>
              <a:t> un </a:t>
            </a:r>
            <a:r>
              <a:rPr lang="en-US" dirty="0" err="1"/>
              <a:t>domaine</a:t>
            </a:r>
            <a:r>
              <a:rPr lang="en-US" dirty="0"/>
              <a:t> technique que de </a:t>
            </a:r>
            <a:r>
              <a:rPr lang="en-US" dirty="0" err="1"/>
              <a:t>nombreux</a:t>
            </a:r>
            <a:r>
              <a:rPr lang="en-US" dirty="0"/>
              <a:t> </a:t>
            </a:r>
            <a:r>
              <a:rPr lang="en-US" dirty="0" err="1"/>
              <a:t>professionnels</a:t>
            </a:r>
            <a:r>
              <a:rPr lang="en-US" dirty="0"/>
              <a:t> de </a:t>
            </a:r>
            <a:r>
              <a:rPr lang="en-US" dirty="0" err="1"/>
              <a:t>l'eau</a:t>
            </a:r>
            <a:r>
              <a:rPr lang="en-US" dirty="0"/>
              <a:t> et de </a:t>
            </a:r>
            <a:r>
              <a:rPr lang="en-US" dirty="0" err="1"/>
              <a:t>l'assainissement</a:t>
            </a:r>
            <a:r>
              <a:rPr lang="en-US" dirty="0"/>
              <a:t> ne </a:t>
            </a:r>
            <a:r>
              <a:rPr lang="en-US" dirty="0" err="1"/>
              <a:t>connaissent</a:t>
            </a:r>
            <a:r>
              <a:rPr lang="en-US" dirty="0"/>
              <a:t> pas </a:t>
            </a:r>
            <a:r>
              <a:rPr lang="en-US" dirty="0" err="1"/>
              <a:t>en</a:t>
            </a:r>
            <a:r>
              <a:rPr lang="en-US" dirty="0"/>
              <a:t> </a:t>
            </a:r>
            <a:r>
              <a:rPr lang="en-US" dirty="0" err="1"/>
              <a:t>détail</a:t>
            </a:r>
            <a:r>
              <a:rPr lang="en-US" dirty="0"/>
              <a:t>. La capture de </a:t>
            </a:r>
            <a:r>
              <a:rPr lang="en-US" dirty="0" err="1"/>
              <a:t>ces</a:t>
            </a:r>
            <a:r>
              <a:rPr lang="en-US" dirty="0"/>
              <a:t> </a:t>
            </a:r>
            <a:r>
              <a:rPr lang="en-US" dirty="0" err="1"/>
              <a:t>principes</a:t>
            </a:r>
            <a:r>
              <a:rPr lang="en-US" dirty="0"/>
              <a:t> </a:t>
            </a:r>
            <a:r>
              <a:rPr lang="en-US" dirty="0" err="1"/>
              <a:t>est</a:t>
            </a:r>
            <a:r>
              <a:rPr lang="en-US" dirty="0"/>
              <a:t> un point de </a:t>
            </a:r>
            <a:r>
              <a:rPr lang="en-US" dirty="0" err="1"/>
              <a:t>départ</a:t>
            </a:r>
            <a:r>
              <a:rPr lang="en-US" dirty="0"/>
              <a:t> important pour que les participants </a:t>
            </a:r>
            <a:r>
              <a:rPr lang="en-US" dirty="0" err="1"/>
              <a:t>s'impliquent</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35</a:t>
            </a:fld>
            <a:endParaRPr lang="en-US"/>
          </a:p>
        </p:txBody>
      </p:sp>
    </p:spTree>
    <p:extLst>
      <p:ext uri="{BB962C8B-B14F-4D97-AF65-F5344CB8AC3E}">
        <p14:creationId xmlns:p14="http://schemas.microsoft.com/office/powerpoint/2010/main" val="248692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r>
              <a:rPr lang="en-US" dirty="0" err="1"/>
              <a:t>Ces</a:t>
            </a:r>
            <a:r>
              <a:rPr lang="en-US" dirty="0"/>
              <a:t> diapositives </a:t>
            </a:r>
            <a:r>
              <a:rPr lang="en-US" dirty="0" err="1"/>
              <a:t>offrent</a:t>
            </a:r>
            <a:r>
              <a:rPr lang="en-US" dirty="0"/>
              <a:t> </a:t>
            </a:r>
            <a:r>
              <a:rPr lang="en-US" dirty="0" err="1"/>
              <a:t>une</a:t>
            </a:r>
            <a:r>
              <a:rPr lang="en-US" dirty="0"/>
              <a:t> </a:t>
            </a:r>
            <a:r>
              <a:rPr lang="en-US" dirty="0" err="1"/>
              <a:t>opportunité</a:t>
            </a:r>
            <a:r>
              <a:rPr lang="en-US" dirty="0"/>
              <a:t> </a:t>
            </a:r>
            <a:r>
              <a:rPr lang="en-US" dirty="0" err="1"/>
              <a:t>d'impliquer</a:t>
            </a:r>
            <a:r>
              <a:rPr lang="en-US" dirty="0"/>
              <a:t> les participants et </a:t>
            </a:r>
            <a:r>
              <a:rPr lang="en-US" dirty="0" err="1"/>
              <a:t>d'identifier</a:t>
            </a:r>
            <a:r>
              <a:rPr lang="en-US" dirty="0"/>
              <a:t> </a:t>
            </a:r>
            <a:r>
              <a:rPr lang="en-US" dirty="0" err="1"/>
              <a:t>leurs</a:t>
            </a:r>
            <a:r>
              <a:rPr lang="en-US" dirty="0"/>
              <a:t> perceptions et </a:t>
            </a:r>
            <a:r>
              <a:rPr lang="en-US" dirty="0" err="1"/>
              <a:t>leur</a:t>
            </a:r>
            <a:r>
              <a:rPr lang="en-US" dirty="0"/>
              <a:t> </a:t>
            </a:r>
            <a:r>
              <a:rPr lang="en-US" dirty="0" err="1"/>
              <a:t>compréhension</a:t>
            </a:r>
            <a:r>
              <a:rPr lang="en-US" dirty="0"/>
              <a:t> </a:t>
            </a:r>
            <a:r>
              <a:rPr lang="en-US" dirty="0" err="1"/>
              <a:t>actuelles</a:t>
            </a:r>
            <a:r>
              <a:rPr lang="en-US" dirty="0"/>
              <a:t> de CWIS.</a:t>
            </a:r>
          </a:p>
          <a:p>
            <a:endParaRPr lang="en-US" dirty="0"/>
          </a:p>
          <a:p>
            <a:r>
              <a:rPr lang="en-US" dirty="0"/>
              <a:t>Demander aux participants de </a:t>
            </a:r>
            <a:r>
              <a:rPr lang="en-US" dirty="0" err="1"/>
              <a:t>partager</a:t>
            </a:r>
            <a:r>
              <a:rPr lang="en-US" dirty="0"/>
              <a:t> </a:t>
            </a:r>
            <a:r>
              <a:rPr lang="en-US" dirty="0" err="1"/>
              <a:t>leurs</a:t>
            </a:r>
            <a:r>
              <a:rPr lang="en-US" dirty="0"/>
              <a:t> </a:t>
            </a:r>
            <a:r>
              <a:rPr lang="en-US" dirty="0" err="1"/>
              <a:t>réflexions</a:t>
            </a:r>
            <a:r>
              <a:rPr lang="en-US" dirty="0"/>
              <a:t> sur </a:t>
            </a:r>
            <a:r>
              <a:rPr lang="en-US" dirty="0" err="1"/>
              <a:t>ce</a:t>
            </a:r>
            <a:r>
              <a:rPr lang="en-US" dirty="0"/>
              <a:t> que CWIS "</a:t>
            </a:r>
            <a:r>
              <a:rPr lang="en-US" dirty="0" err="1"/>
              <a:t>est</a:t>
            </a:r>
            <a:r>
              <a:rPr lang="en-US" dirty="0"/>
              <a:t> et </a:t>
            </a:r>
            <a:r>
              <a:rPr lang="en-US" dirty="0" err="1"/>
              <a:t>n'est</a:t>
            </a:r>
            <a:r>
              <a:rPr lang="en-US" dirty="0"/>
              <a:t> pas" </a:t>
            </a:r>
            <a:r>
              <a:rPr lang="en-US" dirty="0" err="1"/>
              <a:t>avant</a:t>
            </a:r>
            <a:r>
              <a:rPr lang="en-US" dirty="0"/>
              <a:t> de </a:t>
            </a:r>
            <a:r>
              <a:rPr lang="en-US" dirty="0" err="1"/>
              <a:t>partager</a:t>
            </a:r>
            <a:r>
              <a:rPr lang="en-US" dirty="0"/>
              <a:t> le </a:t>
            </a:r>
            <a:r>
              <a:rPr lang="en-US" dirty="0" err="1"/>
              <a:t>contenu</a:t>
            </a:r>
            <a:r>
              <a:rPr lang="en-US" dirty="0"/>
              <a:t> de la diapositive </a:t>
            </a:r>
            <a:r>
              <a:rPr lang="en-US" dirty="0" err="1"/>
              <a:t>encouragera</a:t>
            </a:r>
            <a:r>
              <a:rPr lang="en-US" dirty="0"/>
              <a:t> </a:t>
            </a:r>
            <a:r>
              <a:rPr lang="en-US" dirty="0" err="1"/>
              <a:t>leur</a:t>
            </a:r>
            <a:r>
              <a:rPr lang="en-US" dirty="0"/>
              <a:t> engagement.</a:t>
            </a:r>
          </a:p>
          <a:p>
            <a:endParaRPr lang="en-US" dirty="0"/>
          </a:p>
          <a:p>
            <a:r>
              <a:rPr lang="en-US" dirty="0"/>
              <a:t>Remarque : </a:t>
            </a:r>
            <a:r>
              <a:rPr lang="en-US" dirty="0" err="1"/>
              <a:t>assurez-vous</a:t>
            </a:r>
            <a:r>
              <a:rPr lang="en-US" dirty="0"/>
              <a:t> de </a:t>
            </a:r>
            <a:r>
              <a:rPr lang="en-US" dirty="0" err="1"/>
              <a:t>préciser</a:t>
            </a:r>
            <a:r>
              <a:rPr lang="en-US" dirty="0"/>
              <a:t> </a:t>
            </a:r>
            <a:r>
              <a:rPr lang="en-US" dirty="0" err="1"/>
              <a:t>qu'il</a:t>
            </a:r>
            <a:r>
              <a:rPr lang="en-US" dirty="0"/>
              <a:t> ne </a:t>
            </a:r>
            <a:r>
              <a:rPr lang="en-US" dirty="0" err="1"/>
              <a:t>s'agit</a:t>
            </a:r>
            <a:r>
              <a:rPr lang="en-US" dirty="0"/>
              <a:t> pas d'un test et que les participants ne </a:t>
            </a:r>
            <a:r>
              <a:rPr lang="en-US" dirty="0" err="1"/>
              <a:t>doivent</a:t>
            </a:r>
            <a:r>
              <a:rPr lang="en-US" dirty="0"/>
              <a:t> pas se </a:t>
            </a:r>
            <a:r>
              <a:rPr lang="en-US" dirty="0" err="1"/>
              <a:t>sentir</a:t>
            </a:r>
            <a:r>
              <a:rPr lang="en-US" dirty="0"/>
              <a:t> </a:t>
            </a:r>
            <a:r>
              <a:rPr lang="en-US" dirty="0" err="1"/>
              <a:t>jugés</a:t>
            </a:r>
            <a:r>
              <a:rPr lang="en-US" dirty="0"/>
              <a:t> </a:t>
            </a:r>
            <a:r>
              <a:rPr lang="en-US" dirty="0" err="1"/>
              <a:t>en</a:t>
            </a:r>
            <a:r>
              <a:rPr lang="en-US" dirty="0"/>
              <a:t> </a:t>
            </a:r>
            <a:r>
              <a:rPr lang="en-US" dirty="0" err="1"/>
              <a:t>fonction</a:t>
            </a:r>
            <a:r>
              <a:rPr lang="en-US" dirty="0"/>
              <a:t> de </a:t>
            </a:r>
            <a:r>
              <a:rPr lang="en-US" dirty="0" err="1"/>
              <a:t>leur</a:t>
            </a:r>
            <a:r>
              <a:rPr lang="en-US" dirty="0"/>
              <a:t> </a:t>
            </a:r>
            <a:r>
              <a:rPr lang="en-US" dirty="0" err="1"/>
              <a:t>compréhension</a:t>
            </a:r>
            <a:r>
              <a:rPr lang="en-US" dirty="0"/>
              <a:t> </a:t>
            </a:r>
            <a:r>
              <a:rPr lang="en-US" dirty="0" err="1"/>
              <a:t>actuelle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4</a:t>
            </a:fld>
            <a:endParaRPr lang="en-US"/>
          </a:p>
        </p:txBody>
      </p:sp>
    </p:spTree>
    <p:extLst>
      <p:ext uri="{BB962C8B-B14F-4D97-AF65-F5344CB8AC3E}">
        <p14:creationId xmlns:p14="http://schemas.microsoft.com/office/powerpoint/2010/main" val="3124795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36</a:t>
            </a:fld>
            <a:endParaRPr lang="en-US"/>
          </a:p>
        </p:txBody>
      </p:sp>
    </p:spTree>
    <p:extLst>
      <p:ext uri="{BB962C8B-B14F-4D97-AF65-F5344CB8AC3E}">
        <p14:creationId xmlns:p14="http://schemas.microsoft.com/office/powerpoint/2010/main" val="2374649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rtl="0" fontAlgn="t">
              <a:spcBef>
                <a:spcPts val="0"/>
              </a:spcBef>
              <a:spcAft>
                <a:spcPts val="600"/>
              </a:spcAft>
            </a:pPr>
            <a:r>
              <a:rPr lang="en-GB" sz="1800" b="0" i="0" u="none" strike="noStrike" dirty="0">
                <a:solidFill>
                  <a:srgbClr val="000000"/>
                </a:solidFill>
                <a:effectLst/>
                <a:latin typeface="Calibri" panose="020F0502020204030204" pitchFamily="34" charset="0"/>
              </a:rPr>
              <a:t>Notes pour les </a:t>
            </a:r>
            <a:r>
              <a:rPr lang="en-GB" sz="1800" b="0" i="0" u="none" strike="noStrike" dirty="0" err="1">
                <a:solidFill>
                  <a:srgbClr val="000000"/>
                </a:solidFill>
                <a:effectLst/>
                <a:latin typeface="Calibri" panose="020F0502020204030204" pitchFamily="34" charset="0"/>
              </a:rPr>
              <a:t>facilitateurs</a:t>
            </a:r>
            <a:r>
              <a:rPr lang="en-GB" sz="1800" b="0" i="0" u="none" strike="noStrike" dirty="0">
                <a:solidFill>
                  <a:srgbClr val="000000"/>
                </a:solidFill>
                <a:effectLst/>
                <a:latin typeface="Calibri" panose="020F0502020204030204" pitchFamily="34" charset="0"/>
              </a:rPr>
              <a:t>/</a:t>
            </a:r>
            <a:r>
              <a:rPr lang="en-GB" sz="1800" b="0" i="0" u="none" strike="noStrike" dirty="0" err="1">
                <a:solidFill>
                  <a:srgbClr val="000000"/>
                </a:solidFill>
                <a:effectLst/>
                <a:latin typeface="Calibri" panose="020F0502020204030204" pitchFamily="34" charset="0"/>
              </a:rPr>
              <a:t>formateurs</a:t>
            </a:r>
            <a:r>
              <a:rPr lang="en-GB" sz="1800" b="0" i="0" u="none" strike="noStrike" dirty="0">
                <a:solidFill>
                  <a:srgbClr val="000000"/>
                </a:solidFill>
                <a:effectLst/>
                <a:latin typeface="Calibri" panose="020F0502020204030204" pitchFamily="34" charset="0"/>
              </a:rPr>
              <a:t> :</a:t>
            </a:r>
          </a:p>
          <a:p>
            <a:pPr marL="0" algn="just" rtl="0" fontAlgn="t">
              <a:spcBef>
                <a:spcPts val="0"/>
              </a:spcBef>
              <a:spcAft>
                <a:spcPts val="600"/>
              </a:spcAft>
            </a:pPr>
            <a:endParaRPr lang="en-GB" sz="1800" b="0" i="0" u="none" strike="noStrike" dirty="0">
              <a:solidFill>
                <a:srgbClr val="000000"/>
              </a:solidFill>
              <a:effectLst/>
              <a:latin typeface="Calibri" panose="020F0502020204030204" pitchFamily="34" charset="0"/>
            </a:endParaRPr>
          </a:p>
          <a:p>
            <a:pPr marL="285750" indent="-285750" algn="just" rtl="0" fontAlgn="t">
              <a:spcBef>
                <a:spcPts val="0"/>
              </a:spcBef>
              <a:spcAft>
                <a:spcPts val="600"/>
              </a:spcAft>
              <a:buFont typeface="Arial" panose="020B0604020202020204" pitchFamily="34" charset="0"/>
              <a:buChar char="•"/>
            </a:pPr>
            <a:r>
              <a:rPr lang="en-GB" sz="1800" b="0" i="0" u="none" strike="noStrike" dirty="0" err="1">
                <a:solidFill>
                  <a:srgbClr val="000000"/>
                </a:solidFill>
                <a:effectLst/>
                <a:latin typeface="Calibri" panose="020F0502020204030204" pitchFamily="34" charset="0"/>
              </a:rPr>
              <a:t>Ces</a:t>
            </a:r>
            <a:r>
              <a:rPr lang="en-GB" sz="1800" b="0" i="0" u="none" strike="noStrike" dirty="0">
                <a:solidFill>
                  <a:srgbClr val="000000"/>
                </a:solidFill>
                <a:effectLst/>
                <a:latin typeface="Calibri" panose="020F0502020204030204" pitchFamily="34" charset="0"/>
              </a:rPr>
              <a:t> deux diapositives </a:t>
            </a:r>
            <a:r>
              <a:rPr lang="en-GB" sz="1800" b="0" i="0" u="none" strike="noStrike" dirty="0" err="1">
                <a:solidFill>
                  <a:srgbClr val="000000"/>
                </a:solidFill>
                <a:effectLst/>
                <a:latin typeface="Calibri" panose="020F0502020204030204" pitchFamily="34" charset="0"/>
              </a:rPr>
              <a:t>relèvent</a:t>
            </a:r>
            <a:r>
              <a:rPr lang="en-GB" sz="1800" b="0" i="0" u="none" strike="noStrike" dirty="0">
                <a:solidFill>
                  <a:srgbClr val="000000"/>
                </a:solidFill>
                <a:effectLst/>
                <a:latin typeface="Calibri" panose="020F0502020204030204" pitchFamily="34" charset="0"/>
              </a:rPr>
              <a:t> du </a:t>
            </a:r>
            <a:r>
              <a:rPr lang="en-GB" sz="1800" b="0" i="0" u="none" strike="noStrike" dirty="0" err="1">
                <a:solidFill>
                  <a:srgbClr val="000000"/>
                </a:solidFill>
                <a:effectLst/>
                <a:latin typeface="Calibri" panose="020F0502020204030204" pitchFamily="34" charset="0"/>
              </a:rPr>
              <a:t>côté</a:t>
            </a:r>
            <a:r>
              <a:rPr lang="en-GB" sz="1800" b="0" i="0" u="none" strike="noStrike" dirty="0">
                <a:solidFill>
                  <a:srgbClr val="000000"/>
                </a:solidFill>
                <a:effectLst/>
                <a:latin typeface="Calibri" panose="020F0502020204030204" pitchFamily="34" charset="0"/>
              </a:rPr>
              <a:t> technique de la planification et de la gestion des </a:t>
            </a:r>
            <a:r>
              <a:rPr lang="en-GB" sz="1800" b="0" i="0" u="none" strike="noStrike" dirty="0" err="1">
                <a:solidFill>
                  <a:srgbClr val="000000"/>
                </a:solidFill>
                <a:effectLst/>
                <a:latin typeface="Calibri" panose="020F0502020204030204" pitchFamily="34" charset="0"/>
              </a:rPr>
              <a:t>ressources</a:t>
            </a:r>
            <a:r>
              <a:rPr lang="en-GB" sz="1800" b="0" i="0" u="none" strike="noStrike" dirty="0">
                <a:solidFill>
                  <a:srgbClr val="000000"/>
                </a:solidFill>
                <a:effectLst/>
                <a:latin typeface="Calibri" panose="020F0502020204030204" pitchFamily="34" charset="0"/>
              </a:rPr>
              <a:t>, il </a:t>
            </a:r>
            <a:r>
              <a:rPr lang="en-GB" sz="1800" b="0" i="0" u="none" strike="noStrike" dirty="0" err="1">
                <a:solidFill>
                  <a:srgbClr val="000000"/>
                </a:solidFill>
                <a:effectLst/>
                <a:latin typeface="Calibri" panose="020F0502020204030204" pitchFamily="34" charset="0"/>
              </a:rPr>
              <a:t>est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donc</a:t>
            </a:r>
            <a:r>
              <a:rPr lang="en-GB" sz="1800" b="0" i="0" u="none" strike="noStrike" dirty="0">
                <a:solidFill>
                  <a:srgbClr val="000000"/>
                </a:solidFill>
                <a:effectLst/>
                <a:latin typeface="Calibri" panose="020F0502020204030204" pitchFamily="34" charset="0"/>
              </a:rPr>
              <a:t> utile de les examiner pour </a:t>
            </a:r>
            <a:r>
              <a:rPr lang="en-GB" sz="1800" b="0" i="0" u="none" strike="noStrike" dirty="0" err="1">
                <a:solidFill>
                  <a:srgbClr val="000000"/>
                </a:solidFill>
                <a:effectLst/>
                <a:latin typeface="Calibri" panose="020F0502020204030204" pitchFamily="34" charset="0"/>
              </a:rPr>
              <a:t>s'assurer</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qu'elles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conviennent</a:t>
            </a:r>
            <a:r>
              <a:rPr lang="en-GB" sz="1800" b="0" i="0" u="none" strike="noStrike" dirty="0">
                <a:solidFill>
                  <a:srgbClr val="000000"/>
                </a:solidFill>
                <a:effectLst/>
                <a:latin typeface="Calibri" panose="020F0502020204030204" pitchFamily="34" charset="0"/>
              </a:rPr>
              <a:t> aux participants.</a:t>
            </a:r>
          </a:p>
          <a:p>
            <a:pPr marL="285750" indent="-285750" algn="just" rtl="0" fontAlgn="t">
              <a:spcBef>
                <a:spcPts val="0"/>
              </a:spcBef>
              <a:spcAft>
                <a:spcPts val="600"/>
              </a:spcAft>
              <a:buFont typeface="Arial" panose="020B0604020202020204" pitchFamily="34" charset="0"/>
              <a:buChar char="•"/>
            </a:pPr>
            <a:r>
              <a:rPr lang="en-GB" sz="1800" b="0" i="0" u="none" strike="noStrike" dirty="0" err="1">
                <a:solidFill>
                  <a:srgbClr val="000000"/>
                </a:solidFill>
                <a:effectLst/>
                <a:latin typeface="Calibri" panose="020F0502020204030204" pitchFamily="34" charset="0"/>
              </a:rPr>
              <a:t>Cependant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elles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contiennent</a:t>
            </a:r>
            <a:r>
              <a:rPr lang="en-GB" sz="1800" b="0" i="0" u="none" strike="noStrike" dirty="0">
                <a:solidFill>
                  <a:srgbClr val="000000"/>
                </a:solidFill>
                <a:effectLst/>
                <a:latin typeface="Calibri" panose="020F0502020204030204" pitchFamily="34" charset="0"/>
              </a:rPr>
              <a:t> des messages très </a:t>
            </a:r>
            <a:r>
              <a:rPr lang="en-GB" sz="1800" b="0" i="0" u="none" strike="noStrike" dirty="0" err="1">
                <a:solidFill>
                  <a:srgbClr val="000000"/>
                </a:solidFill>
                <a:effectLst/>
                <a:latin typeface="Calibri" panose="020F0502020204030204" pitchFamily="34" charset="0"/>
              </a:rPr>
              <a:t>importants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liés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à</a:t>
            </a:r>
            <a:r>
              <a:rPr lang="en-GB" sz="1800" b="0" i="0" u="none" strike="noStrike" dirty="0">
                <a:solidFill>
                  <a:srgbClr val="000000"/>
                </a:solidFill>
                <a:effectLst/>
                <a:latin typeface="Calibri" panose="020F0502020204030204" pitchFamily="34" charset="0"/>
              </a:rPr>
              <a:t> la prise de </a:t>
            </a:r>
            <a:r>
              <a:rPr lang="en-GB" sz="1800" b="0" i="0" u="none" strike="noStrike" dirty="0" err="1">
                <a:solidFill>
                  <a:srgbClr val="000000"/>
                </a:solidFill>
                <a:effectLst/>
                <a:latin typeface="Calibri" panose="020F0502020204030204" pitchFamily="34" charset="0"/>
              </a:rPr>
              <a:t>décision</a:t>
            </a:r>
            <a:r>
              <a:rPr lang="en-GB" sz="1800" b="0" i="0" u="none" strike="noStrike" dirty="0">
                <a:solidFill>
                  <a:srgbClr val="000000"/>
                </a:solidFill>
                <a:effectLst/>
                <a:latin typeface="Calibri" panose="020F0502020204030204" pitchFamily="34" charset="0"/>
              </a:rPr>
              <a:t> financière et </a:t>
            </a:r>
            <a:r>
              <a:rPr lang="en-GB" sz="1800" b="0" i="0" u="none" strike="noStrike" dirty="0" err="1">
                <a:solidFill>
                  <a:srgbClr val="000000"/>
                </a:solidFill>
                <a:effectLst/>
                <a:latin typeface="Calibri" panose="020F0502020204030204" pitchFamily="34" charset="0"/>
              </a:rPr>
              <a:t>à</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l'allocation</a:t>
            </a:r>
            <a:r>
              <a:rPr lang="en-GB" sz="1800" b="0" i="0" u="none" strike="noStrike" dirty="0">
                <a:solidFill>
                  <a:srgbClr val="000000"/>
                </a:solidFill>
                <a:effectLst/>
                <a:latin typeface="Calibri" panose="020F0502020204030204" pitchFamily="34" charset="0"/>
              </a:rPr>
              <a:t> des finances dans le cadre du CWIS, </a:t>
            </a:r>
            <a:r>
              <a:rPr lang="en-GB" sz="1800" b="0" i="0" u="none" strike="noStrike" dirty="0" err="1">
                <a:solidFill>
                  <a:srgbClr val="000000"/>
                </a:solidFill>
                <a:effectLst/>
                <a:latin typeface="Calibri" panose="020F0502020204030204" pitchFamily="34" charset="0"/>
              </a:rPr>
              <a:t>ainsi</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qu'à</a:t>
            </a:r>
            <a:r>
              <a:rPr lang="en-GB" sz="1800" b="0" i="0" u="none" strike="noStrike" dirty="0">
                <a:solidFill>
                  <a:srgbClr val="000000"/>
                </a:solidFill>
                <a:effectLst/>
                <a:latin typeface="Calibri" panose="020F0502020204030204" pitchFamily="34" charset="0"/>
              </a:rPr>
              <a:t> la manière </a:t>
            </a:r>
            <a:r>
              <a:rPr lang="en-GB" sz="1800" b="0" i="0" u="none" strike="noStrike" dirty="0" err="1">
                <a:solidFill>
                  <a:srgbClr val="000000"/>
                </a:solidFill>
                <a:effectLst/>
                <a:latin typeface="Calibri" panose="020F0502020204030204" pitchFamily="34" charset="0"/>
              </a:rPr>
              <a:t>d'y</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parvenir</a:t>
            </a:r>
            <a:r>
              <a:rPr lang="en-GB" sz="1800" b="0" i="0" u="none" strike="noStrike" dirty="0">
                <a:solidFill>
                  <a:srgbClr val="000000"/>
                </a:solidFill>
                <a:effectLst/>
                <a:latin typeface="Calibri" panose="020F0502020204030204" pitchFamily="34" charset="0"/>
              </a:rPr>
              <a:t>.</a:t>
            </a:r>
            <a:endParaRPr lang="en-US" b="0" dirty="0"/>
          </a:p>
        </p:txBody>
      </p:sp>
      <p:sp>
        <p:nvSpPr>
          <p:cNvPr id="4" name="Slide Number Placeholder 3"/>
          <p:cNvSpPr>
            <a:spLocks noGrp="1"/>
          </p:cNvSpPr>
          <p:nvPr>
            <p:ph type="sldNum" sz="quarter" idx="5"/>
          </p:nvPr>
        </p:nvSpPr>
        <p:spPr/>
        <p:txBody>
          <a:bodyPr/>
          <a:lstStyle/>
          <a:p>
            <a:fld id="{A337ECB4-6E4B-5B47-8BB0-8C0B16797478}" type="slidenum">
              <a:rPr lang="en-US" smtClean="0"/>
              <a:t>37</a:t>
            </a:fld>
            <a:endParaRPr lang="en-US"/>
          </a:p>
        </p:txBody>
      </p:sp>
    </p:spTree>
    <p:extLst>
      <p:ext uri="{BB962C8B-B14F-4D97-AF65-F5344CB8AC3E}">
        <p14:creationId xmlns:p14="http://schemas.microsoft.com/office/powerpoint/2010/main" val="2277981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0" i="0" u="none" strike="noStrike" dirty="0">
                <a:solidFill>
                  <a:srgbClr val="000000"/>
                </a:solidFill>
                <a:effectLst/>
                <a:latin typeface="Calibri" panose="020F0502020204030204" pitchFamily="34" charset="0"/>
              </a:rPr>
              <a:t>Notes pour les </a:t>
            </a:r>
            <a:r>
              <a:rPr lang="en-GB" sz="1800" b="0" i="0" u="none" strike="noStrike" dirty="0" err="1">
                <a:solidFill>
                  <a:srgbClr val="000000"/>
                </a:solidFill>
                <a:effectLst/>
                <a:latin typeface="Calibri" panose="020F0502020204030204" pitchFamily="34" charset="0"/>
              </a:rPr>
              <a:t>facilitateurs</a:t>
            </a:r>
            <a:r>
              <a:rPr lang="en-GB" sz="1800" b="0" i="0" u="none" strike="noStrike" dirty="0">
                <a:solidFill>
                  <a:srgbClr val="000000"/>
                </a:solidFill>
                <a:effectLst/>
                <a:latin typeface="Calibri" panose="020F0502020204030204" pitchFamily="34" charset="0"/>
              </a:rPr>
              <a:t>/</a:t>
            </a:r>
            <a:r>
              <a:rPr lang="en-GB" sz="1800" b="0" i="0" u="none" strike="noStrike" dirty="0" err="1">
                <a:solidFill>
                  <a:srgbClr val="000000"/>
                </a:solidFill>
                <a:effectLst/>
                <a:latin typeface="Calibri" panose="020F0502020204030204" pitchFamily="34" charset="0"/>
              </a:rPr>
              <a:t>formateurs</a:t>
            </a:r>
            <a:r>
              <a:rPr lang="en-GB" sz="1800" b="0" i="0" u="none" strike="noStrike" dirty="0">
                <a:solidFill>
                  <a:srgbClr val="000000"/>
                </a:solidFill>
                <a:effectLst/>
                <a:latin typeface="Calibri" panose="020F0502020204030204" pitchFamily="34" charset="0"/>
              </a:rPr>
              <a:t> :</a:t>
            </a:r>
          </a:p>
          <a:p>
            <a:pPr marL="285750" indent="-285750" algn="just" rtl="0">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Les participants </a:t>
            </a:r>
            <a:r>
              <a:rPr lang="en-GB" sz="1800" b="0" i="0" u="none" strike="noStrike" dirty="0" err="1">
                <a:solidFill>
                  <a:srgbClr val="000000"/>
                </a:solidFill>
                <a:effectLst/>
                <a:latin typeface="Calibri" panose="020F0502020204030204" pitchFamily="34" charset="0"/>
              </a:rPr>
              <a:t>devraient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également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être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en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mesure</a:t>
            </a:r>
            <a:r>
              <a:rPr lang="en-GB" sz="1800" b="0" i="0" u="none" strike="noStrike" dirty="0">
                <a:solidFill>
                  <a:srgbClr val="000000"/>
                </a:solidFill>
                <a:effectLst/>
                <a:latin typeface="Calibri" panose="020F0502020204030204" pitchFamily="34" charset="0"/>
              </a:rPr>
              <a:t> de </a:t>
            </a:r>
            <a:r>
              <a:rPr lang="en-GB" sz="1800" b="0" i="0" u="none" strike="noStrike" dirty="0" err="1">
                <a:solidFill>
                  <a:srgbClr val="000000"/>
                </a:solidFill>
                <a:effectLst/>
                <a:latin typeface="Calibri" panose="020F0502020204030204" pitchFamily="34" charset="0"/>
              </a:rPr>
              <a:t>reconnaître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certains</a:t>
            </a:r>
            <a:r>
              <a:rPr lang="en-GB" sz="1800" b="0" i="0" u="none" strike="noStrike" dirty="0">
                <a:solidFill>
                  <a:srgbClr val="000000"/>
                </a:solidFill>
                <a:effectLst/>
                <a:latin typeface="Calibri" panose="020F0502020204030204" pitchFamily="34" charset="0"/>
              </a:rPr>
              <a:t> des </a:t>
            </a:r>
            <a:r>
              <a:rPr lang="en-GB" sz="1800" b="0" i="0" u="none" strike="noStrike" dirty="0" err="1">
                <a:solidFill>
                  <a:srgbClr val="000000"/>
                </a:solidFill>
                <a:effectLst/>
                <a:latin typeface="Calibri" panose="020F0502020204030204" pitchFamily="34" charset="0"/>
              </a:rPr>
              <a:t>composants</a:t>
            </a:r>
            <a:r>
              <a:rPr lang="en-GB" sz="1800" b="0" i="0" u="none" strike="noStrike" dirty="0">
                <a:solidFill>
                  <a:srgbClr val="000000"/>
                </a:solidFill>
                <a:effectLst/>
                <a:latin typeface="Calibri" panose="020F0502020204030204" pitchFamily="34" charset="0"/>
              </a:rPr>
              <a:t> d'un cadre financier, </a:t>
            </a:r>
            <a:r>
              <a:rPr lang="en-GB" sz="1800" b="0" i="0" u="none" strike="noStrike" dirty="0" err="1">
                <a:solidFill>
                  <a:srgbClr val="000000"/>
                </a:solidFill>
                <a:effectLst/>
                <a:latin typeface="Calibri" panose="020F0502020204030204" pitchFamily="34" charset="0"/>
              </a:rPr>
              <a:t>ce</a:t>
            </a:r>
            <a:r>
              <a:rPr lang="en-GB" sz="1800" b="0" i="0" u="none" strike="noStrike" dirty="0">
                <a:solidFill>
                  <a:srgbClr val="000000"/>
                </a:solidFill>
                <a:effectLst/>
                <a:latin typeface="Calibri" panose="020F0502020204030204" pitchFamily="34" charset="0"/>
              </a:rPr>
              <a:t> qui </a:t>
            </a:r>
            <a:r>
              <a:rPr lang="en-GB" sz="1800" b="0" i="0" u="none" strike="noStrike" dirty="0" err="1">
                <a:solidFill>
                  <a:srgbClr val="000000"/>
                </a:solidFill>
                <a:effectLst/>
                <a:latin typeface="Calibri" panose="020F0502020204030204" pitchFamily="34" charset="0"/>
              </a:rPr>
              <a:t>est</a:t>
            </a:r>
            <a:r>
              <a:rPr lang="en-GB" sz="1800" b="0" i="0" u="none" strike="noStrike" dirty="0">
                <a:solidFill>
                  <a:srgbClr val="000000"/>
                </a:solidFill>
                <a:effectLst/>
                <a:latin typeface="Calibri" panose="020F0502020204030204" pitchFamily="34" charset="0"/>
              </a:rPr>
              <a:t> un bon </a:t>
            </a:r>
            <a:r>
              <a:rPr lang="en-GB" sz="1800" b="0" i="0" u="none" strike="noStrike" dirty="0" err="1">
                <a:solidFill>
                  <a:srgbClr val="000000"/>
                </a:solidFill>
                <a:effectLst/>
                <a:latin typeface="Calibri" panose="020F0502020204030204" pitchFamily="34" charset="0"/>
              </a:rPr>
              <a:t>moyen</a:t>
            </a:r>
            <a:r>
              <a:rPr lang="en-GB" sz="1800" b="0" i="0" u="none" strike="noStrike" dirty="0">
                <a:solidFill>
                  <a:srgbClr val="000000"/>
                </a:solidFill>
                <a:effectLst/>
                <a:latin typeface="Calibri" panose="020F0502020204030204" pitchFamily="34" charset="0"/>
              </a:rPr>
              <a:t> de </a:t>
            </a:r>
            <a:r>
              <a:rPr lang="en-GB" sz="1800" b="0" i="0" u="none" strike="noStrike" dirty="0" err="1">
                <a:solidFill>
                  <a:srgbClr val="000000"/>
                </a:solidFill>
                <a:effectLst/>
                <a:latin typeface="Calibri" panose="020F0502020204030204" pitchFamily="34" charset="0"/>
              </a:rPr>
              <a:t>démystifier</a:t>
            </a:r>
            <a:r>
              <a:rPr lang="en-GB" sz="1800" b="0" i="0" u="none" strike="noStrike" dirty="0">
                <a:solidFill>
                  <a:srgbClr val="000000"/>
                </a:solidFill>
                <a:effectLst/>
                <a:latin typeface="Calibri" panose="020F0502020204030204" pitchFamily="34" charset="0"/>
              </a:rPr>
              <a:t> un </a:t>
            </a:r>
            <a:r>
              <a:rPr lang="en-GB" sz="1800" b="0" i="0" u="none" strike="noStrike" dirty="0" err="1">
                <a:solidFill>
                  <a:srgbClr val="000000"/>
                </a:solidFill>
                <a:effectLst/>
                <a:latin typeface="Calibri" panose="020F0502020204030204" pitchFamily="34" charset="0"/>
              </a:rPr>
              <a:t>langage</a:t>
            </a:r>
            <a:r>
              <a:rPr lang="en-GB" sz="1800" b="0" i="0" u="none" strike="noStrike" dirty="0">
                <a:solidFill>
                  <a:srgbClr val="000000"/>
                </a:solidFill>
                <a:effectLst/>
                <a:latin typeface="Calibri" panose="020F0502020204030204" pitchFamily="34" charset="0"/>
              </a:rPr>
              <a:t> qui </a:t>
            </a:r>
            <a:r>
              <a:rPr lang="en-GB" sz="1800" b="0" i="0" u="none" strike="noStrike" dirty="0" err="1">
                <a:solidFill>
                  <a:srgbClr val="000000"/>
                </a:solidFill>
                <a:effectLst/>
                <a:latin typeface="Calibri" panose="020F0502020204030204" pitchFamily="34" charset="0"/>
              </a:rPr>
              <a:t>pourrait</a:t>
            </a:r>
            <a:r>
              <a:rPr lang="en-GB" sz="1800" b="0" i="0" u="none" strike="noStrike" dirty="0">
                <a:solidFill>
                  <a:srgbClr val="000000"/>
                </a:solidFill>
                <a:effectLst/>
                <a:latin typeface="Calibri" panose="020F0502020204030204" pitchFamily="34" charset="0"/>
              </a:rPr>
              <a:t> ne pas </a:t>
            </a:r>
            <a:r>
              <a:rPr lang="en-GB" sz="1800" b="0" i="0" u="none" strike="noStrike" dirty="0" err="1">
                <a:solidFill>
                  <a:srgbClr val="000000"/>
                </a:solidFill>
                <a:effectLst/>
                <a:latin typeface="Calibri" panose="020F0502020204030204" pitchFamily="34" charset="0"/>
              </a:rPr>
              <a:t>être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familier</a:t>
            </a:r>
            <a:r>
              <a:rPr lang="en-GB" sz="1800" b="0" i="0" u="none" strike="noStrike" dirty="0">
                <a:solidFill>
                  <a:srgbClr val="000000"/>
                </a:solidFill>
                <a:effectLst/>
                <a:latin typeface="Calibri" panose="020F0502020204030204" pitchFamily="34" charset="0"/>
              </a:rPr>
              <a:t> au </a:t>
            </a:r>
            <a:r>
              <a:rPr lang="en-GB" sz="1800" b="0" i="0" u="none" strike="noStrike" dirty="0" err="1">
                <a:solidFill>
                  <a:srgbClr val="000000"/>
                </a:solidFill>
                <a:effectLst/>
                <a:latin typeface="Calibri" panose="020F0502020204030204" pitchFamily="34" charset="0"/>
              </a:rPr>
              <a:t>groupe</a:t>
            </a:r>
            <a:r>
              <a:rPr lang="en-GB" sz="1800" b="0" i="0" u="none" strike="noStrike" dirty="0">
                <a:solidFill>
                  <a:srgbClr val="000000"/>
                </a:solidFill>
                <a:effectLst/>
                <a:latin typeface="Calibri" panose="020F0502020204030204" pitchFamily="34" charset="0"/>
              </a:rPr>
              <a:t>.</a:t>
            </a:r>
          </a:p>
          <a:p>
            <a:pPr marL="285750" indent="-285750" algn="just" rtl="0">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De la </a:t>
            </a:r>
            <a:r>
              <a:rPr lang="en-GB" sz="1800" b="0" i="0" u="none" strike="noStrike" dirty="0" err="1">
                <a:solidFill>
                  <a:srgbClr val="000000"/>
                </a:solidFill>
                <a:effectLst/>
                <a:latin typeface="Calibri" panose="020F0502020204030204" pitchFamily="34" charset="0"/>
              </a:rPr>
              <a:t>même</a:t>
            </a:r>
            <a:r>
              <a:rPr lang="en-GB" sz="1800" b="0" i="0" u="none" strike="noStrike" dirty="0">
                <a:solidFill>
                  <a:srgbClr val="000000"/>
                </a:solidFill>
                <a:effectLst/>
                <a:latin typeface="Calibri" panose="020F0502020204030204" pitchFamily="34" charset="0"/>
              </a:rPr>
              <a:t> manière, la manière </a:t>
            </a:r>
            <a:r>
              <a:rPr lang="en-GB" sz="1800" b="0" i="0" u="none" strike="noStrike" dirty="0" err="1">
                <a:solidFill>
                  <a:srgbClr val="000000"/>
                </a:solidFill>
                <a:effectLst/>
                <a:latin typeface="Calibri" panose="020F0502020204030204" pitchFamily="34" charset="0"/>
              </a:rPr>
              <a:t>dont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différents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composants</a:t>
            </a:r>
            <a:r>
              <a:rPr lang="en-GB" sz="1800" b="0" i="0" u="none" strike="noStrike" dirty="0">
                <a:solidFill>
                  <a:srgbClr val="000000"/>
                </a:solidFill>
                <a:effectLst/>
                <a:latin typeface="Calibri" panose="020F0502020204030204" pitchFamily="34" charset="0"/>
              </a:rPr>
              <a:t> d'un cadre financier </a:t>
            </a:r>
            <a:r>
              <a:rPr lang="en-GB" sz="1800" b="0" i="0" u="none" strike="noStrike" dirty="0" err="1">
                <a:solidFill>
                  <a:srgbClr val="000000"/>
                </a:solidFill>
                <a:effectLst/>
                <a:latin typeface="Calibri" panose="020F0502020204030204" pitchFamily="34" charset="0"/>
              </a:rPr>
              <a:t>peuvent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soutenir</a:t>
            </a:r>
            <a:r>
              <a:rPr lang="en-GB" sz="1800" b="0" i="0" u="none" strike="noStrike" dirty="0">
                <a:solidFill>
                  <a:srgbClr val="000000"/>
                </a:solidFill>
                <a:effectLst/>
                <a:latin typeface="Calibri" panose="020F0502020204030204" pitchFamily="34" charset="0"/>
              </a:rPr>
              <a:t> la mise </a:t>
            </a:r>
            <a:r>
              <a:rPr lang="en-GB" sz="1800" b="0" i="0" u="none" strike="noStrike" dirty="0" err="1">
                <a:solidFill>
                  <a:srgbClr val="000000"/>
                </a:solidFill>
                <a:effectLst/>
                <a:latin typeface="Calibri" panose="020F0502020204030204" pitchFamily="34" charset="0"/>
              </a:rPr>
              <a:t>en</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œuvre</a:t>
            </a:r>
            <a:r>
              <a:rPr lang="en-GB" sz="1800" b="0" i="0" u="none" strike="noStrike" dirty="0">
                <a:solidFill>
                  <a:srgbClr val="000000"/>
                </a:solidFill>
                <a:effectLst/>
                <a:latin typeface="Calibri" panose="020F0502020204030204" pitchFamily="34" charset="0"/>
              </a:rPr>
              <a:t> du CWIS </a:t>
            </a:r>
            <a:r>
              <a:rPr lang="en-GB" sz="1800" b="0" i="0" u="none" strike="noStrike" dirty="0" err="1">
                <a:solidFill>
                  <a:srgbClr val="000000"/>
                </a:solidFill>
                <a:effectLst/>
                <a:latin typeface="Calibri" panose="020F0502020204030204" pitchFamily="34" charset="0"/>
              </a:rPr>
              <a:t>pourrait</a:t>
            </a:r>
            <a:r>
              <a:rPr lang="en-GB" sz="1800" b="0" i="0" u="none" strike="noStrike" dirty="0">
                <a:solidFill>
                  <a:srgbClr val="000000"/>
                </a:solidFill>
                <a:effectLst/>
                <a:latin typeface="Calibri" panose="020F0502020204030204" pitchFamily="34" charset="0"/>
              </a:rPr>
              <a:t> encore </a:t>
            </a:r>
            <a:r>
              <a:rPr lang="en-GB" sz="1800" b="0" i="0" u="none" strike="noStrike" dirty="0" err="1">
                <a:solidFill>
                  <a:srgbClr val="000000"/>
                </a:solidFill>
                <a:effectLst/>
                <a:latin typeface="Calibri" panose="020F0502020204030204" pitchFamily="34" charset="0"/>
              </a:rPr>
              <a:t>offrir</a:t>
            </a:r>
            <a:r>
              <a:rPr lang="en-GB" sz="1800" b="0" i="0" u="none" strike="noStrike" dirty="0">
                <a:solidFill>
                  <a:srgbClr val="000000"/>
                </a:solidFill>
                <a:effectLst/>
                <a:latin typeface="Calibri" panose="020F0502020204030204" pitchFamily="34" charset="0"/>
              </a:rPr>
              <a:t> aux participants </a:t>
            </a:r>
            <a:r>
              <a:rPr lang="en-GB" sz="1800" b="0" i="0" u="none" strike="noStrike" dirty="0" err="1">
                <a:solidFill>
                  <a:srgbClr val="000000"/>
                </a:solidFill>
                <a:effectLst/>
                <a:latin typeface="Calibri" panose="020F0502020204030204" pitchFamily="34" charset="0"/>
              </a:rPr>
              <a:t>l'occasion</a:t>
            </a:r>
            <a:r>
              <a:rPr lang="en-GB" sz="1800" b="0" i="0" u="none" strike="noStrike" dirty="0">
                <a:solidFill>
                  <a:srgbClr val="000000"/>
                </a:solidFill>
                <a:effectLst/>
                <a:latin typeface="Calibri" panose="020F0502020204030204" pitchFamily="34" charset="0"/>
              </a:rPr>
              <a:t> de </a:t>
            </a:r>
            <a:r>
              <a:rPr lang="en-GB" sz="1800" b="0" i="0" u="none" strike="noStrike" dirty="0" err="1">
                <a:solidFill>
                  <a:srgbClr val="000000"/>
                </a:solidFill>
                <a:effectLst/>
                <a:latin typeface="Calibri" panose="020F0502020204030204" pitchFamily="34" charset="0"/>
              </a:rPr>
              <a:t>réfléchir</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à</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a:t>
            </a:r>
            <a:r>
              <a:rPr lang="en-GB" sz="1800" b="0" i="0" u="none" strike="noStrike" dirty="0">
                <a:solidFill>
                  <a:srgbClr val="000000"/>
                </a:solidFill>
                <a:effectLst/>
                <a:latin typeface="Calibri" panose="020F0502020204030204" pitchFamily="34" charset="0"/>
              </a:rPr>
              <a:t> qui </a:t>
            </a:r>
            <a:r>
              <a:rPr lang="en-GB" sz="1800" b="0" i="0" u="none" strike="noStrike" dirty="0" err="1">
                <a:solidFill>
                  <a:srgbClr val="000000"/>
                </a:solidFill>
                <a:effectLst/>
                <a:latin typeface="Calibri" panose="020F0502020204030204" pitchFamily="34" charset="0"/>
              </a:rPr>
              <a:t>est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en</a:t>
            </a:r>
            <a:r>
              <a:rPr lang="en-GB" sz="1800" b="0" i="0" u="none" strike="noStrike" dirty="0">
                <a:solidFill>
                  <a:srgbClr val="000000"/>
                </a:solidFill>
                <a:effectLst/>
                <a:latin typeface="Calibri" panose="020F0502020204030204" pitchFamily="34" charset="0"/>
              </a:rPr>
              <a:t> place dans </a:t>
            </a:r>
            <a:r>
              <a:rPr lang="en-GB" sz="1800" b="0" i="0" u="none" strike="noStrike" dirty="0" err="1">
                <a:solidFill>
                  <a:srgbClr val="000000"/>
                </a:solidFill>
                <a:effectLst/>
                <a:latin typeface="Calibri" panose="020F0502020204030204" pitchFamily="34" charset="0"/>
              </a:rPr>
              <a:t>leur</a:t>
            </a:r>
            <a:r>
              <a:rPr lang="en-GB" sz="1800" b="0" i="0" u="none" strike="noStrike" dirty="0">
                <a:solidFill>
                  <a:srgbClr val="000000"/>
                </a:solidFill>
                <a:effectLst/>
                <a:latin typeface="Calibri" panose="020F0502020204030204" pitchFamily="34" charset="0"/>
              </a:rPr>
              <a:t> propre </a:t>
            </a:r>
            <a:r>
              <a:rPr lang="en-GB" sz="1800" b="0" i="0" u="none" strike="noStrike" dirty="0" err="1">
                <a:solidFill>
                  <a:srgbClr val="000000"/>
                </a:solidFill>
                <a:effectLst/>
                <a:latin typeface="Calibri" panose="020F0502020204030204" pitchFamily="34" charset="0"/>
              </a:rPr>
              <a:t>contexte</a:t>
            </a:r>
            <a:r>
              <a:rPr lang="en-GB" sz="1800" b="0" i="0" u="none" strike="noStrike" dirty="0">
                <a:solidFill>
                  <a:srgbClr val="000000"/>
                </a:solidFill>
                <a:effectLst/>
                <a:latin typeface="Calibri" panose="020F0502020204030204" pitchFamily="34" charset="0"/>
              </a:rPr>
              <a:t>.</a:t>
            </a:r>
            <a:endParaRPr lang="en-US" b="0" dirty="0"/>
          </a:p>
        </p:txBody>
      </p:sp>
      <p:sp>
        <p:nvSpPr>
          <p:cNvPr id="4" name="Slide Number Placeholder 3"/>
          <p:cNvSpPr>
            <a:spLocks noGrp="1"/>
          </p:cNvSpPr>
          <p:nvPr>
            <p:ph type="sldNum" sz="quarter" idx="5"/>
          </p:nvPr>
        </p:nvSpPr>
        <p:spPr/>
        <p:txBody>
          <a:bodyPr/>
          <a:lstStyle/>
          <a:p>
            <a:fld id="{A337ECB4-6E4B-5B47-8BB0-8C0B16797478}" type="slidenum">
              <a:rPr lang="en-US" smtClean="0"/>
              <a:t>39</a:t>
            </a:fld>
            <a:endParaRPr lang="en-US"/>
          </a:p>
        </p:txBody>
      </p:sp>
    </p:spTree>
    <p:extLst>
      <p:ext uri="{BB962C8B-B14F-4D97-AF65-F5344CB8AC3E}">
        <p14:creationId xmlns:p14="http://schemas.microsoft.com/office/powerpoint/2010/main" val="683520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Cette</a:t>
            </a:r>
            <a:r>
              <a:rPr lang="en-US" dirty="0"/>
              <a:t> diapositive vise </a:t>
            </a:r>
            <a:r>
              <a:rPr lang="en-US" dirty="0" err="1"/>
              <a:t>à</a:t>
            </a:r>
            <a:r>
              <a:rPr lang="en-US" dirty="0"/>
              <a:t> rappeler aux participants le cadre du CWIS, </a:t>
            </a:r>
            <a:r>
              <a:rPr lang="en-US" dirty="0" err="1"/>
              <a:t>mais</a:t>
            </a:r>
            <a:r>
              <a:rPr lang="en-US" dirty="0"/>
              <a:t> </a:t>
            </a:r>
            <a:r>
              <a:rPr lang="en-US" dirty="0" err="1"/>
              <a:t>aussi</a:t>
            </a:r>
            <a:r>
              <a:rPr lang="en-US" dirty="0"/>
              <a:t> </a:t>
            </a:r>
            <a:r>
              <a:rPr lang="en-US" dirty="0" err="1"/>
              <a:t>à</a:t>
            </a:r>
            <a:r>
              <a:rPr lang="en-US" dirty="0"/>
              <a:t> </a:t>
            </a:r>
            <a:r>
              <a:rPr lang="en-US" dirty="0" err="1"/>
              <a:t>souligner</a:t>
            </a:r>
            <a:r>
              <a:rPr lang="en-US" dirty="0"/>
              <a:t> que </a:t>
            </a:r>
            <a:r>
              <a:rPr lang="en-US" dirty="0" err="1"/>
              <a:t>cette</a:t>
            </a:r>
            <a:r>
              <a:rPr lang="en-US" dirty="0"/>
              <a:t> session </a:t>
            </a:r>
            <a:r>
              <a:rPr lang="en-US" dirty="0" err="1"/>
              <a:t>s'est</a:t>
            </a:r>
            <a:r>
              <a:rPr lang="en-US" dirty="0"/>
              <a:t> </a:t>
            </a:r>
            <a:r>
              <a:rPr lang="en-US" dirty="0" err="1"/>
              <a:t>concentrée</a:t>
            </a:r>
            <a:r>
              <a:rPr lang="en-US" dirty="0"/>
              <a:t> sur </a:t>
            </a:r>
            <a:r>
              <a:rPr lang="en-US" dirty="0" err="1"/>
              <a:t>l'examen</a:t>
            </a:r>
            <a:r>
              <a:rPr lang="en-US" dirty="0"/>
              <a:t> plus </a:t>
            </a:r>
            <a:r>
              <a:rPr lang="en-US" dirty="0" err="1"/>
              <a:t>approfondi</a:t>
            </a:r>
            <a:r>
              <a:rPr lang="en-US" dirty="0"/>
              <a:t> de trois </a:t>
            </a:r>
            <a:r>
              <a:rPr lang="en-US" dirty="0" err="1"/>
              <a:t>fonctions</a:t>
            </a:r>
            <a:r>
              <a:rPr lang="en-US" dirty="0"/>
              <a:t> du </a:t>
            </a:r>
            <a:r>
              <a:rPr lang="en-US" dirty="0" err="1"/>
              <a:t>système</a:t>
            </a:r>
            <a:r>
              <a:rPr lang="en-US" dirty="0"/>
              <a:t>.</a:t>
            </a:r>
          </a:p>
          <a:p>
            <a:pPr marL="171450" indent="-171450">
              <a:buFont typeface="Arial" panose="020B0604020202020204" pitchFamily="34" charset="0"/>
              <a:buChar char="•"/>
            </a:pPr>
            <a:r>
              <a:rPr lang="en-US" dirty="0"/>
              <a:t>Ce </a:t>
            </a:r>
            <a:r>
              <a:rPr lang="en-US" dirty="0" err="1"/>
              <a:t>récapitulatif</a:t>
            </a:r>
            <a:r>
              <a:rPr lang="en-US" dirty="0"/>
              <a:t> </a:t>
            </a:r>
            <a:r>
              <a:rPr lang="en-US" dirty="0" err="1"/>
              <a:t>offre</a:t>
            </a:r>
            <a:r>
              <a:rPr lang="en-US" dirty="0"/>
              <a:t> </a:t>
            </a:r>
            <a:r>
              <a:rPr lang="en-US" dirty="0" err="1"/>
              <a:t>l'occasion</a:t>
            </a:r>
            <a:r>
              <a:rPr lang="en-US" dirty="0"/>
              <a:t> aux participants de poser des questions pour plus de </a:t>
            </a:r>
            <a:r>
              <a:rPr lang="en-US" dirty="0" err="1"/>
              <a:t>clarté</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40</a:t>
            </a:fld>
            <a:endParaRPr lang="en-US"/>
          </a:p>
        </p:txBody>
      </p:sp>
    </p:spTree>
    <p:extLst>
      <p:ext uri="{BB962C8B-B14F-4D97-AF65-F5344CB8AC3E}">
        <p14:creationId xmlns:p14="http://schemas.microsoft.com/office/powerpoint/2010/main" val="2341377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Notes pour les </a:t>
            </a:r>
            <a:r>
              <a:rPr lang="en-US" dirty="0" err="1"/>
              <a:t>facilitateurs</a:t>
            </a:r>
            <a:r>
              <a:rPr lang="en-US" dirty="0"/>
              <a:t>/</a:t>
            </a:r>
            <a:r>
              <a:rPr lang="en-US" dirty="0" err="1"/>
              <a:t>formateurs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err="1"/>
              <a:t>Cette</a:t>
            </a:r>
            <a:r>
              <a:rPr lang="en-US" dirty="0"/>
              <a:t> diapositive vise </a:t>
            </a:r>
            <a:r>
              <a:rPr lang="en-US" dirty="0" err="1"/>
              <a:t>à</a:t>
            </a:r>
            <a:r>
              <a:rPr lang="en-US" dirty="0"/>
              <a:t> rappeler aux participants le cadre du CWIS, </a:t>
            </a:r>
            <a:r>
              <a:rPr lang="en-US" dirty="0" err="1"/>
              <a:t>mais</a:t>
            </a:r>
            <a:r>
              <a:rPr lang="en-US" dirty="0"/>
              <a:t> </a:t>
            </a:r>
            <a:r>
              <a:rPr lang="en-US" dirty="0" err="1"/>
              <a:t>aussi</a:t>
            </a:r>
            <a:r>
              <a:rPr lang="en-US" dirty="0"/>
              <a:t> </a:t>
            </a:r>
            <a:r>
              <a:rPr lang="en-US" dirty="0" err="1"/>
              <a:t>à</a:t>
            </a:r>
            <a:r>
              <a:rPr lang="en-US" dirty="0"/>
              <a:t> </a:t>
            </a:r>
            <a:r>
              <a:rPr lang="en-US" dirty="0" err="1"/>
              <a:t>souligner</a:t>
            </a:r>
            <a:r>
              <a:rPr lang="en-US" dirty="0"/>
              <a:t> que </a:t>
            </a:r>
            <a:r>
              <a:rPr lang="en-US" dirty="0" err="1"/>
              <a:t>cette</a:t>
            </a:r>
            <a:r>
              <a:rPr lang="en-US" dirty="0"/>
              <a:t> session </a:t>
            </a:r>
            <a:r>
              <a:rPr lang="en-US" dirty="0" err="1"/>
              <a:t>s'est</a:t>
            </a:r>
            <a:r>
              <a:rPr lang="en-US" dirty="0"/>
              <a:t> </a:t>
            </a:r>
            <a:r>
              <a:rPr lang="en-US" dirty="0" err="1"/>
              <a:t>concentrée</a:t>
            </a:r>
            <a:r>
              <a:rPr lang="en-US" dirty="0"/>
              <a:t> sur </a:t>
            </a:r>
            <a:r>
              <a:rPr lang="en-US" dirty="0" err="1"/>
              <a:t>l'examen</a:t>
            </a:r>
            <a:r>
              <a:rPr lang="en-US" dirty="0"/>
              <a:t> plus </a:t>
            </a:r>
            <a:r>
              <a:rPr lang="en-US" dirty="0" err="1"/>
              <a:t>approfondi</a:t>
            </a:r>
            <a:r>
              <a:rPr lang="en-US" dirty="0"/>
              <a:t> de trois </a:t>
            </a:r>
            <a:r>
              <a:rPr lang="en-US" dirty="0" err="1"/>
              <a:t>fonctions</a:t>
            </a:r>
            <a:r>
              <a:rPr lang="en-US" dirty="0"/>
              <a:t> du </a:t>
            </a:r>
            <a:r>
              <a:rPr lang="en-US" dirty="0" err="1"/>
              <a:t>système</a:t>
            </a:r>
            <a:r>
              <a:rPr lang="en-US" dirty="0"/>
              <a:t>.</a:t>
            </a:r>
          </a:p>
          <a:p>
            <a:pPr marL="171450" indent="-171450">
              <a:buFont typeface="Arial" panose="020B0604020202020204" pitchFamily="34" charset="0"/>
              <a:buChar char="•"/>
            </a:pPr>
            <a:r>
              <a:rPr lang="en-US" dirty="0"/>
              <a:t>Ce </a:t>
            </a:r>
            <a:r>
              <a:rPr lang="en-US" dirty="0" err="1"/>
              <a:t>récapitulatif</a:t>
            </a:r>
            <a:r>
              <a:rPr lang="en-US" dirty="0"/>
              <a:t> </a:t>
            </a:r>
            <a:r>
              <a:rPr lang="en-US" dirty="0" err="1"/>
              <a:t>offre</a:t>
            </a:r>
            <a:r>
              <a:rPr lang="en-US" dirty="0"/>
              <a:t> </a:t>
            </a:r>
            <a:r>
              <a:rPr lang="en-US" dirty="0" err="1"/>
              <a:t>l'occasion</a:t>
            </a:r>
            <a:r>
              <a:rPr lang="en-US" dirty="0"/>
              <a:t> aux participants de poser des questions pour plus de </a:t>
            </a:r>
            <a:r>
              <a:rPr lang="en-US" dirty="0" err="1"/>
              <a:t>clarté</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41</a:t>
            </a:fld>
            <a:endParaRPr lang="en-US"/>
          </a:p>
        </p:txBody>
      </p:sp>
    </p:spTree>
    <p:extLst>
      <p:ext uri="{BB962C8B-B14F-4D97-AF65-F5344CB8AC3E}">
        <p14:creationId xmlns:p14="http://schemas.microsoft.com/office/powerpoint/2010/main" val="2953808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600"/>
              </a:spcAft>
            </a:pPr>
            <a:r>
              <a:rPr lang="en-GB" sz="1800" b="0" i="0" u="none" strike="noStrike" dirty="0">
                <a:solidFill>
                  <a:srgbClr val="000000"/>
                </a:solidFill>
                <a:effectLst/>
                <a:latin typeface="Calibri" panose="020F0502020204030204" pitchFamily="34" charset="0"/>
              </a:rPr>
              <a:t>Notes pour les </a:t>
            </a:r>
            <a:r>
              <a:rPr lang="en-GB" sz="1800" b="0" i="0" u="none" strike="noStrike" dirty="0" err="1">
                <a:solidFill>
                  <a:srgbClr val="000000"/>
                </a:solidFill>
                <a:effectLst/>
                <a:latin typeface="Calibri" panose="020F0502020204030204" pitchFamily="34" charset="0"/>
              </a:rPr>
              <a:t>facilitateurs</a:t>
            </a:r>
            <a:r>
              <a:rPr lang="en-GB" sz="1800" b="0" i="0" u="none" strike="noStrike" dirty="0">
                <a:solidFill>
                  <a:srgbClr val="000000"/>
                </a:solidFill>
                <a:effectLst/>
                <a:latin typeface="Calibri" panose="020F0502020204030204" pitchFamily="34" charset="0"/>
              </a:rPr>
              <a:t>/</a:t>
            </a:r>
            <a:r>
              <a:rPr lang="en-GB" sz="1800" b="0" i="0" u="none" strike="noStrike" dirty="0" err="1">
                <a:solidFill>
                  <a:srgbClr val="000000"/>
                </a:solidFill>
                <a:effectLst/>
                <a:latin typeface="Calibri" panose="020F0502020204030204" pitchFamily="34" charset="0"/>
              </a:rPr>
              <a:t>formateurs</a:t>
            </a:r>
            <a:r>
              <a:rPr lang="en-GB" sz="1800" b="0" i="0" u="none" strike="noStrike" dirty="0">
                <a:solidFill>
                  <a:srgbClr val="000000"/>
                </a:solidFill>
                <a:effectLst/>
                <a:latin typeface="Calibri" panose="020F0502020204030204" pitchFamily="34" charset="0"/>
              </a:rPr>
              <a:t> :</a:t>
            </a:r>
          </a:p>
          <a:p>
            <a:pPr algn="just" rtl="0">
              <a:spcBef>
                <a:spcPts val="0"/>
              </a:spcBef>
              <a:spcAft>
                <a:spcPts val="600"/>
              </a:spcAft>
            </a:pPr>
            <a:endParaRPr lang="en-GB" sz="1800" b="0" i="0" u="none" strike="noStrike" dirty="0">
              <a:solidFill>
                <a:srgbClr val="000000"/>
              </a:solidFill>
              <a:effectLst/>
              <a:latin typeface="Calibri" panose="020F0502020204030204" pitchFamily="34" charset="0"/>
            </a:endParaRPr>
          </a:p>
          <a:p>
            <a:pPr marL="285750" indent="-285750" algn="just" rtl="0">
              <a:spcBef>
                <a:spcPts val="0"/>
              </a:spcBef>
              <a:spcAft>
                <a:spcPts val="600"/>
              </a:spcAft>
              <a:buFont typeface="Arial" panose="020B0604020202020204" pitchFamily="34" charset="0"/>
              <a:buChar char="•"/>
            </a:pPr>
            <a:r>
              <a:rPr lang="en-GB" sz="1800" b="0" i="0" u="none" strike="noStrike" dirty="0" err="1">
                <a:solidFill>
                  <a:srgbClr val="000000"/>
                </a:solidFill>
                <a:effectLst/>
                <a:latin typeface="Calibri" panose="020F0502020204030204" pitchFamily="34" charset="0"/>
              </a:rPr>
              <a:t>Ces</a:t>
            </a:r>
            <a:r>
              <a:rPr lang="en-GB" sz="1800" b="0" i="0" u="none" strike="noStrike" dirty="0">
                <a:solidFill>
                  <a:srgbClr val="000000"/>
                </a:solidFill>
                <a:effectLst/>
                <a:latin typeface="Calibri" panose="020F0502020204030204" pitchFamily="34" charset="0"/>
              </a:rPr>
              <a:t> diapositives </a:t>
            </a:r>
            <a:r>
              <a:rPr lang="en-GB" sz="1800" b="0" i="0" u="none" strike="noStrike" dirty="0" err="1">
                <a:solidFill>
                  <a:srgbClr val="000000"/>
                </a:solidFill>
                <a:effectLst/>
                <a:latin typeface="Calibri" panose="020F0502020204030204" pitchFamily="34" charset="0"/>
              </a:rPr>
              <a:t>sont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similaires</a:t>
            </a:r>
            <a:r>
              <a:rPr lang="en-GB" sz="1800" b="0" i="0" u="none" strike="noStrike" dirty="0">
                <a:solidFill>
                  <a:srgbClr val="000000"/>
                </a:solidFill>
                <a:effectLst/>
                <a:latin typeface="Calibri" panose="020F0502020204030204" pitchFamily="34" charset="0"/>
              </a:rPr>
              <a:t> aux diapositives 15 et 16, </a:t>
            </a:r>
            <a:r>
              <a:rPr lang="en-GB" sz="1800" b="0" i="0" u="none" strike="noStrike" dirty="0" err="1">
                <a:solidFill>
                  <a:srgbClr val="000000"/>
                </a:solidFill>
                <a:effectLst/>
                <a:latin typeface="Calibri" panose="020F0502020204030204" pitchFamily="34" charset="0"/>
              </a:rPr>
              <a:t>mais</a:t>
            </a:r>
            <a:r>
              <a:rPr lang="en-GB" sz="1800" b="0" i="0" u="none" strike="noStrike" dirty="0">
                <a:solidFill>
                  <a:srgbClr val="000000"/>
                </a:solidFill>
                <a:effectLst/>
                <a:latin typeface="Calibri" panose="020F0502020204030204" pitchFamily="34" charset="0"/>
              </a:rPr>
              <a:t> au lieu de passer </a:t>
            </a:r>
            <a:r>
              <a:rPr lang="en-GB" sz="1800" b="0" i="0" u="none" strike="noStrike" dirty="0" err="1">
                <a:solidFill>
                  <a:srgbClr val="000000"/>
                </a:solidFill>
                <a:effectLst/>
                <a:latin typeface="Calibri" panose="020F0502020204030204" pitchFamily="34" charset="0"/>
              </a:rPr>
              <a:t>en</a:t>
            </a:r>
            <a:r>
              <a:rPr lang="en-GB" sz="1800" b="0" i="0" u="none" strike="noStrike" dirty="0">
                <a:solidFill>
                  <a:srgbClr val="000000"/>
                </a:solidFill>
                <a:effectLst/>
                <a:latin typeface="Calibri" panose="020F0502020204030204" pitchFamily="34" charset="0"/>
              </a:rPr>
              <a:t> revue les </a:t>
            </a:r>
            <a:r>
              <a:rPr lang="en-GB" sz="1800" b="0" i="0" u="none" strike="noStrike" dirty="0" err="1">
                <a:solidFill>
                  <a:srgbClr val="000000"/>
                </a:solidFill>
                <a:effectLst/>
                <a:latin typeface="Calibri" panose="020F0502020204030204" pitchFamily="34" charset="0"/>
              </a:rPr>
              <a:t>problèmes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liés</a:t>
            </a:r>
            <a:r>
              <a:rPr lang="en-GB" sz="1800" b="0" i="0" u="none" strike="noStrike" dirty="0">
                <a:solidFill>
                  <a:srgbClr val="000000"/>
                </a:solidFill>
                <a:effectLst/>
                <a:latin typeface="Calibri" panose="020F0502020204030204" pitchFamily="34" charset="0"/>
              </a:rPr>
              <a:t> aux </a:t>
            </a:r>
            <a:r>
              <a:rPr lang="en-GB" sz="1800" b="0" i="0" u="none" strike="noStrike" dirty="0" err="1">
                <a:solidFill>
                  <a:srgbClr val="000000"/>
                </a:solidFill>
                <a:effectLst/>
                <a:latin typeface="Calibri" panose="020F0502020204030204" pitchFamily="34" charset="0"/>
              </a:rPr>
              <a:t>résultats</a:t>
            </a:r>
            <a:r>
              <a:rPr lang="en-GB" sz="1800" b="0" i="0" u="none" strike="noStrike" dirty="0">
                <a:solidFill>
                  <a:srgbClr val="000000"/>
                </a:solidFill>
                <a:effectLst/>
                <a:latin typeface="Calibri" panose="020F0502020204030204" pitchFamily="34" charset="0"/>
              </a:rPr>
              <a:t> du service, </a:t>
            </a:r>
            <a:r>
              <a:rPr lang="en-GB" sz="1800" b="0" i="0" u="none" strike="noStrike" dirty="0" err="1">
                <a:solidFill>
                  <a:srgbClr val="000000"/>
                </a:solidFill>
                <a:effectLst/>
                <a:latin typeface="Calibri" panose="020F0502020204030204" pitchFamily="34" charset="0"/>
              </a:rPr>
              <a:t>elles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examinent</a:t>
            </a:r>
            <a:r>
              <a:rPr lang="en-GB" sz="1800" b="0" i="0" u="none" strike="noStrike" dirty="0">
                <a:solidFill>
                  <a:srgbClr val="000000"/>
                </a:solidFill>
                <a:effectLst/>
                <a:latin typeface="Calibri" panose="020F0502020204030204" pitchFamily="34" charset="0"/>
              </a:rPr>
              <a:t> les points </a:t>
            </a:r>
            <a:r>
              <a:rPr lang="en-GB" sz="1800" b="0" i="0" u="none" strike="noStrike" dirty="0" err="1">
                <a:solidFill>
                  <a:srgbClr val="000000"/>
                </a:solidFill>
                <a:effectLst/>
                <a:latin typeface="Calibri" panose="020F0502020204030204" pitchFamily="34" charset="0"/>
              </a:rPr>
              <a:t>liés</a:t>
            </a:r>
            <a:r>
              <a:rPr lang="en-GB" sz="1800" b="0" i="0" u="none" strike="noStrike" dirty="0">
                <a:solidFill>
                  <a:srgbClr val="000000"/>
                </a:solidFill>
                <a:effectLst/>
                <a:latin typeface="Calibri" panose="020F0502020204030204" pitchFamily="34" charset="0"/>
              </a:rPr>
              <a:t> aux </a:t>
            </a:r>
            <a:r>
              <a:rPr lang="en-GB" sz="1800" b="0" i="0" u="none" strike="noStrike" dirty="0" err="1">
                <a:solidFill>
                  <a:srgbClr val="000000"/>
                </a:solidFill>
                <a:effectLst/>
                <a:latin typeface="Calibri" panose="020F0502020204030204" pitchFamily="34" charset="0"/>
              </a:rPr>
              <a:t>fonctions</a:t>
            </a:r>
            <a:r>
              <a:rPr lang="en-GB" sz="1800" b="0" i="0" u="none" strike="noStrike" dirty="0">
                <a:solidFill>
                  <a:srgbClr val="000000"/>
                </a:solidFill>
                <a:effectLst/>
                <a:latin typeface="Calibri" panose="020F0502020204030204" pitchFamily="34" charset="0"/>
              </a:rPr>
              <a:t> du </a:t>
            </a:r>
            <a:r>
              <a:rPr lang="en-GB" sz="1800" b="0" i="0" u="none" strike="noStrike" dirty="0" err="1">
                <a:solidFill>
                  <a:srgbClr val="000000"/>
                </a:solidFill>
                <a:effectLst/>
                <a:latin typeface="Calibri" panose="020F0502020204030204" pitchFamily="34" charset="0"/>
              </a:rPr>
              <a:t>système</a:t>
            </a:r>
            <a:r>
              <a:rPr lang="en-GB" sz="1800" b="0" i="0" u="none" strike="noStrike" dirty="0">
                <a:solidFill>
                  <a:srgbClr val="000000"/>
                </a:solidFill>
                <a:effectLst/>
                <a:latin typeface="Calibri" panose="020F0502020204030204" pitchFamily="34" charset="0"/>
              </a:rPr>
              <a:t> et </a:t>
            </a:r>
            <a:r>
              <a:rPr lang="en-GB" sz="1800" b="0" i="0" u="none" strike="noStrike" dirty="0" err="1">
                <a:solidFill>
                  <a:srgbClr val="000000"/>
                </a:solidFill>
                <a:effectLst/>
                <a:latin typeface="Calibri" panose="020F0502020204030204" pitchFamily="34" charset="0"/>
              </a:rPr>
              <a:t>renforcent</a:t>
            </a:r>
            <a:r>
              <a:rPr lang="en-GB" sz="1800" b="0" i="0" u="none" strike="noStrike" dirty="0">
                <a:solidFill>
                  <a:srgbClr val="000000"/>
                </a:solidFill>
                <a:effectLst/>
                <a:latin typeface="Calibri" panose="020F0502020204030204" pitchFamily="34" charset="0"/>
              </a:rPr>
              <a:t> les diapositives de </a:t>
            </a:r>
            <a:r>
              <a:rPr lang="en-GB" sz="1800" b="0" i="0" u="none" strike="noStrike" dirty="0" err="1">
                <a:solidFill>
                  <a:srgbClr val="000000"/>
                </a:solidFill>
                <a:effectLst/>
                <a:latin typeface="Calibri" panose="020F0502020204030204" pitchFamily="34" charset="0"/>
              </a:rPr>
              <a:t>cette</a:t>
            </a:r>
            <a:r>
              <a:rPr lang="en-GB" sz="1800" b="0" i="0" u="none" strike="noStrike" dirty="0">
                <a:solidFill>
                  <a:srgbClr val="000000"/>
                </a:solidFill>
                <a:effectLst/>
                <a:latin typeface="Calibri" panose="020F0502020204030204" pitchFamily="34" charset="0"/>
              </a:rPr>
              <a:t> section.</a:t>
            </a:r>
          </a:p>
          <a:p>
            <a:pPr marL="285750" indent="-285750" algn="just" rtl="0">
              <a:spcBef>
                <a:spcPts val="0"/>
              </a:spcBef>
              <a:spcAft>
                <a:spcPts val="600"/>
              </a:spcAft>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Si le temps le </a:t>
            </a:r>
            <a:r>
              <a:rPr lang="en-GB" sz="1800" b="0" i="0" u="none" strike="noStrike" dirty="0" err="1">
                <a:solidFill>
                  <a:srgbClr val="000000"/>
                </a:solidFill>
                <a:effectLst/>
                <a:latin typeface="Calibri" panose="020F0502020204030204" pitchFamily="34" charset="0"/>
              </a:rPr>
              <a:t>permet</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cela</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offre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une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autre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opportunité</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d'inclure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une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autre</a:t>
            </a:r>
            <a:r>
              <a:rPr lang="en-GB" sz="1800" b="0" i="0" u="none" strike="noStrike" dirty="0">
                <a:solidFill>
                  <a:srgbClr val="000000"/>
                </a:solidFill>
                <a:effectLst/>
                <a:latin typeface="Calibri" panose="020F0502020204030204" pitchFamily="34" charset="0"/>
              </a:rPr>
              <a:t> étude de </a:t>
            </a:r>
            <a:r>
              <a:rPr lang="en-GB" sz="1800" b="0" i="0" u="none" strike="noStrike" dirty="0" err="1">
                <a:solidFill>
                  <a:srgbClr val="000000"/>
                </a:solidFill>
                <a:effectLst/>
                <a:latin typeface="Calibri" panose="020F0502020204030204" pitchFamily="34" charset="0"/>
              </a:rPr>
              <a:t>cas</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à</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ce</a:t>
            </a:r>
            <a:r>
              <a:rPr lang="en-GB" sz="1800" b="0" i="0" u="none" strike="noStrike" dirty="0">
                <a:solidFill>
                  <a:srgbClr val="000000"/>
                </a:solidFill>
                <a:effectLst/>
                <a:latin typeface="Calibri" panose="020F0502020204030204" pitchFamily="34" charset="0"/>
              </a:rPr>
              <a:t> </a:t>
            </a:r>
            <a:r>
              <a:rPr lang="en-GB" sz="1800" b="0" i="0" u="none" strike="noStrike" dirty="0" err="1">
                <a:solidFill>
                  <a:srgbClr val="000000"/>
                </a:solidFill>
                <a:effectLst/>
                <a:latin typeface="Calibri" panose="020F0502020204030204" pitchFamily="34" charset="0"/>
              </a:rPr>
              <a:t>stade</a:t>
            </a:r>
            <a:r>
              <a:rPr lang="en-GB" sz="1800" b="0" i="0" u="none" strike="noStrike" dirty="0">
                <a:solidFill>
                  <a:srgbClr val="000000"/>
                </a:solidFill>
                <a:effectLst/>
                <a:latin typeface="Calibri" panose="020F0502020204030204" pitchFamily="34" charset="0"/>
              </a:rPr>
              <a:t>.</a:t>
            </a:r>
            <a:endParaRPr lang="en-US" b="0" dirty="0"/>
          </a:p>
        </p:txBody>
      </p:sp>
      <p:sp>
        <p:nvSpPr>
          <p:cNvPr id="4" name="Slide Number Placeholder 3"/>
          <p:cNvSpPr>
            <a:spLocks noGrp="1"/>
          </p:cNvSpPr>
          <p:nvPr>
            <p:ph type="sldNum" sz="quarter" idx="5"/>
          </p:nvPr>
        </p:nvSpPr>
        <p:spPr/>
        <p:txBody>
          <a:bodyPr/>
          <a:lstStyle/>
          <a:p>
            <a:fld id="{A337ECB4-6E4B-5B47-8BB0-8C0B16797478}" type="slidenum">
              <a:rPr lang="en-US" smtClean="0"/>
              <a:t>42</a:t>
            </a:fld>
            <a:endParaRPr lang="en-US"/>
          </a:p>
        </p:txBody>
      </p:sp>
    </p:spTree>
    <p:extLst>
      <p:ext uri="{BB962C8B-B14F-4D97-AF65-F5344CB8AC3E}">
        <p14:creationId xmlns:p14="http://schemas.microsoft.com/office/powerpoint/2010/main" val="4149990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Les </a:t>
            </a:r>
            <a:r>
              <a:rPr lang="en-US" dirty="0" err="1"/>
              <a:t>dernières</a:t>
            </a:r>
            <a:r>
              <a:rPr lang="en-US" dirty="0"/>
              <a:t> diapositives de la session 1 </a:t>
            </a:r>
            <a:r>
              <a:rPr lang="en-US" dirty="0" err="1"/>
              <a:t>visent</a:t>
            </a:r>
            <a:r>
              <a:rPr lang="en-US" dirty="0"/>
              <a:t> </a:t>
            </a:r>
            <a:r>
              <a:rPr lang="en-US" dirty="0" err="1"/>
              <a:t>à</a:t>
            </a:r>
            <a:r>
              <a:rPr lang="en-US" dirty="0"/>
              <a:t> </a:t>
            </a:r>
            <a:r>
              <a:rPr lang="en-US" dirty="0" err="1"/>
              <a:t>renforcer</a:t>
            </a:r>
            <a:r>
              <a:rPr lang="en-US" dirty="0"/>
              <a:t> les </a:t>
            </a:r>
            <a:r>
              <a:rPr lang="en-US" dirty="0" err="1"/>
              <a:t>différences</a:t>
            </a:r>
            <a:r>
              <a:rPr lang="en-US" dirty="0"/>
              <a:t> entre les "</a:t>
            </a:r>
            <a:r>
              <a:rPr lang="en-US" dirty="0" err="1"/>
              <a:t>approches</a:t>
            </a:r>
            <a:r>
              <a:rPr lang="en-US" dirty="0"/>
              <a:t> </a:t>
            </a:r>
            <a:r>
              <a:rPr lang="en-US" dirty="0" err="1"/>
              <a:t>conventionnelles</a:t>
            </a:r>
            <a:r>
              <a:rPr lang="en-US" dirty="0"/>
              <a:t>" et le CWIS et </a:t>
            </a:r>
            <a:r>
              <a:rPr lang="en-US" dirty="0" err="1"/>
              <a:t>à</a:t>
            </a:r>
            <a:r>
              <a:rPr lang="en-US" dirty="0"/>
              <a:t> replacer la diapositive </a:t>
            </a:r>
            <a:r>
              <a:rPr lang="en-US" dirty="0" err="1"/>
              <a:t>initiale</a:t>
            </a:r>
            <a:r>
              <a:rPr lang="en-US" dirty="0"/>
              <a:t> dans le </a:t>
            </a:r>
            <a:r>
              <a:rPr lang="en-US" dirty="0" err="1"/>
              <a:t>contexte</a:t>
            </a:r>
            <a:r>
              <a:rPr lang="en-US" dirty="0"/>
              <a:t> des participants.</a:t>
            </a:r>
          </a:p>
          <a:p>
            <a:pPr marL="171450" indent="-171450">
              <a:buFont typeface="Arial" panose="020B0604020202020204" pitchFamily="34" charset="0"/>
              <a:buChar char="•"/>
            </a:pPr>
            <a:r>
              <a:rPr lang="en-US" dirty="0" err="1"/>
              <a:t>S'il</a:t>
            </a:r>
            <a:r>
              <a:rPr lang="en-US" dirty="0"/>
              <a:t> </a:t>
            </a:r>
            <a:r>
              <a:rPr lang="en-US" dirty="0" err="1"/>
              <a:t>est</a:t>
            </a:r>
            <a:r>
              <a:rPr lang="en-US" dirty="0"/>
              <a:t> </a:t>
            </a:r>
            <a:r>
              <a:rPr lang="en-US" dirty="0" err="1"/>
              <a:t>décidé</a:t>
            </a:r>
            <a:r>
              <a:rPr lang="en-US" dirty="0"/>
              <a:t> </a:t>
            </a:r>
            <a:r>
              <a:rPr lang="en-US" dirty="0" err="1"/>
              <a:t>d'inclure</a:t>
            </a:r>
            <a:r>
              <a:rPr lang="en-US" dirty="0"/>
              <a:t> </a:t>
            </a:r>
            <a:r>
              <a:rPr lang="en-US" dirty="0" err="1"/>
              <a:t>une</a:t>
            </a:r>
            <a:r>
              <a:rPr lang="en-US" dirty="0"/>
              <a:t> étude de </a:t>
            </a:r>
            <a:r>
              <a:rPr lang="en-US" dirty="0" err="1"/>
              <a:t>cas</a:t>
            </a:r>
            <a:r>
              <a:rPr lang="en-US" dirty="0"/>
              <a:t> (</a:t>
            </a:r>
            <a:r>
              <a:rPr lang="en-US" dirty="0" err="1"/>
              <a:t>ce</a:t>
            </a:r>
            <a:r>
              <a:rPr lang="en-US" dirty="0"/>
              <a:t> qui </a:t>
            </a:r>
            <a:r>
              <a:rPr lang="en-US" dirty="0" err="1"/>
              <a:t>est</a:t>
            </a:r>
            <a:r>
              <a:rPr lang="en-US" dirty="0"/>
              <a:t> </a:t>
            </a:r>
            <a:r>
              <a:rPr lang="en-US" dirty="0" err="1"/>
              <a:t>recommandé</a:t>
            </a:r>
            <a:r>
              <a:rPr lang="en-US" dirty="0"/>
              <a:t>), la diapositive </a:t>
            </a:r>
            <a:r>
              <a:rPr lang="en-US" dirty="0" err="1"/>
              <a:t>intitulée</a:t>
            </a:r>
            <a:r>
              <a:rPr lang="en-US" dirty="0"/>
              <a:t> "</a:t>
            </a:r>
            <a:r>
              <a:rPr lang="en-US" dirty="0" err="1"/>
              <a:t>À</a:t>
            </a:r>
            <a:r>
              <a:rPr lang="en-US" dirty="0"/>
              <a:t> quoi </a:t>
            </a:r>
            <a:r>
              <a:rPr lang="en-US" dirty="0" err="1"/>
              <a:t>cela</a:t>
            </a:r>
            <a:r>
              <a:rPr lang="en-US" dirty="0"/>
              <a:t> </a:t>
            </a:r>
            <a:r>
              <a:rPr lang="en-US" dirty="0" err="1"/>
              <a:t>ressemble</a:t>
            </a:r>
            <a:r>
              <a:rPr lang="en-US" dirty="0"/>
              <a:t>-t-il </a:t>
            </a:r>
            <a:r>
              <a:rPr lang="en-US" dirty="0" err="1"/>
              <a:t>en</a:t>
            </a:r>
            <a:r>
              <a:rPr lang="en-US" dirty="0"/>
              <a:t> pratique" </a:t>
            </a:r>
            <a:r>
              <a:rPr lang="en-US" dirty="0" err="1"/>
              <a:t>pourrait</a:t>
            </a:r>
            <a:r>
              <a:rPr lang="en-US" dirty="0"/>
              <a:t> </a:t>
            </a:r>
            <a:r>
              <a:rPr lang="en-US" dirty="0" err="1"/>
              <a:t>être</a:t>
            </a:r>
            <a:r>
              <a:rPr lang="en-US" dirty="0"/>
              <a:t> </a:t>
            </a:r>
            <a:r>
              <a:rPr lang="en-US" dirty="0" err="1"/>
              <a:t>retirée</a:t>
            </a:r>
            <a:r>
              <a:rPr lang="en-US" dirty="0"/>
              <a:t> et </a:t>
            </a:r>
            <a:r>
              <a:rPr lang="en-US" dirty="0" err="1"/>
              <a:t>utilisée</a:t>
            </a:r>
            <a:r>
              <a:rPr lang="en-US" dirty="0"/>
              <a:t> </a:t>
            </a:r>
            <a:r>
              <a:rPr lang="en-US" dirty="0" err="1"/>
              <a:t>comme</a:t>
            </a:r>
            <a:r>
              <a:rPr lang="en-US" dirty="0"/>
              <a:t> guide pour </a:t>
            </a:r>
            <a:r>
              <a:rPr lang="en-US" dirty="0" err="1"/>
              <a:t>développer</a:t>
            </a:r>
            <a:r>
              <a:rPr lang="en-US" dirty="0"/>
              <a:t> </a:t>
            </a:r>
            <a:r>
              <a:rPr lang="en-US" dirty="0" err="1"/>
              <a:t>une</a:t>
            </a:r>
            <a:r>
              <a:rPr lang="en-US" dirty="0"/>
              <a:t> étude de </a:t>
            </a:r>
            <a:r>
              <a:rPr lang="en-US" dirty="0" err="1"/>
              <a:t>cas</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43</a:t>
            </a:fld>
            <a:endParaRPr lang="en-US"/>
          </a:p>
        </p:txBody>
      </p:sp>
    </p:spTree>
    <p:extLst>
      <p:ext uri="{BB962C8B-B14F-4D97-AF65-F5344CB8AC3E}">
        <p14:creationId xmlns:p14="http://schemas.microsoft.com/office/powerpoint/2010/main" val="863255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45</a:t>
            </a:fld>
            <a:endParaRPr lang="en-US"/>
          </a:p>
        </p:txBody>
      </p:sp>
    </p:spTree>
    <p:extLst>
      <p:ext uri="{BB962C8B-B14F-4D97-AF65-F5344CB8AC3E}">
        <p14:creationId xmlns:p14="http://schemas.microsoft.com/office/powerpoint/2010/main" val="4147133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De </a:t>
            </a:r>
            <a:r>
              <a:rPr lang="en-IN" dirty="0" err="1"/>
              <a:t>nombreux</a:t>
            </a:r>
            <a:r>
              <a:rPr lang="en-IN" dirty="0"/>
              <a:t> </a:t>
            </a:r>
            <a:r>
              <a:rPr lang="en-IN" dirty="0" err="1"/>
              <a:t>outils</a:t>
            </a:r>
            <a:r>
              <a:rPr lang="en-IN" dirty="0"/>
              <a:t> </a:t>
            </a:r>
            <a:r>
              <a:rPr lang="en-IN" dirty="0" err="1"/>
              <a:t>d'aide</a:t>
            </a:r>
            <a:r>
              <a:rPr lang="en-IN" dirty="0"/>
              <a:t> </a:t>
            </a:r>
            <a:r>
              <a:rPr lang="en-IN" dirty="0" err="1"/>
              <a:t>à</a:t>
            </a:r>
            <a:r>
              <a:rPr lang="en-IN" dirty="0"/>
              <a:t> la </a:t>
            </a:r>
            <a:r>
              <a:rPr lang="en-IN" dirty="0" err="1"/>
              <a:t>décision</a:t>
            </a:r>
            <a:r>
              <a:rPr lang="en-IN" dirty="0"/>
              <a:t> (DST) </a:t>
            </a:r>
            <a:r>
              <a:rPr lang="en-IN" dirty="0" err="1"/>
              <a:t>sont</a:t>
            </a:r>
            <a:r>
              <a:rPr lang="en-IN" dirty="0"/>
              <a:t> </a:t>
            </a:r>
            <a:r>
              <a:rPr lang="en-IN" dirty="0" err="1"/>
              <a:t>disponibles</a:t>
            </a:r>
            <a:r>
              <a:rPr lang="en-IN" dirty="0"/>
              <a:t> dans le </a:t>
            </a:r>
            <a:r>
              <a:rPr lang="en-IN" dirty="0" err="1"/>
              <a:t>domaine</a:t>
            </a:r>
            <a:r>
              <a:rPr lang="en-IN" dirty="0"/>
              <a:t> public, </a:t>
            </a:r>
            <a:r>
              <a:rPr lang="en-IN" dirty="0" err="1"/>
              <a:t>ce</a:t>
            </a:r>
            <a:r>
              <a:rPr lang="en-IN" dirty="0"/>
              <a:t> qui conduit </a:t>
            </a:r>
            <a:r>
              <a:rPr lang="en-IN" dirty="0" err="1"/>
              <a:t>souvent</a:t>
            </a:r>
            <a:r>
              <a:rPr lang="en-IN" dirty="0"/>
              <a:t> </a:t>
            </a:r>
            <a:r>
              <a:rPr lang="en-IN" dirty="0" err="1"/>
              <a:t>à</a:t>
            </a:r>
            <a:r>
              <a:rPr lang="en-IN" dirty="0"/>
              <a:t> la confusion </a:t>
            </a:r>
            <a:r>
              <a:rPr lang="en-IN" dirty="0" err="1"/>
              <a:t>parmi</a:t>
            </a:r>
            <a:r>
              <a:rPr lang="en-IN" dirty="0"/>
              <a:t> les </a:t>
            </a:r>
            <a:r>
              <a:rPr lang="en-IN" dirty="0" err="1"/>
              <a:t>décideurs</a:t>
            </a:r>
            <a:r>
              <a:rPr lang="en-IN" dirty="0"/>
              <a:t> sur le </a:t>
            </a:r>
            <a:r>
              <a:rPr lang="en-IN" dirty="0" err="1"/>
              <a:t>choix</a:t>
            </a:r>
            <a:r>
              <a:rPr lang="en-IN" dirty="0"/>
              <a:t> de </a:t>
            </a:r>
            <a:r>
              <a:rPr lang="en-IN" dirty="0" err="1"/>
              <a:t>l'outil</a:t>
            </a:r>
            <a:r>
              <a:rPr lang="en-IN" dirty="0"/>
              <a:t> </a:t>
            </a:r>
            <a:r>
              <a:rPr lang="en-IN" dirty="0" err="1"/>
              <a:t>à</a:t>
            </a:r>
            <a:r>
              <a:rPr lang="en-IN" dirty="0"/>
              <a:t> utiliser pour </a:t>
            </a:r>
            <a:r>
              <a:rPr lang="en-IN" dirty="0" err="1"/>
              <a:t>l'évaluation</a:t>
            </a:r>
            <a:r>
              <a:rPr lang="en-IN" dirty="0"/>
              <a:t>, la planification </a:t>
            </a:r>
            <a:r>
              <a:rPr lang="en-IN" dirty="0" err="1"/>
              <a:t>ou</a:t>
            </a:r>
            <a:r>
              <a:rPr lang="en-IN" dirty="0"/>
              <a:t> le </a:t>
            </a:r>
            <a:r>
              <a:rPr lang="en-IN" dirty="0" err="1"/>
              <a:t>suivi</a:t>
            </a:r>
            <a:r>
              <a:rPr lang="en-IN" dirty="0"/>
              <a:t>.</a:t>
            </a:r>
          </a:p>
          <a:p>
            <a:endParaRPr lang="en-IN" dirty="0"/>
          </a:p>
          <a:p>
            <a:r>
              <a:rPr lang="en-IN" dirty="0" err="1"/>
              <a:t>Cette</a:t>
            </a:r>
            <a:r>
              <a:rPr lang="en-IN" dirty="0"/>
              <a:t> diapositive </a:t>
            </a:r>
            <a:r>
              <a:rPr lang="en-IN" dirty="0" err="1"/>
              <a:t>donne</a:t>
            </a:r>
            <a:r>
              <a:rPr lang="en-IN" dirty="0"/>
              <a:t> un aperçu des </a:t>
            </a:r>
            <a:r>
              <a:rPr lang="en-IN" dirty="0" err="1"/>
              <a:t>outils</a:t>
            </a:r>
            <a:r>
              <a:rPr lang="en-IN" dirty="0"/>
              <a:t> </a:t>
            </a:r>
            <a:r>
              <a:rPr lang="en-IN" dirty="0" err="1"/>
              <a:t>disponibles</a:t>
            </a:r>
            <a:r>
              <a:rPr lang="en-IN" dirty="0"/>
              <a:t>, </a:t>
            </a:r>
            <a:r>
              <a:rPr lang="en-IN" dirty="0" err="1"/>
              <a:t>placés</a:t>
            </a:r>
            <a:r>
              <a:rPr lang="en-IN" dirty="0"/>
              <a:t> le long de la </a:t>
            </a:r>
            <a:r>
              <a:rPr lang="en-IN" dirty="0" err="1"/>
              <a:t>chaîne</a:t>
            </a:r>
            <a:r>
              <a:rPr lang="en-IN" dirty="0"/>
              <a:t> de services </a:t>
            </a:r>
            <a:r>
              <a:rPr lang="en-IN" dirty="0" err="1"/>
              <a:t>d'assainissement</a:t>
            </a:r>
            <a:r>
              <a:rPr lang="en-IN" dirty="0"/>
              <a:t>. </a:t>
            </a:r>
            <a:r>
              <a:rPr lang="en-IN" dirty="0" err="1"/>
              <a:t>Seuls</a:t>
            </a:r>
            <a:r>
              <a:rPr lang="en-IN" dirty="0"/>
              <a:t> les </a:t>
            </a:r>
            <a:r>
              <a:rPr lang="en-IN" dirty="0" err="1"/>
              <a:t>outils</a:t>
            </a:r>
            <a:r>
              <a:rPr lang="en-IN" dirty="0"/>
              <a:t> de gestion des </a:t>
            </a:r>
            <a:r>
              <a:rPr lang="en-IN" dirty="0" err="1"/>
              <a:t>eaux</a:t>
            </a:r>
            <a:r>
              <a:rPr lang="en-IN" dirty="0"/>
              <a:t> </a:t>
            </a:r>
            <a:r>
              <a:rPr lang="en-IN" dirty="0" err="1"/>
              <a:t>usées</a:t>
            </a:r>
            <a:r>
              <a:rPr lang="en-IN" dirty="0"/>
              <a:t> </a:t>
            </a:r>
            <a:r>
              <a:rPr lang="en-IN" dirty="0" err="1"/>
              <a:t>sont</a:t>
            </a:r>
            <a:r>
              <a:rPr lang="en-IN" dirty="0"/>
              <a:t> pris </a:t>
            </a:r>
            <a:r>
              <a:rPr lang="en-IN" dirty="0" err="1"/>
              <a:t>en</a:t>
            </a:r>
            <a:r>
              <a:rPr lang="en-IN" dirty="0"/>
              <a:t> </a:t>
            </a:r>
            <a:r>
              <a:rPr lang="en-IN" dirty="0" err="1"/>
              <a:t>compte</a:t>
            </a:r>
            <a:r>
              <a:rPr lang="en-IN" dirty="0"/>
              <a:t>, </a:t>
            </a:r>
            <a:r>
              <a:rPr lang="en-IN" dirty="0" err="1"/>
              <a:t>c'est</a:t>
            </a:r>
            <a:r>
              <a:rPr lang="en-IN" dirty="0"/>
              <a:t>-</a:t>
            </a:r>
            <a:r>
              <a:rPr lang="en-IN" dirty="0" err="1"/>
              <a:t>à</a:t>
            </a:r>
            <a:r>
              <a:rPr lang="en-IN" dirty="0"/>
              <a:t>-dire que </a:t>
            </a:r>
            <a:r>
              <a:rPr lang="en-IN" dirty="0" err="1"/>
              <a:t>ceux</a:t>
            </a:r>
            <a:r>
              <a:rPr lang="en-IN" dirty="0"/>
              <a:t> de la gestion des </a:t>
            </a:r>
            <a:r>
              <a:rPr lang="en-IN" dirty="0" err="1"/>
              <a:t>déchets</a:t>
            </a:r>
            <a:r>
              <a:rPr lang="en-IN" dirty="0"/>
              <a:t> </a:t>
            </a:r>
            <a:r>
              <a:rPr lang="en-IN" dirty="0" err="1"/>
              <a:t>solides</a:t>
            </a:r>
            <a:r>
              <a:rPr lang="en-IN" dirty="0"/>
              <a:t> </a:t>
            </a:r>
            <a:r>
              <a:rPr lang="en-IN" dirty="0" err="1"/>
              <a:t>ou</a:t>
            </a:r>
            <a:r>
              <a:rPr lang="en-IN" dirty="0"/>
              <a:t> de </a:t>
            </a:r>
            <a:r>
              <a:rPr lang="en-IN" dirty="0" err="1"/>
              <a:t>l'approvisionnement</a:t>
            </a:r>
            <a:r>
              <a:rPr lang="en-IN" dirty="0"/>
              <a:t> </a:t>
            </a:r>
            <a:r>
              <a:rPr lang="en-IN" dirty="0" err="1"/>
              <a:t>en</a:t>
            </a:r>
            <a:r>
              <a:rPr lang="en-IN" dirty="0"/>
              <a:t> </a:t>
            </a:r>
            <a:r>
              <a:rPr lang="en-IN" dirty="0" err="1"/>
              <a:t>eau</a:t>
            </a:r>
            <a:r>
              <a:rPr lang="en-IN" dirty="0"/>
              <a:t> </a:t>
            </a:r>
            <a:r>
              <a:rPr lang="en-IN" dirty="0" err="1"/>
              <a:t>sont</a:t>
            </a:r>
            <a:r>
              <a:rPr lang="en-IN" dirty="0"/>
              <a:t> </a:t>
            </a:r>
            <a:r>
              <a:rPr lang="en-IN" dirty="0" err="1"/>
              <a:t>exclus</a:t>
            </a:r>
            <a:r>
              <a:rPr lang="en-IN" dirty="0"/>
              <a:t>. Les </a:t>
            </a:r>
            <a:r>
              <a:rPr lang="en-IN" dirty="0" err="1"/>
              <a:t>outils</a:t>
            </a:r>
            <a:r>
              <a:rPr lang="en-IN" dirty="0"/>
              <a:t> sous </a:t>
            </a:r>
            <a:r>
              <a:rPr lang="en-IN" dirty="0" err="1"/>
              <a:t>forme</a:t>
            </a:r>
            <a:r>
              <a:rPr lang="en-IN" dirty="0"/>
              <a:t> d'« </a:t>
            </a:r>
            <a:r>
              <a:rPr lang="en-IN" dirty="0" err="1"/>
              <a:t>approche</a:t>
            </a:r>
            <a:r>
              <a:rPr lang="en-IN" dirty="0"/>
              <a:t> » ne </a:t>
            </a:r>
            <a:r>
              <a:rPr lang="en-IN" dirty="0" err="1"/>
              <a:t>sont</a:t>
            </a:r>
            <a:r>
              <a:rPr lang="en-IN" dirty="0"/>
              <a:t> pas </a:t>
            </a:r>
            <a:r>
              <a:rPr lang="en-IN" dirty="0" err="1"/>
              <a:t>inclus</a:t>
            </a:r>
            <a:r>
              <a:rPr lang="en-IN" dirty="0"/>
              <a:t>.</a:t>
            </a:r>
          </a:p>
          <a:p>
            <a:endParaRPr lang="en-IN" dirty="0"/>
          </a:p>
          <a:p>
            <a:r>
              <a:rPr lang="en-IN" dirty="0"/>
              <a:t>Un ensemble </a:t>
            </a:r>
            <a:r>
              <a:rPr lang="en-IN" dirty="0" err="1"/>
              <a:t>compilant</a:t>
            </a:r>
            <a:r>
              <a:rPr lang="en-IN" dirty="0"/>
              <a:t> </a:t>
            </a:r>
            <a:r>
              <a:rPr lang="en-IN" dirty="0" err="1"/>
              <a:t>tous</a:t>
            </a:r>
            <a:r>
              <a:rPr lang="en-IN" dirty="0"/>
              <a:t> les </a:t>
            </a:r>
            <a:r>
              <a:rPr lang="en-IN" dirty="0" err="1"/>
              <a:t>outils</a:t>
            </a:r>
            <a:r>
              <a:rPr lang="en-IN" dirty="0"/>
              <a:t> </a:t>
            </a:r>
            <a:r>
              <a:rPr lang="en-IN" dirty="0" err="1"/>
              <a:t>d'aide</a:t>
            </a:r>
            <a:r>
              <a:rPr lang="en-IN" dirty="0"/>
              <a:t> </a:t>
            </a:r>
            <a:r>
              <a:rPr lang="en-IN" dirty="0" err="1"/>
              <a:t>à</a:t>
            </a:r>
            <a:r>
              <a:rPr lang="en-IN" dirty="0"/>
              <a:t> la </a:t>
            </a:r>
            <a:r>
              <a:rPr lang="en-IN" dirty="0" err="1"/>
              <a:t>décision</a:t>
            </a:r>
            <a:r>
              <a:rPr lang="en-IN" dirty="0"/>
              <a:t> </a:t>
            </a:r>
            <a:r>
              <a:rPr lang="en-IN" dirty="0" err="1"/>
              <a:t>disponibles</a:t>
            </a:r>
            <a:r>
              <a:rPr lang="en-IN" dirty="0"/>
              <a:t> dans le </a:t>
            </a:r>
            <a:r>
              <a:rPr lang="en-IN" dirty="0" err="1"/>
              <a:t>domaine</a:t>
            </a:r>
            <a:r>
              <a:rPr lang="en-IN" dirty="0"/>
              <a:t> public pour </a:t>
            </a:r>
            <a:r>
              <a:rPr lang="en-IN" dirty="0" err="1"/>
              <a:t>l'évaluation</a:t>
            </a:r>
            <a:r>
              <a:rPr lang="en-IN" dirty="0"/>
              <a:t> et la planification de </a:t>
            </a:r>
            <a:r>
              <a:rPr lang="en-IN" dirty="0" err="1"/>
              <a:t>l'assainissement</a:t>
            </a:r>
            <a:r>
              <a:rPr lang="en-IN" dirty="0"/>
              <a:t> </a:t>
            </a:r>
            <a:r>
              <a:rPr lang="en-IN" dirty="0" err="1"/>
              <a:t>géré</a:t>
            </a:r>
            <a:r>
              <a:rPr lang="en-IN" dirty="0"/>
              <a:t> de manière </a:t>
            </a:r>
            <a:r>
              <a:rPr lang="en-IN" dirty="0" err="1"/>
              <a:t>sûre</a:t>
            </a:r>
            <a:r>
              <a:rPr lang="en-IN" dirty="0"/>
              <a:t> </a:t>
            </a:r>
            <a:r>
              <a:rPr lang="en-IN" dirty="0" err="1"/>
              <a:t>est</a:t>
            </a:r>
            <a:r>
              <a:rPr lang="en-IN" dirty="0"/>
              <a:t> disponible </a:t>
            </a:r>
            <a:r>
              <a:rPr lang="en-IN" dirty="0" err="1"/>
              <a:t>ici</a:t>
            </a:r>
            <a:r>
              <a:rPr lang="en-IN" dirty="0"/>
              <a:t> : https://</a:t>
            </a:r>
            <a:r>
              <a:rPr lang="en-IN" dirty="0" err="1"/>
              <a:t>www.cwiscities.com</a:t>
            </a:r>
            <a:r>
              <a:rPr lang="en-IN" dirty="0"/>
              <a:t>/Home/</a:t>
            </a:r>
            <a:r>
              <a:rPr lang="en-IN" dirty="0" err="1"/>
              <a:t>LearningTools</a:t>
            </a:r>
            <a:r>
              <a:rPr lang="en-IN" dirty="0"/>
              <a:t> </a:t>
            </a:r>
          </a:p>
          <a:p>
            <a:endParaRPr lang="en-IN" dirty="0"/>
          </a:p>
          <a:p>
            <a:r>
              <a:rPr lang="en-IN" dirty="0" err="1"/>
              <a:t>Cet</a:t>
            </a:r>
            <a:r>
              <a:rPr lang="en-IN" dirty="0"/>
              <a:t> ensemble </a:t>
            </a:r>
            <a:r>
              <a:rPr lang="en-IN" dirty="0" err="1"/>
              <a:t>donne</a:t>
            </a:r>
            <a:r>
              <a:rPr lang="en-IN" dirty="0"/>
              <a:t> un aperçu des </a:t>
            </a:r>
            <a:r>
              <a:rPr lang="en-IN" dirty="0" err="1"/>
              <a:t>outils</a:t>
            </a:r>
            <a:r>
              <a:rPr lang="en-IN" dirty="0"/>
              <a:t>, avec des </a:t>
            </a:r>
            <a:r>
              <a:rPr lang="en-IN" dirty="0" err="1"/>
              <a:t>informations</a:t>
            </a:r>
            <a:r>
              <a:rPr lang="en-IN" dirty="0"/>
              <a:t> </a:t>
            </a:r>
            <a:r>
              <a:rPr lang="en-IN" dirty="0" err="1"/>
              <a:t>clés</a:t>
            </a:r>
            <a:r>
              <a:rPr lang="en-IN" dirty="0"/>
              <a:t> pour </a:t>
            </a:r>
            <a:r>
              <a:rPr lang="en-IN" dirty="0" err="1"/>
              <a:t>chacun</a:t>
            </a:r>
            <a:r>
              <a:rPr lang="en-IN" dirty="0"/>
              <a:t> </a:t>
            </a:r>
            <a:r>
              <a:rPr lang="en-IN" dirty="0" err="1"/>
              <a:t>d'entre</a:t>
            </a:r>
            <a:r>
              <a:rPr lang="en-IN" dirty="0"/>
              <a:t> </a:t>
            </a:r>
            <a:r>
              <a:rPr lang="en-IN" dirty="0" err="1"/>
              <a:t>eux</a:t>
            </a:r>
            <a:r>
              <a:rPr lang="en-IN" dirty="0"/>
              <a:t> </a:t>
            </a:r>
            <a:r>
              <a:rPr lang="en-IN" dirty="0" err="1"/>
              <a:t>afin</a:t>
            </a:r>
            <a:r>
              <a:rPr lang="en-IN" dirty="0"/>
              <a:t> </a:t>
            </a:r>
            <a:r>
              <a:rPr lang="en-IN" dirty="0" err="1"/>
              <a:t>d'aider</a:t>
            </a:r>
            <a:r>
              <a:rPr lang="en-IN" dirty="0"/>
              <a:t> les </a:t>
            </a:r>
            <a:r>
              <a:rPr lang="en-IN" dirty="0" err="1"/>
              <a:t>lecteurs</a:t>
            </a:r>
            <a:r>
              <a:rPr lang="en-IN" dirty="0"/>
              <a:t> </a:t>
            </a:r>
            <a:r>
              <a:rPr lang="en-IN" dirty="0" err="1"/>
              <a:t>à</a:t>
            </a:r>
            <a:r>
              <a:rPr lang="en-IN" dirty="0"/>
              <a:t> </a:t>
            </a:r>
            <a:r>
              <a:rPr lang="en-IN" dirty="0" err="1"/>
              <a:t>choisir</a:t>
            </a:r>
            <a:r>
              <a:rPr lang="en-IN" dirty="0"/>
              <a:t> les </a:t>
            </a:r>
            <a:r>
              <a:rPr lang="en-IN" dirty="0" err="1"/>
              <a:t>outils</a:t>
            </a:r>
            <a:r>
              <a:rPr lang="en-IN" dirty="0"/>
              <a:t> </a:t>
            </a:r>
            <a:r>
              <a:rPr lang="en-IN" dirty="0" err="1"/>
              <a:t>pertinents</a:t>
            </a:r>
            <a:r>
              <a:rPr lang="en-IN" dirty="0"/>
              <a:t>, et il </a:t>
            </a:r>
            <a:r>
              <a:rPr lang="en-IN" dirty="0" err="1"/>
              <a:t>inclut</a:t>
            </a:r>
            <a:r>
              <a:rPr lang="en-IN" dirty="0"/>
              <a:t> des liens </a:t>
            </a:r>
            <a:r>
              <a:rPr lang="en-IN" dirty="0" err="1"/>
              <a:t>vers</a:t>
            </a:r>
            <a:r>
              <a:rPr lang="en-IN" dirty="0"/>
              <a:t> les </a:t>
            </a:r>
            <a:r>
              <a:rPr lang="en-IN" dirty="0" err="1"/>
              <a:t>outils</a:t>
            </a:r>
            <a:r>
              <a:rPr lang="en-IN" dirty="0"/>
              <a:t> </a:t>
            </a:r>
            <a:r>
              <a:rPr lang="en-IN" dirty="0" err="1"/>
              <a:t>ainsi</a:t>
            </a:r>
            <a:r>
              <a:rPr lang="en-IN" dirty="0"/>
              <a:t> que des documents de lecture/</a:t>
            </a:r>
            <a:r>
              <a:rPr lang="en-IN" dirty="0" err="1"/>
              <a:t>cas</a:t>
            </a:r>
            <a:r>
              <a:rPr lang="en-IN" dirty="0"/>
              <a:t> </a:t>
            </a:r>
            <a:r>
              <a:rPr lang="en-IN" dirty="0" err="1"/>
              <a:t>d'étude</a:t>
            </a:r>
            <a:r>
              <a:rPr lang="en-IN" dirty="0"/>
              <a:t> </a:t>
            </a:r>
            <a:r>
              <a:rPr lang="en-IN" dirty="0" err="1"/>
              <a:t>complémentaires</a:t>
            </a:r>
            <a:r>
              <a:rPr lang="en-IN" dirty="0"/>
              <a:t>.</a:t>
            </a:r>
          </a:p>
        </p:txBody>
      </p:sp>
      <p:sp>
        <p:nvSpPr>
          <p:cNvPr id="4" name="Slide Number Placeholder 3"/>
          <p:cNvSpPr>
            <a:spLocks noGrp="1"/>
          </p:cNvSpPr>
          <p:nvPr>
            <p:ph type="sldNum" sz="quarter" idx="5"/>
          </p:nvPr>
        </p:nvSpPr>
        <p:spPr/>
        <p:txBody>
          <a:bodyPr/>
          <a:lstStyle/>
          <a:p>
            <a:fld id="{3C7E0EF2-00EF-4892-81C7-A298D7F631FB}" type="slidenum">
              <a:rPr lang="en-IN" smtClean="0"/>
              <a:t>46</a:t>
            </a:fld>
            <a:endParaRPr lang="en-IN"/>
          </a:p>
        </p:txBody>
      </p:sp>
    </p:spTree>
    <p:extLst>
      <p:ext uri="{BB962C8B-B14F-4D97-AF65-F5344CB8AC3E}">
        <p14:creationId xmlns:p14="http://schemas.microsoft.com/office/powerpoint/2010/main" val="195436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5</a:t>
            </a:fld>
            <a:endParaRPr lang="en-US"/>
          </a:p>
        </p:txBody>
      </p:sp>
    </p:spTree>
    <p:extLst>
      <p:ext uri="{BB962C8B-B14F-4D97-AF65-F5344CB8AC3E}">
        <p14:creationId xmlns:p14="http://schemas.microsoft.com/office/powerpoint/2010/main" val="184609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facilitators/trainers:</a:t>
            </a:r>
          </a:p>
          <a:p>
            <a:endParaRPr lang="en-US" dirty="0"/>
          </a:p>
          <a:p>
            <a:pPr marL="171450" indent="-171450">
              <a:buFont typeface="Arial" panose="020B0604020202020204" pitchFamily="34" charset="0"/>
              <a:buChar char="•"/>
            </a:pPr>
            <a:r>
              <a:rPr lang="en-US" dirty="0"/>
              <a:t>The public service nature of the CWIS approach is a critical element that differentiates it from traditional urban sanitation approaches.</a:t>
            </a:r>
          </a:p>
          <a:p>
            <a:pPr marL="171450" indent="-171450">
              <a:buFont typeface="Arial" panose="020B0604020202020204" pitchFamily="34" charset="0"/>
              <a:buChar char="•"/>
            </a:pPr>
            <a:r>
              <a:rPr lang="en-US" dirty="0"/>
              <a:t>These slides set out some of the key components of the public service nature of the CWIS approach and is important in changing the mindset of many professionals who have experience in urban sanitation. </a:t>
            </a:r>
          </a:p>
          <a:p>
            <a:pPr marL="171450" indent="-171450">
              <a:buFont typeface="Arial" panose="020B0604020202020204" pitchFamily="34" charset="0"/>
              <a:buChar char="•"/>
            </a:pPr>
            <a:r>
              <a:rPr lang="en-US" dirty="0"/>
              <a:t>This concept is reinforced through the deck, but also in the final summary slide</a:t>
            </a:r>
          </a:p>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6</a:t>
            </a:fld>
            <a:endParaRPr lang="en-US"/>
          </a:p>
        </p:txBody>
      </p:sp>
    </p:spTree>
    <p:extLst>
      <p:ext uri="{BB962C8B-B14F-4D97-AF65-F5344CB8AC3E}">
        <p14:creationId xmlns:p14="http://schemas.microsoft.com/office/powerpoint/2010/main" val="277998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La nature de service public de </a:t>
            </a:r>
            <a:r>
              <a:rPr lang="en-US" dirty="0" err="1"/>
              <a:t>l'approche</a:t>
            </a:r>
            <a:r>
              <a:rPr lang="en-US" dirty="0"/>
              <a:t> CWIS </a:t>
            </a:r>
            <a:r>
              <a:rPr lang="en-US" dirty="0" err="1"/>
              <a:t>est</a:t>
            </a:r>
            <a:r>
              <a:rPr lang="en-US" dirty="0"/>
              <a:t> un </a:t>
            </a:r>
            <a:r>
              <a:rPr lang="en-US" dirty="0" err="1"/>
              <a:t>élément</a:t>
            </a:r>
            <a:r>
              <a:rPr lang="en-US" dirty="0"/>
              <a:t> critique qui la distingue des </a:t>
            </a:r>
            <a:r>
              <a:rPr lang="en-US" dirty="0" err="1"/>
              <a:t>approches</a:t>
            </a:r>
            <a:r>
              <a:rPr lang="en-US" dirty="0"/>
              <a:t> </a:t>
            </a:r>
            <a:r>
              <a:rPr lang="en-US" dirty="0" err="1"/>
              <a:t>traditionnelles</a:t>
            </a:r>
            <a:r>
              <a:rPr lang="en-US" dirty="0"/>
              <a:t> </a:t>
            </a:r>
            <a:r>
              <a:rPr lang="en-US" dirty="0" err="1"/>
              <a:t>d'assainissement</a:t>
            </a:r>
            <a:r>
              <a:rPr lang="en-US" dirty="0"/>
              <a:t> </a:t>
            </a:r>
            <a:r>
              <a:rPr lang="en-US" dirty="0" err="1"/>
              <a:t>urbain</a:t>
            </a:r>
            <a:r>
              <a:rPr lang="en-US" dirty="0"/>
              <a:t>.</a:t>
            </a:r>
          </a:p>
          <a:p>
            <a:pPr marL="171450" indent="-171450">
              <a:buFont typeface="Arial" panose="020B0604020202020204" pitchFamily="34" charset="0"/>
              <a:buChar char="•"/>
            </a:pPr>
            <a:r>
              <a:rPr lang="en-US" dirty="0" err="1"/>
              <a:t>Ces</a:t>
            </a:r>
            <a:r>
              <a:rPr lang="en-US" dirty="0"/>
              <a:t> diapositives </a:t>
            </a:r>
            <a:r>
              <a:rPr lang="en-US" dirty="0" err="1"/>
              <a:t>présentent</a:t>
            </a:r>
            <a:r>
              <a:rPr lang="en-US" dirty="0"/>
              <a:t> </a:t>
            </a:r>
            <a:r>
              <a:rPr lang="en-US" dirty="0" err="1"/>
              <a:t>certains</a:t>
            </a:r>
            <a:r>
              <a:rPr lang="en-US" dirty="0"/>
              <a:t> des </a:t>
            </a:r>
            <a:r>
              <a:rPr lang="en-US" dirty="0" err="1"/>
              <a:t>éléments</a:t>
            </a:r>
            <a:r>
              <a:rPr lang="en-US" dirty="0"/>
              <a:t> </a:t>
            </a:r>
            <a:r>
              <a:rPr lang="en-US" dirty="0" err="1"/>
              <a:t>clés</a:t>
            </a:r>
            <a:r>
              <a:rPr lang="en-US" dirty="0"/>
              <a:t> de la nature de service public de </a:t>
            </a:r>
            <a:r>
              <a:rPr lang="en-US" dirty="0" err="1"/>
              <a:t>l'approche</a:t>
            </a:r>
            <a:r>
              <a:rPr lang="en-US" dirty="0"/>
              <a:t> CWIS, </a:t>
            </a:r>
            <a:r>
              <a:rPr lang="en-US" dirty="0" err="1"/>
              <a:t>ce</a:t>
            </a:r>
            <a:r>
              <a:rPr lang="en-US" dirty="0"/>
              <a:t> qui </a:t>
            </a:r>
            <a:r>
              <a:rPr lang="en-US" dirty="0" err="1"/>
              <a:t>est</a:t>
            </a:r>
            <a:r>
              <a:rPr lang="en-US" dirty="0"/>
              <a:t> important pour changer la </a:t>
            </a:r>
            <a:r>
              <a:rPr lang="en-US" dirty="0" err="1"/>
              <a:t>mentalité</a:t>
            </a:r>
            <a:r>
              <a:rPr lang="en-US" dirty="0"/>
              <a:t> de </a:t>
            </a:r>
            <a:r>
              <a:rPr lang="en-US" dirty="0" err="1"/>
              <a:t>nombreux</a:t>
            </a:r>
            <a:r>
              <a:rPr lang="en-US" dirty="0"/>
              <a:t> </a:t>
            </a:r>
            <a:r>
              <a:rPr lang="en-US" dirty="0" err="1"/>
              <a:t>professionnels</a:t>
            </a:r>
            <a:r>
              <a:rPr lang="en-US" dirty="0"/>
              <a:t> </a:t>
            </a:r>
            <a:r>
              <a:rPr lang="en-US" dirty="0" err="1"/>
              <a:t>ayant</a:t>
            </a:r>
            <a:r>
              <a:rPr lang="en-US" dirty="0"/>
              <a:t> de </a:t>
            </a:r>
            <a:r>
              <a:rPr lang="en-US" dirty="0" err="1"/>
              <a:t>l'expérience</a:t>
            </a:r>
            <a:r>
              <a:rPr lang="en-US" dirty="0"/>
              <a:t> dans </a:t>
            </a:r>
            <a:r>
              <a:rPr lang="en-US" dirty="0" err="1"/>
              <a:t>l'assainissement</a:t>
            </a:r>
            <a:r>
              <a:rPr lang="en-US" dirty="0"/>
              <a:t> </a:t>
            </a:r>
            <a:r>
              <a:rPr lang="en-US" err="1"/>
              <a:t>urbain</a:t>
            </a:r>
            <a:r>
              <a:rPr lang="en-US"/>
              <a:t>.</a:t>
            </a:r>
          </a:p>
          <a:p>
            <a:r>
              <a:rPr lang="en-US"/>
              <a:t>Ce concept est renforcé tout au long de la présentation, mais aussi dans la diapositive de résumé final.</a:t>
            </a:r>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7</a:t>
            </a:fld>
            <a:endParaRPr lang="en-US"/>
          </a:p>
        </p:txBody>
      </p:sp>
    </p:spTree>
    <p:extLst>
      <p:ext uri="{BB962C8B-B14F-4D97-AF65-F5344CB8AC3E}">
        <p14:creationId xmlns:p14="http://schemas.microsoft.com/office/powerpoint/2010/main" val="210988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7ECB4-6E4B-5B47-8BB0-8C0B16797478}" type="slidenum">
              <a:rPr lang="en-US" smtClean="0"/>
              <a:t>8</a:t>
            </a:fld>
            <a:endParaRPr lang="en-US"/>
          </a:p>
        </p:txBody>
      </p:sp>
    </p:spTree>
    <p:extLst>
      <p:ext uri="{BB962C8B-B14F-4D97-AF65-F5344CB8AC3E}">
        <p14:creationId xmlns:p14="http://schemas.microsoft.com/office/powerpoint/2010/main" val="248120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r>
              <a:rPr lang="en-US" dirty="0"/>
              <a:t>Les </a:t>
            </a:r>
            <a:r>
              <a:rPr lang="en-US" dirty="0" err="1"/>
              <a:t>principes</a:t>
            </a:r>
            <a:r>
              <a:rPr lang="en-US" dirty="0"/>
              <a:t> du CWIS </a:t>
            </a:r>
            <a:r>
              <a:rPr lang="en-US" dirty="0" err="1"/>
              <a:t>aideront</a:t>
            </a:r>
            <a:r>
              <a:rPr lang="en-US" dirty="0"/>
              <a:t> </a:t>
            </a:r>
            <a:r>
              <a:rPr lang="en-US" dirty="0" err="1"/>
              <a:t>à</a:t>
            </a:r>
            <a:r>
              <a:rPr lang="en-US" dirty="0"/>
              <a:t> </a:t>
            </a:r>
            <a:r>
              <a:rPr lang="en-US" dirty="0" err="1"/>
              <a:t>renforcer</a:t>
            </a:r>
            <a:r>
              <a:rPr lang="en-US" dirty="0"/>
              <a:t> </a:t>
            </a:r>
            <a:r>
              <a:rPr lang="en-US" dirty="0" err="1"/>
              <a:t>ce</a:t>
            </a:r>
            <a:r>
              <a:rPr lang="en-US" dirty="0"/>
              <a:t> que le CWIS </a:t>
            </a:r>
            <a:r>
              <a:rPr lang="en-US" dirty="0" err="1"/>
              <a:t>est</a:t>
            </a:r>
            <a:r>
              <a:rPr lang="en-US" dirty="0"/>
              <a:t> (et </a:t>
            </a:r>
            <a:r>
              <a:rPr lang="en-US" dirty="0" err="1"/>
              <a:t>n'est</a:t>
            </a:r>
            <a:r>
              <a:rPr lang="en-US" dirty="0"/>
              <a:t> pas).</a:t>
            </a:r>
          </a:p>
          <a:p>
            <a:endParaRPr lang="en-US" dirty="0"/>
          </a:p>
          <a:p>
            <a:r>
              <a:rPr lang="en-US" dirty="0"/>
              <a:t>Les questions </a:t>
            </a:r>
            <a:r>
              <a:rPr lang="en-US" dirty="0" err="1"/>
              <a:t>soulevées</a:t>
            </a:r>
            <a:r>
              <a:rPr lang="en-US" dirty="0"/>
              <a:t> </a:t>
            </a:r>
            <a:r>
              <a:rPr lang="en-US" dirty="0" err="1"/>
              <a:t>ici</a:t>
            </a:r>
            <a:r>
              <a:rPr lang="en-US" dirty="0"/>
              <a:t> </a:t>
            </a:r>
            <a:r>
              <a:rPr lang="en-US" dirty="0" err="1"/>
              <a:t>seront</a:t>
            </a:r>
            <a:r>
              <a:rPr lang="en-US" dirty="0"/>
              <a:t> </a:t>
            </a:r>
            <a:r>
              <a:rPr lang="en-US" dirty="0" err="1"/>
              <a:t>mentionnées</a:t>
            </a:r>
            <a:r>
              <a:rPr lang="en-US" dirty="0"/>
              <a:t> </a:t>
            </a:r>
            <a:r>
              <a:rPr lang="en-US" dirty="0" err="1"/>
              <a:t>à</a:t>
            </a:r>
            <a:r>
              <a:rPr lang="en-US" dirty="0"/>
              <a:t> nouveau au fur et </a:t>
            </a:r>
            <a:r>
              <a:rPr lang="en-US" dirty="0" err="1"/>
              <a:t>à</a:t>
            </a:r>
            <a:r>
              <a:rPr lang="en-US" dirty="0"/>
              <a:t> </a:t>
            </a:r>
            <a:r>
              <a:rPr lang="en-US" dirty="0" err="1"/>
              <a:t>mesure</a:t>
            </a:r>
            <a:r>
              <a:rPr lang="en-US" dirty="0"/>
              <a:t> de </a:t>
            </a:r>
            <a:r>
              <a:rPr lang="en-US" dirty="0" err="1"/>
              <a:t>l'orientation</a:t>
            </a:r>
            <a:r>
              <a:rPr lang="en-US" dirty="0"/>
              <a:t>.</a:t>
            </a:r>
          </a:p>
          <a:p>
            <a:endParaRPr lang="en-US" dirty="0"/>
          </a:p>
          <a:p>
            <a:r>
              <a:rPr lang="en-US" dirty="0"/>
              <a:t>Il </a:t>
            </a:r>
            <a:r>
              <a:rPr lang="en-US" dirty="0" err="1"/>
              <a:t>pourrait</a:t>
            </a:r>
            <a:r>
              <a:rPr lang="en-US" dirty="0"/>
              <a:t> </a:t>
            </a:r>
            <a:r>
              <a:rPr lang="en-US" dirty="0" err="1"/>
              <a:t>être</a:t>
            </a:r>
            <a:r>
              <a:rPr lang="en-US" dirty="0"/>
              <a:t> utile de prendre </a:t>
            </a:r>
            <a:r>
              <a:rPr lang="en-US" dirty="0" err="1"/>
              <a:t>une</a:t>
            </a:r>
            <a:r>
              <a:rPr lang="en-US" dirty="0"/>
              <a:t> minute pour </a:t>
            </a:r>
            <a:r>
              <a:rPr lang="en-US" dirty="0" err="1"/>
              <a:t>discuter</a:t>
            </a:r>
            <a:r>
              <a:rPr lang="en-US" dirty="0"/>
              <a:t> de </a:t>
            </a:r>
            <a:r>
              <a:rPr lang="en-US" dirty="0" err="1"/>
              <a:t>l'importance</a:t>
            </a:r>
            <a:r>
              <a:rPr lang="en-US" dirty="0"/>
              <a:t> de la </a:t>
            </a:r>
            <a:r>
              <a:rPr lang="en-US" dirty="0" err="1"/>
              <a:t>volonté</a:t>
            </a:r>
            <a:r>
              <a:rPr lang="en-US" dirty="0"/>
              <a:t> politique, car </a:t>
            </a:r>
            <a:r>
              <a:rPr lang="en-US" dirty="0" err="1"/>
              <a:t>ce</a:t>
            </a:r>
            <a:r>
              <a:rPr lang="en-US" dirty="0"/>
              <a:t> concept </a:t>
            </a:r>
            <a:r>
              <a:rPr lang="en-US" dirty="0" err="1"/>
              <a:t>n'est</a:t>
            </a:r>
            <a:r>
              <a:rPr lang="en-US" dirty="0"/>
              <a:t> pas </a:t>
            </a:r>
            <a:r>
              <a:rPr lang="en-US" dirty="0" err="1"/>
              <a:t>abordé</a:t>
            </a:r>
            <a:r>
              <a:rPr lang="en-US" dirty="0"/>
              <a:t> </a:t>
            </a:r>
            <a:r>
              <a:rPr lang="en-US" dirty="0" err="1"/>
              <a:t>en</a:t>
            </a:r>
            <a:r>
              <a:rPr lang="en-US" dirty="0"/>
              <a:t> </a:t>
            </a:r>
            <a:r>
              <a:rPr lang="en-US" dirty="0" err="1"/>
              <a:t>détail</a:t>
            </a:r>
            <a:r>
              <a:rPr lang="en-US" dirty="0"/>
              <a:t> </a:t>
            </a:r>
            <a:r>
              <a:rPr lang="en-US" dirty="0" err="1"/>
              <a:t>lors</a:t>
            </a:r>
            <a:r>
              <a:rPr lang="en-US" dirty="0"/>
              <a:t> de </a:t>
            </a:r>
            <a:r>
              <a:rPr lang="en-US" dirty="0" err="1"/>
              <a:t>cette</a:t>
            </a:r>
            <a:r>
              <a:rPr lang="en-US" dirty="0"/>
              <a:t> orientation </a:t>
            </a:r>
            <a:r>
              <a:rPr lang="en-US" dirty="0" err="1"/>
              <a:t>initiale</a:t>
            </a:r>
            <a:r>
              <a:rPr lang="en-US" dirty="0"/>
              <a:t>.</a:t>
            </a:r>
          </a:p>
        </p:txBody>
      </p:sp>
      <p:sp>
        <p:nvSpPr>
          <p:cNvPr id="4" name="Slide Number Placeholder 3"/>
          <p:cNvSpPr>
            <a:spLocks noGrp="1"/>
          </p:cNvSpPr>
          <p:nvPr>
            <p:ph type="sldNum" sz="quarter" idx="5"/>
          </p:nvPr>
        </p:nvSpPr>
        <p:spPr/>
        <p:txBody>
          <a:bodyPr/>
          <a:lstStyle/>
          <a:p>
            <a:fld id="{A337ECB4-6E4B-5B47-8BB0-8C0B16797478}" type="slidenum">
              <a:rPr lang="en-US" smtClean="0"/>
              <a:t>11</a:t>
            </a:fld>
            <a:endParaRPr lang="en-US"/>
          </a:p>
        </p:txBody>
      </p:sp>
    </p:spTree>
    <p:extLst>
      <p:ext uri="{BB962C8B-B14F-4D97-AF65-F5344CB8AC3E}">
        <p14:creationId xmlns:p14="http://schemas.microsoft.com/office/powerpoint/2010/main" val="181118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pour les </a:t>
            </a:r>
            <a:r>
              <a:rPr lang="en-US" dirty="0" err="1"/>
              <a:t>facilitateurs</a:t>
            </a:r>
            <a:r>
              <a:rPr lang="en-US" dirty="0"/>
              <a:t>/</a:t>
            </a:r>
            <a:r>
              <a:rPr lang="en-US" dirty="0" err="1"/>
              <a:t>formateurs</a:t>
            </a:r>
            <a:r>
              <a:rPr lang="en-US" dirty="0"/>
              <a:t> :</a:t>
            </a:r>
          </a:p>
          <a:p>
            <a:endParaRPr lang="en-US" dirty="0"/>
          </a:p>
          <a:p>
            <a:pPr marL="171450" indent="-171450">
              <a:buFont typeface="Arial" panose="020B0604020202020204" pitchFamily="34" charset="0"/>
              <a:buChar char="•"/>
            </a:pPr>
            <a:r>
              <a:rPr lang="en-US" dirty="0"/>
              <a:t>Le cadre du CWIS </a:t>
            </a:r>
            <a:r>
              <a:rPr lang="en-US" dirty="0" err="1"/>
              <a:t>est</a:t>
            </a:r>
            <a:r>
              <a:rPr lang="en-US" dirty="0"/>
              <a:t> un cadre </a:t>
            </a:r>
            <a:r>
              <a:rPr lang="en-US" dirty="0" err="1"/>
              <a:t>conceptuel</a:t>
            </a:r>
            <a:r>
              <a:rPr lang="en-US" dirty="0"/>
              <a:t> </a:t>
            </a:r>
            <a:r>
              <a:rPr lang="en-US" dirty="0" err="1"/>
              <a:t>essentiel</a:t>
            </a:r>
            <a:r>
              <a:rPr lang="en-US" dirty="0"/>
              <a:t> pour que les participants </a:t>
            </a:r>
            <a:r>
              <a:rPr lang="en-US" dirty="0" err="1"/>
              <a:t>comprennent</a:t>
            </a:r>
            <a:r>
              <a:rPr lang="en-US" dirty="0"/>
              <a:t> et </a:t>
            </a:r>
            <a:r>
              <a:rPr lang="en-US" dirty="0" err="1"/>
              <a:t>appliquent</a:t>
            </a:r>
            <a:r>
              <a:rPr lang="en-US" dirty="0"/>
              <a:t> le CWIS.</a:t>
            </a:r>
          </a:p>
          <a:p>
            <a:pPr marL="171450" indent="-171450">
              <a:buFont typeface="Arial" panose="020B0604020202020204" pitchFamily="34" charset="0"/>
              <a:buChar char="•"/>
            </a:pPr>
            <a:r>
              <a:rPr lang="en-US" dirty="0"/>
              <a:t>Les </a:t>
            </a:r>
            <a:r>
              <a:rPr lang="en-US" dirty="0" err="1"/>
              <a:t>résultats</a:t>
            </a:r>
            <a:r>
              <a:rPr lang="en-US" dirty="0"/>
              <a:t> de service </a:t>
            </a:r>
            <a:r>
              <a:rPr lang="en-US" dirty="0" err="1"/>
              <a:t>ont</a:t>
            </a:r>
            <a:r>
              <a:rPr lang="en-US" dirty="0"/>
              <a:t> déjà </a:t>
            </a:r>
            <a:r>
              <a:rPr lang="en-US" dirty="0" err="1"/>
              <a:t>été</a:t>
            </a:r>
            <a:r>
              <a:rPr lang="en-US" dirty="0"/>
              <a:t> </a:t>
            </a:r>
            <a:r>
              <a:rPr lang="en-US" dirty="0" err="1"/>
              <a:t>abordés</a:t>
            </a:r>
            <a:r>
              <a:rPr lang="en-US" dirty="0"/>
              <a:t> dans la diapositive sur les </a:t>
            </a:r>
            <a:r>
              <a:rPr lang="en-US" dirty="0" err="1"/>
              <a:t>principes</a:t>
            </a:r>
            <a:r>
              <a:rPr lang="en-US" dirty="0"/>
              <a:t>, </a:t>
            </a:r>
            <a:r>
              <a:rPr lang="en-US" dirty="0" err="1"/>
              <a:t>mais</a:t>
            </a:r>
            <a:r>
              <a:rPr lang="en-US" dirty="0"/>
              <a:t> </a:t>
            </a:r>
            <a:r>
              <a:rPr lang="en-US" dirty="0" err="1"/>
              <a:t>mettre</a:t>
            </a:r>
            <a:r>
              <a:rPr lang="en-US" dirty="0"/>
              <a:t> </a:t>
            </a:r>
            <a:r>
              <a:rPr lang="en-US" dirty="0" err="1"/>
              <a:t>en</a:t>
            </a:r>
            <a:r>
              <a:rPr lang="en-US" dirty="0"/>
              <a:t> </a:t>
            </a:r>
            <a:r>
              <a:rPr lang="en-US" dirty="0" err="1"/>
              <a:t>avant</a:t>
            </a:r>
            <a:r>
              <a:rPr lang="en-US" dirty="0"/>
              <a:t> les trois </a:t>
            </a:r>
            <a:r>
              <a:rPr lang="en-US" dirty="0" err="1"/>
              <a:t>résultats</a:t>
            </a:r>
            <a:r>
              <a:rPr lang="en-US" dirty="0"/>
              <a:t> de service </a:t>
            </a:r>
            <a:r>
              <a:rPr lang="en-US" dirty="0" err="1"/>
              <a:t>fournit</a:t>
            </a:r>
            <a:r>
              <a:rPr lang="en-US" dirty="0"/>
              <a:t> aux participants un point de </a:t>
            </a:r>
            <a:r>
              <a:rPr lang="en-US" dirty="0" err="1"/>
              <a:t>référence</a:t>
            </a:r>
            <a:r>
              <a:rPr lang="en-US" dirty="0"/>
              <a:t> important pour </a:t>
            </a:r>
            <a:r>
              <a:rPr lang="en-US" dirty="0" err="1"/>
              <a:t>renforcer</a:t>
            </a:r>
            <a:r>
              <a:rPr lang="en-US" dirty="0"/>
              <a:t> </a:t>
            </a:r>
            <a:r>
              <a:rPr lang="en-US" dirty="0" err="1"/>
              <a:t>leur</a:t>
            </a:r>
            <a:r>
              <a:rPr lang="en-US" dirty="0"/>
              <a:t> </a:t>
            </a:r>
            <a:r>
              <a:rPr lang="en-US" dirty="0" err="1"/>
              <a:t>compréhension</a:t>
            </a:r>
            <a:r>
              <a:rPr lang="en-US" dirty="0"/>
              <a:t> du CWIS.</a:t>
            </a:r>
          </a:p>
          <a:p>
            <a:pPr marL="171450" indent="-171450">
              <a:buFont typeface="Arial" panose="020B0604020202020204" pitchFamily="34" charset="0"/>
              <a:buChar char="•"/>
            </a:pPr>
            <a:r>
              <a:rPr lang="en-US" dirty="0"/>
              <a:t>Les </a:t>
            </a:r>
            <a:r>
              <a:rPr lang="en-US" dirty="0" err="1"/>
              <a:t>fonctions</a:t>
            </a:r>
            <a:r>
              <a:rPr lang="en-US" dirty="0"/>
              <a:t> du </a:t>
            </a:r>
            <a:r>
              <a:rPr lang="en-US" dirty="0" err="1"/>
              <a:t>système</a:t>
            </a:r>
            <a:r>
              <a:rPr lang="en-US" dirty="0"/>
              <a:t> </a:t>
            </a:r>
            <a:r>
              <a:rPr lang="en-US" dirty="0" err="1"/>
              <a:t>seront</a:t>
            </a:r>
            <a:r>
              <a:rPr lang="en-US" dirty="0"/>
              <a:t> </a:t>
            </a:r>
            <a:r>
              <a:rPr lang="en-US" dirty="0" err="1"/>
              <a:t>examinées</a:t>
            </a:r>
            <a:r>
              <a:rPr lang="en-US" dirty="0"/>
              <a:t> plus </a:t>
            </a:r>
            <a:r>
              <a:rPr lang="en-US" dirty="0" err="1"/>
              <a:t>en</a:t>
            </a:r>
            <a:r>
              <a:rPr lang="en-US" dirty="0"/>
              <a:t> </a:t>
            </a:r>
            <a:r>
              <a:rPr lang="en-US" dirty="0" err="1"/>
              <a:t>détail</a:t>
            </a:r>
            <a:r>
              <a:rPr lang="en-US" dirty="0"/>
              <a:t> au </a:t>
            </a:r>
            <a:r>
              <a:rPr lang="en-US" dirty="0" err="1"/>
              <a:t>cours</a:t>
            </a:r>
            <a:r>
              <a:rPr lang="en-US" dirty="0"/>
              <a:t> de </a:t>
            </a:r>
            <a:r>
              <a:rPr lang="en-US" dirty="0" err="1"/>
              <a:t>cette</a:t>
            </a:r>
            <a:r>
              <a:rPr lang="en-US" dirty="0"/>
              <a:t> orientation, </a:t>
            </a:r>
            <a:r>
              <a:rPr lang="en-US" dirty="0" err="1"/>
              <a:t>mais</a:t>
            </a:r>
            <a:r>
              <a:rPr lang="en-US" dirty="0"/>
              <a:t> il </a:t>
            </a:r>
            <a:r>
              <a:rPr lang="en-US" dirty="0" err="1"/>
              <a:t>est</a:t>
            </a:r>
            <a:r>
              <a:rPr lang="en-US" dirty="0"/>
              <a:t> important de </a:t>
            </a:r>
            <a:r>
              <a:rPr lang="en-US" dirty="0" err="1"/>
              <a:t>souligner</a:t>
            </a:r>
            <a:r>
              <a:rPr lang="en-US" dirty="0"/>
              <a:t> </a:t>
            </a:r>
            <a:r>
              <a:rPr lang="en-US" dirty="0" err="1"/>
              <a:t>l'importance</a:t>
            </a:r>
            <a:r>
              <a:rPr lang="en-US" dirty="0"/>
              <a:t> de </a:t>
            </a:r>
            <a:r>
              <a:rPr lang="en-US" dirty="0" err="1"/>
              <a:t>cette</a:t>
            </a:r>
            <a:r>
              <a:rPr lang="en-US" dirty="0"/>
              <a:t> structure </a:t>
            </a:r>
            <a:r>
              <a:rPr lang="en-US" dirty="0" err="1"/>
              <a:t>analytique</a:t>
            </a:r>
            <a:r>
              <a:rPr lang="en-US" dirty="0"/>
              <a:t> 2x3 du CWIS.</a:t>
            </a:r>
          </a:p>
        </p:txBody>
      </p:sp>
      <p:sp>
        <p:nvSpPr>
          <p:cNvPr id="4" name="Slide Number Placeholder 3"/>
          <p:cNvSpPr>
            <a:spLocks noGrp="1"/>
          </p:cNvSpPr>
          <p:nvPr>
            <p:ph type="sldNum" sz="quarter" idx="5"/>
          </p:nvPr>
        </p:nvSpPr>
        <p:spPr/>
        <p:txBody>
          <a:bodyPr/>
          <a:lstStyle/>
          <a:p>
            <a:fld id="{A337ECB4-6E4B-5B47-8BB0-8C0B16797478}" type="slidenum">
              <a:rPr lang="en-US" smtClean="0"/>
              <a:t>14</a:t>
            </a:fld>
            <a:endParaRPr lang="en-US"/>
          </a:p>
        </p:txBody>
      </p:sp>
    </p:spTree>
    <p:extLst>
      <p:ext uri="{BB962C8B-B14F-4D97-AF65-F5344CB8AC3E}">
        <p14:creationId xmlns:p14="http://schemas.microsoft.com/office/powerpoint/2010/main" val="65973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808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76656" y="2011680"/>
            <a:ext cx="10753725" cy="376618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88299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6686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64D7-3CF9-66C0-0F6A-61997657C3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9AB180-DD9D-04CD-360D-605CCBD27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DF3DDC-E6FD-E478-F845-97A2D25DD87F}"/>
              </a:ext>
            </a:extLst>
          </p:cNvPr>
          <p:cNvSpPr>
            <a:spLocks noGrp="1"/>
          </p:cNvSpPr>
          <p:nvPr>
            <p:ph type="dt" sz="half" idx="10"/>
          </p:nvPr>
        </p:nvSpPr>
        <p:spPr/>
        <p:txBody>
          <a:bodyPr/>
          <a:lstStyle/>
          <a:p>
            <a:fld id="{3B9927FC-08D2-4FCF-AA15-A463628E9D62}" type="datetimeFigureOut">
              <a:rPr lang="en-IN" smtClean="0"/>
              <a:t>18/10/23</a:t>
            </a:fld>
            <a:endParaRPr lang="en-IN"/>
          </a:p>
        </p:txBody>
      </p:sp>
      <p:sp>
        <p:nvSpPr>
          <p:cNvPr id="5" name="Footer Placeholder 4">
            <a:extLst>
              <a:ext uri="{FF2B5EF4-FFF2-40B4-BE49-F238E27FC236}">
                <a16:creationId xmlns:a16="http://schemas.microsoft.com/office/drawing/2014/main" id="{6A095B0E-2FFD-256C-21BE-DF4721FA55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BEA240-9BE7-55EB-ED4A-5F09870EA114}"/>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243027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new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9131AD7-375E-9957-BC72-E8639198E4D3}"/>
              </a:ext>
            </a:extLst>
          </p:cNvPr>
          <p:cNvSpPr>
            <a:spLocks noGrp="1"/>
          </p:cNvSpPr>
          <p:nvPr>
            <p:ph type="sldNum" sz="quarter" idx="12"/>
          </p:nvPr>
        </p:nvSpPr>
        <p:spPr>
          <a:xfrm>
            <a:off x="8763926" y="6488059"/>
            <a:ext cx="3047074" cy="342900"/>
          </a:xfrm>
          <a:prstGeom prst="rect">
            <a:avLst/>
          </a:prstGeom>
        </p:spPr>
        <p:txBody>
          <a:bodyPr lIns="0" tIns="0" rIns="0" bIns="0" anchor="t" anchorCtr="0"/>
          <a:lstStyle>
            <a:lvl1pPr algn="r">
              <a:defRPr sz="1200">
                <a:solidFill>
                  <a:schemeClr val="bg1">
                    <a:lumMod val="50000"/>
                  </a:schemeClr>
                </a:solidFill>
              </a:defRPr>
            </a:lvl1pPr>
          </a:lstStyle>
          <a:p>
            <a:fld id="{6515B2AC-B7CC-4D1E-ADEB-D57D54B28AD3}" type="slidenum">
              <a:rPr lang="en-GB" smtClean="0"/>
              <a:pPr/>
              <a:t>‹#›</a:t>
            </a:fld>
            <a:endParaRPr lang="en-GB" dirty="0"/>
          </a:p>
        </p:txBody>
      </p:sp>
      <p:sp>
        <p:nvSpPr>
          <p:cNvPr id="3" name="Slide Number Placeholder 5">
            <a:extLst>
              <a:ext uri="{FF2B5EF4-FFF2-40B4-BE49-F238E27FC236}">
                <a16:creationId xmlns:a16="http://schemas.microsoft.com/office/drawing/2014/main" id="{CAA7AC54-90B2-B36D-1937-E3080BC15CC7}"/>
              </a:ext>
            </a:extLst>
          </p:cNvPr>
          <p:cNvSpPr txBox="1">
            <a:spLocks/>
          </p:cNvSpPr>
          <p:nvPr userDrawn="1"/>
        </p:nvSpPr>
        <p:spPr>
          <a:xfrm>
            <a:off x="723900" y="6488059"/>
            <a:ext cx="6787945" cy="342900"/>
          </a:xfrm>
          <a:prstGeom prst="rect">
            <a:avLst/>
          </a:prstGeom>
        </p:spPr>
        <p:txBody>
          <a:bodyPr lIns="0" tIns="0" rIns="0" bIns="0" anchor="t" anchorCtr="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bg1">
                    <a:lumMod val="50000"/>
                  </a:schemeClr>
                </a:solidFill>
              </a:rPr>
              <a:t>Citywide Inclusive Sanitation as a Public Service</a:t>
            </a:r>
            <a:endParaRPr lang="en-GB" dirty="0">
              <a:solidFill>
                <a:schemeClr val="bg1">
                  <a:lumMod val="50000"/>
                </a:schemeClr>
              </a:solidFill>
            </a:endParaRPr>
          </a:p>
        </p:txBody>
      </p:sp>
    </p:spTree>
    <p:extLst>
      <p:ext uri="{BB962C8B-B14F-4D97-AF65-F5344CB8AC3E}">
        <p14:creationId xmlns:p14="http://schemas.microsoft.com/office/powerpoint/2010/main" val="3902487219"/>
      </p:ext>
    </p:extLst>
  </p:cSld>
  <p:clrMapOvr>
    <a:masterClrMapping/>
  </p:clrMapOvr>
  <p:extLst>
    <p:ext uri="{DCECCB84-F9BA-43D5-87BE-67443E8EF086}">
      <p15:sldGuideLst xmlns:p15="http://schemas.microsoft.com/office/powerpoint/2012/main">
        <p15:guide id="1" orient="horz" pos="456" userDrawn="1">
          <p15:clr>
            <a:srgbClr val="FBAE40"/>
          </p15:clr>
        </p15:guide>
        <p15:guide id="2" pos="3840" userDrawn="1">
          <p15:clr>
            <a:srgbClr val="FBAE40"/>
          </p15:clr>
        </p15:guide>
        <p15:guide id="3" pos="216" userDrawn="1">
          <p15:clr>
            <a:srgbClr val="FBAE40"/>
          </p15:clr>
        </p15:guide>
        <p15:guide id="4" pos="456" userDrawn="1">
          <p15:clr>
            <a:srgbClr val="FBAE40"/>
          </p15:clr>
        </p15:guide>
        <p15:guide id="5" pos="672" userDrawn="1">
          <p15:clr>
            <a:srgbClr val="FBAE40"/>
          </p15:clr>
        </p15:guide>
        <p15:guide id="6" pos="7440" userDrawn="1">
          <p15:clr>
            <a:srgbClr val="FBAE40"/>
          </p15:clr>
        </p15:guide>
        <p15:guide id="7" orient="horz" pos="672" userDrawn="1">
          <p15:clr>
            <a:srgbClr val="FBAE40"/>
          </p15:clr>
        </p15:guide>
        <p15:guide id="8" orient="horz" pos="240" userDrawn="1">
          <p15:clr>
            <a:srgbClr val="FBAE40"/>
          </p15:clr>
        </p15:guide>
        <p15:guide id="9" orient="horz" pos="2260" userDrawn="1">
          <p15:clr>
            <a:srgbClr val="FBAE40"/>
          </p15:clr>
        </p15:guide>
        <p15:guide id="10" pos="7224" userDrawn="1">
          <p15:clr>
            <a:srgbClr val="FBAE40"/>
          </p15:clr>
        </p15:guide>
        <p15:guide id="11" orient="horz" pos="4080" userDrawn="1">
          <p15:clr>
            <a:srgbClr val="FBAE40"/>
          </p15:clr>
        </p15:guide>
        <p15:guide id="12" orient="horz" pos="38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en-GB"/>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3307808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GB"/>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53313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a:prstGeom prst="rect">
            <a:avLst/>
          </a:prstGeo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a:prstGeom prst="rect">
            <a:avLst/>
          </a:prstGeo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en-GB"/>
          </a:p>
        </p:txBody>
      </p:sp>
      <p:sp>
        <p:nvSpPr>
          <p:cNvPr id="9" name="Slide Number Placeholder 8"/>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421867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657224" y="499533"/>
            <a:ext cx="10772775" cy="165819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en-GB"/>
          </a:p>
        </p:txBody>
      </p:sp>
      <p:sp>
        <p:nvSpPr>
          <p:cNvPr id="5" name="Slide Number Placeholder 4"/>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49652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en-GB"/>
          </a:p>
        </p:txBody>
      </p:sp>
      <p:sp>
        <p:nvSpPr>
          <p:cNvPr id="4" name="Slide Number Placeholder 3"/>
          <p:cNvSpPr>
            <a:spLocks noGrp="1"/>
          </p:cNvSpPr>
          <p:nvPr>
            <p:ph type="sldNum" sz="quarter" idx="12"/>
          </p:nvPr>
        </p:nvSpPr>
        <p:spPr>
          <a:xfrm>
            <a:off x="8763926" y="5876412"/>
            <a:ext cx="2926080" cy="1397039"/>
          </a:xfrm>
          <a:prstGeom prst="rect">
            <a:avLst/>
          </a:prstGeom>
        </p:spPr>
        <p:txBody>
          <a:bodyPr/>
          <a:lstStyle/>
          <a:p>
            <a:fld id="{6515B2AC-B7CC-4D1E-ADEB-D57D54B28AD3}" type="slidenum">
              <a:rPr lang="en-GB" smtClean="0"/>
              <a:t>‹#›</a:t>
            </a:fld>
            <a:endParaRPr lang="en-GB"/>
          </a:p>
        </p:txBody>
      </p:sp>
    </p:spTree>
    <p:extLst>
      <p:ext uri="{BB962C8B-B14F-4D97-AF65-F5344CB8AC3E}">
        <p14:creationId xmlns:p14="http://schemas.microsoft.com/office/powerpoint/2010/main" val="13325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a:prstGeom prst="rect">
            <a:avLst/>
          </a:prstGeo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a:xfrm>
            <a:off x="685800" y="6412447"/>
            <a:ext cx="4114800" cy="228600"/>
          </a:xfrm>
          <a:prstGeom prst="rect">
            <a:avLst/>
          </a:prstGeom>
        </p:spPr>
        <p:txBody>
          <a:bodyPr/>
          <a:lstStyle/>
          <a:p>
            <a:fld id="{E38F2189-29AB-4B93-AAFF-306508F7D465}" type="datetimeFigureOut">
              <a:rPr lang="en-GB" smtClean="0"/>
              <a:t>18/10/2023</a:t>
            </a:fld>
            <a:endParaRPr lang="en-GB"/>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en-GB"/>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lvl1pPr>
              <a:defRPr>
                <a:solidFill>
                  <a:srgbClr val="FFFFFF">
                    <a:alpha val="20000"/>
                  </a:srgbClr>
                </a:solidFill>
              </a:defRPr>
            </a:lvl1pPr>
          </a:lstStyle>
          <a:p>
            <a:fld id="{6515B2AC-B7CC-4D1E-ADEB-D57D54B28AD3}" type="slidenum">
              <a:rPr lang="en-GB" smtClean="0"/>
              <a:t>‹#›</a:t>
            </a:fld>
            <a:endParaRPr lang="en-GB"/>
          </a:p>
        </p:txBody>
      </p:sp>
    </p:spTree>
    <p:extLst>
      <p:ext uri="{BB962C8B-B14F-4D97-AF65-F5344CB8AC3E}">
        <p14:creationId xmlns:p14="http://schemas.microsoft.com/office/powerpoint/2010/main" val="105111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a:prstGeom prst="rect">
            <a:avLst/>
          </a:prstGeo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prstGeom prst="rect">
            <a:avLst/>
          </a:prstGeo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a:prstGeom prst="rect">
            <a:avLst/>
          </a:prstGeo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a:xfrm>
            <a:off x="685800" y="6412447"/>
            <a:ext cx="4114800" cy="228600"/>
          </a:xfrm>
          <a:prstGeom prst="rect">
            <a:avLst/>
          </a:prstGeom>
        </p:spPr>
        <p:txBody>
          <a:bodyPr/>
          <a:lstStyle>
            <a:lvl1pPr>
              <a:defRPr>
                <a:solidFill>
                  <a:srgbClr val="FFFFFF">
                    <a:alpha val="80000"/>
                  </a:srgbClr>
                </a:solidFill>
              </a:defRPr>
            </a:lvl1pPr>
          </a:lstStyle>
          <a:p>
            <a:fld id="{E38F2189-29AB-4B93-AAFF-306508F7D465}" type="datetimeFigureOut">
              <a:rPr lang="en-GB" smtClean="0"/>
              <a:t>18/10/2023</a:t>
            </a:fld>
            <a:endParaRPr lang="en-GB"/>
          </a:p>
        </p:txBody>
      </p:sp>
      <p:sp>
        <p:nvSpPr>
          <p:cNvPr id="13" name="Footer Placeholder 12"/>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a:xfrm>
            <a:off x="8763926" y="5876412"/>
            <a:ext cx="2926080" cy="1397039"/>
          </a:xfrm>
          <a:prstGeom prst="rect">
            <a:avLst/>
          </a:prstGeom>
        </p:spPr>
        <p:txBody>
          <a:bodyPr/>
          <a:lstStyle>
            <a:lvl1pPr>
              <a:defRPr>
                <a:solidFill>
                  <a:srgbClr val="FFFFFF">
                    <a:alpha val="25000"/>
                  </a:srgbClr>
                </a:solidFill>
              </a:defRPr>
            </a:lvl1pPr>
          </a:lstStyle>
          <a:p>
            <a:fld id="{6515B2AC-B7CC-4D1E-ADEB-D57D54B28AD3}" type="slidenum">
              <a:rPr lang="en-GB" smtClean="0"/>
              <a:t>‹#›</a:t>
            </a:fld>
            <a:endParaRPr lang="en-GB"/>
          </a:p>
        </p:txBody>
      </p:sp>
    </p:spTree>
    <p:extLst>
      <p:ext uri="{BB962C8B-B14F-4D97-AF65-F5344CB8AC3E}">
        <p14:creationId xmlns:p14="http://schemas.microsoft.com/office/powerpoint/2010/main" val="24967851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43929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 y="0"/>
            <a:ext cx="12202287" cy="6858000"/>
          </a:xfrm>
          <a:prstGeom prst="rect">
            <a:avLst/>
          </a:prstGeom>
          <a:solidFill>
            <a:srgbClr val="8A2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4E470-F901-2ED1-3969-314849996083}"/>
              </a:ext>
            </a:extLst>
          </p:cNvPr>
          <p:cNvSpPr>
            <a:spLocks noGrp="1"/>
          </p:cNvSpPr>
          <p:nvPr>
            <p:ph type="ctrTitle" idx="4294967295"/>
          </p:nvPr>
        </p:nvSpPr>
        <p:spPr>
          <a:xfrm>
            <a:off x="5087738" y="1140856"/>
            <a:ext cx="6298065" cy="3352800"/>
          </a:xfrm>
          <a:prstGeom prst="rect">
            <a:avLst/>
          </a:prstGeom>
        </p:spPr>
        <p:txBody>
          <a:bodyPr lIns="0" tIns="0" rIns="0" bIns="0" anchor="b" anchorCtr="0">
            <a:normAutofit/>
          </a:bodyPr>
          <a:lstStyle/>
          <a:p>
            <a:r>
              <a:rPr lang="en-GB" sz="7200" dirty="0">
                <a:solidFill>
                  <a:schemeClr val="tx1"/>
                </a:solidFill>
              </a:rPr>
              <a:t>‘CWIS’ session </a:t>
            </a:r>
            <a:r>
              <a:rPr lang="en-GB" sz="7200" dirty="0" err="1">
                <a:solidFill>
                  <a:schemeClr val="tx1"/>
                </a:solidFill>
              </a:rPr>
              <a:t>d’orientation</a:t>
            </a:r>
            <a:endParaRPr lang="en-GB" sz="7200" dirty="0">
              <a:solidFill>
                <a:schemeClr val="tx1"/>
              </a:solidFill>
            </a:endParaRPr>
          </a:p>
        </p:txBody>
      </p:sp>
      <p:pic>
        <p:nvPicPr>
          <p:cNvPr id="7" name="Picture 6" descr="A picture containing magenta, colorfulness, purple, screenshot&#10;&#10;Description automatically generated">
            <a:extLst>
              <a:ext uri="{FF2B5EF4-FFF2-40B4-BE49-F238E27FC236}">
                <a16:creationId xmlns:a16="http://schemas.microsoft.com/office/drawing/2014/main" id="{70393FEC-B2EC-7A89-D7D3-42905E61CAA1}"/>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10288" y="10"/>
            <a:ext cx="4628007" cy="6864408"/>
          </a:xfrm>
          <a:prstGeom prst="rect">
            <a:avLst/>
          </a:prstGeom>
        </p:spPr>
      </p:pic>
      <p:pic>
        <p:nvPicPr>
          <p:cNvPr id="9" name="Graphic 8">
            <a:extLst>
              <a:ext uri="{FF2B5EF4-FFF2-40B4-BE49-F238E27FC236}">
                <a16:creationId xmlns:a16="http://schemas.microsoft.com/office/drawing/2014/main" id="{6A8EE286-A10C-488E-D273-2516B7E6AE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196" y="614422"/>
            <a:ext cx="1502749" cy="739815"/>
          </a:xfrm>
          <a:prstGeom prst="rect">
            <a:avLst/>
          </a:prstGeom>
        </p:spPr>
      </p:pic>
    </p:spTree>
    <p:extLst>
      <p:ext uri="{BB962C8B-B14F-4D97-AF65-F5344CB8AC3E}">
        <p14:creationId xmlns:p14="http://schemas.microsoft.com/office/powerpoint/2010/main" val="20422019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Google Shape;126;p4">
            <a:extLst>
              <a:ext uri="{FF2B5EF4-FFF2-40B4-BE49-F238E27FC236}">
                <a16:creationId xmlns:a16="http://schemas.microsoft.com/office/drawing/2014/main" id="{EE411DA0-7B3C-4309-2CF0-87ED51A8DB8C}"/>
              </a:ext>
            </a:extLst>
          </p:cNvPr>
          <p:cNvSpPr txBox="1">
            <a:spLocks/>
          </p:cNvSpPr>
          <p:nvPr/>
        </p:nvSpPr>
        <p:spPr>
          <a:xfrm>
            <a:off x="723900" y="1616856"/>
            <a:ext cx="2872739" cy="3180358"/>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a:solidFill>
                  <a:schemeClr val="bg2">
                    <a:lumMod val="60000"/>
                    <a:lumOff val="40000"/>
                  </a:schemeClr>
                </a:solidFill>
                <a:latin typeface="Lato"/>
                <a:ea typeface="Lato"/>
                <a:cs typeface="Lato"/>
                <a:sym typeface="Lato"/>
              </a:rPr>
              <a:t>Gestion des </a:t>
            </a:r>
            <a:r>
              <a:rPr lang="en-US" b="1" dirty="0" err="1">
                <a:solidFill>
                  <a:schemeClr val="bg2">
                    <a:lumMod val="60000"/>
                    <a:lumOff val="40000"/>
                  </a:schemeClr>
                </a:solidFill>
                <a:latin typeface="Lato"/>
                <a:ea typeface="Lato"/>
                <a:cs typeface="Lato"/>
                <a:sym typeface="Lato"/>
              </a:rPr>
              <a:t>Boues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Fécales</a:t>
            </a:r>
            <a:r>
              <a:rPr lang="en-US" b="1" dirty="0">
                <a:solidFill>
                  <a:schemeClr val="bg2">
                    <a:lumMod val="60000"/>
                    <a:lumOff val="40000"/>
                  </a:schemeClr>
                </a:solidFill>
                <a:latin typeface="Lato"/>
                <a:ea typeface="Lato"/>
                <a:cs typeface="Lato"/>
                <a:sym typeface="Lato"/>
              </a:rPr>
              <a:t> (GDM/FSM)</a:t>
            </a:r>
          </a:p>
          <a:p>
            <a:pPr marL="0" indent="0">
              <a:lnSpc>
                <a:spcPts val="2800"/>
              </a:lnSpc>
              <a:spcBef>
                <a:spcPts val="0"/>
              </a:spcBef>
              <a:spcAft>
                <a:spcPts val="1200"/>
              </a:spcAft>
              <a:buClr>
                <a:srgbClr val="000000"/>
              </a:buClr>
              <a:buSzPts val="2400"/>
              <a:buNone/>
            </a:pPr>
            <a:r>
              <a:rPr lang="en-US" sz="1800" dirty="0">
                <a:solidFill>
                  <a:srgbClr val="000000"/>
                </a:solidFill>
                <a:latin typeface="Lato"/>
                <a:ea typeface="Lato"/>
                <a:cs typeface="Lato"/>
                <a:sym typeface="Lato"/>
              </a:rPr>
              <a:t>Le CWIS </a:t>
            </a:r>
            <a:r>
              <a:rPr lang="en-US" sz="1800" dirty="0" err="1">
                <a:solidFill>
                  <a:srgbClr val="000000"/>
                </a:solidFill>
                <a:latin typeface="Lato"/>
                <a:ea typeface="Lato"/>
                <a:cs typeface="Lato"/>
                <a:sym typeface="Lato"/>
              </a:rPr>
              <a:t>est</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une</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approche</a:t>
            </a:r>
            <a:r>
              <a:rPr lang="en-US" sz="1800" dirty="0">
                <a:solidFill>
                  <a:srgbClr val="000000"/>
                </a:solidFill>
                <a:latin typeface="Lato"/>
                <a:ea typeface="Lato"/>
                <a:cs typeface="Lato"/>
                <a:sym typeface="Lato"/>
              </a:rPr>
              <a:t> plus large de la planification de </a:t>
            </a:r>
            <a:r>
              <a:rPr lang="en-US" sz="1800" dirty="0" err="1">
                <a:solidFill>
                  <a:srgbClr val="000000"/>
                </a:solidFill>
                <a:latin typeface="Lato"/>
                <a:ea typeface="Lato"/>
                <a:cs typeface="Lato"/>
                <a:sym typeface="Lato"/>
              </a:rPr>
              <a:t>l'assainissement</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urbain</a:t>
            </a:r>
            <a:r>
              <a:rPr lang="en-US" sz="1800" dirty="0">
                <a:solidFill>
                  <a:srgbClr val="000000"/>
                </a:solidFill>
                <a:latin typeface="Lato"/>
                <a:ea typeface="Lato"/>
                <a:cs typeface="Lato"/>
                <a:sym typeface="Lato"/>
              </a:rPr>
              <a:t> et de la prestation de services, </a:t>
            </a:r>
            <a:r>
              <a:rPr lang="en-US" sz="1800" b="1" dirty="0" err="1">
                <a:solidFill>
                  <a:srgbClr val="000000"/>
                </a:solidFill>
                <a:latin typeface="Lato"/>
                <a:ea typeface="Lato"/>
                <a:cs typeface="Lato"/>
                <a:sym typeface="Lato"/>
              </a:rPr>
              <a:t>allant</a:t>
            </a:r>
            <a:r>
              <a:rPr lang="en-US" sz="1800" b="1" dirty="0">
                <a:solidFill>
                  <a:srgbClr val="000000"/>
                </a:solidFill>
                <a:latin typeface="Lato"/>
                <a:ea typeface="Lato"/>
                <a:cs typeface="Lato"/>
                <a:sym typeface="Lato"/>
              </a:rPr>
              <a:t> au-</a:t>
            </a:r>
            <a:r>
              <a:rPr lang="en-US" sz="1800" b="1" dirty="0" err="1">
                <a:solidFill>
                  <a:srgbClr val="000000"/>
                </a:solidFill>
                <a:latin typeface="Lato"/>
                <a:ea typeface="Lato"/>
                <a:cs typeface="Lato"/>
                <a:sym typeface="Lato"/>
              </a:rPr>
              <a:t>delà</a:t>
            </a:r>
            <a:r>
              <a:rPr lang="en-US" sz="1800" b="1" dirty="0">
                <a:solidFill>
                  <a:srgbClr val="000000"/>
                </a:solidFill>
                <a:latin typeface="Lato"/>
                <a:ea typeface="Lato"/>
                <a:cs typeface="Lato"/>
                <a:sym typeface="Lato"/>
              </a:rPr>
              <a:t> </a:t>
            </a:r>
            <a:r>
              <a:rPr lang="en-US" sz="1800" dirty="0">
                <a:solidFill>
                  <a:srgbClr val="000000"/>
                </a:solidFill>
                <a:latin typeface="Lato"/>
                <a:ea typeface="Lato"/>
                <a:cs typeface="Lato"/>
                <a:sym typeface="Lato"/>
              </a:rPr>
              <a:t>de la Gestion des </a:t>
            </a:r>
            <a:r>
              <a:rPr lang="en-US" sz="1800" dirty="0" err="1">
                <a:solidFill>
                  <a:srgbClr val="000000"/>
                </a:solidFill>
                <a:latin typeface="Lato"/>
                <a:ea typeface="Lato"/>
                <a:cs typeface="Lato"/>
                <a:sym typeface="Lato"/>
              </a:rPr>
              <a:t>Boues</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Fécales</a:t>
            </a:r>
            <a:r>
              <a:rPr lang="en-US" sz="1800" dirty="0">
                <a:solidFill>
                  <a:srgbClr val="000000"/>
                </a:solidFill>
                <a:latin typeface="Lato"/>
                <a:ea typeface="Lato"/>
                <a:cs typeface="Lato"/>
                <a:sym typeface="Lato"/>
              </a:rPr>
              <a:t> (FSM)</a:t>
            </a:r>
            <a:endParaRPr lang="en-US" dirty="0"/>
          </a:p>
        </p:txBody>
      </p:sp>
      <p:sp>
        <p:nvSpPr>
          <p:cNvPr id="8" name="Google Shape;126;p4">
            <a:extLst>
              <a:ext uri="{FF2B5EF4-FFF2-40B4-BE49-F238E27FC236}">
                <a16:creationId xmlns:a16="http://schemas.microsoft.com/office/drawing/2014/main" id="{07C80F44-786E-C014-0046-917C27834886}"/>
              </a:ext>
            </a:extLst>
          </p:cNvPr>
          <p:cNvSpPr txBox="1">
            <a:spLocks/>
          </p:cNvSpPr>
          <p:nvPr/>
        </p:nvSpPr>
        <p:spPr>
          <a:xfrm>
            <a:off x="4254129" y="1616856"/>
            <a:ext cx="3213471" cy="2462213"/>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err="1">
                <a:solidFill>
                  <a:schemeClr val="bg2">
                    <a:lumMod val="60000"/>
                    <a:lumOff val="40000"/>
                  </a:schemeClr>
                </a:solidFill>
                <a:latin typeface="Lato"/>
                <a:ea typeface="Lato"/>
                <a:cs typeface="Lato"/>
                <a:sym typeface="Lato"/>
              </a:rPr>
              <a:t>Basé</a:t>
            </a:r>
            <a:r>
              <a:rPr lang="en-US" b="1" dirty="0">
                <a:solidFill>
                  <a:schemeClr val="bg2">
                    <a:lumMod val="60000"/>
                    <a:lumOff val="40000"/>
                  </a:schemeClr>
                </a:solidFill>
                <a:latin typeface="Lato"/>
                <a:ea typeface="Lato"/>
                <a:cs typeface="Lato"/>
                <a:sym typeface="Lato"/>
              </a:rPr>
              <a:t> sur </a:t>
            </a:r>
            <a:r>
              <a:rPr lang="en-US" b="1" dirty="0" err="1">
                <a:solidFill>
                  <a:schemeClr val="bg2">
                    <a:lumMod val="60000"/>
                    <a:lumOff val="40000"/>
                  </a:schemeClr>
                </a:solidFill>
                <a:latin typeface="Lato"/>
                <a:ea typeface="Lato"/>
                <a:cs typeface="Lato"/>
                <a:sym typeface="Lato"/>
              </a:rPr>
              <a:t>une</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seule</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technologie</a:t>
            </a:r>
            <a:r>
              <a:rPr lang="en-US" b="1" dirty="0">
                <a:solidFill>
                  <a:schemeClr val="bg2">
                    <a:lumMod val="60000"/>
                    <a:lumOff val="40000"/>
                  </a:schemeClr>
                </a:solidFill>
                <a:latin typeface="Lato"/>
                <a:ea typeface="Lato"/>
                <a:cs typeface="Lato"/>
                <a:sym typeface="Lato"/>
              </a:rPr>
              <a:t> / </a:t>
            </a:r>
            <a:r>
              <a:rPr lang="en-US" b="1" dirty="0" err="1">
                <a:solidFill>
                  <a:schemeClr val="bg2">
                    <a:lumMod val="60000"/>
                    <a:lumOff val="40000"/>
                  </a:schemeClr>
                </a:solidFill>
                <a:latin typeface="Lato"/>
                <a:ea typeface="Lato"/>
                <a:cs typeface="Lato"/>
                <a:sym typeface="Lato"/>
              </a:rPr>
              <a:t>modèle</a:t>
            </a:r>
            <a:endParaRPr lang="en-US" b="1" dirty="0">
              <a:solidFill>
                <a:schemeClr val="bg2">
                  <a:lumMod val="60000"/>
                  <a:lumOff val="40000"/>
                </a:schemeClr>
              </a:solidFill>
              <a:latin typeface="Lato"/>
              <a:ea typeface="Lato"/>
              <a:cs typeface="Lato"/>
              <a:sym typeface="Lato"/>
            </a:endParaRPr>
          </a:p>
          <a:p>
            <a:pPr marL="0" indent="0">
              <a:lnSpc>
                <a:spcPts val="2800"/>
              </a:lnSpc>
              <a:spcBef>
                <a:spcPts val="0"/>
              </a:spcBef>
              <a:spcAft>
                <a:spcPts val="1200"/>
              </a:spcAft>
              <a:buClr>
                <a:srgbClr val="000000"/>
              </a:buClr>
              <a:buSzPts val="2400"/>
              <a:buNone/>
            </a:pPr>
            <a:r>
              <a:rPr lang="en-US" sz="1800" dirty="0">
                <a:solidFill>
                  <a:srgbClr val="000000"/>
                </a:solidFill>
                <a:latin typeface="Lato"/>
                <a:ea typeface="Lato"/>
                <a:cs typeface="Lato"/>
                <a:sym typeface="Lato"/>
              </a:rPr>
              <a:t>Le CWIS </a:t>
            </a:r>
            <a:r>
              <a:rPr lang="en-US" sz="1800" dirty="0" err="1">
                <a:solidFill>
                  <a:srgbClr val="000000"/>
                </a:solidFill>
                <a:latin typeface="Lato"/>
                <a:ea typeface="Lato"/>
                <a:cs typeface="Lato"/>
                <a:sym typeface="Lato"/>
              </a:rPr>
              <a:t>utilise</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une</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gamme</a:t>
            </a:r>
            <a:r>
              <a:rPr lang="en-US" sz="1800" dirty="0">
                <a:solidFill>
                  <a:srgbClr val="000000"/>
                </a:solidFill>
                <a:latin typeface="Lato"/>
                <a:ea typeface="Lato"/>
                <a:cs typeface="Lato"/>
                <a:sym typeface="Lato"/>
              </a:rPr>
              <a:t> de technologies et de </a:t>
            </a:r>
            <a:r>
              <a:rPr lang="en-US" sz="1800" dirty="0" err="1">
                <a:solidFill>
                  <a:srgbClr val="000000"/>
                </a:solidFill>
                <a:latin typeface="Lato"/>
                <a:ea typeface="Lato"/>
                <a:cs typeface="Lato"/>
                <a:sym typeface="Lato"/>
              </a:rPr>
              <a:t>modèles</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appropriés</a:t>
            </a:r>
            <a:r>
              <a:rPr lang="en-US" sz="1800" dirty="0">
                <a:solidFill>
                  <a:srgbClr val="000000"/>
                </a:solidFill>
                <a:latin typeface="Lato"/>
                <a:ea typeface="Lato"/>
                <a:cs typeface="Lato"/>
                <a:sym typeface="Lato"/>
              </a:rPr>
              <a:t> pour </a:t>
            </a:r>
            <a:r>
              <a:rPr lang="en-US" sz="1800" dirty="0" err="1">
                <a:solidFill>
                  <a:srgbClr val="000000"/>
                </a:solidFill>
                <a:latin typeface="Lato"/>
                <a:ea typeface="Lato"/>
                <a:cs typeface="Lato"/>
                <a:sym typeface="Lato"/>
              </a:rPr>
              <a:t>fournir</a:t>
            </a:r>
            <a:r>
              <a:rPr lang="en-US" sz="1800" dirty="0">
                <a:solidFill>
                  <a:srgbClr val="000000"/>
                </a:solidFill>
                <a:latin typeface="Lato"/>
                <a:ea typeface="Lato"/>
                <a:cs typeface="Lato"/>
                <a:sym typeface="Lato"/>
              </a:rPr>
              <a:t> des services </a:t>
            </a:r>
            <a:r>
              <a:rPr lang="en-US" sz="1800" dirty="0" err="1">
                <a:solidFill>
                  <a:srgbClr val="000000"/>
                </a:solidFill>
                <a:latin typeface="Lato"/>
                <a:ea typeface="Lato"/>
                <a:cs typeface="Lato"/>
                <a:sym typeface="Lato"/>
              </a:rPr>
              <a:t>à</a:t>
            </a:r>
            <a:r>
              <a:rPr lang="en-US" sz="1800" dirty="0">
                <a:solidFill>
                  <a:srgbClr val="000000"/>
                </a:solidFill>
                <a:latin typeface="Lato"/>
                <a:ea typeface="Lato"/>
                <a:cs typeface="Lato"/>
                <a:sym typeface="Lato"/>
              </a:rPr>
              <a:t> tout le monde</a:t>
            </a:r>
            <a:endParaRPr lang="en-US" dirty="0"/>
          </a:p>
        </p:txBody>
      </p:sp>
      <p:sp>
        <p:nvSpPr>
          <p:cNvPr id="12" name="Google Shape;126;p4">
            <a:extLst>
              <a:ext uri="{FF2B5EF4-FFF2-40B4-BE49-F238E27FC236}">
                <a16:creationId xmlns:a16="http://schemas.microsoft.com/office/drawing/2014/main" id="{FFD0955C-2B0A-7BFB-ABF1-80FF47BAEF25}"/>
              </a:ext>
            </a:extLst>
          </p:cNvPr>
          <p:cNvSpPr txBox="1">
            <a:spLocks/>
          </p:cNvSpPr>
          <p:nvPr/>
        </p:nvSpPr>
        <p:spPr>
          <a:xfrm>
            <a:off x="7937872" y="1616856"/>
            <a:ext cx="3451488" cy="4206280"/>
          </a:xfrm>
          <a:prstGeom prst="rect">
            <a:avLst/>
          </a:prstGeom>
          <a:noFill/>
          <a:ln>
            <a:noFill/>
          </a:ln>
        </p:spPr>
        <p:txBody>
          <a:bodyPr spcFirstLastPara="1" wrap="square" lIns="0" tIns="0" rIns="0" bIns="0" anchor="t" anchorCtr="0">
            <a:sp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800"/>
              </a:lnSpc>
              <a:spcBef>
                <a:spcPts val="0"/>
              </a:spcBef>
              <a:spcAft>
                <a:spcPts val="1200"/>
              </a:spcAft>
              <a:buClr>
                <a:srgbClr val="000000"/>
              </a:buClr>
              <a:buSzPts val="2400"/>
              <a:buNone/>
            </a:pPr>
            <a:r>
              <a:rPr lang="en-US" b="1" dirty="0">
                <a:solidFill>
                  <a:schemeClr val="bg2">
                    <a:lumMod val="60000"/>
                    <a:lumOff val="40000"/>
                  </a:schemeClr>
                </a:solidFill>
                <a:latin typeface="Lato"/>
                <a:ea typeface="Lato"/>
                <a:cs typeface="Lato"/>
                <a:sym typeface="Lato"/>
              </a:rPr>
              <a:t>Prestation de services dans les zones </a:t>
            </a:r>
            <a:r>
              <a:rPr lang="en-US" b="1" dirty="0" err="1">
                <a:solidFill>
                  <a:schemeClr val="bg2">
                    <a:lumMod val="60000"/>
                    <a:lumOff val="40000"/>
                  </a:schemeClr>
                </a:solidFill>
                <a:latin typeface="Lato"/>
                <a:ea typeface="Lato"/>
                <a:cs typeface="Lato"/>
                <a:sym typeface="Lato"/>
              </a:rPr>
              <a:t>urbaines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à</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faibles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revenus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périurbaines</a:t>
            </a:r>
            <a:r>
              <a:rPr lang="en-US" b="1" dirty="0">
                <a:solidFill>
                  <a:schemeClr val="bg2">
                    <a:lumMod val="60000"/>
                    <a:lumOff val="40000"/>
                  </a:schemeClr>
                </a:solidFill>
                <a:latin typeface="Lato"/>
                <a:ea typeface="Lato"/>
                <a:cs typeface="Lato"/>
                <a:sym typeface="Lato"/>
              </a:rPr>
              <a:t>/ </a:t>
            </a:r>
            <a:r>
              <a:rPr lang="en-US" b="1" dirty="0" err="1">
                <a:solidFill>
                  <a:schemeClr val="bg2">
                    <a:lumMod val="60000"/>
                    <a:lumOff val="40000"/>
                  </a:schemeClr>
                </a:solidFill>
                <a:latin typeface="Lato"/>
                <a:ea typeface="Lato"/>
                <a:cs typeface="Lato"/>
                <a:sym typeface="Lato"/>
              </a:rPr>
              <a:t>informelles</a:t>
            </a:r>
            <a:endParaRPr lang="en-US" b="1" dirty="0">
              <a:solidFill>
                <a:schemeClr val="bg2">
                  <a:lumMod val="60000"/>
                  <a:lumOff val="40000"/>
                </a:schemeClr>
              </a:solidFill>
              <a:latin typeface="Lato"/>
              <a:ea typeface="Lato"/>
              <a:cs typeface="Lato"/>
              <a:sym typeface="Lato"/>
            </a:endParaRPr>
          </a:p>
          <a:p>
            <a:pPr marL="0" indent="0">
              <a:lnSpc>
                <a:spcPts val="2800"/>
              </a:lnSpc>
              <a:spcBef>
                <a:spcPts val="0"/>
              </a:spcBef>
              <a:spcAft>
                <a:spcPts val="1200"/>
              </a:spcAft>
              <a:buClr>
                <a:srgbClr val="000000"/>
              </a:buClr>
              <a:buSzPts val="2400"/>
              <a:buNone/>
            </a:pPr>
            <a:r>
              <a:rPr lang="en-US" sz="1800" dirty="0">
                <a:solidFill>
                  <a:srgbClr val="000000"/>
                </a:solidFill>
                <a:latin typeface="Lato"/>
                <a:ea typeface="Lato"/>
                <a:cs typeface="Lato"/>
                <a:sym typeface="Lato"/>
              </a:rPr>
              <a:t>Le CWIS </a:t>
            </a:r>
            <a:r>
              <a:rPr lang="en-US" sz="1800" dirty="0" err="1">
                <a:solidFill>
                  <a:srgbClr val="000000"/>
                </a:solidFill>
                <a:latin typeface="Lato"/>
                <a:ea typeface="Lato"/>
                <a:cs typeface="Lato"/>
                <a:sym typeface="Lato"/>
              </a:rPr>
              <a:t>garantit</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à</a:t>
            </a:r>
            <a:r>
              <a:rPr lang="en-US" sz="1800" dirty="0">
                <a:solidFill>
                  <a:srgbClr val="000000"/>
                </a:solidFill>
                <a:latin typeface="Lato"/>
                <a:ea typeface="Lato"/>
                <a:cs typeface="Lato"/>
                <a:sym typeface="Lato"/>
              </a:rPr>
              <a:t> tout le monde dans </a:t>
            </a:r>
            <a:r>
              <a:rPr lang="en-US" sz="1800" dirty="0" err="1">
                <a:solidFill>
                  <a:srgbClr val="000000"/>
                </a:solidFill>
                <a:latin typeface="Lato"/>
                <a:ea typeface="Lato"/>
                <a:cs typeface="Lato"/>
                <a:sym typeface="Lato"/>
              </a:rPr>
              <a:t>une</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ville</a:t>
            </a:r>
            <a:r>
              <a:rPr lang="en-US" sz="1800" dirty="0">
                <a:solidFill>
                  <a:srgbClr val="000000"/>
                </a:solidFill>
                <a:latin typeface="Lato"/>
                <a:ea typeface="Lato"/>
                <a:cs typeface="Lato"/>
                <a:sym typeface="Lato"/>
              </a:rPr>
              <a:t> un </a:t>
            </a:r>
            <a:r>
              <a:rPr lang="en-US" sz="1800" dirty="0" err="1">
                <a:solidFill>
                  <a:srgbClr val="000000"/>
                </a:solidFill>
                <a:latin typeface="Lato"/>
                <a:ea typeface="Lato"/>
                <a:cs typeface="Lato"/>
                <a:sym typeface="Lato"/>
              </a:rPr>
              <a:t>assainissement</a:t>
            </a:r>
            <a:r>
              <a:rPr lang="en-US" sz="1800" dirty="0">
                <a:solidFill>
                  <a:srgbClr val="000000"/>
                </a:solidFill>
                <a:latin typeface="Lato"/>
                <a:ea typeface="Lato"/>
                <a:cs typeface="Lato"/>
                <a:sym typeface="Lato"/>
              </a:rPr>
              <a:t> </a:t>
            </a:r>
            <a:r>
              <a:rPr lang="en-US" sz="1800" dirty="0" err="1">
                <a:solidFill>
                  <a:srgbClr val="000000"/>
                </a:solidFill>
                <a:latin typeface="Lato"/>
                <a:ea typeface="Lato"/>
                <a:cs typeface="Lato"/>
                <a:sym typeface="Lato"/>
              </a:rPr>
              <a:t>géré</a:t>
            </a:r>
            <a:r>
              <a:rPr lang="en-US" sz="1800" dirty="0">
                <a:solidFill>
                  <a:srgbClr val="000000"/>
                </a:solidFill>
                <a:latin typeface="Lato"/>
                <a:ea typeface="Lato"/>
                <a:cs typeface="Lato"/>
                <a:sym typeface="Lato"/>
              </a:rPr>
              <a:t> de manière </a:t>
            </a:r>
            <a:r>
              <a:rPr lang="en-US" sz="1800" dirty="0" err="1">
                <a:solidFill>
                  <a:srgbClr val="000000"/>
                </a:solidFill>
                <a:latin typeface="Lato"/>
                <a:ea typeface="Lato"/>
                <a:cs typeface="Lato"/>
                <a:sym typeface="Lato"/>
              </a:rPr>
              <a:t>sûre</a:t>
            </a:r>
            <a:r>
              <a:rPr lang="en-US" sz="1800" dirty="0">
                <a:solidFill>
                  <a:srgbClr val="000000"/>
                </a:solidFill>
                <a:latin typeface="Lato"/>
                <a:ea typeface="Lato"/>
                <a:cs typeface="Lato"/>
                <a:sym typeface="Lato"/>
              </a:rPr>
              <a:t>, y </a:t>
            </a:r>
            <a:r>
              <a:rPr lang="en-US" sz="1800" dirty="0" err="1">
                <a:solidFill>
                  <a:srgbClr val="000000"/>
                </a:solidFill>
                <a:latin typeface="Lato"/>
                <a:ea typeface="Lato"/>
                <a:cs typeface="Lato"/>
                <a:sym typeface="Lato"/>
              </a:rPr>
              <a:t>compris</a:t>
            </a:r>
            <a:r>
              <a:rPr lang="en-US" sz="1800" dirty="0">
                <a:solidFill>
                  <a:srgbClr val="000000"/>
                </a:solidFill>
                <a:latin typeface="Lato"/>
                <a:ea typeface="Lato"/>
                <a:cs typeface="Lato"/>
                <a:sym typeface="Lato"/>
              </a:rPr>
              <a:t> - </a:t>
            </a:r>
            <a:r>
              <a:rPr lang="en-US" sz="1800" dirty="0" err="1">
                <a:solidFill>
                  <a:srgbClr val="000000"/>
                </a:solidFill>
                <a:latin typeface="Lato"/>
                <a:ea typeface="Lato"/>
                <a:cs typeface="Lato"/>
                <a:sym typeface="Lato"/>
              </a:rPr>
              <a:t>mais</a:t>
            </a:r>
            <a:r>
              <a:rPr lang="en-US" sz="1800" dirty="0">
                <a:solidFill>
                  <a:srgbClr val="000000"/>
                </a:solidFill>
                <a:latin typeface="Lato"/>
                <a:ea typeface="Lato"/>
                <a:cs typeface="Lato"/>
                <a:sym typeface="Lato"/>
              </a:rPr>
              <a:t> pas </a:t>
            </a:r>
            <a:r>
              <a:rPr lang="en-US" sz="1800" dirty="0" err="1">
                <a:solidFill>
                  <a:srgbClr val="000000"/>
                </a:solidFill>
                <a:latin typeface="Lato"/>
                <a:ea typeface="Lato"/>
                <a:cs typeface="Lato"/>
                <a:sym typeface="Lato"/>
              </a:rPr>
              <a:t>exclusivement</a:t>
            </a:r>
            <a:r>
              <a:rPr lang="en-US" sz="1800" dirty="0">
                <a:solidFill>
                  <a:srgbClr val="000000"/>
                </a:solidFill>
                <a:latin typeface="Lato"/>
                <a:ea typeface="Lato"/>
                <a:cs typeface="Lato"/>
                <a:sym typeface="Lato"/>
              </a:rPr>
              <a:t> - </a:t>
            </a:r>
            <a:r>
              <a:rPr lang="en-US" sz="1800" dirty="0" err="1">
                <a:solidFill>
                  <a:srgbClr val="000000"/>
                </a:solidFill>
                <a:latin typeface="Lato"/>
                <a:ea typeface="Lato"/>
                <a:cs typeface="Lato"/>
                <a:sym typeface="Lato"/>
              </a:rPr>
              <a:t>ceux</a:t>
            </a:r>
            <a:r>
              <a:rPr lang="en-US" sz="1800" dirty="0">
                <a:solidFill>
                  <a:srgbClr val="000000"/>
                </a:solidFill>
                <a:latin typeface="Lato"/>
                <a:ea typeface="Lato"/>
                <a:cs typeface="Lato"/>
                <a:sym typeface="Lato"/>
              </a:rPr>
              <a:t> qui </a:t>
            </a:r>
            <a:r>
              <a:rPr lang="en-US" sz="1800" dirty="0" err="1">
                <a:solidFill>
                  <a:srgbClr val="000000"/>
                </a:solidFill>
                <a:latin typeface="Lato"/>
                <a:ea typeface="Lato"/>
                <a:cs typeface="Lato"/>
                <a:sym typeface="Lato"/>
              </a:rPr>
              <a:t>vivent</a:t>
            </a:r>
            <a:r>
              <a:rPr lang="en-US" sz="1800" dirty="0">
                <a:solidFill>
                  <a:srgbClr val="000000"/>
                </a:solidFill>
                <a:latin typeface="Lato"/>
                <a:ea typeface="Lato"/>
                <a:cs typeface="Lato"/>
                <a:sym typeface="Lato"/>
              </a:rPr>
              <a:t> dans </a:t>
            </a:r>
            <a:r>
              <a:rPr lang="en-US" sz="1800" dirty="0" err="1">
                <a:solidFill>
                  <a:srgbClr val="000000"/>
                </a:solidFill>
                <a:latin typeface="Lato"/>
                <a:ea typeface="Lato"/>
                <a:cs typeface="Lato"/>
                <a:sym typeface="Lato"/>
              </a:rPr>
              <a:t>ces</a:t>
            </a:r>
            <a:r>
              <a:rPr lang="en-US" sz="1800" dirty="0">
                <a:solidFill>
                  <a:srgbClr val="000000"/>
                </a:solidFill>
                <a:latin typeface="Lato"/>
                <a:ea typeface="Lato"/>
                <a:cs typeface="Lato"/>
                <a:sym typeface="Lato"/>
              </a:rPr>
              <a:t> zones</a:t>
            </a:r>
          </a:p>
          <a:p>
            <a:pPr marL="0" lvl="1" indent="0">
              <a:lnSpc>
                <a:spcPts val="2600"/>
              </a:lnSpc>
              <a:spcBef>
                <a:spcPts val="0"/>
              </a:spcBef>
              <a:buClr>
                <a:srgbClr val="000000"/>
              </a:buClr>
              <a:buSzPts val="1800"/>
              <a:buNone/>
            </a:pPr>
            <a:endParaRPr lang="en-US" dirty="0"/>
          </a:p>
        </p:txBody>
      </p:sp>
    </p:spTree>
    <p:extLst>
      <p:ext uri="{BB962C8B-B14F-4D97-AF65-F5344CB8AC3E}">
        <p14:creationId xmlns:p14="http://schemas.microsoft.com/office/powerpoint/2010/main" val="682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4">
                                            <p:txEl>
                                              <p:pRg st="0" end="0"/>
                                            </p:txEl>
                                          </p:spTgt>
                                        </p:tgtEl>
                                      </p:cBhvr>
                                    </p:animEffect>
                                    <p:set>
                                      <p:cBhvr>
                                        <p:cTn id="21" dur="1" fill="hold">
                                          <p:stCondLst>
                                            <p:cond delay="499"/>
                                          </p:stCondLst>
                                        </p:cTn>
                                        <p:tgtEl>
                                          <p:spTgt spid="4">
                                            <p:txEl>
                                              <p:pRg st="0" end="0"/>
                                            </p:txEl>
                                          </p:spTgt>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8">
                                            <p:txEl>
                                              <p:pRg st="0" end="0"/>
                                            </p:txEl>
                                          </p:spTgt>
                                        </p:tgtEl>
                                      </p:cBhvr>
                                    </p:animEffect>
                                    <p:set>
                                      <p:cBhvr>
                                        <p:cTn id="24" dur="1" fill="hold">
                                          <p:stCondLst>
                                            <p:cond delay="499"/>
                                          </p:stCondLst>
                                        </p:cTn>
                                        <p:tgtEl>
                                          <p:spTgt spid="8">
                                            <p:txEl>
                                              <p:pRg st="0" end="0"/>
                                            </p:txEl>
                                          </p:spTgt>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500"/>
                                        <p:tgtEl>
                                          <p:spTgt spid="12">
                                            <p:txEl>
                                              <p:pRg st="0" end="0"/>
                                            </p:txEl>
                                          </p:spTgt>
                                        </p:tgtEl>
                                      </p:cBhvr>
                                    </p:animEffect>
                                    <p:set>
                                      <p:cBhvr>
                                        <p:cTn id="27"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P spid="8" grpId="0" build="allAtOnce"/>
      <p:bldP spid="1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A310-D346-37D4-D0D7-9DA4E0B9EBA6}"/>
              </a:ext>
            </a:extLst>
          </p:cNvPr>
          <p:cNvSpPr txBox="1">
            <a:spLocks/>
          </p:cNvSpPr>
          <p:nvPr/>
        </p:nvSpPr>
        <p:spPr>
          <a:xfrm>
            <a:off x="4325055" y="3169746"/>
            <a:ext cx="5142271" cy="518508"/>
          </a:xfrm>
          <a:prstGeom prst="rect">
            <a:avLst/>
          </a:prstGeom>
        </p:spPr>
        <p:txBody>
          <a:bodyPr vert="horz" lIns="0" tIns="0" rIns="0" bIns="0" rtlCol="0" anchor="t" anchorCtr="0">
            <a:normAutofit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000" b="1" dirty="0" err="1">
                <a:solidFill>
                  <a:schemeClr val="tx2"/>
                </a:solidFill>
                <a:latin typeface="Calibri" panose="020F0502020204030204" pitchFamily="34" charset="0"/>
              </a:rPr>
              <a:t>Principes</a:t>
            </a:r>
            <a:r>
              <a:rPr lang="en-US" sz="4000" b="1" dirty="0">
                <a:solidFill>
                  <a:schemeClr val="tx2"/>
                </a:solidFill>
                <a:latin typeface="Calibri" panose="020F0502020204030204" pitchFamily="34" charset="0"/>
              </a:rPr>
              <a:t> du CWIS</a:t>
            </a:r>
          </a:p>
        </p:txBody>
      </p:sp>
    </p:spTree>
    <p:extLst>
      <p:ext uri="{BB962C8B-B14F-4D97-AF65-F5344CB8AC3E}">
        <p14:creationId xmlns:p14="http://schemas.microsoft.com/office/powerpoint/2010/main" val="30107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292578" y="1599831"/>
            <a:ext cx="4693919" cy="1829169"/>
          </a:xfrm>
          <a:prstGeom prst="rect">
            <a:avLst/>
          </a:prstGeom>
        </p:spPr>
        <p:txBody>
          <a:bodyPr vert="horz" lIns="0" tIns="0" rIns="0" bIns="0" rtlCol="0">
            <a:noAutofit/>
          </a:bodyPr>
          <a:lstStyle/>
          <a:p>
            <a:pPr marL="0" indent="0">
              <a:lnSpc>
                <a:spcPts val="2400"/>
              </a:lnSpc>
              <a:spcBef>
                <a:spcPts val="0"/>
              </a:spcBef>
              <a:spcAft>
                <a:spcPts val="600"/>
              </a:spcAft>
              <a:buNone/>
            </a:pPr>
            <a:r>
              <a:rPr lang="en-US" sz="2000" b="1" dirty="0">
                <a:solidFill>
                  <a:schemeClr val="tx2"/>
                </a:solidFill>
                <a:latin typeface="Calibri" panose="020F0502020204030204" pitchFamily="34" charset="0"/>
                <a:cs typeface="Calibri" panose="020F0502020204030204" pitchFamily="34" charset="0"/>
              </a:rPr>
              <a:t>Tout le monde</a:t>
            </a:r>
            <a:r>
              <a:rPr lang="en-US" sz="1800" b="1" dirty="0">
                <a:solidFill>
                  <a:schemeClr val="tx2"/>
                </a:solidFill>
                <a:effectLst/>
                <a:latin typeface="Calibri" panose="020F0502020204030204" pitchFamily="34" charset="0"/>
                <a:cs typeface="Calibri" panose="020F0502020204030204" pitchFamily="34" charset="0"/>
              </a:rPr>
              <a:t> </a:t>
            </a:r>
          </a:p>
          <a:p>
            <a:pPr marL="0" indent="0">
              <a:lnSpc>
                <a:spcPts val="2400"/>
              </a:lnSpc>
              <a:spcBef>
                <a:spcPts val="0"/>
              </a:spcBef>
              <a:spcAft>
                <a:spcPts val="1800"/>
              </a:spcAft>
              <a:buNone/>
            </a:pP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Tout le monde dans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une</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zone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urbaine</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 y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compris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les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communautés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marginalisées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pour des raisons de genre,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sociales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économiques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bénéficie</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de services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équitables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abordables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sûrs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a:t>
            </a:r>
            <a:endParaRPr lang="en-US" sz="1800" dirty="0">
              <a:effectLst/>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Content Placeholder 2">
            <a:extLst>
              <a:ext uri="{FF2B5EF4-FFF2-40B4-BE49-F238E27FC236}">
                <a16:creationId xmlns:a16="http://schemas.microsoft.com/office/drawing/2014/main" id="{F452E017-9B98-21EA-F107-75EBAFE518BA}"/>
              </a:ext>
            </a:extLst>
          </p:cNvPr>
          <p:cNvSpPr txBox="1">
            <a:spLocks/>
          </p:cNvSpPr>
          <p:nvPr/>
        </p:nvSpPr>
        <p:spPr>
          <a:xfrm>
            <a:off x="6551607" y="1599831"/>
            <a:ext cx="4436659" cy="138324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400"/>
              </a:lnSpc>
              <a:spcBef>
                <a:spcPts val="0"/>
              </a:spcBef>
              <a:buNone/>
            </a:pPr>
            <a:r>
              <a:rPr lang="en-US" sz="2000" b="1" dirty="0" err="1">
                <a:solidFill>
                  <a:schemeClr val="tx2"/>
                </a:solidFill>
                <a:latin typeface="Calibri" panose="020F0502020204030204" pitchFamily="34" charset="0"/>
                <a:cs typeface="Calibri" panose="020F0502020204030204" pitchFamily="34" charset="0"/>
              </a:rPr>
              <a:t>Assainissement</a:t>
            </a:r>
            <a:r>
              <a:rPr lang="en-US" sz="2000" b="1" dirty="0">
                <a:solidFill>
                  <a:schemeClr val="tx2"/>
                </a:solidFill>
                <a:latin typeface="Calibri" panose="020F0502020204030204" pitchFamily="34" charset="0"/>
                <a:cs typeface="Calibri" panose="020F0502020204030204" pitchFamily="34" charset="0"/>
              </a:rPr>
              <a:t> </a:t>
            </a:r>
            <a:r>
              <a:rPr lang="en-US" sz="2000" b="1" dirty="0" err="1">
                <a:solidFill>
                  <a:schemeClr val="tx2"/>
                </a:solidFill>
                <a:latin typeface="Calibri" panose="020F0502020204030204" pitchFamily="34" charset="0"/>
                <a:cs typeface="Calibri" panose="020F0502020204030204" pitchFamily="34" charset="0"/>
              </a:rPr>
              <a:t>géré</a:t>
            </a:r>
            <a:r>
              <a:rPr lang="en-US" sz="2000" b="1" dirty="0">
                <a:solidFill>
                  <a:schemeClr val="tx2"/>
                </a:solidFill>
                <a:latin typeface="Calibri" panose="020F0502020204030204" pitchFamily="34" charset="0"/>
                <a:cs typeface="Calibri" panose="020F0502020204030204" pitchFamily="34" charset="0"/>
              </a:rPr>
              <a:t> de manière </a:t>
            </a:r>
            <a:r>
              <a:rPr lang="en-US" sz="2000" b="1" dirty="0" err="1">
                <a:solidFill>
                  <a:schemeClr val="tx2"/>
                </a:solidFill>
                <a:latin typeface="Calibri" panose="020F0502020204030204" pitchFamily="34" charset="0"/>
                <a:cs typeface="Calibri" panose="020F0502020204030204" pitchFamily="34" charset="0"/>
              </a:rPr>
              <a:t>sûre</a:t>
            </a:r>
            <a:endParaRPr lang="en-US" sz="2000" b="1" dirty="0">
              <a:solidFill>
                <a:schemeClr val="tx2"/>
              </a:solidFill>
              <a:latin typeface="Calibri" panose="020F0502020204030204" pitchFamily="34" charset="0"/>
              <a:cs typeface="Calibri" panose="020F0502020204030204" pitchFamily="34" charset="0"/>
            </a:endParaRPr>
          </a:p>
          <a:p>
            <a:pPr marL="0" indent="0">
              <a:lnSpc>
                <a:spcPts val="2400"/>
              </a:lnSpc>
              <a:spcBef>
                <a:spcPts val="0"/>
              </a:spcBef>
              <a:buNone/>
            </a:pPr>
            <a:r>
              <a:rPr lang="en-US" sz="1800" dirty="0"/>
              <a:t>Les </a:t>
            </a:r>
            <a:r>
              <a:rPr lang="en-US" sz="1800" dirty="0" err="1"/>
              <a:t>déchets</a:t>
            </a:r>
            <a:r>
              <a:rPr lang="en-US" sz="1800" dirty="0"/>
              <a:t> </a:t>
            </a:r>
            <a:r>
              <a:rPr lang="en-US" sz="1800" dirty="0" err="1"/>
              <a:t>humains</a:t>
            </a:r>
            <a:r>
              <a:rPr lang="en-US" sz="1800" dirty="0"/>
              <a:t> </a:t>
            </a:r>
            <a:r>
              <a:rPr lang="en-US" sz="1800" dirty="0" err="1"/>
              <a:t>sont</a:t>
            </a:r>
            <a:r>
              <a:rPr lang="en-US" sz="1800" dirty="0"/>
              <a:t> </a:t>
            </a:r>
            <a:r>
              <a:rPr lang="en-US" sz="1800" dirty="0" err="1"/>
              <a:t>gérés</a:t>
            </a:r>
            <a:r>
              <a:rPr lang="en-US" sz="1800" dirty="0"/>
              <a:t> de manière </a:t>
            </a:r>
            <a:r>
              <a:rPr lang="en-US" sz="1800" dirty="0" err="1"/>
              <a:t>sûre</a:t>
            </a:r>
            <a:r>
              <a:rPr lang="en-US" sz="1800" dirty="0"/>
              <a:t> le long de </a:t>
            </a:r>
            <a:r>
              <a:rPr lang="en-US" sz="1800" dirty="0" err="1"/>
              <a:t>toute</a:t>
            </a:r>
            <a:r>
              <a:rPr lang="en-US" sz="1800" dirty="0"/>
              <a:t> la </a:t>
            </a:r>
            <a:r>
              <a:rPr lang="en-US" sz="1800" dirty="0" err="1"/>
              <a:t>chaîne</a:t>
            </a:r>
            <a:r>
              <a:rPr lang="en-US" sz="1800" dirty="0"/>
              <a:t> de services </a:t>
            </a:r>
            <a:r>
              <a:rPr lang="en-US" sz="1800" dirty="0" err="1"/>
              <a:t>d'assainissement</a:t>
            </a:r>
            <a:r>
              <a:rPr lang="en-US" sz="1800" dirty="0"/>
              <a:t>, </a:t>
            </a:r>
            <a:r>
              <a:rPr lang="en-US" sz="1800" dirty="0" err="1"/>
              <a:t>depuis</a:t>
            </a:r>
            <a:r>
              <a:rPr lang="en-US" sz="1800" dirty="0"/>
              <a:t> la </a:t>
            </a:r>
            <a:r>
              <a:rPr lang="en-US" sz="1800" dirty="0" err="1"/>
              <a:t>collecte</a:t>
            </a:r>
            <a:r>
              <a:rPr lang="en-US" sz="1800" dirty="0"/>
              <a:t> </a:t>
            </a:r>
            <a:r>
              <a:rPr lang="en-US" sz="1800" dirty="0" err="1"/>
              <a:t>jusqu'à</a:t>
            </a:r>
            <a:r>
              <a:rPr lang="en-US" sz="1800" dirty="0"/>
              <a:t> la </a:t>
            </a:r>
            <a:r>
              <a:rPr lang="en-US" sz="1800" dirty="0" err="1"/>
              <a:t>réutilisation</a:t>
            </a:r>
            <a:r>
              <a:rPr lang="en-US" sz="1800" dirty="0"/>
              <a:t> et </a:t>
            </a:r>
            <a:r>
              <a:rPr lang="en-US" sz="1800" dirty="0" err="1"/>
              <a:t>l'élimination</a:t>
            </a:r>
            <a:r>
              <a:rPr lang="en-US" sz="1800" dirty="0"/>
              <a:t>.</a:t>
            </a:r>
          </a:p>
        </p:txBody>
      </p:sp>
      <p:sp>
        <p:nvSpPr>
          <p:cNvPr id="6" name="Content Placeholder 2">
            <a:extLst>
              <a:ext uri="{FF2B5EF4-FFF2-40B4-BE49-F238E27FC236}">
                <a16:creationId xmlns:a16="http://schemas.microsoft.com/office/drawing/2014/main" id="{6522F573-B55F-A070-886E-669A292B13BA}"/>
              </a:ext>
            </a:extLst>
          </p:cNvPr>
          <p:cNvSpPr txBox="1">
            <a:spLocks/>
          </p:cNvSpPr>
          <p:nvPr/>
        </p:nvSpPr>
        <p:spPr>
          <a:xfrm>
            <a:off x="6551607" y="3573793"/>
            <a:ext cx="4436659" cy="1383241"/>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400"/>
              </a:lnSpc>
              <a:spcBef>
                <a:spcPts val="0"/>
              </a:spcBef>
              <a:buNone/>
            </a:pPr>
            <a:endParaRPr lang="en-US" sz="2000" b="1" dirty="0">
              <a:solidFill>
                <a:schemeClr val="tx2"/>
              </a:solidFill>
              <a:latin typeface="Calibri" panose="020F0502020204030204" pitchFamily="34" charset="0"/>
              <a:cs typeface="Calibri" panose="020F0502020204030204" pitchFamily="34" charset="0"/>
            </a:endParaRPr>
          </a:p>
          <a:p>
            <a:pPr marL="0" indent="0">
              <a:lnSpc>
                <a:spcPts val="2400"/>
              </a:lnSpc>
              <a:spcBef>
                <a:spcPts val="0"/>
              </a:spcBef>
              <a:buNone/>
            </a:pPr>
            <a:r>
              <a:rPr lang="en-US" sz="2000" b="1" dirty="0" err="1">
                <a:solidFill>
                  <a:schemeClr val="tx2"/>
                </a:solidFill>
                <a:latin typeface="Calibri" panose="020F0502020204030204" pitchFamily="34" charset="0"/>
                <a:cs typeface="Calibri" panose="020F0502020204030204" pitchFamily="34" charset="0"/>
              </a:rPr>
              <a:t>Suivi</a:t>
            </a:r>
            <a:r>
              <a:rPr lang="en-US" sz="2000" b="1" dirty="0">
                <a:solidFill>
                  <a:schemeClr val="tx2"/>
                </a:solidFill>
                <a:latin typeface="Calibri" panose="020F0502020204030204" pitchFamily="34" charset="0"/>
                <a:cs typeface="Calibri" panose="020F0502020204030204" pitchFamily="34" charset="0"/>
              </a:rPr>
              <a:t> et </a:t>
            </a:r>
            <a:r>
              <a:rPr lang="en-US" sz="2000" b="1" dirty="0" err="1">
                <a:solidFill>
                  <a:schemeClr val="tx2"/>
                </a:solidFill>
                <a:latin typeface="Calibri" panose="020F0502020204030204" pitchFamily="34" charset="0"/>
                <a:cs typeface="Calibri" panose="020F0502020204030204" pitchFamily="34" charset="0"/>
              </a:rPr>
              <a:t>responsabilité</a:t>
            </a:r>
            <a:endParaRPr lang="en-US" sz="2000" b="1" dirty="0">
              <a:solidFill>
                <a:schemeClr val="tx2"/>
              </a:solidFill>
              <a:latin typeface="Calibri" panose="020F0502020204030204" pitchFamily="34" charset="0"/>
              <a:cs typeface="Calibri" panose="020F0502020204030204" pitchFamily="34" charset="0"/>
            </a:endParaRPr>
          </a:p>
          <a:p>
            <a:pPr marL="0" indent="0">
              <a:lnSpc>
                <a:spcPts val="2400"/>
              </a:lnSpc>
              <a:spcBef>
                <a:spcPts val="0"/>
              </a:spcBef>
              <a:buNone/>
            </a:pP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Les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autorités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opèrent</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avec un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mandat</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clair</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inclusif</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objectifs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de performance, des exigences de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suivi</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ressources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humaines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financières</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 et au sein de structures de </a:t>
            </a:r>
            <a:r>
              <a:rPr lang="en-US" sz="1800" dirty="0" err="1">
                <a:solidFill>
                  <a:srgbClr val="000000"/>
                </a:solidFill>
                <a:latin typeface="Calibri Light" panose="020F0302020204030204" pitchFamily="34" charset="0"/>
                <a:ea typeface="Lato Light"/>
                <a:cs typeface="Calibri Light" panose="020F0302020204030204" pitchFamily="34" charset="0"/>
                <a:sym typeface="Lato Light"/>
              </a:rPr>
              <a:t>responsabilité</a:t>
            </a:r>
            <a:r>
              <a:rPr lang="en-US" sz="1800" dirty="0">
                <a:solidFill>
                  <a:srgbClr val="000000"/>
                </a:solidFill>
                <a:latin typeface="Calibri Light" panose="020F0302020204030204" pitchFamily="34" charset="0"/>
                <a:ea typeface="Lato Light"/>
                <a:cs typeface="Calibri Light" panose="020F0302020204030204" pitchFamily="34" charset="0"/>
                <a:sym typeface="Lato Light"/>
              </a:rPr>
              <a:t>.</a:t>
            </a:r>
            <a:endParaRPr lang="en-US" sz="1800" dirty="0"/>
          </a:p>
        </p:txBody>
      </p:sp>
      <p:sp>
        <p:nvSpPr>
          <p:cNvPr id="8" name="TextBox 7">
            <a:extLst>
              <a:ext uri="{FF2B5EF4-FFF2-40B4-BE49-F238E27FC236}">
                <a16:creationId xmlns:a16="http://schemas.microsoft.com/office/drawing/2014/main" id="{2AAE6B00-E4EC-3734-A364-1F9AE46D5819}"/>
              </a:ext>
            </a:extLst>
          </p:cNvPr>
          <p:cNvSpPr txBox="1"/>
          <p:nvPr/>
        </p:nvSpPr>
        <p:spPr>
          <a:xfrm>
            <a:off x="1180486" y="3794666"/>
            <a:ext cx="4693919" cy="1692130"/>
          </a:xfrm>
          <a:prstGeom prst="rect">
            <a:avLst/>
          </a:prstGeom>
          <a:noFill/>
        </p:spPr>
        <p:txBody>
          <a:bodyPr wrap="square">
            <a:spAutoFit/>
          </a:bodyPr>
          <a:lstStyle/>
          <a:p>
            <a:pPr>
              <a:lnSpc>
                <a:spcPts val="2400"/>
              </a:lnSpc>
              <a:spcAft>
                <a:spcPts val="600"/>
              </a:spcAft>
            </a:pPr>
            <a:r>
              <a:rPr lang="en-US" sz="2000" b="1" dirty="0" err="1">
                <a:solidFill>
                  <a:schemeClr val="tx2"/>
                </a:solidFill>
                <a:latin typeface="Calibri" panose="020F0502020204030204" pitchFamily="34" charset="0"/>
                <a:cs typeface="Calibri" panose="020F0502020204030204" pitchFamily="34" charset="0"/>
              </a:rPr>
              <a:t>Équité</a:t>
            </a:r>
            <a:r>
              <a:rPr lang="en-US" sz="1800" dirty="0">
                <a:effectLst/>
              </a:rPr>
              <a:t> </a:t>
            </a:r>
          </a:p>
          <a:p>
            <a:pPr>
              <a:lnSpc>
                <a:spcPts val="2400"/>
              </a:lnSpc>
              <a:spcAft>
                <a:spcPts val="1200"/>
              </a:spcAft>
            </a:pPr>
            <a:r>
              <a:rPr lang="en-US" dirty="0" err="1"/>
              <a:t>Ceux</a:t>
            </a:r>
            <a:r>
              <a:rPr lang="en-US" dirty="0"/>
              <a:t> qui </a:t>
            </a:r>
            <a:r>
              <a:rPr lang="en-US" dirty="0" err="1"/>
              <a:t>sont</a:t>
            </a:r>
            <a:r>
              <a:rPr lang="en-US" dirty="0"/>
              <a:t> </a:t>
            </a:r>
            <a:r>
              <a:rPr lang="en-US" dirty="0" err="1"/>
              <a:t>marginalisés</a:t>
            </a:r>
            <a:r>
              <a:rPr lang="en-US" dirty="0"/>
              <a:t>, les femmes et les filles, </a:t>
            </a:r>
            <a:r>
              <a:rPr lang="en-US" dirty="0" err="1"/>
              <a:t>ainsi</a:t>
            </a:r>
            <a:r>
              <a:rPr lang="en-US" dirty="0"/>
              <a:t> que </a:t>
            </a:r>
            <a:r>
              <a:rPr lang="en-US" dirty="0" err="1"/>
              <a:t>ceux</a:t>
            </a:r>
            <a:r>
              <a:rPr lang="en-US" dirty="0"/>
              <a:t> qui </a:t>
            </a:r>
            <a:r>
              <a:rPr lang="en-US" dirty="0" err="1"/>
              <a:t>n'ont</a:t>
            </a:r>
            <a:r>
              <a:rPr lang="en-US" dirty="0"/>
              <a:t> pas de </a:t>
            </a:r>
            <a:r>
              <a:rPr lang="en-US" dirty="0" err="1"/>
              <a:t>titre</a:t>
            </a:r>
            <a:r>
              <a:rPr lang="en-US" dirty="0"/>
              <a:t> </a:t>
            </a:r>
            <a:r>
              <a:rPr lang="en-US" dirty="0" err="1"/>
              <a:t>foncier</a:t>
            </a:r>
            <a:r>
              <a:rPr lang="en-US" dirty="0"/>
              <a:t> </a:t>
            </a:r>
            <a:r>
              <a:rPr lang="en-US" dirty="0" err="1"/>
              <a:t>formel</a:t>
            </a:r>
            <a:r>
              <a:rPr lang="en-US" dirty="0"/>
              <a:t> </a:t>
            </a:r>
            <a:r>
              <a:rPr lang="en-US" dirty="0" err="1"/>
              <a:t>ou</a:t>
            </a:r>
            <a:r>
              <a:rPr lang="en-US" dirty="0"/>
              <a:t> </a:t>
            </a:r>
            <a:r>
              <a:rPr lang="en-US" dirty="0" err="1"/>
              <a:t>d'accès</a:t>
            </a:r>
            <a:r>
              <a:rPr lang="en-US" dirty="0"/>
              <a:t> aux </a:t>
            </a:r>
            <a:r>
              <a:rPr lang="en-US" dirty="0" err="1"/>
              <a:t>égouts</a:t>
            </a:r>
            <a:r>
              <a:rPr lang="en-US" dirty="0"/>
              <a:t>, </a:t>
            </a:r>
            <a:r>
              <a:rPr lang="en-US" dirty="0" err="1"/>
              <a:t>sont</a:t>
            </a:r>
            <a:r>
              <a:rPr lang="en-US" dirty="0"/>
              <a:t> </a:t>
            </a:r>
            <a:r>
              <a:rPr lang="en-US" dirty="0" err="1"/>
              <a:t>impliqués</a:t>
            </a:r>
            <a:r>
              <a:rPr lang="en-US" dirty="0"/>
              <a:t> dans les </a:t>
            </a:r>
            <a:r>
              <a:rPr lang="en-US" dirty="0" err="1"/>
              <a:t>décisions</a:t>
            </a:r>
            <a:r>
              <a:rPr lang="en-US" dirty="0"/>
              <a:t> </a:t>
            </a:r>
            <a:r>
              <a:rPr lang="en-US" dirty="0" err="1"/>
              <a:t>concernant</a:t>
            </a:r>
            <a:r>
              <a:rPr lang="en-US" dirty="0"/>
              <a:t> </a:t>
            </a:r>
            <a:r>
              <a:rPr lang="en-US" dirty="0" err="1"/>
              <a:t>leurs</a:t>
            </a:r>
            <a:r>
              <a:rPr lang="en-US" dirty="0"/>
              <a:t> services.</a:t>
            </a:r>
            <a:endParaRPr lang="en-US" sz="1800" dirty="0">
              <a:effectLst/>
            </a:endParaRPr>
          </a:p>
        </p:txBody>
      </p:sp>
    </p:spTree>
    <p:extLst>
      <p:ext uri="{BB962C8B-B14F-4D97-AF65-F5344CB8AC3E}">
        <p14:creationId xmlns:p14="http://schemas.microsoft.com/office/powerpoint/2010/main" val="440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Google Shape;134;p5">
            <a:extLst>
              <a:ext uri="{FF2B5EF4-FFF2-40B4-BE49-F238E27FC236}">
                <a16:creationId xmlns:a16="http://schemas.microsoft.com/office/drawing/2014/main" id="{C382F3F5-BC5A-4BA4-3F7B-7D39E7F47E79}"/>
              </a:ext>
            </a:extLst>
          </p:cNvPr>
          <p:cNvSpPr/>
          <p:nvPr/>
        </p:nvSpPr>
        <p:spPr>
          <a:xfrm>
            <a:off x="1363351" y="1047398"/>
            <a:ext cx="4556760" cy="1917955"/>
          </a:xfrm>
          <a:prstGeom prst="rect">
            <a:avLst/>
          </a:prstGeom>
          <a:noFill/>
          <a:ln>
            <a:noFill/>
          </a:ln>
        </p:spPr>
        <p:txBody>
          <a:bodyPr spcFirstLastPara="1" wrap="square" lIns="45700" tIns="22850" rIns="45700" bIns="22850" anchor="t" anchorCtr="0">
            <a:noAutofit/>
          </a:bodyPr>
          <a:lstStyle/>
          <a:p>
            <a:pPr>
              <a:lnSpc>
                <a:spcPts val="2400"/>
              </a:lnSpc>
              <a:spcAft>
                <a:spcPts val="600"/>
              </a:spcAft>
            </a:pPr>
            <a:r>
              <a:rPr lang="en-US" sz="2000" b="1" dirty="0" err="1">
                <a:solidFill>
                  <a:schemeClr val="tx2"/>
                </a:solidFill>
                <a:latin typeface="Calibri" panose="020F0502020204030204" pitchFamily="34" charset="0"/>
                <a:cs typeface="Calibri" panose="020F0502020204030204" pitchFamily="34" charset="0"/>
                <a:sym typeface="Lato"/>
              </a:rPr>
              <a:t>Gamme</a:t>
            </a:r>
            <a:r>
              <a:rPr lang="en-US" sz="2000" b="1" dirty="0">
                <a:solidFill>
                  <a:schemeClr val="tx2"/>
                </a:solidFill>
                <a:latin typeface="Calibri" panose="020F0502020204030204" pitchFamily="34" charset="0"/>
                <a:cs typeface="Calibri" panose="020F0502020204030204" pitchFamily="34" charset="0"/>
                <a:sym typeface="Lato"/>
              </a:rPr>
              <a:t> </a:t>
            </a:r>
            <a:r>
              <a:rPr lang="en-US" sz="2000" b="1" dirty="0" err="1">
                <a:solidFill>
                  <a:schemeClr val="tx2"/>
                </a:solidFill>
                <a:latin typeface="Calibri" panose="020F0502020204030204" pitchFamily="34" charset="0"/>
                <a:cs typeface="Calibri" panose="020F0502020204030204" pitchFamily="34" charset="0"/>
                <a:sym typeface="Lato"/>
              </a:rPr>
              <a:t>d'approches</a:t>
            </a:r>
            <a:r>
              <a:rPr lang="en-US" sz="2000" b="1" dirty="0">
                <a:solidFill>
                  <a:schemeClr val="tx2"/>
                </a:solidFill>
                <a:latin typeface="Calibri" panose="020F0502020204030204" pitchFamily="34" charset="0"/>
                <a:cs typeface="Calibri" panose="020F0502020204030204" pitchFamily="34" charset="0"/>
                <a:sym typeface="Lato"/>
              </a:rPr>
              <a:t> </a:t>
            </a:r>
            <a:r>
              <a:rPr lang="en-US" sz="2000" b="1" dirty="0" err="1">
                <a:solidFill>
                  <a:schemeClr val="tx2"/>
                </a:solidFill>
                <a:latin typeface="Calibri" panose="020F0502020204030204" pitchFamily="34" charset="0"/>
                <a:cs typeface="Calibri" panose="020F0502020204030204" pitchFamily="34" charset="0"/>
                <a:sym typeface="Lato"/>
              </a:rPr>
              <a:t>commerciales</a:t>
            </a:r>
            <a:r>
              <a:rPr lang="en-US" sz="2000" b="1" dirty="0">
                <a:solidFill>
                  <a:schemeClr val="tx2"/>
                </a:solidFill>
                <a:latin typeface="Calibri" panose="020F0502020204030204" pitchFamily="34" charset="0"/>
                <a:cs typeface="Calibri" panose="020F0502020204030204" pitchFamily="34" charset="0"/>
                <a:sym typeface="Lato"/>
              </a:rPr>
              <a:t>, de </a:t>
            </a:r>
            <a:r>
              <a:rPr lang="en-US" sz="2000" b="1" dirty="0" err="1">
                <a:solidFill>
                  <a:schemeClr val="tx2"/>
                </a:solidFill>
                <a:latin typeface="Calibri" panose="020F0502020204030204" pitchFamily="34" charset="0"/>
                <a:cs typeface="Calibri" panose="020F0502020204030204" pitchFamily="34" charset="0"/>
                <a:sym typeface="Lato"/>
              </a:rPr>
              <a:t>financement</a:t>
            </a:r>
            <a:r>
              <a:rPr lang="en-US" sz="2000" b="1" dirty="0">
                <a:solidFill>
                  <a:schemeClr val="tx2"/>
                </a:solidFill>
                <a:latin typeface="Calibri" panose="020F0502020204030204" pitchFamily="34" charset="0"/>
                <a:cs typeface="Calibri" panose="020F0502020204030204" pitchFamily="34" charset="0"/>
                <a:sym typeface="Lato"/>
              </a:rPr>
              <a:t> et de matériel</a:t>
            </a:r>
          </a:p>
          <a:p>
            <a:pPr>
              <a:lnSpc>
                <a:spcPts val="2400"/>
              </a:lnSpc>
              <a:spcAft>
                <a:spcPts val="600"/>
              </a:spcAft>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Les services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sont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fournis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grâce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une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variété</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modèles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d'entreprise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sources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financement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mécanismes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financiers. Des solutions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raccordées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au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réseau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autonomes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coexistent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fonction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du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contexte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du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potentiel</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valorisation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ressources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8" name="Google Shape;136;p5">
            <a:extLst>
              <a:ext uri="{FF2B5EF4-FFF2-40B4-BE49-F238E27FC236}">
                <a16:creationId xmlns:a16="http://schemas.microsoft.com/office/drawing/2014/main" id="{E28F46EB-735F-84EB-D24D-B0B9B411E5C8}"/>
              </a:ext>
            </a:extLst>
          </p:cNvPr>
          <p:cNvSpPr/>
          <p:nvPr/>
        </p:nvSpPr>
        <p:spPr>
          <a:xfrm>
            <a:off x="6553054" y="1051661"/>
            <a:ext cx="4428744" cy="2415033"/>
          </a:xfrm>
          <a:prstGeom prst="rect">
            <a:avLst/>
          </a:prstGeom>
          <a:noFill/>
          <a:ln>
            <a:noFill/>
          </a:ln>
        </p:spPr>
        <p:txBody>
          <a:bodyPr spcFirstLastPara="1" wrap="square" lIns="45700" tIns="22850" rIns="45700" bIns="22850" anchor="t" anchorCtr="0">
            <a:noAutofit/>
          </a:bodyPr>
          <a:lstStyle/>
          <a:p>
            <a:pPr>
              <a:spcAft>
                <a:spcPts val="600"/>
              </a:spcAft>
            </a:pPr>
            <a:r>
              <a:rPr lang="en-GB" sz="2000" b="1" dirty="0" err="1">
                <a:solidFill>
                  <a:schemeClr val="tx2"/>
                </a:solidFill>
                <a:latin typeface="Calibri" panose="020F0502020204030204" pitchFamily="34" charset="0"/>
                <a:cs typeface="Calibri" panose="020F0502020204030204" pitchFamily="34" charset="0"/>
                <a:sym typeface="Lato"/>
              </a:rPr>
              <a:t>Volonté</a:t>
            </a:r>
            <a:r>
              <a:rPr lang="en-GB" sz="2000" b="1" dirty="0">
                <a:solidFill>
                  <a:schemeClr val="tx2"/>
                </a:solidFill>
                <a:latin typeface="Calibri" panose="020F0502020204030204" pitchFamily="34" charset="0"/>
                <a:cs typeface="Calibri" panose="020F0502020204030204" pitchFamily="34" charset="0"/>
                <a:sym typeface="Lato"/>
              </a:rPr>
              <a:t> politique</a:t>
            </a:r>
          </a:p>
          <a:p>
            <a:pPr>
              <a:spcAft>
                <a:spcPts val="600"/>
              </a:spcAft>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décideurs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haut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niveau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au sein des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ministères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principaux</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entreprises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ainsi</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que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d'autres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organisations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apportent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leur</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soutien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la planification et aux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processus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du CWIS.</a:t>
            </a:r>
          </a:p>
        </p:txBody>
      </p:sp>
      <p:sp>
        <p:nvSpPr>
          <p:cNvPr id="10" name="Google Shape;141;p5">
            <a:extLst>
              <a:ext uri="{FF2B5EF4-FFF2-40B4-BE49-F238E27FC236}">
                <a16:creationId xmlns:a16="http://schemas.microsoft.com/office/drawing/2014/main" id="{9F2EDDE8-40D8-7453-0F1F-3ED7FE058860}"/>
              </a:ext>
            </a:extLst>
          </p:cNvPr>
          <p:cNvSpPr/>
          <p:nvPr/>
        </p:nvSpPr>
        <p:spPr>
          <a:xfrm>
            <a:off x="6553054" y="3429000"/>
            <a:ext cx="4653741" cy="1789333"/>
          </a:xfrm>
          <a:prstGeom prst="rect">
            <a:avLst/>
          </a:prstGeom>
          <a:noFill/>
          <a:ln>
            <a:noFill/>
          </a:ln>
        </p:spPr>
        <p:txBody>
          <a:bodyPr spcFirstLastPara="1" wrap="square" lIns="45700" tIns="22850" rIns="45700" bIns="22850" anchor="t" anchorCtr="0">
            <a:noAutofit/>
          </a:bodyPr>
          <a:lstStyle/>
          <a:p>
            <a:pPr>
              <a:lnSpc>
                <a:spcPts val="2400"/>
              </a:lnSpc>
              <a:spcAft>
                <a:spcPts val="600"/>
              </a:spcAft>
            </a:pPr>
            <a:r>
              <a:rPr lang="en-GB" sz="2000" b="1" dirty="0">
                <a:solidFill>
                  <a:schemeClr val="tx2"/>
                </a:solidFill>
                <a:latin typeface="Calibri" panose="020F0502020204030204" pitchFamily="34" charset="0"/>
                <a:cs typeface="Calibri" panose="020F0502020204030204" pitchFamily="34" charset="0"/>
                <a:sym typeface="Lato"/>
              </a:rPr>
              <a:t>Planification </a:t>
            </a:r>
            <a:r>
              <a:rPr lang="en-GB" sz="2000" b="1" dirty="0" err="1">
                <a:solidFill>
                  <a:schemeClr val="tx2"/>
                </a:solidFill>
                <a:latin typeface="Calibri" panose="020F0502020204030204" pitchFamily="34" charset="0"/>
                <a:cs typeface="Calibri" panose="020F0502020204030204" pitchFamily="34" charset="0"/>
                <a:sym typeface="Lato"/>
              </a:rPr>
              <a:t>stratégique</a:t>
            </a:r>
            <a:r>
              <a:rPr lang="en-GB" sz="2000" b="1" dirty="0">
                <a:solidFill>
                  <a:schemeClr val="tx2"/>
                </a:solidFill>
                <a:latin typeface="Calibri" panose="020F0502020204030204" pitchFamily="34" charset="0"/>
                <a:cs typeface="Calibri" panose="020F0502020204030204" pitchFamily="34" charset="0"/>
                <a:sym typeface="Lato"/>
              </a:rPr>
              <a:t> et </a:t>
            </a:r>
            <a:r>
              <a:rPr lang="en-GB" sz="2000" b="1" dirty="0" err="1">
                <a:solidFill>
                  <a:schemeClr val="tx2"/>
                </a:solidFill>
                <a:latin typeface="Calibri" panose="020F0502020204030204" pitchFamily="34" charset="0"/>
                <a:cs typeface="Calibri" panose="020F0502020204030204" pitchFamily="34" charset="0"/>
                <a:sym typeface="Lato"/>
              </a:rPr>
              <a:t>globale</a:t>
            </a:r>
            <a:endParaRPr lang="en-GB" sz="2000" b="1" dirty="0">
              <a:solidFill>
                <a:schemeClr val="tx2"/>
              </a:solidFill>
              <a:latin typeface="Calibri" panose="020F0502020204030204" pitchFamily="34" charset="0"/>
              <a:cs typeface="Calibri" panose="020F0502020204030204" pitchFamily="34" charset="0"/>
              <a:sym typeface="Lato"/>
            </a:endParaRPr>
          </a:p>
          <a:p>
            <a:pPr>
              <a:lnSpc>
                <a:spcPts val="2400"/>
              </a:lnSpc>
              <a:spcAft>
                <a:spcPts val="600"/>
              </a:spcAft>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La planification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est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inclusive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holistique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avec la participation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toutes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les parties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prenantes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y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compris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utilisateurs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acteurs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politiques,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elle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intègre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une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vision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court et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long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terme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ainsi</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qu'une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perspective progressive qui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est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synergique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avec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d'autres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objectifs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développement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urbain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a:t>
            </a: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Tree>
    <p:extLst>
      <p:ext uri="{BB962C8B-B14F-4D97-AF65-F5344CB8AC3E}">
        <p14:creationId xmlns:p14="http://schemas.microsoft.com/office/powerpoint/2010/main" val="31095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ÉQUITÉ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GB" sz="1600" dirty="0">
                <a:solidFill>
                  <a:schemeClr val="lt1"/>
                </a:solidFill>
                <a:latin typeface="Calibri"/>
                <a:ea typeface="Calibri"/>
                <a:cs typeface="Calibri"/>
                <a:sym typeface="Calibri"/>
              </a:rPr>
              <a:t>La « justice » dans la distribution et la </a:t>
            </a:r>
            <a:r>
              <a:rPr lang="en-GB" sz="1600" dirty="0" err="1">
                <a:solidFill>
                  <a:schemeClr val="lt1"/>
                </a:solidFill>
                <a:latin typeface="Calibri"/>
                <a:ea typeface="Calibri"/>
                <a:cs typeface="Calibri"/>
                <a:sym typeface="Calibri"/>
              </a:rPr>
              <a:t>priorisation</a:t>
            </a:r>
            <a:r>
              <a:rPr lang="en-GB" sz="1600" dirty="0">
                <a:solidFill>
                  <a:schemeClr val="lt1"/>
                </a:solidFill>
                <a:latin typeface="Calibri"/>
                <a:ea typeface="Calibri"/>
                <a:cs typeface="Calibri"/>
                <a:sym typeface="Calibri"/>
              </a:rPr>
              <a:t> de la </a:t>
            </a:r>
            <a:r>
              <a:rPr lang="en-GB" sz="1600" dirty="0" err="1">
                <a:solidFill>
                  <a:schemeClr val="lt1"/>
                </a:solidFill>
                <a:latin typeface="Calibri"/>
                <a:ea typeface="Calibri"/>
                <a:cs typeface="Calibri"/>
                <a:sym typeface="Calibri"/>
              </a:rPr>
              <a:t>qualité</a:t>
            </a:r>
            <a:r>
              <a:rPr lang="en-GB" sz="1600" dirty="0">
                <a:solidFill>
                  <a:schemeClr val="lt1"/>
                </a:solidFill>
                <a:latin typeface="Calibri"/>
                <a:ea typeface="Calibri"/>
                <a:cs typeface="Calibri"/>
                <a:sym typeface="Calibri"/>
              </a:rPr>
              <a:t> des services, des prix des services, et des </a:t>
            </a:r>
            <a:r>
              <a:rPr lang="en-GB" sz="1600" dirty="0" err="1">
                <a:solidFill>
                  <a:schemeClr val="lt1"/>
                </a:solidFill>
                <a:latin typeface="Calibri"/>
                <a:ea typeface="Calibri"/>
                <a:cs typeface="Calibri"/>
                <a:sym typeface="Calibri"/>
              </a:rPr>
              <a:t>financements</a:t>
            </a:r>
            <a:r>
              <a:rPr lang="en-GB" sz="1600" dirty="0">
                <a:solidFill>
                  <a:schemeClr val="lt1"/>
                </a:solidFill>
                <a:latin typeface="Calibri"/>
                <a:ea typeface="Calibri"/>
                <a:cs typeface="Calibri"/>
                <a:sym typeface="Calibri"/>
              </a:rPr>
              <a:t> </a:t>
            </a:r>
            <a:r>
              <a:rPr lang="en-GB" dirty="0">
                <a:solidFill>
                  <a:schemeClr val="lt1"/>
                </a:solidFill>
                <a:latin typeface="Calibri"/>
                <a:ea typeface="Calibri"/>
                <a:cs typeface="Calibri"/>
                <a:sym typeface="Calibri"/>
              </a:rPr>
              <a:t>publics/subventions.</a:t>
            </a:r>
            <a:endParaRPr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SÉCURITÉ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clients, les </a:t>
            </a:r>
            <a:r>
              <a:rPr lang="en-US" dirty="0" err="1">
                <a:solidFill>
                  <a:schemeClr val="lt1"/>
                </a:solidFill>
                <a:latin typeface="Calibri"/>
                <a:ea typeface="Calibri"/>
                <a:cs typeface="Calibri"/>
                <a:sym typeface="Calibri"/>
              </a:rPr>
              <a:t>travailleurs</a:t>
            </a:r>
            <a:r>
              <a:rPr lang="en-US" dirty="0">
                <a:solidFill>
                  <a:schemeClr val="lt1"/>
                </a:solidFill>
                <a:latin typeface="Calibri"/>
                <a:ea typeface="Calibri"/>
                <a:cs typeface="Calibri"/>
                <a:sym typeface="Calibri"/>
              </a:rPr>
              <a:t> et les </a:t>
            </a:r>
            <a:r>
              <a:rPr lang="en-US" dirty="0" err="1">
                <a:solidFill>
                  <a:schemeClr val="lt1"/>
                </a:solidFill>
                <a:latin typeface="Calibri"/>
                <a:ea typeface="Calibri"/>
                <a:cs typeface="Calibri"/>
                <a:sym typeface="Calibri"/>
              </a:rPr>
              <a:t>communautés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protégés </a:t>
            </a:r>
            <a:r>
              <a:rPr lang="en-US" dirty="0" err="1">
                <a:solidFill>
                  <a:schemeClr val="lt1"/>
                </a:solidFill>
                <a:latin typeface="Calibri"/>
                <a:ea typeface="Calibri"/>
                <a:cs typeface="Calibri"/>
                <a:sym typeface="Calibri"/>
              </a:rPr>
              <a:t>contre</a:t>
            </a:r>
            <a:r>
              <a:rPr lang="en-US" dirty="0">
                <a:solidFill>
                  <a:schemeClr val="lt1"/>
                </a:solidFill>
                <a:latin typeface="Calibri"/>
                <a:ea typeface="Calibri"/>
                <a:cs typeface="Calibri"/>
                <a:sym typeface="Calibri"/>
              </a:rPr>
              <a:t> les </a:t>
            </a:r>
            <a:r>
              <a:rPr lang="en-US" dirty="0" err="1">
                <a:solidFill>
                  <a:schemeClr val="lt1"/>
                </a:solidFill>
                <a:latin typeface="Calibri"/>
                <a:ea typeface="Calibri"/>
                <a:cs typeface="Calibri"/>
                <a:sym typeface="Calibri"/>
              </a:rPr>
              <a:t>risques</a:t>
            </a:r>
            <a:r>
              <a:rPr lang="en-US" dirty="0">
                <a:solidFill>
                  <a:schemeClr val="lt1"/>
                </a:solidFill>
                <a:latin typeface="Calibri"/>
                <a:ea typeface="Calibri"/>
                <a:cs typeface="Calibri"/>
                <a:sym typeface="Calibri"/>
              </a:rPr>
              <a:t> pour la </a:t>
            </a:r>
            <a:r>
              <a:rPr lang="en-US" dirty="0" err="1">
                <a:solidFill>
                  <a:schemeClr val="lt1"/>
                </a:solidFill>
                <a:latin typeface="Calibri"/>
                <a:ea typeface="Calibri"/>
                <a:cs typeface="Calibri"/>
                <a:sym typeface="Calibri"/>
              </a:rPr>
              <a:t>sécurité</a:t>
            </a:r>
            <a:r>
              <a:rPr lang="en-US" dirty="0">
                <a:solidFill>
                  <a:schemeClr val="lt1"/>
                </a:solidFill>
                <a:latin typeface="Calibri"/>
                <a:ea typeface="Calibri"/>
                <a:cs typeface="Calibri"/>
                <a:sym typeface="Calibri"/>
              </a:rPr>
              <a:t> et la </a:t>
            </a:r>
            <a:r>
              <a:rPr lang="en-US" dirty="0" err="1">
                <a:solidFill>
                  <a:schemeClr val="lt1"/>
                </a:solidFill>
                <a:latin typeface="Calibri"/>
                <a:ea typeface="Calibri"/>
                <a:cs typeface="Calibri"/>
                <a:sym typeface="Calibri"/>
              </a:rPr>
              <a:t>santé</a:t>
            </a:r>
            <a:endParaRPr lang="en-US" dirty="0">
              <a:solidFill>
                <a:schemeClr val="lt1"/>
              </a:solidFill>
              <a:latin typeface="Calibri"/>
              <a:ea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DURABILITÉ</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services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fournis</a:t>
            </a:r>
            <a:r>
              <a:rPr lang="en-US" dirty="0">
                <a:solidFill>
                  <a:schemeClr val="lt1"/>
                </a:solidFill>
                <a:latin typeface="Calibri"/>
                <a:ea typeface="Calibri"/>
                <a:cs typeface="Calibri"/>
                <a:sym typeface="Calibri"/>
              </a:rPr>
              <a:t> de manière </a:t>
            </a:r>
            <a:r>
              <a:rPr lang="en-US" dirty="0" err="1">
                <a:solidFill>
                  <a:schemeClr val="lt1"/>
                </a:solidFill>
                <a:latin typeface="Calibri"/>
                <a:ea typeface="Calibri"/>
                <a:cs typeface="Calibri"/>
                <a:sym typeface="Calibri"/>
              </a:rPr>
              <a:t>fiable</a:t>
            </a:r>
            <a:r>
              <a:rPr lang="en-US" dirty="0">
                <a:solidFill>
                  <a:schemeClr val="lt1"/>
                </a:solidFill>
                <a:latin typeface="Calibri"/>
                <a:ea typeface="Calibri"/>
                <a:cs typeface="Calibri"/>
                <a:sym typeface="Calibri"/>
              </a:rPr>
              <a:t> grâce </a:t>
            </a:r>
            <a:r>
              <a:rPr lang="en-US" dirty="0" err="1">
                <a:solidFill>
                  <a:schemeClr val="lt1"/>
                </a:solidFill>
                <a:latin typeface="Calibri"/>
                <a:ea typeface="Calibri"/>
                <a:cs typeface="Calibri"/>
                <a:sym typeface="Calibri"/>
              </a:rPr>
              <a:t>à</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une</a:t>
            </a:r>
            <a:r>
              <a:rPr lang="en-US" dirty="0">
                <a:solidFill>
                  <a:schemeClr val="lt1"/>
                </a:solidFill>
                <a:latin typeface="Calibri"/>
                <a:ea typeface="Calibri"/>
                <a:cs typeface="Calibri"/>
                <a:sym typeface="Calibri"/>
              </a:rPr>
              <a:t> bonne gestion des </a:t>
            </a:r>
            <a:r>
              <a:rPr lang="en-US" dirty="0" err="1">
                <a:solidFill>
                  <a:schemeClr val="lt1"/>
                </a:solidFill>
                <a:latin typeface="Calibri"/>
                <a:ea typeface="Calibri"/>
                <a:cs typeface="Calibri"/>
                <a:sym typeface="Calibri"/>
              </a:rPr>
              <a:t>ressources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humaines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financières</a:t>
            </a:r>
            <a:r>
              <a:rPr lang="en-US" dirty="0">
                <a:solidFill>
                  <a:schemeClr val="lt1"/>
                </a:solidFill>
                <a:latin typeface="Calibri"/>
                <a:ea typeface="Calibri"/>
                <a:cs typeface="Calibri"/>
                <a:sym typeface="Calibri"/>
              </a:rPr>
              <a:t> et </a:t>
            </a:r>
            <a:r>
              <a:rPr lang="en-US" dirty="0" err="1">
                <a:solidFill>
                  <a:schemeClr val="lt1"/>
                </a:solidFill>
                <a:latin typeface="Calibri"/>
                <a:ea typeface="Calibri"/>
                <a:cs typeface="Calibri"/>
                <a:sym typeface="Calibri"/>
              </a:rPr>
              <a:t>naturelles</a:t>
            </a:r>
            <a:endParaRPr lang="en-US" dirty="0">
              <a:solidFill>
                <a:schemeClr val="lt1"/>
              </a:solidFill>
              <a:latin typeface="Calibri"/>
              <a:ea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RESPONSABILITÉ</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err="1">
                <a:latin typeface="Calibri"/>
                <a:ea typeface="Calibri"/>
                <a:cs typeface="Calibri"/>
                <a:sym typeface="Calibri"/>
              </a:rPr>
              <a:t>L'autorité</a:t>
            </a:r>
            <a:r>
              <a:rPr lang="en-US" dirty="0">
                <a:latin typeface="Calibri"/>
                <a:ea typeface="Calibri"/>
                <a:cs typeface="Calibri"/>
                <a:sym typeface="Calibri"/>
              </a:rPr>
              <a:t> </a:t>
            </a:r>
            <a:r>
              <a:rPr lang="en-US" dirty="0" err="1">
                <a:latin typeface="Calibri"/>
                <a:ea typeface="Calibri"/>
                <a:cs typeface="Calibri"/>
                <a:sym typeface="Calibri"/>
              </a:rPr>
              <a:t>ou</a:t>
            </a:r>
            <a:r>
              <a:rPr lang="en-US" dirty="0">
                <a:latin typeface="Calibri"/>
                <a:ea typeface="Calibri"/>
                <a:cs typeface="Calibri"/>
                <a:sym typeface="Calibri"/>
              </a:rPr>
              <a:t> les </a:t>
            </a:r>
            <a:r>
              <a:rPr lang="en-US" dirty="0" err="1">
                <a:latin typeface="Calibri"/>
                <a:ea typeface="Calibri"/>
                <a:cs typeface="Calibri"/>
                <a:sym typeface="Calibri"/>
              </a:rPr>
              <a:t>autorités</a:t>
            </a:r>
            <a:r>
              <a:rPr lang="en-US" dirty="0">
                <a:latin typeface="Calibri"/>
                <a:ea typeface="Calibri"/>
                <a:cs typeface="Calibri"/>
                <a:sym typeface="Calibri"/>
              </a:rPr>
              <a:t> </a:t>
            </a:r>
            <a:r>
              <a:rPr lang="en-US" dirty="0" err="1">
                <a:latin typeface="Calibri"/>
                <a:ea typeface="Calibri"/>
                <a:cs typeface="Calibri"/>
                <a:sym typeface="Calibri"/>
              </a:rPr>
              <a:t>ont</a:t>
            </a:r>
            <a:r>
              <a:rPr lang="en-US" dirty="0">
                <a:latin typeface="Calibri"/>
                <a:ea typeface="Calibri"/>
                <a:cs typeface="Calibri"/>
                <a:sym typeface="Calibri"/>
              </a:rPr>
              <a:t> un </a:t>
            </a:r>
            <a:r>
              <a:rPr lang="en-US" dirty="0" err="1">
                <a:latin typeface="Calibri"/>
                <a:ea typeface="Calibri"/>
                <a:cs typeface="Calibri"/>
                <a:sym typeface="Calibri"/>
              </a:rPr>
              <a:t>mandat</a:t>
            </a:r>
            <a:r>
              <a:rPr lang="en-US" dirty="0">
                <a:latin typeface="Calibri"/>
                <a:ea typeface="Calibri"/>
                <a:cs typeface="Calibri"/>
                <a:sym typeface="Calibri"/>
              </a:rPr>
              <a:t> </a:t>
            </a:r>
            <a:r>
              <a:rPr lang="en-US" dirty="0" err="1">
                <a:latin typeface="Calibri"/>
                <a:ea typeface="Calibri"/>
                <a:cs typeface="Calibri"/>
                <a:sym typeface="Calibri"/>
              </a:rPr>
              <a:t>clair</a:t>
            </a:r>
            <a:r>
              <a:rPr lang="en-US" dirty="0">
                <a:latin typeface="Calibri"/>
                <a:ea typeface="Calibri"/>
                <a:cs typeface="Calibri"/>
                <a:sym typeface="Calibri"/>
              </a:rPr>
              <a:t> pour </a:t>
            </a:r>
            <a:r>
              <a:rPr lang="en-US" dirty="0" err="1">
                <a:latin typeface="Calibri"/>
                <a:ea typeface="Calibri"/>
                <a:cs typeface="Calibri"/>
                <a:sym typeface="Calibri"/>
              </a:rPr>
              <a:t>garantir</a:t>
            </a:r>
            <a:r>
              <a:rPr lang="en-US" dirty="0">
                <a:latin typeface="Calibri"/>
                <a:ea typeface="Calibri"/>
                <a:cs typeface="Calibri"/>
                <a:sym typeface="Calibri"/>
              </a:rPr>
              <a:t> des services </a:t>
            </a:r>
            <a:r>
              <a:rPr lang="en-US" dirty="0" err="1">
                <a:latin typeface="Calibri"/>
                <a:ea typeface="Calibri"/>
                <a:cs typeface="Calibri"/>
                <a:sym typeface="Calibri"/>
              </a:rPr>
              <a:t>d'assainissement</a:t>
            </a:r>
            <a:r>
              <a:rPr lang="en-US" dirty="0">
                <a:latin typeface="Calibri"/>
                <a:ea typeface="Calibri"/>
                <a:cs typeface="Calibri"/>
                <a:sym typeface="Calibri"/>
              </a:rPr>
              <a:t> </a:t>
            </a:r>
            <a:r>
              <a:rPr lang="en-US" dirty="0" err="1">
                <a:latin typeface="Calibri"/>
                <a:ea typeface="Calibri"/>
                <a:cs typeface="Calibri"/>
                <a:sym typeface="Calibri"/>
              </a:rPr>
              <a:t>inclusifs</a:t>
            </a:r>
            <a:r>
              <a:rPr lang="en-US" dirty="0">
                <a:latin typeface="Calibri"/>
                <a:ea typeface="Calibri"/>
                <a:cs typeface="Calibri"/>
                <a:sym typeface="Calibri"/>
              </a:rPr>
              <a:t> et </a:t>
            </a:r>
            <a:r>
              <a:rPr lang="en-US" dirty="0" err="1">
                <a:latin typeface="Calibri"/>
                <a:ea typeface="Calibri"/>
                <a:cs typeface="Calibri"/>
                <a:sym typeface="Calibri"/>
              </a:rPr>
              <a:t>sûrs</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OBLIGATION DE RENDRE COMPTE</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La performance </a:t>
            </a:r>
            <a:r>
              <a:rPr lang="en-US" dirty="0" err="1">
                <a:latin typeface="Calibri"/>
                <a:ea typeface="Calibri"/>
                <a:cs typeface="Calibri"/>
                <a:sym typeface="Calibri"/>
              </a:rPr>
              <a:t>est</a:t>
            </a:r>
            <a:r>
              <a:rPr lang="en-US" dirty="0">
                <a:latin typeface="Calibri"/>
                <a:ea typeface="Calibri"/>
                <a:cs typeface="Calibri"/>
                <a:sym typeface="Calibri"/>
              </a:rPr>
              <a:t> </a:t>
            </a:r>
            <a:r>
              <a:rPr lang="en-US" dirty="0" err="1">
                <a:latin typeface="Calibri"/>
                <a:ea typeface="Calibri"/>
                <a:cs typeface="Calibri"/>
                <a:sym typeface="Calibri"/>
              </a:rPr>
              <a:t>surveillée</a:t>
            </a:r>
            <a:r>
              <a:rPr lang="en-US" dirty="0">
                <a:latin typeface="Calibri"/>
                <a:ea typeface="Calibri"/>
                <a:cs typeface="Calibri"/>
                <a:sym typeface="Calibri"/>
              </a:rPr>
              <a:t> de manière </a:t>
            </a:r>
            <a:r>
              <a:rPr lang="en-US" dirty="0" err="1">
                <a:latin typeface="Calibri"/>
                <a:ea typeface="Calibri"/>
                <a:cs typeface="Calibri"/>
                <a:sym typeface="Calibri"/>
              </a:rPr>
              <a:t>transparente</a:t>
            </a:r>
            <a:r>
              <a:rPr lang="en-US" dirty="0">
                <a:latin typeface="Calibri"/>
                <a:ea typeface="Calibri"/>
                <a:cs typeface="Calibri"/>
                <a:sym typeface="Calibri"/>
              </a:rPr>
              <a:t> et </a:t>
            </a:r>
            <a:r>
              <a:rPr lang="en-US" dirty="0" err="1">
                <a:latin typeface="Calibri"/>
                <a:ea typeface="Calibri"/>
                <a:cs typeface="Calibri"/>
                <a:sym typeface="Calibri"/>
              </a:rPr>
              <a:t>gérée</a:t>
            </a:r>
            <a:r>
              <a:rPr lang="en-US" dirty="0">
                <a:latin typeface="Calibri"/>
                <a:ea typeface="Calibri"/>
                <a:cs typeface="Calibri"/>
                <a:sym typeface="Calibri"/>
              </a:rPr>
              <a:t> avec des </a:t>
            </a:r>
            <a:r>
              <a:rPr lang="en-US" dirty="0" err="1">
                <a:latin typeface="Calibri"/>
                <a:ea typeface="Calibri"/>
                <a:cs typeface="Calibri"/>
                <a:sym typeface="Calibri"/>
              </a:rPr>
              <a:t>données</a:t>
            </a:r>
            <a:r>
              <a:rPr lang="en-US" dirty="0">
                <a:latin typeface="Calibri"/>
                <a:ea typeface="Calibri"/>
                <a:cs typeface="Calibri"/>
                <a:sym typeface="Calibri"/>
              </a:rPr>
              <a:t>, de la transparence et des </a:t>
            </a:r>
            <a:r>
              <a:rPr lang="en-US" dirty="0" err="1">
                <a:latin typeface="Calibri"/>
                <a:ea typeface="Calibri"/>
                <a:cs typeface="Calibri"/>
                <a:sym typeface="Calibri"/>
              </a:rPr>
              <a:t>incitations</a:t>
            </a:r>
            <a:endParaRPr lang="en-US" dirty="0">
              <a:latin typeface="Calibri"/>
              <a:ea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PLANIFICATION ET GESTION DES RESSOURCES</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sz="1700" dirty="0">
                <a:latin typeface="Calibri"/>
                <a:ea typeface="Calibri"/>
                <a:cs typeface="Calibri"/>
                <a:sym typeface="Calibri"/>
              </a:rPr>
              <a:t>Les </a:t>
            </a:r>
            <a:r>
              <a:rPr lang="en-US" sz="1700" dirty="0" err="1">
                <a:latin typeface="Calibri"/>
                <a:ea typeface="Calibri"/>
                <a:cs typeface="Calibri"/>
                <a:sym typeface="Calibri"/>
              </a:rPr>
              <a:t>ressources</a:t>
            </a:r>
            <a:r>
              <a:rPr lang="en-US" sz="1700" dirty="0">
                <a:latin typeface="Calibri"/>
                <a:ea typeface="Calibri"/>
                <a:cs typeface="Calibri"/>
                <a:sym typeface="Calibri"/>
              </a:rPr>
              <a:t> </a:t>
            </a:r>
            <a:r>
              <a:rPr lang="en-US" sz="1700" dirty="0" err="1">
                <a:latin typeface="Calibri"/>
                <a:ea typeface="Calibri"/>
                <a:cs typeface="Calibri"/>
                <a:sym typeface="Calibri"/>
              </a:rPr>
              <a:t>sont</a:t>
            </a:r>
            <a:r>
              <a:rPr lang="en-US" sz="1700" dirty="0">
                <a:latin typeface="Calibri"/>
                <a:ea typeface="Calibri"/>
                <a:cs typeface="Calibri"/>
                <a:sym typeface="Calibri"/>
              </a:rPr>
              <a:t> </a:t>
            </a:r>
            <a:r>
              <a:rPr lang="en-US" sz="1700" dirty="0" err="1">
                <a:latin typeface="Calibri"/>
                <a:ea typeface="Calibri"/>
                <a:cs typeface="Calibri"/>
                <a:sym typeface="Calibri"/>
              </a:rPr>
              <a:t>gérées</a:t>
            </a:r>
            <a:r>
              <a:rPr lang="en-US" sz="1700" dirty="0">
                <a:latin typeface="Calibri"/>
                <a:ea typeface="Calibri"/>
                <a:cs typeface="Calibri"/>
                <a:sym typeface="Calibri"/>
              </a:rPr>
              <a:t> pour </a:t>
            </a:r>
            <a:r>
              <a:rPr lang="en-US" sz="1700" dirty="0" err="1">
                <a:latin typeface="Calibri"/>
                <a:ea typeface="Calibri"/>
                <a:cs typeface="Calibri"/>
                <a:sym typeface="Calibri"/>
              </a:rPr>
              <a:t>soutenir</a:t>
            </a:r>
            <a:r>
              <a:rPr lang="en-US" sz="1700" dirty="0">
                <a:latin typeface="Calibri"/>
                <a:ea typeface="Calibri"/>
                <a:cs typeface="Calibri"/>
                <a:sym typeface="Calibri"/>
              </a:rPr>
              <a:t> la mise </a:t>
            </a:r>
            <a:r>
              <a:rPr lang="en-US" sz="1700" dirty="0" err="1">
                <a:latin typeface="Calibri"/>
                <a:ea typeface="Calibri"/>
                <a:cs typeface="Calibri"/>
                <a:sym typeface="Calibri"/>
              </a:rPr>
              <a:t>en</a:t>
            </a:r>
            <a:r>
              <a:rPr lang="en-US" sz="1700" dirty="0">
                <a:latin typeface="Calibri"/>
                <a:ea typeface="Calibri"/>
                <a:cs typeface="Calibri"/>
                <a:sym typeface="Calibri"/>
              </a:rPr>
              <a:t> </a:t>
            </a:r>
            <a:r>
              <a:rPr lang="en-US" sz="1700" dirty="0" err="1">
                <a:latin typeface="Calibri"/>
                <a:ea typeface="Calibri"/>
                <a:cs typeface="Calibri"/>
                <a:sym typeface="Calibri"/>
              </a:rPr>
              <a:t>œuvre</a:t>
            </a:r>
            <a:r>
              <a:rPr lang="en-US" sz="1700" dirty="0">
                <a:latin typeface="Calibri"/>
                <a:ea typeface="Calibri"/>
                <a:cs typeface="Calibri"/>
                <a:sym typeface="Calibri"/>
              </a:rPr>
              <a:t> du </a:t>
            </a:r>
            <a:r>
              <a:rPr lang="en-US" sz="1700" dirty="0" err="1">
                <a:latin typeface="Calibri"/>
                <a:ea typeface="Calibri"/>
                <a:cs typeface="Calibri"/>
                <a:sym typeface="Calibri"/>
              </a:rPr>
              <a:t>mandat</a:t>
            </a:r>
            <a:r>
              <a:rPr lang="en-US" sz="1700" dirty="0">
                <a:latin typeface="Calibri"/>
                <a:ea typeface="Calibri"/>
                <a:cs typeface="Calibri"/>
                <a:sym typeface="Calibri"/>
              </a:rPr>
              <a:t> et </a:t>
            </a:r>
            <a:r>
              <a:rPr lang="en-US" sz="1700" dirty="0" err="1">
                <a:latin typeface="Calibri"/>
                <a:ea typeface="Calibri"/>
                <a:cs typeface="Calibri"/>
                <a:sym typeface="Calibri"/>
              </a:rPr>
              <a:t>atteindre</a:t>
            </a:r>
            <a:r>
              <a:rPr lang="en-US" sz="1700" dirty="0">
                <a:latin typeface="Calibri"/>
                <a:ea typeface="Calibri"/>
                <a:cs typeface="Calibri"/>
                <a:sym typeface="Calibri"/>
              </a:rPr>
              <a:t> les </a:t>
            </a:r>
            <a:r>
              <a:rPr lang="en-US" sz="1700" dirty="0" err="1">
                <a:latin typeface="Calibri"/>
                <a:ea typeface="Calibri"/>
                <a:cs typeface="Calibri"/>
                <a:sym typeface="Calibri"/>
              </a:rPr>
              <a:t>objectifs</a:t>
            </a:r>
            <a:r>
              <a:rPr lang="en-US" sz="1700" dirty="0">
                <a:latin typeface="Calibri"/>
                <a:ea typeface="Calibri"/>
                <a:cs typeface="Calibri"/>
                <a:sym typeface="Calibri"/>
              </a:rPr>
              <a:t> dans le temps et </a:t>
            </a:r>
            <a:r>
              <a:rPr lang="en-US" sz="1700" dirty="0" err="1">
                <a:latin typeface="Calibri"/>
                <a:ea typeface="Calibri"/>
                <a:cs typeface="Calibri"/>
                <a:sym typeface="Calibri"/>
              </a:rPr>
              <a:t>l'espace</a:t>
            </a:r>
            <a:endParaRPr lang="en-US" sz="1700" dirty="0">
              <a:latin typeface="Calibri"/>
              <a:ea typeface="Calibri"/>
              <a:cs typeface="Calibri"/>
              <a:sym typeface="Calibri"/>
            </a:endParaRPr>
          </a:p>
        </p:txBody>
      </p:sp>
    </p:spTree>
    <p:extLst>
      <p:ext uri="{BB962C8B-B14F-4D97-AF65-F5344CB8AC3E}">
        <p14:creationId xmlns:p14="http://schemas.microsoft.com/office/powerpoint/2010/main" val="39939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9563100" cy="518508"/>
          </a:xfrm>
          <a:prstGeom prst="rect">
            <a:avLst/>
          </a:prstGeom>
        </p:spPr>
        <p:txBody>
          <a:bodyPr vert="horz" lIns="0" tIns="0" rIns="0" bIns="0" rtlCol="0" anchor="t" anchorCtr="0">
            <a:normAutofit fontScale="90000"/>
          </a:body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sont</a:t>
            </a:r>
            <a:r>
              <a:rPr lang="en-US" sz="3200" b="1" dirty="0">
                <a:solidFill>
                  <a:schemeClr val="tx2"/>
                </a:solidFill>
                <a:latin typeface="Calibri" panose="020F0502020204030204" pitchFamily="34" charset="0"/>
              </a:rPr>
              <a:t> les </a:t>
            </a:r>
            <a:r>
              <a:rPr lang="en-US" sz="3200" b="1" dirty="0" err="1">
                <a:solidFill>
                  <a:schemeClr val="tx2"/>
                </a:solidFill>
                <a:latin typeface="Calibri" panose="020F0502020204030204" pitchFamily="34" charset="0"/>
              </a:rPr>
              <a:t>résultats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typiques</a:t>
            </a:r>
            <a:r>
              <a:rPr lang="en-US" sz="3200" b="1" dirty="0">
                <a:solidFill>
                  <a:schemeClr val="tx2"/>
                </a:solidFill>
                <a:latin typeface="Calibri" panose="020F0502020204030204" pitchFamily="34" charset="0"/>
              </a:rPr>
              <a:t> de la « routine » ?</a:t>
            </a:r>
            <a:br>
              <a:rPr lang="en-US" sz="3200" b="1" dirty="0">
                <a:solidFill>
                  <a:schemeClr val="tx2"/>
                </a:solidFill>
                <a:latin typeface="Calibri" panose="020F0502020204030204" pitchFamily="34" charset="0"/>
              </a:rPr>
            </a:br>
            <a:br>
              <a:rPr lang="en-US" sz="3200" b="1" dirty="0">
                <a:solidFill>
                  <a:schemeClr val="tx2"/>
                </a:solidFill>
                <a:latin typeface="Calibri" panose="020F0502020204030204" pitchFamily="34" charset="0"/>
              </a:rPr>
            </a:br>
            <a:br>
              <a:rPr lang="en-US" sz="3200" b="1" dirty="0">
                <a:solidFill>
                  <a:schemeClr val="tx2"/>
                </a:solidFill>
                <a:latin typeface="Calibri" panose="020F0502020204030204" pitchFamily="34" charset="0"/>
              </a:rPr>
            </a:b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Google Shape;210;p10">
            <a:extLst>
              <a:ext uri="{FF2B5EF4-FFF2-40B4-BE49-F238E27FC236}">
                <a16:creationId xmlns:a16="http://schemas.microsoft.com/office/drawing/2014/main" id="{7AD86543-F093-DFC7-B42F-B875B7092BA6}"/>
              </a:ext>
            </a:extLst>
          </p:cNvPr>
          <p:cNvSpPr/>
          <p:nvPr/>
        </p:nvSpPr>
        <p:spPr>
          <a:xfrm>
            <a:off x="723900" y="1066800"/>
            <a:ext cx="10744199" cy="4571999"/>
          </a:xfrm>
          <a:prstGeom prst="roundRect">
            <a:avLst>
              <a:gd name="adj" fmla="val 347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 name="Google Shape;211;p10">
            <a:extLst>
              <a:ext uri="{FF2B5EF4-FFF2-40B4-BE49-F238E27FC236}">
                <a16:creationId xmlns:a16="http://schemas.microsoft.com/office/drawing/2014/main" id="{6071B337-30E2-A5BE-38CD-E0FD2827D7EB}"/>
              </a:ext>
            </a:extLst>
          </p:cNvPr>
          <p:cNvSpPr txBox="1"/>
          <p:nvPr/>
        </p:nvSpPr>
        <p:spPr>
          <a:xfrm>
            <a:off x="3047845" y="1215246"/>
            <a:ext cx="6096308" cy="499792"/>
          </a:xfrm>
          <a:prstGeom prst="rect">
            <a:avLst/>
          </a:prstGeom>
          <a:noFill/>
          <a:ln>
            <a:noFill/>
          </a:ln>
        </p:spPr>
        <p:txBody>
          <a:bodyPr spcFirstLastPara="1" wrap="square" lIns="121900" tIns="121900" rIns="121900" bIns="121900" anchor="ctr" anchorCtr="0">
            <a:noAutofit/>
          </a:bodyPr>
          <a:lstStyle/>
          <a:p>
            <a:pPr lvl="0" algn="ctr">
              <a:lnSpc>
                <a:spcPct val="90000"/>
              </a:lnSpc>
              <a:buClr>
                <a:schemeClr val="dk1"/>
              </a:buClr>
              <a:buSzPts val="3200"/>
            </a:pPr>
            <a:r>
              <a:rPr lang="en-GB" sz="2800" b="1" dirty="0">
                <a:solidFill>
                  <a:schemeClr val="bg1"/>
                </a:solidFill>
                <a:latin typeface="Calibri" panose="020F0502020204030204" pitchFamily="34" charset="0"/>
                <a:ea typeface="Lato"/>
                <a:cs typeface="Calibri" panose="020F0502020204030204" pitchFamily="34" charset="0"/>
                <a:sym typeface="Lato"/>
              </a:rPr>
              <a:t>Avec </a:t>
            </a:r>
            <a:r>
              <a:rPr lang="en-GB" sz="2800" b="1" dirty="0" err="1">
                <a:solidFill>
                  <a:schemeClr val="bg1"/>
                </a:solidFill>
                <a:latin typeface="Calibri" panose="020F0502020204030204" pitchFamily="34" charset="0"/>
                <a:ea typeface="Lato"/>
                <a:cs typeface="Calibri" panose="020F0502020204030204" pitchFamily="34" charset="0"/>
                <a:sym typeface="Lato"/>
              </a:rPr>
              <a:t>une</a:t>
            </a:r>
            <a:r>
              <a:rPr lang="en-GB" sz="2800" b="1" dirty="0">
                <a:solidFill>
                  <a:schemeClr val="bg1"/>
                </a:solidFill>
                <a:latin typeface="Calibri" panose="020F0502020204030204" pitchFamily="34" charset="0"/>
                <a:ea typeface="Lato"/>
                <a:cs typeface="Calibri" panose="020F0502020204030204" pitchFamily="34" charset="0"/>
                <a:sym typeface="Lato"/>
              </a:rPr>
              <a:t> </a:t>
            </a:r>
            <a:r>
              <a:rPr lang="en-GB" sz="2800" b="1" dirty="0" err="1">
                <a:solidFill>
                  <a:schemeClr val="bg1"/>
                </a:solidFill>
                <a:latin typeface="Calibri" panose="020F0502020204030204" pitchFamily="34" charset="0"/>
                <a:ea typeface="Lato"/>
                <a:cs typeface="Calibri" panose="020F0502020204030204" pitchFamily="34" charset="0"/>
                <a:sym typeface="Lato"/>
              </a:rPr>
              <a:t>approche</a:t>
            </a:r>
            <a:r>
              <a:rPr lang="en-GB" sz="2800" b="1" dirty="0">
                <a:solidFill>
                  <a:schemeClr val="bg1"/>
                </a:solidFill>
                <a:latin typeface="Calibri" panose="020F0502020204030204" pitchFamily="34" charset="0"/>
                <a:ea typeface="Lato"/>
                <a:cs typeface="Calibri" panose="020F0502020204030204" pitchFamily="34" charset="0"/>
                <a:sym typeface="Lato"/>
              </a:rPr>
              <a:t> </a:t>
            </a:r>
            <a:r>
              <a:rPr lang="en-GB" sz="2800" b="1" dirty="0" err="1">
                <a:solidFill>
                  <a:schemeClr val="bg1"/>
                </a:solidFill>
                <a:latin typeface="Calibri" panose="020F0502020204030204" pitchFamily="34" charset="0"/>
                <a:ea typeface="Lato"/>
                <a:cs typeface="Calibri" panose="020F0502020204030204" pitchFamily="34" charset="0"/>
                <a:sym typeface="Lato"/>
              </a:rPr>
              <a:t>conventionnelle</a:t>
            </a:r>
            <a:r>
              <a:rPr lang="en-GB" sz="2800" b="1" dirty="0">
                <a:solidFill>
                  <a:schemeClr val="bg1"/>
                </a:solidFill>
                <a:latin typeface="Calibri" panose="020F0502020204030204" pitchFamily="34" charset="0"/>
                <a:ea typeface="Lato"/>
                <a:cs typeface="Calibri" panose="020F0502020204030204" pitchFamily="34" charset="0"/>
                <a:sym typeface="Lato"/>
              </a:rPr>
              <a:t>...</a:t>
            </a:r>
            <a:endParaRPr sz="2800" b="1" dirty="0">
              <a:solidFill>
                <a:schemeClr val="bg1"/>
              </a:solidFill>
              <a:latin typeface="Calibri" panose="020F0502020204030204" pitchFamily="34" charset="0"/>
              <a:cs typeface="Calibri" panose="020F0502020204030204" pitchFamily="34" charset="0"/>
            </a:endParaRPr>
          </a:p>
        </p:txBody>
      </p:sp>
      <p:sp>
        <p:nvSpPr>
          <p:cNvPr id="9" name="Google Shape;212;p10">
            <a:extLst>
              <a:ext uri="{FF2B5EF4-FFF2-40B4-BE49-F238E27FC236}">
                <a16:creationId xmlns:a16="http://schemas.microsoft.com/office/drawing/2014/main" id="{EAC35DF9-5AF8-249B-DEBB-64E2C4325766}"/>
              </a:ext>
            </a:extLst>
          </p:cNvPr>
          <p:cNvSpPr/>
          <p:nvPr/>
        </p:nvSpPr>
        <p:spPr>
          <a:xfrm>
            <a:off x="1222112" y="180515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err="1">
                <a:solidFill>
                  <a:schemeClr val="tx2"/>
                </a:solidFill>
                <a:latin typeface="Calibri" panose="020F0502020204030204" pitchFamily="34" charset="0"/>
                <a:ea typeface="Lato"/>
                <a:cs typeface="Calibri" panose="020F0502020204030204" pitchFamily="34" charset="0"/>
                <a:sym typeface="Lato"/>
              </a:rPr>
              <a:t>L'investissement</a:t>
            </a:r>
            <a:r>
              <a:rPr lang="en-US" dirty="0">
                <a:solidFill>
                  <a:schemeClr val="tx2"/>
                </a:solidFill>
                <a:latin typeface="Calibri" panose="020F0502020204030204" pitchFamily="34" charset="0"/>
                <a:ea typeface="Lato"/>
                <a:cs typeface="Calibri" panose="020F0502020204030204" pitchFamily="34" charset="0"/>
                <a:sym typeface="Lato"/>
              </a:rPr>
              <a:t> dans le </a:t>
            </a:r>
            <a:r>
              <a:rPr lang="en-US" dirty="0" err="1">
                <a:solidFill>
                  <a:schemeClr val="tx2"/>
                </a:solidFill>
                <a:latin typeface="Calibri" panose="020F0502020204030204" pitchFamily="34" charset="0"/>
                <a:ea typeface="Lato"/>
                <a:cs typeface="Calibri" panose="020F0502020204030204" pitchFamily="34" charset="0"/>
                <a:sym typeface="Lato"/>
              </a:rPr>
              <a:t>traitement</a:t>
            </a:r>
            <a:r>
              <a:rPr lang="en-US" dirty="0">
                <a:solidFill>
                  <a:schemeClr val="tx2"/>
                </a:solidFill>
                <a:latin typeface="Calibri" panose="020F0502020204030204" pitchFamily="34" charset="0"/>
                <a:ea typeface="Lato"/>
                <a:cs typeface="Calibri" panose="020F0502020204030204" pitchFamily="34" charset="0"/>
                <a:sym typeface="Lato"/>
              </a:rPr>
              <a:t> des </a:t>
            </a:r>
            <a:r>
              <a:rPr lang="en-US" dirty="0" err="1">
                <a:solidFill>
                  <a:schemeClr val="tx2"/>
                </a:solidFill>
                <a:latin typeface="Calibri" panose="020F0502020204030204" pitchFamily="34" charset="0"/>
                <a:ea typeface="Lato"/>
                <a:cs typeface="Calibri" panose="020F0502020204030204" pitchFamily="34" charset="0"/>
                <a:sym typeface="Lato"/>
              </a:rPr>
              <a:t>eaux</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usées</a:t>
            </a:r>
            <a:r>
              <a:rPr lang="en-US" dirty="0">
                <a:solidFill>
                  <a:schemeClr val="tx2"/>
                </a:solidFill>
                <a:latin typeface="Calibri" panose="020F0502020204030204" pitchFamily="34" charset="0"/>
                <a:ea typeface="Lato"/>
                <a:cs typeface="Calibri" panose="020F0502020204030204" pitchFamily="34" charset="0"/>
                <a:sym typeface="Lato"/>
              </a:rPr>
              <a:t> se </a:t>
            </a:r>
            <a:r>
              <a:rPr lang="en-US" dirty="0" err="1">
                <a:solidFill>
                  <a:schemeClr val="tx2"/>
                </a:solidFill>
                <a:latin typeface="Calibri" panose="020F0502020204030204" pitchFamily="34" charset="0"/>
                <a:ea typeface="Lato"/>
                <a:cs typeface="Calibri" panose="020F0502020204030204" pitchFamily="34" charset="0"/>
                <a:sym typeface="Lato"/>
              </a:rPr>
              <a:t>concentre</a:t>
            </a:r>
            <a:r>
              <a:rPr lang="en-US" dirty="0">
                <a:solidFill>
                  <a:schemeClr val="tx2"/>
                </a:solidFill>
                <a:latin typeface="Calibri" panose="020F0502020204030204" pitchFamily="34" charset="0"/>
                <a:ea typeface="Lato"/>
                <a:cs typeface="Calibri" panose="020F0502020204030204" pitchFamily="34" charset="0"/>
                <a:sym typeface="Lato"/>
              </a:rPr>
              <a:t> sur des solutions </a:t>
            </a:r>
            <a:r>
              <a:rPr lang="en-US" dirty="0" err="1">
                <a:solidFill>
                  <a:schemeClr val="tx2"/>
                </a:solidFill>
                <a:latin typeface="Calibri" panose="020F0502020204030204" pitchFamily="34" charset="0"/>
                <a:ea typeface="Lato"/>
                <a:cs typeface="Calibri" panose="020F0502020204030204" pitchFamily="34" charset="0"/>
                <a:sym typeface="Lato"/>
              </a:rPr>
              <a:t>centralisées</a:t>
            </a:r>
            <a:endParaRPr lang="en-US" dirty="0">
              <a:solidFill>
                <a:schemeClr val="tx2"/>
              </a:solidFill>
              <a:latin typeface="Calibri" panose="020F0502020204030204" pitchFamily="34" charset="0"/>
              <a:cs typeface="Calibri" panose="020F0502020204030204" pitchFamily="34" charset="0"/>
            </a:endParaRPr>
          </a:p>
        </p:txBody>
      </p:sp>
      <p:sp>
        <p:nvSpPr>
          <p:cNvPr id="39" name="Google Shape;212;p10">
            <a:extLst>
              <a:ext uri="{FF2B5EF4-FFF2-40B4-BE49-F238E27FC236}">
                <a16:creationId xmlns:a16="http://schemas.microsoft.com/office/drawing/2014/main" id="{E602EACE-49E9-6CDC-7CF6-C4D2D0BCD696}"/>
              </a:ext>
            </a:extLst>
          </p:cNvPr>
          <p:cNvSpPr/>
          <p:nvPr/>
        </p:nvSpPr>
        <p:spPr>
          <a:xfrm>
            <a:off x="1222111" y="2390875"/>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La </a:t>
            </a:r>
            <a:r>
              <a:rPr lang="en-US" dirty="0" err="1">
                <a:solidFill>
                  <a:schemeClr val="tx2"/>
                </a:solidFill>
                <a:latin typeface="Calibri" panose="020F0502020204030204" pitchFamily="34" charset="0"/>
                <a:cs typeface="Calibri" panose="020F0502020204030204" pitchFamily="34" charset="0"/>
                <a:sym typeface="Lato"/>
              </a:rPr>
              <a:t>plupart</a:t>
            </a:r>
            <a:r>
              <a:rPr lang="en-US" dirty="0">
                <a:solidFill>
                  <a:schemeClr val="tx2"/>
                </a:solidFill>
                <a:latin typeface="Calibri" panose="020F0502020204030204" pitchFamily="34" charset="0"/>
                <a:cs typeface="Calibri" panose="020F0502020204030204" pitchFamily="34" charset="0"/>
                <a:sym typeface="Lato"/>
              </a:rPr>
              <a:t> des </a:t>
            </a:r>
            <a:r>
              <a:rPr lang="en-US" dirty="0" err="1">
                <a:solidFill>
                  <a:schemeClr val="tx2"/>
                </a:solidFill>
                <a:latin typeface="Calibri" panose="020F0502020204030204" pitchFamily="34" charset="0"/>
                <a:cs typeface="Calibri" panose="020F0502020204030204" pitchFamily="34" charset="0"/>
                <a:sym typeface="Lato"/>
              </a:rPr>
              <a:t>investissements</a:t>
            </a:r>
            <a:r>
              <a:rPr lang="en-US" dirty="0">
                <a:solidFill>
                  <a:schemeClr val="tx2"/>
                </a:solidFill>
                <a:latin typeface="Calibri" panose="020F0502020204030204" pitchFamily="34" charset="0"/>
                <a:cs typeface="Calibri" panose="020F0502020204030204" pitchFamily="34" charset="0"/>
                <a:sym typeface="Lato"/>
              </a:rPr>
              <a:t> publics </a:t>
            </a:r>
            <a:r>
              <a:rPr lang="en-US" dirty="0" err="1">
                <a:solidFill>
                  <a:schemeClr val="tx2"/>
                </a:solidFill>
                <a:latin typeface="Calibri" panose="020F0502020204030204" pitchFamily="34" charset="0"/>
                <a:cs typeface="Calibri" panose="020F0502020204030204" pitchFamily="34" charset="0"/>
                <a:sym typeface="Lato"/>
              </a:rPr>
              <a:t>sont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axés</a:t>
            </a:r>
            <a:r>
              <a:rPr lang="en-US" dirty="0">
                <a:solidFill>
                  <a:schemeClr val="tx2"/>
                </a:solidFill>
                <a:latin typeface="Calibri" panose="020F0502020204030204" pitchFamily="34" charset="0"/>
                <a:cs typeface="Calibri" panose="020F0502020204030204" pitchFamily="34" charset="0"/>
                <a:sym typeface="Lato"/>
              </a:rPr>
              <a:t> sur les quartiers non </a:t>
            </a:r>
            <a:r>
              <a:rPr lang="en-US" dirty="0" err="1">
                <a:solidFill>
                  <a:schemeClr val="tx2"/>
                </a:solidFill>
                <a:latin typeface="Calibri" panose="020F0502020204030204" pitchFamily="34" charset="0"/>
                <a:cs typeface="Calibri" panose="020F0502020204030204" pitchFamily="34" charset="0"/>
                <a:sym typeface="Lato"/>
              </a:rPr>
              <a:t>pauvres</a:t>
            </a:r>
            <a:r>
              <a:rPr lang="en-US" dirty="0">
                <a:solidFill>
                  <a:schemeClr val="tx2"/>
                </a:solidFill>
                <a:latin typeface="Calibri" panose="020F0502020204030204" pitchFamily="34" charset="0"/>
                <a:cs typeface="Calibri" panose="020F0502020204030204" pitchFamily="34" charset="0"/>
                <a:sym typeface="Lato"/>
              </a:rPr>
              <a:t> (par </a:t>
            </a:r>
            <a:r>
              <a:rPr lang="en-US" dirty="0" err="1">
                <a:solidFill>
                  <a:schemeClr val="tx2"/>
                </a:solidFill>
                <a:latin typeface="Calibri" panose="020F0502020204030204" pitchFamily="34" charset="0"/>
                <a:cs typeface="Calibri" panose="020F0502020204030204" pitchFamily="34" charset="0"/>
                <a:sym typeface="Lato"/>
              </a:rPr>
              <a:t>exemple</a:t>
            </a:r>
            <a:r>
              <a:rPr lang="en-US" dirty="0">
                <a:solidFill>
                  <a:schemeClr val="tx2"/>
                </a:solidFill>
                <a:latin typeface="Calibri" panose="020F0502020204030204" pitchFamily="34" charset="0"/>
                <a:cs typeface="Calibri" panose="020F0502020204030204" pitchFamily="34" charset="0"/>
                <a:sym typeface="Lato"/>
              </a:rPr>
              <a:t>, la subvention des </a:t>
            </a:r>
            <a:r>
              <a:rPr lang="en-US" dirty="0" err="1">
                <a:solidFill>
                  <a:schemeClr val="tx2"/>
                </a:solidFill>
                <a:latin typeface="Calibri" panose="020F0502020204030204" pitchFamily="34" charset="0"/>
                <a:cs typeface="Calibri" panose="020F0502020204030204" pitchFamily="34" charset="0"/>
                <a:sym typeface="Lato"/>
              </a:rPr>
              <a:t>égouts</a:t>
            </a:r>
            <a:r>
              <a:rPr lang="en-US" dirty="0">
                <a:solidFill>
                  <a:schemeClr val="tx2"/>
                </a:solidFill>
                <a:latin typeface="Calibri" panose="020F0502020204030204" pitchFamily="34" charset="0"/>
                <a:cs typeface="Calibri" panose="020F0502020204030204" pitchFamily="34" charset="0"/>
                <a:sym typeface="Lato"/>
              </a:rPr>
              <a:t>)</a:t>
            </a:r>
          </a:p>
        </p:txBody>
      </p:sp>
      <p:sp>
        <p:nvSpPr>
          <p:cNvPr id="40" name="Google Shape;212;p10">
            <a:extLst>
              <a:ext uri="{FF2B5EF4-FFF2-40B4-BE49-F238E27FC236}">
                <a16:creationId xmlns:a16="http://schemas.microsoft.com/office/drawing/2014/main" id="{2ECBCD08-2DF9-1428-3986-1039BFD5FE08}"/>
              </a:ext>
            </a:extLst>
          </p:cNvPr>
          <p:cNvSpPr/>
          <p:nvPr/>
        </p:nvSpPr>
        <p:spPr>
          <a:xfrm>
            <a:off x="1222111" y="29817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Une petite portion des </a:t>
            </a:r>
            <a:r>
              <a:rPr lang="en-US" dirty="0" err="1">
                <a:solidFill>
                  <a:schemeClr val="tx2"/>
                </a:solidFill>
                <a:latin typeface="Calibri" panose="020F0502020204030204" pitchFamily="34" charset="0"/>
                <a:cs typeface="Calibri" panose="020F0502020204030204" pitchFamily="34" charset="0"/>
                <a:sym typeface="Lato"/>
              </a:rPr>
              <a:t>déchets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humains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est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collectée</a:t>
            </a:r>
            <a:r>
              <a:rPr lang="en-US" dirty="0">
                <a:solidFill>
                  <a:schemeClr val="tx2"/>
                </a:solidFill>
                <a:latin typeface="Calibri" panose="020F0502020204030204" pitchFamily="34" charset="0"/>
                <a:cs typeface="Calibri" panose="020F0502020204030204" pitchFamily="34" charset="0"/>
                <a:sym typeface="Lato"/>
              </a:rPr>
              <a:t>, encore </a:t>
            </a:r>
            <a:r>
              <a:rPr lang="en-US" dirty="0" err="1">
                <a:solidFill>
                  <a:schemeClr val="tx2"/>
                </a:solidFill>
                <a:latin typeface="Calibri" panose="020F0502020204030204" pitchFamily="34" charset="0"/>
                <a:cs typeface="Calibri" panose="020F0502020204030204" pitchFamily="34" charset="0"/>
                <a:sym typeface="Lato"/>
              </a:rPr>
              <a:t>moins</a:t>
            </a:r>
            <a:r>
              <a:rPr lang="en-US" dirty="0">
                <a:solidFill>
                  <a:schemeClr val="tx2"/>
                </a:solidFill>
                <a:latin typeface="Calibri" panose="020F0502020204030204" pitchFamily="34" charset="0"/>
                <a:cs typeface="Calibri" panose="020F0502020204030204" pitchFamily="34" charset="0"/>
                <a:sym typeface="Lato"/>
              </a:rPr>
              <a:t> dans les </a:t>
            </a:r>
            <a:r>
              <a:rPr lang="en-US" dirty="0" err="1">
                <a:solidFill>
                  <a:schemeClr val="tx2"/>
                </a:solidFill>
                <a:latin typeface="Calibri" panose="020F0502020204030204" pitchFamily="34" charset="0"/>
                <a:cs typeface="Calibri" panose="020F0502020204030204" pitchFamily="34" charset="0"/>
                <a:sym typeface="Lato"/>
              </a:rPr>
              <a:t>communautés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à</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faibles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revenus</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1" name="Google Shape;212;p10">
            <a:extLst>
              <a:ext uri="{FF2B5EF4-FFF2-40B4-BE49-F238E27FC236}">
                <a16:creationId xmlns:a16="http://schemas.microsoft.com/office/drawing/2014/main" id="{30171281-CA8A-B2D4-0BA4-09A93FC80F92}"/>
              </a:ext>
            </a:extLst>
          </p:cNvPr>
          <p:cNvSpPr/>
          <p:nvPr/>
        </p:nvSpPr>
        <p:spPr>
          <a:xfrm>
            <a:off x="1222111" y="35700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Les stations de </a:t>
            </a:r>
            <a:r>
              <a:rPr lang="en-US" dirty="0" err="1">
                <a:solidFill>
                  <a:schemeClr val="tx2"/>
                </a:solidFill>
                <a:latin typeface="Calibri" panose="020F0502020204030204" pitchFamily="34" charset="0"/>
                <a:cs typeface="Calibri" panose="020F0502020204030204" pitchFamily="34" charset="0"/>
                <a:sym typeface="Lato"/>
              </a:rPr>
              <a:t>traitement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ont</a:t>
            </a:r>
            <a:r>
              <a:rPr lang="en-US" dirty="0">
                <a:solidFill>
                  <a:schemeClr val="tx2"/>
                </a:solidFill>
                <a:latin typeface="Calibri" panose="020F0502020204030204" pitchFamily="34" charset="0"/>
                <a:cs typeface="Calibri" panose="020F0502020204030204" pitchFamily="34" charset="0"/>
                <a:sym typeface="Lato"/>
              </a:rPr>
              <a:t> des performances </a:t>
            </a:r>
            <a:r>
              <a:rPr lang="en-US" dirty="0" err="1">
                <a:solidFill>
                  <a:schemeClr val="tx2"/>
                </a:solidFill>
                <a:latin typeface="Calibri" panose="020F0502020204030204" pitchFamily="34" charset="0"/>
                <a:cs typeface="Calibri" panose="020F0502020204030204" pitchFamily="34" charset="0"/>
                <a:sym typeface="Lato"/>
              </a:rPr>
              <a:t>limitées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ou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peu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fiables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à</a:t>
            </a:r>
            <a:r>
              <a:rPr lang="en-US" dirty="0">
                <a:solidFill>
                  <a:schemeClr val="tx2"/>
                </a:solidFill>
                <a:latin typeface="Calibri" panose="020F0502020204030204" pitchFamily="34" charset="0"/>
                <a:cs typeface="Calibri" panose="020F0502020204030204" pitchFamily="34" charset="0"/>
                <a:sym typeface="Lato"/>
              </a:rPr>
              <a:t> long </a:t>
            </a:r>
            <a:r>
              <a:rPr lang="en-US" dirty="0" err="1">
                <a:solidFill>
                  <a:schemeClr val="tx2"/>
                </a:solidFill>
                <a:latin typeface="Calibri" panose="020F0502020204030204" pitchFamily="34" charset="0"/>
                <a:cs typeface="Calibri" panose="020F0502020204030204" pitchFamily="34" charset="0"/>
                <a:sym typeface="Lato"/>
              </a:rPr>
              <a:t>terme</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2" name="Google Shape;212;p10">
            <a:extLst>
              <a:ext uri="{FF2B5EF4-FFF2-40B4-BE49-F238E27FC236}">
                <a16:creationId xmlns:a16="http://schemas.microsoft.com/office/drawing/2014/main" id="{DC209FCB-9185-F522-9EC2-9EE1718E1D6F}"/>
              </a:ext>
            </a:extLst>
          </p:cNvPr>
          <p:cNvSpPr/>
          <p:nvPr/>
        </p:nvSpPr>
        <p:spPr>
          <a:xfrm>
            <a:off x="1222111" y="4158367"/>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Les </a:t>
            </a:r>
            <a:r>
              <a:rPr lang="en-US" dirty="0" err="1">
                <a:solidFill>
                  <a:schemeClr val="tx2"/>
                </a:solidFill>
                <a:latin typeface="Calibri" panose="020F0502020204030204" pitchFamily="34" charset="0"/>
                <a:cs typeface="Calibri" panose="020F0502020204030204" pitchFamily="34" charset="0"/>
                <a:sym typeface="Lato"/>
              </a:rPr>
              <a:t>coûts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d’exploitation</a:t>
            </a:r>
            <a:r>
              <a:rPr lang="en-US" dirty="0">
                <a:solidFill>
                  <a:schemeClr val="tx2"/>
                </a:solidFill>
                <a:latin typeface="Calibri" panose="020F0502020204030204" pitchFamily="34" charset="0"/>
                <a:cs typeface="Calibri" panose="020F0502020204030204" pitchFamily="34" charset="0"/>
                <a:sym typeface="Lato"/>
              </a:rPr>
              <a:t> et </a:t>
            </a:r>
            <a:r>
              <a:rPr lang="en-US" dirty="0" err="1">
                <a:solidFill>
                  <a:schemeClr val="tx2"/>
                </a:solidFill>
                <a:latin typeface="Calibri" panose="020F0502020204030204" pitchFamily="34" charset="0"/>
                <a:cs typeface="Calibri" panose="020F0502020204030204" pitchFamily="34" charset="0"/>
                <a:sym typeface="Lato"/>
              </a:rPr>
              <a:t>entretien</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dépassent</a:t>
            </a:r>
            <a:r>
              <a:rPr lang="en-US" dirty="0">
                <a:solidFill>
                  <a:schemeClr val="tx2"/>
                </a:solidFill>
                <a:latin typeface="Calibri" panose="020F0502020204030204" pitchFamily="34" charset="0"/>
                <a:cs typeface="Calibri" panose="020F0502020204030204" pitchFamily="34" charset="0"/>
                <a:sym typeface="Lato"/>
              </a:rPr>
              <a:t> les </a:t>
            </a:r>
            <a:r>
              <a:rPr lang="en-US" dirty="0" err="1">
                <a:solidFill>
                  <a:schemeClr val="tx2"/>
                </a:solidFill>
                <a:latin typeface="Calibri" panose="020F0502020204030204" pitchFamily="34" charset="0"/>
                <a:cs typeface="Calibri" panose="020F0502020204030204" pitchFamily="34" charset="0"/>
                <a:sym typeface="Lato"/>
              </a:rPr>
              <a:t>revenus</a:t>
            </a:r>
            <a:r>
              <a:rPr lang="en-US" dirty="0">
                <a:solidFill>
                  <a:schemeClr val="tx2"/>
                </a:solidFill>
                <a:latin typeface="Calibri" panose="020F0502020204030204" pitchFamily="34" charset="0"/>
                <a:cs typeface="Calibri" panose="020F0502020204030204" pitchFamily="34" charset="0"/>
                <a:sym typeface="Lato"/>
              </a:rPr>
              <a:t> et </a:t>
            </a:r>
            <a:r>
              <a:rPr lang="en-US" dirty="0" err="1">
                <a:solidFill>
                  <a:schemeClr val="tx2"/>
                </a:solidFill>
                <a:latin typeface="Calibri" panose="020F0502020204030204" pitchFamily="34" charset="0"/>
                <a:cs typeface="Calibri" panose="020F0502020204030204" pitchFamily="34" charset="0"/>
                <a:sym typeface="Lato"/>
              </a:rPr>
              <a:t>l'investissement</a:t>
            </a:r>
            <a:r>
              <a:rPr lang="en-US" dirty="0">
                <a:solidFill>
                  <a:schemeClr val="tx2"/>
                </a:solidFill>
                <a:latin typeface="Calibri" panose="020F0502020204030204" pitchFamily="34" charset="0"/>
                <a:cs typeface="Calibri" panose="020F0502020204030204" pitchFamily="34" charset="0"/>
                <a:sym typeface="Lato"/>
              </a:rPr>
              <a:t> public</a:t>
            </a:r>
          </a:p>
        </p:txBody>
      </p:sp>
      <p:sp>
        <p:nvSpPr>
          <p:cNvPr id="43" name="Google Shape;212;p10">
            <a:extLst>
              <a:ext uri="{FF2B5EF4-FFF2-40B4-BE49-F238E27FC236}">
                <a16:creationId xmlns:a16="http://schemas.microsoft.com/office/drawing/2014/main" id="{8036494C-6939-41FC-CC30-EFC0541284F2}"/>
              </a:ext>
            </a:extLst>
          </p:cNvPr>
          <p:cNvSpPr/>
          <p:nvPr/>
        </p:nvSpPr>
        <p:spPr>
          <a:xfrm>
            <a:off x="1222111" y="4756252"/>
            <a:ext cx="9807838"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err="1">
                <a:solidFill>
                  <a:schemeClr val="tx2"/>
                </a:solidFill>
                <a:latin typeface="Calibri" panose="020F0502020204030204" pitchFamily="34" charset="0"/>
                <a:cs typeface="Calibri" panose="020F0502020204030204" pitchFamily="34" charset="0"/>
                <a:sym typeface="Lato"/>
              </a:rPr>
              <a:t>Investissement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en</a:t>
            </a:r>
            <a:r>
              <a:rPr lang="en-US" dirty="0">
                <a:solidFill>
                  <a:schemeClr val="tx2"/>
                </a:solidFill>
                <a:latin typeface="Calibri" panose="020F0502020204030204" pitchFamily="34" charset="0"/>
                <a:cs typeface="Calibri" panose="020F0502020204030204" pitchFamily="34" charset="0"/>
                <a:sym typeface="Lato"/>
              </a:rPr>
              <a:t> capital </a:t>
            </a:r>
            <a:r>
              <a:rPr lang="en-US" dirty="0" err="1">
                <a:solidFill>
                  <a:schemeClr val="tx2"/>
                </a:solidFill>
                <a:latin typeface="Calibri" panose="020F0502020204030204" pitchFamily="34" charset="0"/>
                <a:cs typeface="Calibri" panose="020F0502020204030204" pitchFamily="34" charset="0"/>
                <a:sym typeface="Lato"/>
              </a:rPr>
              <a:t>reporté</a:t>
            </a:r>
            <a:r>
              <a:rPr lang="en-US" dirty="0">
                <a:solidFill>
                  <a:schemeClr val="tx2"/>
                </a:solidFill>
                <a:latin typeface="Calibri" panose="020F0502020204030204" pitchFamily="34" charset="0"/>
                <a:cs typeface="Calibri" panose="020F0502020204030204" pitchFamily="34" charset="0"/>
                <a:sym typeface="Lato"/>
              </a:rPr>
              <a:t> : </a:t>
            </a:r>
            <a:r>
              <a:rPr lang="en-US" dirty="0" err="1">
                <a:solidFill>
                  <a:schemeClr val="tx2"/>
                </a:solidFill>
                <a:latin typeface="Calibri" panose="020F0502020204030204" pitchFamily="34" charset="0"/>
                <a:cs typeface="Calibri" panose="020F0502020204030204" pitchFamily="34" charset="0"/>
                <a:sym typeface="Lato"/>
              </a:rPr>
              <a:t>l'infrastructure</a:t>
            </a:r>
            <a:r>
              <a:rPr lang="en-US" dirty="0">
                <a:solidFill>
                  <a:schemeClr val="tx2"/>
                </a:solidFill>
                <a:latin typeface="Calibri" panose="020F0502020204030204" pitchFamily="34" charset="0"/>
                <a:cs typeface="Calibri" panose="020F0502020204030204" pitchFamily="34" charset="0"/>
                <a:sym typeface="Lato"/>
              </a:rPr>
              <a:t> se </a:t>
            </a:r>
            <a:r>
              <a:rPr lang="en-US" dirty="0" err="1">
                <a:solidFill>
                  <a:schemeClr val="tx2"/>
                </a:solidFill>
                <a:latin typeface="Calibri" panose="020F0502020204030204" pitchFamily="34" charset="0"/>
                <a:cs typeface="Calibri" panose="020F0502020204030204" pitchFamily="34" charset="0"/>
                <a:sym typeface="Lato"/>
              </a:rPr>
              <a:t>détériore</a:t>
            </a:r>
            <a:r>
              <a:rPr lang="en-US" dirty="0">
                <a:solidFill>
                  <a:schemeClr val="tx2"/>
                </a:solidFill>
                <a:latin typeface="Calibri" panose="020F0502020204030204" pitchFamily="34" charset="0"/>
                <a:cs typeface="Calibri" panose="020F0502020204030204" pitchFamily="34" charset="0"/>
                <a:sym typeface="Lato"/>
              </a:rPr>
              <a:t>/se </a:t>
            </a:r>
            <a:r>
              <a:rPr lang="en-US" dirty="0" err="1">
                <a:solidFill>
                  <a:schemeClr val="tx2"/>
                </a:solidFill>
                <a:latin typeface="Calibri" panose="020F0502020204030204" pitchFamily="34" charset="0"/>
                <a:cs typeface="Calibri" panose="020F0502020204030204" pitchFamily="34" charset="0"/>
                <a:sym typeface="Lato"/>
              </a:rPr>
              <a:t>déprécie</a:t>
            </a:r>
            <a:endParaRPr lang="en-US" dirty="0">
              <a:solidFill>
                <a:schemeClr val="tx2"/>
              </a:solidFill>
              <a:latin typeface="Calibri" panose="020F0502020204030204" pitchFamily="34" charset="0"/>
              <a:cs typeface="Calibri" panose="020F0502020204030204" pitchFamily="34" charset="0"/>
              <a:sym typeface="Lato"/>
            </a:endParaRPr>
          </a:p>
        </p:txBody>
      </p:sp>
    </p:spTree>
    <p:extLst>
      <p:ext uri="{BB962C8B-B14F-4D97-AF65-F5344CB8AC3E}">
        <p14:creationId xmlns:p14="http://schemas.microsoft.com/office/powerpoint/2010/main" val="29423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P spid="9" grpId="0" animBg="1"/>
      <p:bldP spid="39" grpId="0" animBg="1"/>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947737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résultats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peuvent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découler</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d'une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approche</a:t>
            </a:r>
            <a:r>
              <a:rPr lang="en-US" sz="3200" b="1" dirty="0">
                <a:solidFill>
                  <a:schemeClr val="tx2"/>
                </a:solidFill>
                <a:latin typeface="Calibri" panose="020F0502020204030204" pitchFamily="34" charset="0"/>
              </a:rPr>
              <a:t> CWIS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44" name="Google Shape;210;p10">
            <a:extLst>
              <a:ext uri="{FF2B5EF4-FFF2-40B4-BE49-F238E27FC236}">
                <a16:creationId xmlns:a16="http://schemas.microsoft.com/office/drawing/2014/main" id="{1ABFF4AD-1810-364F-C3BD-50A5ED83207E}"/>
              </a:ext>
            </a:extLst>
          </p:cNvPr>
          <p:cNvSpPr/>
          <p:nvPr/>
        </p:nvSpPr>
        <p:spPr>
          <a:xfrm>
            <a:off x="723900" y="1066800"/>
            <a:ext cx="10744200" cy="4571999"/>
          </a:xfrm>
          <a:prstGeom prst="roundRect">
            <a:avLst>
              <a:gd name="adj" fmla="val 2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 name="Google Shape;211;p10">
            <a:extLst>
              <a:ext uri="{FF2B5EF4-FFF2-40B4-BE49-F238E27FC236}">
                <a16:creationId xmlns:a16="http://schemas.microsoft.com/office/drawing/2014/main" id="{BD696302-F7A7-C1EE-D63D-45316EB39B50}"/>
              </a:ext>
            </a:extLst>
          </p:cNvPr>
          <p:cNvSpPr txBox="1"/>
          <p:nvPr/>
        </p:nvSpPr>
        <p:spPr>
          <a:xfrm>
            <a:off x="723900" y="1219201"/>
            <a:ext cx="10440100" cy="499792"/>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Lato"/>
              <a:buNone/>
            </a:pPr>
            <a:r>
              <a:rPr lang="en-GB" sz="2800" b="1" dirty="0">
                <a:latin typeface="Calibri" panose="020F0502020204030204" pitchFamily="34" charset="0"/>
                <a:ea typeface="Lato"/>
                <a:cs typeface="Calibri" panose="020F0502020204030204" pitchFamily="34" charset="0"/>
                <a:sym typeface="Lato"/>
              </a:rPr>
              <a:t>Avec </a:t>
            </a:r>
            <a:r>
              <a:rPr lang="en-GB" sz="2800" b="1" dirty="0" err="1">
                <a:latin typeface="Calibri" panose="020F0502020204030204" pitchFamily="34" charset="0"/>
                <a:ea typeface="Lato"/>
                <a:cs typeface="Calibri" panose="020F0502020204030204" pitchFamily="34" charset="0"/>
                <a:sym typeface="Lato"/>
              </a:rPr>
              <a:t>une</a:t>
            </a:r>
            <a:r>
              <a:rPr lang="en-GB" sz="2800" b="1" dirty="0">
                <a:latin typeface="Calibri" panose="020F0502020204030204" pitchFamily="34" charset="0"/>
                <a:ea typeface="Lato"/>
                <a:cs typeface="Calibri" panose="020F0502020204030204" pitchFamily="34" charset="0"/>
                <a:sym typeface="Lato"/>
              </a:rPr>
              <a:t> </a:t>
            </a:r>
            <a:r>
              <a:rPr lang="en-GB" sz="2800" b="1" dirty="0" err="1">
                <a:latin typeface="Calibri" panose="020F0502020204030204" pitchFamily="34" charset="0"/>
                <a:ea typeface="Lato"/>
                <a:cs typeface="Calibri" panose="020F0502020204030204" pitchFamily="34" charset="0"/>
                <a:sym typeface="Lato"/>
              </a:rPr>
              <a:t>approche</a:t>
            </a:r>
            <a:r>
              <a:rPr lang="en-GB" sz="2800" b="1" dirty="0">
                <a:latin typeface="Calibri" panose="020F0502020204030204" pitchFamily="34" charset="0"/>
                <a:ea typeface="Lato"/>
                <a:cs typeface="Calibri" panose="020F0502020204030204" pitchFamily="34" charset="0"/>
                <a:sym typeface="Lato"/>
              </a:rPr>
              <a:t> CWIS…</a:t>
            </a:r>
          </a:p>
        </p:txBody>
      </p:sp>
      <p:sp>
        <p:nvSpPr>
          <p:cNvPr id="46" name="Google Shape;212;p10">
            <a:extLst>
              <a:ext uri="{FF2B5EF4-FFF2-40B4-BE49-F238E27FC236}">
                <a16:creationId xmlns:a16="http://schemas.microsoft.com/office/drawing/2014/main" id="{810C1065-B81B-FD35-9D85-C0AAB6E2A048}"/>
              </a:ext>
            </a:extLst>
          </p:cNvPr>
          <p:cNvSpPr/>
          <p:nvPr/>
        </p:nvSpPr>
        <p:spPr>
          <a:xfrm>
            <a:off x="1028000" y="180515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investissements</a:t>
            </a:r>
            <a:r>
              <a:rPr lang="en-US" dirty="0">
                <a:latin typeface="Calibri" panose="020F0502020204030204" pitchFamily="34" charset="0"/>
                <a:ea typeface="Lato"/>
                <a:cs typeface="Calibri" panose="020F0502020204030204" pitchFamily="34" charset="0"/>
                <a:sym typeface="Lato"/>
              </a:rPr>
              <a:t> publics et les subventions </a:t>
            </a:r>
            <a:r>
              <a:rPr lang="en-US" dirty="0" err="1">
                <a:latin typeface="Calibri" panose="020F0502020204030204" pitchFamily="34" charset="0"/>
                <a:ea typeface="Lato"/>
                <a:cs typeface="Calibri" panose="020F0502020204030204" pitchFamily="34" charset="0"/>
                <a:sym typeface="Lato"/>
              </a:rPr>
              <a:t>donnent</a:t>
            </a:r>
            <a:r>
              <a:rPr lang="en-US" dirty="0">
                <a:latin typeface="Calibri" panose="020F0502020204030204" pitchFamily="34" charset="0"/>
                <a:ea typeface="Lato"/>
                <a:cs typeface="Calibri" panose="020F0502020204030204" pitchFamily="34" charset="0"/>
                <a:sym typeface="Lato"/>
              </a:rPr>
              <a:t> la </a:t>
            </a:r>
            <a:r>
              <a:rPr lang="en-US" dirty="0" err="1">
                <a:latin typeface="Calibri" panose="020F0502020204030204" pitchFamily="34" charset="0"/>
                <a:ea typeface="Lato"/>
                <a:cs typeface="Calibri" panose="020F0502020204030204" pitchFamily="34" charset="0"/>
                <a:sym typeface="Lato"/>
              </a:rPr>
              <a:t>priorité</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l'accès</a:t>
            </a:r>
            <a:r>
              <a:rPr lang="en-US" dirty="0">
                <a:latin typeface="Calibri" panose="020F0502020204030204" pitchFamily="34" charset="0"/>
                <a:ea typeface="Lato"/>
                <a:cs typeface="Calibri" panose="020F0502020204030204" pitchFamily="34" charset="0"/>
                <a:sym typeface="Lato"/>
              </a:rPr>
              <a:t> des </a:t>
            </a:r>
            <a:r>
              <a:rPr lang="en-US" dirty="0" err="1">
                <a:latin typeface="Calibri" panose="020F0502020204030204" pitchFamily="34" charset="0"/>
                <a:ea typeface="Lato"/>
                <a:cs typeface="Calibri" panose="020F0502020204030204" pitchFamily="34" charset="0"/>
                <a:sym typeface="Lato"/>
              </a:rPr>
              <a:t>pauvres</a:t>
            </a:r>
            <a:r>
              <a:rPr lang="en-US" dirty="0">
                <a:latin typeface="Calibri" panose="020F0502020204030204" pitchFamily="34" charset="0"/>
                <a:ea typeface="Lato"/>
                <a:cs typeface="Calibri" panose="020F0502020204030204" pitchFamily="34" charset="0"/>
                <a:sym typeface="Lato"/>
              </a:rPr>
              <a:t> et des plus </a:t>
            </a:r>
            <a:r>
              <a:rPr lang="en-US" dirty="0" err="1">
                <a:latin typeface="Calibri" panose="020F0502020204030204" pitchFamily="34" charset="0"/>
                <a:ea typeface="Lato"/>
                <a:cs typeface="Calibri" panose="020F0502020204030204" pitchFamily="34" charset="0"/>
                <a:sym typeface="Lato"/>
              </a:rPr>
              <a:t>vulnérables</a:t>
            </a:r>
            <a:endParaRPr lang="en-US" dirty="0">
              <a:latin typeface="Calibri" panose="020F0502020204030204" pitchFamily="34" charset="0"/>
              <a:cs typeface="Calibri" panose="020F0502020204030204" pitchFamily="34" charset="0"/>
            </a:endParaRPr>
          </a:p>
        </p:txBody>
      </p:sp>
      <p:sp>
        <p:nvSpPr>
          <p:cNvPr id="47" name="Google Shape;212;p10">
            <a:extLst>
              <a:ext uri="{FF2B5EF4-FFF2-40B4-BE49-F238E27FC236}">
                <a16:creationId xmlns:a16="http://schemas.microsoft.com/office/drawing/2014/main" id="{A090AD1F-5A2A-F7A0-FF5A-0F9ED798A47D}"/>
              </a:ext>
            </a:extLst>
          </p:cNvPr>
          <p:cNvSpPr/>
          <p:nvPr/>
        </p:nvSpPr>
        <p:spPr>
          <a:xfrm>
            <a:off x="1028000" y="2390875"/>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prix et le </a:t>
            </a:r>
            <a:r>
              <a:rPr lang="en-US" dirty="0" err="1">
                <a:latin typeface="Calibri" panose="020F0502020204030204" pitchFamily="34" charset="0"/>
                <a:ea typeface="Lato"/>
                <a:cs typeface="Calibri" panose="020F0502020204030204" pitchFamily="34" charset="0"/>
                <a:sym typeface="Lato"/>
              </a:rPr>
              <a:t>soutien</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gouvernemental</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basés</a:t>
            </a:r>
            <a:r>
              <a:rPr lang="en-US" dirty="0">
                <a:latin typeface="Calibri" panose="020F0502020204030204" pitchFamily="34" charset="0"/>
                <a:ea typeface="Lato"/>
                <a:cs typeface="Calibri" panose="020F0502020204030204" pitchFamily="34" charset="0"/>
                <a:sym typeface="Lato"/>
              </a:rPr>
              <a:t> sur les </a:t>
            </a:r>
            <a:r>
              <a:rPr lang="en-US" dirty="0" err="1">
                <a:latin typeface="Calibri" panose="020F0502020204030204" pitchFamily="34" charset="0"/>
                <a:ea typeface="Lato"/>
                <a:cs typeface="Calibri" panose="020F0502020204030204" pitchFamily="34" charset="0"/>
                <a:sym typeface="Lato"/>
              </a:rPr>
              <a:t>coûts</a:t>
            </a:r>
            <a:r>
              <a:rPr lang="en-US" dirty="0">
                <a:latin typeface="Calibri" panose="020F0502020204030204" pitchFamily="34" charset="0"/>
                <a:ea typeface="Lato"/>
                <a:cs typeface="Calibri" panose="020F0502020204030204" pitchFamily="34" charset="0"/>
                <a:sym typeface="Lato"/>
              </a:rPr>
              <a:t> des services, le </a:t>
            </a:r>
            <a:r>
              <a:rPr lang="en-US" dirty="0" err="1">
                <a:latin typeface="Calibri" panose="020F0502020204030204" pitchFamily="34" charset="0"/>
                <a:ea typeface="Lato"/>
                <a:cs typeface="Calibri" panose="020F0502020204030204" pitchFamily="34" charset="0"/>
                <a:sym typeface="Lato"/>
              </a:rPr>
              <a:t>niveau</a:t>
            </a:r>
            <a:r>
              <a:rPr lang="en-US" dirty="0">
                <a:latin typeface="Calibri" panose="020F0502020204030204" pitchFamily="34" charset="0"/>
                <a:ea typeface="Lato"/>
                <a:cs typeface="Calibri" panose="020F0502020204030204" pitchFamily="34" charset="0"/>
                <a:sym typeface="Lato"/>
              </a:rPr>
              <a:t> de service et la </a:t>
            </a:r>
            <a:r>
              <a:rPr lang="en-US" dirty="0" err="1">
                <a:latin typeface="Calibri" panose="020F0502020204030204" pitchFamily="34" charset="0"/>
                <a:ea typeface="Lato"/>
                <a:cs typeface="Calibri" panose="020F0502020204030204" pitchFamily="34" charset="0"/>
                <a:sym typeface="Lato"/>
              </a:rPr>
              <a:t>capacité</a:t>
            </a:r>
            <a:r>
              <a:rPr lang="en-US" dirty="0">
                <a:latin typeface="Calibri" panose="020F0502020204030204" pitchFamily="34" charset="0"/>
                <a:ea typeface="Lato"/>
                <a:cs typeface="Calibri" panose="020F0502020204030204" pitchFamily="34" charset="0"/>
                <a:sym typeface="Lato"/>
              </a:rPr>
              <a:t> de </a:t>
            </a:r>
            <a:r>
              <a:rPr lang="en-US" dirty="0" err="1">
                <a:latin typeface="Calibri" panose="020F0502020204030204" pitchFamily="34" charset="0"/>
                <a:ea typeface="Lato"/>
                <a:cs typeface="Calibri" panose="020F0502020204030204" pitchFamily="34" charset="0"/>
                <a:sym typeface="Lato"/>
              </a:rPr>
              <a:t>paiement</a:t>
            </a:r>
            <a:endParaRPr lang="en-US" dirty="0">
              <a:latin typeface="Calibri" panose="020F0502020204030204" pitchFamily="34" charset="0"/>
              <a:ea typeface="Lato"/>
              <a:cs typeface="Calibri" panose="020F0502020204030204" pitchFamily="34" charset="0"/>
              <a:sym typeface="Lato"/>
            </a:endParaRPr>
          </a:p>
        </p:txBody>
      </p:sp>
      <p:sp>
        <p:nvSpPr>
          <p:cNvPr id="48" name="Google Shape;212;p10">
            <a:extLst>
              <a:ext uri="{FF2B5EF4-FFF2-40B4-BE49-F238E27FC236}">
                <a16:creationId xmlns:a16="http://schemas.microsoft.com/office/drawing/2014/main" id="{6351FFD7-12B9-9391-6734-23376602C606}"/>
              </a:ext>
            </a:extLst>
          </p:cNvPr>
          <p:cNvSpPr/>
          <p:nvPr/>
        </p:nvSpPr>
        <p:spPr>
          <a:xfrm>
            <a:off x="1028000" y="29817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Un </a:t>
            </a:r>
            <a:r>
              <a:rPr lang="en-US" dirty="0" err="1">
                <a:latin typeface="Calibri" panose="020F0502020204030204" pitchFamily="34" charset="0"/>
                <a:ea typeface="Lato"/>
                <a:cs typeface="Calibri" panose="020F0502020204030204" pitchFamily="34" charset="0"/>
                <a:sym typeface="Lato"/>
              </a:rPr>
              <a:t>assainissement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géré</a:t>
            </a:r>
            <a:r>
              <a:rPr lang="en-US" dirty="0">
                <a:latin typeface="Calibri" panose="020F0502020204030204" pitchFamily="34" charset="0"/>
                <a:ea typeface="Lato"/>
                <a:cs typeface="Calibri" panose="020F0502020204030204" pitchFamily="34" charset="0"/>
                <a:sym typeface="Lato"/>
              </a:rPr>
              <a:t> de manière </a:t>
            </a:r>
            <a:r>
              <a:rPr lang="en-US" dirty="0" err="1">
                <a:latin typeface="Calibri" panose="020F0502020204030204" pitchFamily="34" charset="0"/>
                <a:ea typeface="Lato"/>
                <a:cs typeface="Calibri" panose="020F0502020204030204" pitchFamily="34" charset="0"/>
                <a:sym typeface="Lato"/>
              </a:rPr>
              <a:t>sûre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intègre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une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collecte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sûre</a:t>
            </a:r>
            <a:endParaRPr lang="en-US" dirty="0">
              <a:latin typeface="Calibri" panose="020F0502020204030204" pitchFamily="34" charset="0"/>
              <a:ea typeface="Lato"/>
              <a:cs typeface="Calibri" panose="020F0502020204030204" pitchFamily="34" charset="0"/>
              <a:sym typeface="Lato"/>
            </a:endParaRPr>
          </a:p>
        </p:txBody>
      </p:sp>
      <p:sp>
        <p:nvSpPr>
          <p:cNvPr id="49" name="Google Shape;212;p10">
            <a:extLst>
              <a:ext uri="{FF2B5EF4-FFF2-40B4-BE49-F238E27FC236}">
                <a16:creationId xmlns:a16="http://schemas.microsoft.com/office/drawing/2014/main" id="{5D2D0ABA-B0B0-A6EA-DF96-6C4EFEA83290}"/>
              </a:ext>
            </a:extLst>
          </p:cNvPr>
          <p:cNvSpPr/>
          <p:nvPr/>
        </p:nvSpPr>
        <p:spPr>
          <a:xfrm>
            <a:off x="1028000" y="35700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Mise </a:t>
            </a:r>
            <a:r>
              <a:rPr lang="en-US" dirty="0" err="1">
                <a:latin typeface="Calibri" panose="020F0502020204030204" pitchFamily="34" charset="0"/>
                <a:ea typeface="Lato"/>
                <a:cs typeface="Calibri" panose="020F0502020204030204" pitchFamily="34" charset="0"/>
                <a:sym typeface="Lato"/>
              </a:rPr>
              <a:t>en</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avant</a:t>
            </a:r>
            <a:r>
              <a:rPr lang="en-US" dirty="0">
                <a:latin typeface="Calibri" panose="020F0502020204030204" pitchFamily="34" charset="0"/>
                <a:ea typeface="Lato"/>
                <a:cs typeface="Calibri" panose="020F0502020204030204" pitchFamily="34" charset="0"/>
                <a:sym typeface="Lato"/>
              </a:rPr>
              <a:t> du </a:t>
            </a:r>
            <a:r>
              <a:rPr lang="en-US" dirty="0" err="1">
                <a:latin typeface="Calibri" panose="020F0502020204030204" pitchFamily="34" charset="0"/>
                <a:ea typeface="Lato"/>
                <a:cs typeface="Calibri" panose="020F0502020204030204" pitchFamily="34" charset="0"/>
                <a:sym typeface="Lato"/>
              </a:rPr>
              <a:t>choix</a:t>
            </a:r>
            <a:r>
              <a:rPr lang="en-US" dirty="0">
                <a:latin typeface="Calibri" panose="020F0502020204030204" pitchFamily="34" charset="0"/>
                <a:ea typeface="Lato"/>
                <a:cs typeface="Calibri" panose="020F0502020204030204" pitchFamily="34" charset="0"/>
                <a:sym typeface="Lato"/>
              </a:rPr>
              <a:t> de la </a:t>
            </a:r>
            <a:r>
              <a:rPr lang="en-US" dirty="0" err="1">
                <a:latin typeface="Calibri" panose="020F0502020204030204" pitchFamily="34" charset="0"/>
                <a:ea typeface="Lato"/>
                <a:cs typeface="Calibri" panose="020F0502020204030204" pitchFamily="34" charset="0"/>
                <a:sym typeface="Lato"/>
              </a:rPr>
              <a:t>technologie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adaptée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l'objectif</a:t>
            </a:r>
            <a:r>
              <a:rPr lang="en-US" dirty="0">
                <a:latin typeface="Calibri" panose="020F0502020204030204" pitchFamily="34" charset="0"/>
                <a:ea typeface="Lato"/>
                <a:cs typeface="Calibri" panose="020F0502020204030204" pitchFamily="34" charset="0"/>
                <a:sym typeface="Lato"/>
              </a:rPr>
              <a:t> avec </a:t>
            </a:r>
            <a:r>
              <a:rPr lang="en-US" dirty="0" err="1">
                <a:latin typeface="Calibri" panose="020F0502020204030204" pitchFamily="34" charset="0"/>
                <a:ea typeface="Lato"/>
                <a:cs typeface="Calibri" panose="020F0502020204030204" pitchFamily="34" charset="0"/>
                <a:sym typeface="Lato"/>
              </a:rPr>
              <a:t>une</a:t>
            </a:r>
            <a:r>
              <a:rPr lang="en-US" dirty="0">
                <a:latin typeface="Calibri" panose="020F0502020204030204" pitchFamily="34" charset="0"/>
                <a:ea typeface="Lato"/>
                <a:cs typeface="Calibri" panose="020F0502020204030204" pitchFamily="34" charset="0"/>
                <a:sym typeface="Lato"/>
              </a:rPr>
              <a:t> vision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l'échelle</a:t>
            </a:r>
            <a:r>
              <a:rPr lang="en-US" dirty="0">
                <a:latin typeface="Calibri" panose="020F0502020204030204" pitchFamily="34" charset="0"/>
                <a:ea typeface="Lato"/>
                <a:cs typeface="Calibri" panose="020F0502020204030204" pitchFamily="34" charset="0"/>
                <a:sym typeface="Lato"/>
              </a:rPr>
              <a:t> de la </a:t>
            </a:r>
            <a:r>
              <a:rPr lang="en-US" dirty="0" err="1">
                <a:latin typeface="Calibri" panose="020F0502020204030204" pitchFamily="34" charset="0"/>
                <a:ea typeface="Lato"/>
                <a:cs typeface="Calibri" panose="020F0502020204030204" pitchFamily="34" charset="0"/>
                <a:sym typeface="Lato"/>
              </a:rPr>
              <a:t>ville</a:t>
            </a:r>
            <a:endParaRPr lang="en-US" dirty="0">
              <a:latin typeface="Calibri" panose="020F0502020204030204" pitchFamily="34" charset="0"/>
              <a:ea typeface="Lato"/>
              <a:cs typeface="Calibri" panose="020F0502020204030204" pitchFamily="34" charset="0"/>
              <a:sym typeface="Lato"/>
            </a:endParaRPr>
          </a:p>
        </p:txBody>
      </p:sp>
      <p:sp>
        <p:nvSpPr>
          <p:cNvPr id="50" name="Google Shape;212;p10">
            <a:extLst>
              <a:ext uri="{FF2B5EF4-FFF2-40B4-BE49-F238E27FC236}">
                <a16:creationId xmlns:a16="http://schemas.microsoft.com/office/drawing/2014/main" id="{95E5AD29-442C-D5C1-4A0E-187CAE8CD921}"/>
              </a:ext>
            </a:extLst>
          </p:cNvPr>
          <p:cNvSpPr/>
          <p:nvPr/>
        </p:nvSpPr>
        <p:spPr>
          <a:xfrm>
            <a:off x="1028000" y="41583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investissements</a:t>
            </a:r>
            <a:r>
              <a:rPr lang="en-US" dirty="0">
                <a:latin typeface="Calibri" panose="020F0502020204030204" pitchFamily="34" charset="0"/>
                <a:ea typeface="Lato"/>
                <a:cs typeface="Calibri" panose="020F0502020204030204" pitchFamily="34" charset="0"/>
                <a:sym typeface="Lato"/>
              </a:rPr>
              <a:t>, la </a:t>
            </a:r>
            <a:r>
              <a:rPr lang="en-US" dirty="0" err="1">
                <a:latin typeface="Calibri" panose="020F0502020204030204" pitchFamily="34" charset="0"/>
                <a:ea typeface="Lato"/>
                <a:cs typeface="Calibri" panose="020F0502020204030204" pitchFamily="34" charset="0"/>
                <a:sym typeface="Lato"/>
              </a:rPr>
              <a:t>tarification</a:t>
            </a:r>
            <a:r>
              <a:rPr lang="en-US" dirty="0">
                <a:latin typeface="Calibri" panose="020F0502020204030204" pitchFamily="34" charset="0"/>
                <a:ea typeface="Lato"/>
                <a:cs typeface="Calibri" panose="020F0502020204030204" pitchFamily="34" charset="0"/>
                <a:sym typeface="Lato"/>
              </a:rPr>
              <a:t> de la </a:t>
            </a:r>
            <a:r>
              <a:rPr lang="en-US" dirty="0" err="1">
                <a:latin typeface="Calibri" panose="020F0502020204030204" pitchFamily="34" charset="0"/>
                <a:ea typeface="Lato"/>
                <a:cs typeface="Calibri" panose="020F0502020204030204" pitchFamily="34" charset="0"/>
                <a:sym typeface="Lato"/>
              </a:rPr>
              <a:t>technologie</a:t>
            </a:r>
            <a:r>
              <a:rPr lang="en-US" dirty="0">
                <a:latin typeface="Calibri" panose="020F0502020204030204" pitchFamily="34" charset="0"/>
                <a:ea typeface="Lato"/>
                <a:cs typeface="Calibri" panose="020F0502020204030204" pitchFamily="34" charset="0"/>
                <a:sym typeface="Lato"/>
              </a:rPr>
              <a:t> et </a:t>
            </a:r>
            <a:r>
              <a:rPr lang="en-US" dirty="0" err="1">
                <a:latin typeface="Calibri" panose="020F0502020204030204" pitchFamily="34" charset="0"/>
                <a:ea typeface="Lato"/>
                <a:cs typeface="Calibri" panose="020F0502020204030204" pitchFamily="34" charset="0"/>
                <a:sym typeface="Lato"/>
              </a:rPr>
              <a:t>d'autres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caractéristiques</a:t>
            </a:r>
            <a:r>
              <a:rPr lang="en-US" dirty="0">
                <a:latin typeface="Calibri" panose="020F0502020204030204" pitchFamily="34" charset="0"/>
                <a:ea typeface="Lato"/>
                <a:cs typeface="Calibri" panose="020F0502020204030204" pitchFamily="34" charset="0"/>
                <a:sym typeface="Lato"/>
              </a:rPr>
              <a:t> du </a:t>
            </a:r>
            <a:r>
              <a:rPr lang="en-US" dirty="0" err="1">
                <a:latin typeface="Calibri" panose="020F0502020204030204" pitchFamily="34" charset="0"/>
                <a:ea typeface="Lato"/>
                <a:cs typeface="Calibri" panose="020F0502020204030204" pitchFamily="34" charset="0"/>
                <a:sym typeface="Lato"/>
              </a:rPr>
              <a:t>système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conçus</a:t>
            </a:r>
            <a:r>
              <a:rPr lang="en-US" dirty="0">
                <a:latin typeface="Calibri" panose="020F0502020204030204" pitchFamily="34" charset="0"/>
                <a:ea typeface="Lato"/>
                <a:cs typeface="Calibri" panose="020F0502020204030204" pitchFamily="34" charset="0"/>
                <a:sym typeface="Lato"/>
              </a:rPr>
              <a:t> pour </a:t>
            </a:r>
            <a:r>
              <a:rPr lang="en-US" dirty="0" err="1">
                <a:latin typeface="Calibri" panose="020F0502020204030204" pitchFamily="34" charset="0"/>
                <a:ea typeface="Lato"/>
                <a:cs typeface="Calibri" panose="020F0502020204030204" pitchFamily="34" charset="0"/>
                <a:sym typeface="Lato"/>
              </a:rPr>
              <a:t>être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viables</a:t>
            </a:r>
            <a:endParaRPr lang="en-US" dirty="0">
              <a:latin typeface="Calibri" panose="020F0502020204030204" pitchFamily="34" charset="0"/>
              <a:ea typeface="Lato"/>
              <a:cs typeface="Calibri" panose="020F0502020204030204" pitchFamily="34" charset="0"/>
              <a:sym typeface="Lato"/>
            </a:endParaRPr>
          </a:p>
        </p:txBody>
      </p:sp>
      <p:sp>
        <p:nvSpPr>
          <p:cNvPr id="51" name="Google Shape;212;p10">
            <a:extLst>
              <a:ext uri="{FF2B5EF4-FFF2-40B4-BE49-F238E27FC236}">
                <a16:creationId xmlns:a16="http://schemas.microsoft.com/office/drawing/2014/main" id="{632991B6-83B7-311B-BD79-71789312C026}"/>
              </a:ext>
            </a:extLst>
          </p:cNvPr>
          <p:cNvSpPr/>
          <p:nvPr/>
        </p:nvSpPr>
        <p:spPr>
          <a:xfrm>
            <a:off x="1028000" y="4756252"/>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incitations</a:t>
            </a:r>
            <a:r>
              <a:rPr lang="en-US" dirty="0">
                <a:latin typeface="Calibri" panose="020F0502020204030204" pitchFamily="34" charset="0"/>
                <a:ea typeface="Lato"/>
                <a:cs typeface="Calibri" panose="020F0502020204030204" pitchFamily="34" charset="0"/>
                <a:sym typeface="Lato"/>
              </a:rPr>
              <a:t> du </a:t>
            </a:r>
            <a:r>
              <a:rPr lang="en-US" dirty="0" err="1">
                <a:latin typeface="Calibri" panose="020F0502020204030204" pitchFamily="34" charset="0"/>
                <a:ea typeface="Lato"/>
                <a:cs typeface="Calibri" panose="020F0502020204030204" pitchFamily="34" charset="0"/>
                <a:sym typeface="Lato"/>
              </a:rPr>
              <a:t>système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conçues</a:t>
            </a:r>
            <a:r>
              <a:rPr lang="en-US" dirty="0">
                <a:latin typeface="Calibri" panose="020F0502020204030204" pitchFamily="34" charset="0"/>
                <a:ea typeface="Lato"/>
                <a:cs typeface="Calibri" panose="020F0502020204030204" pitchFamily="34" charset="0"/>
                <a:sym typeface="Lato"/>
              </a:rPr>
              <a:t> pour </a:t>
            </a:r>
            <a:r>
              <a:rPr lang="en-US" dirty="0" err="1">
                <a:latin typeface="Calibri" panose="020F0502020204030204" pitchFamily="34" charset="0"/>
                <a:ea typeface="Lato"/>
                <a:cs typeface="Calibri" panose="020F0502020204030204" pitchFamily="34" charset="0"/>
                <a:sym typeface="Lato"/>
              </a:rPr>
              <a:t>perpétuer</a:t>
            </a:r>
            <a:r>
              <a:rPr lang="en-US" dirty="0">
                <a:latin typeface="Calibri" panose="020F0502020204030204" pitchFamily="34" charset="0"/>
                <a:ea typeface="Lato"/>
                <a:cs typeface="Calibri" panose="020F0502020204030204" pitchFamily="34" charset="0"/>
                <a:sym typeface="Lato"/>
              </a:rPr>
              <a:t> et </a:t>
            </a:r>
            <a:r>
              <a:rPr lang="en-US" dirty="0" err="1">
                <a:latin typeface="Calibri" panose="020F0502020204030204" pitchFamily="34" charset="0"/>
                <a:ea typeface="Lato"/>
                <a:cs typeface="Calibri" panose="020F0502020204030204" pitchFamily="34" charset="0"/>
                <a:sym typeface="Lato"/>
              </a:rPr>
              <a:t>améliorer</a:t>
            </a:r>
            <a:r>
              <a:rPr lang="en-US" dirty="0">
                <a:latin typeface="Calibri" panose="020F0502020204030204" pitchFamily="34" charset="0"/>
                <a:ea typeface="Lato"/>
                <a:cs typeface="Calibri" panose="020F0502020204030204" pitchFamily="34" charset="0"/>
                <a:sym typeface="Lato"/>
              </a:rPr>
              <a:t> les </a:t>
            </a:r>
            <a:r>
              <a:rPr lang="en-US" dirty="0" err="1">
                <a:latin typeface="Calibri" panose="020F0502020204030204" pitchFamily="34" charset="0"/>
                <a:ea typeface="Lato"/>
                <a:cs typeface="Calibri" panose="020F0502020204030204" pitchFamily="34" charset="0"/>
                <a:sym typeface="Lato"/>
              </a:rPr>
              <a:t>résultats</a:t>
            </a:r>
            <a:endParaRPr lang="en-US" dirty="0">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40254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p:bldP spid="46" grpId="0" animBg="1"/>
      <p:bldP spid="47" grpId="0" animBg="1"/>
      <p:bldP spid="48" grpId="0" animBg="1"/>
      <p:bldP spid="49" grpId="0" animBg="1"/>
      <p:bldP spid="50" grpId="0"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Cas pratique</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357559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3">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76450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2</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1617593"/>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CWIS Cadre (</a:t>
            </a:r>
            <a:r>
              <a:rPr lang="en-US" dirty="0" err="1">
                <a:latin typeface="Calibri" panose="020F0502020204030204" pitchFamily="34" charset="0"/>
              </a:rPr>
              <a:t>récap</a:t>
            </a:r>
            <a:r>
              <a:rPr lang="en-US" dirty="0">
                <a:latin typeface="Calibri" panose="020F0502020204030204" pitchFamily="34" charset="0"/>
              </a:rPr>
              <a:t>) </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Fonctions</a:t>
            </a:r>
            <a:endParaRPr lang="en-US" dirty="0">
              <a:latin typeface="Calibri" panose="020F0502020204030204" pitchFamily="34" charset="0"/>
            </a:endParaRPr>
          </a:p>
          <a:p>
            <a:pPr marL="530352" lvl="1"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Responsabilités</a:t>
            </a:r>
            <a:r>
              <a:rPr lang="en-US" dirty="0">
                <a:latin typeface="Calibri" panose="020F0502020204030204" pitchFamily="34" charset="0"/>
              </a:rPr>
              <a:t>, y </a:t>
            </a:r>
            <a:r>
              <a:rPr lang="en-US" dirty="0" err="1">
                <a:latin typeface="Calibri" panose="020F0502020204030204" pitchFamily="34" charset="0"/>
              </a:rPr>
              <a:t>compris</a:t>
            </a:r>
            <a:r>
              <a:rPr lang="en-US" dirty="0">
                <a:latin typeface="Calibri" panose="020F0502020204030204" pitchFamily="34" charset="0"/>
              </a:rPr>
              <a:t> les structures de mandate</a:t>
            </a: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Obligation de </a:t>
            </a:r>
            <a:r>
              <a:rPr lang="en-US" dirty="0" err="1">
                <a:latin typeface="Calibri" panose="020F0502020204030204" pitchFamily="34" charset="0"/>
              </a:rPr>
              <a:t>rendre</a:t>
            </a:r>
            <a:r>
              <a:rPr lang="en-US" dirty="0">
                <a:latin typeface="Calibri" panose="020F0502020204030204" pitchFamily="34" charset="0"/>
              </a:rPr>
              <a:t> </a:t>
            </a:r>
            <a:r>
              <a:rPr lang="en-US" dirty="0" err="1">
                <a:latin typeface="Calibri" panose="020F0502020204030204" pitchFamily="34" charset="0"/>
              </a:rPr>
              <a:t>compte</a:t>
            </a:r>
            <a:r>
              <a:rPr lang="en-US" dirty="0">
                <a:latin typeface="Calibri" panose="020F0502020204030204" pitchFamily="34" charset="0"/>
              </a:rPr>
              <a:t> </a:t>
            </a:r>
          </a:p>
          <a:p>
            <a:pPr marL="530352" lvl="1"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Resource Planning &amp; Management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Conventional vs CWIS Approach </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Summary</a:t>
            </a:r>
          </a:p>
          <a:p>
            <a:pPr marL="274320" indent="-274320">
              <a:spcBef>
                <a:spcPts val="0"/>
              </a:spcBef>
              <a:spcAft>
                <a:spcPts val="1200"/>
              </a:spcAft>
              <a:buClr>
                <a:schemeClr val="tx2"/>
              </a:buClr>
              <a:buFont typeface="Arial" panose="020B0604020202020204" pitchFamily="34" charset="0"/>
              <a:buChar char="•"/>
            </a:pPr>
            <a:r>
              <a:rPr lang="en-US" dirty="0">
                <a:latin typeface="Calibri" panose="020F0502020204030204" pitchFamily="34" charset="0"/>
              </a:rPr>
              <a:t>Suggested resources: essential ‘CWIS’ tools </a:t>
            </a:r>
          </a:p>
          <a:p>
            <a:pPr marL="0" indent="0">
              <a:spcBef>
                <a:spcPts val="0"/>
              </a:spcBef>
              <a:spcAft>
                <a:spcPts val="1200"/>
              </a:spcAft>
              <a:buClr>
                <a:schemeClr val="tx2"/>
              </a:buClr>
              <a:buNone/>
            </a:pPr>
            <a:endParaRPr lang="en-US"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45m</a:t>
            </a:r>
          </a:p>
        </p:txBody>
      </p:sp>
    </p:spTree>
    <p:extLst>
      <p:ext uri="{BB962C8B-B14F-4D97-AF65-F5344CB8AC3E}">
        <p14:creationId xmlns:p14="http://schemas.microsoft.com/office/powerpoint/2010/main" val="414228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ÉQUITÉ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GB" sz="1700" dirty="0">
                <a:solidFill>
                  <a:schemeClr val="lt1"/>
                </a:solidFill>
                <a:latin typeface="Calibri"/>
                <a:ea typeface="Calibri"/>
                <a:cs typeface="Calibri"/>
                <a:sym typeface="Calibri"/>
              </a:rPr>
              <a:t>La « justice » dans la distribution et la </a:t>
            </a:r>
            <a:r>
              <a:rPr lang="en-GB" sz="1700" dirty="0" err="1">
                <a:solidFill>
                  <a:schemeClr val="lt1"/>
                </a:solidFill>
                <a:latin typeface="Calibri"/>
                <a:ea typeface="Calibri"/>
                <a:cs typeface="Calibri"/>
                <a:sym typeface="Calibri"/>
              </a:rPr>
              <a:t>priorisation</a:t>
            </a:r>
            <a:r>
              <a:rPr lang="en-GB" sz="1700" dirty="0">
                <a:solidFill>
                  <a:schemeClr val="lt1"/>
                </a:solidFill>
                <a:latin typeface="Calibri"/>
                <a:ea typeface="Calibri"/>
                <a:cs typeface="Calibri"/>
                <a:sym typeface="Calibri"/>
              </a:rPr>
              <a:t> de la </a:t>
            </a:r>
            <a:r>
              <a:rPr lang="en-GB" sz="1700" dirty="0" err="1">
                <a:solidFill>
                  <a:schemeClr val="lt1"/>
                </a:solidFill>
                <a:latin typeface="Calibri"/>
                <a:ea typeface="Calibri"/>
                <a:cs typeface="Calibri"/>
                <a:sym typeface="Calibri"/>
              </a:rPr>
              <a:t>qualité</a:t>
            </a:r>
            <a:r>
              <a:rPr lang="en-GB" sz="1700" dirty="0">
                <a:solidFill>
                  <a:schemeClr val="lt1"/>
                </a:solidFill>
                <a:latin typeface="Calibri"/>
                <a:ea typeface="Calibri"/>
                <a:cs typeface="Calibri"/>
                <a:sym typeface="Calibri"/>
              </a:rPr>
              <a:t> des services, des prix des services, et des </a:t>
            </a:r>
            <a:r>
              <a:rPr lang="en-GB" sz="1700" dirty="0" err="1">
                <a:solidFill>
                  <a:schemeClr val="lt1"/>
                </a:solidFill>
                <a:latin typeface="Calibri"/>
                <a:ea typeface="Calibri"/>
                <a:cs typeface="Calibri"/>
                <a:sym typeface="Calibri"/>
              </a:rPr>
              <a:t>financements</a:t>
            </a:r>
            <a:r>
              <a:rPr lang="en-GB" sz="1700" dirty="0">
                <a:solidFill>
                  <a:schemeClr val="lt1"/>
                </a:solidFill>
                <a:latin typeface="Calibri"/>
                <a:ea typeface="Calibri"/>
                <a:cs typeface="Calibri"/>
                <a:sym typeface="Calibri"/>
              </a:rPr>
              <a:t> publics/subventions.</a:t>
            </a:r>
            <a:endParaRPr sz="1700" dirty="0">
              <a:latin typeface="Calibri" panose="020F0502020204030204" pitchFamily="34" charset="0"/>
              <a:cs typeface="Calibri" panose="020F0502020204030204" pitchFamily="34" charset="0"/>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SÉCURITÉ</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clients, les </a:t>
            </a:r>
            <a:r>
              <a:rPr lang="en-US" dirty="0" err="1">
                <a:solidFill>
                  <a:schemeClr val="lt1"/>
                </a:solidFill>
                <a:latin typeface="Calibri"/>
                <a:ea typeface="Calibri"/>
                <a:cs typeface="Calibri"/>
                <a:sym typeface="Calibri"/>
              </a:rPr>
              <a:t>travailleurs</a:t>
            </a:r>
            <a:r>
              <a:rPr lang="en-US" dirty="0">
                <a:solidFill>
                  <a:schemeClr val="lt1"/>
                </a:solidFill>
                <a:latin typeface="Calibri"/>
                <a:ea typeface="Calibri"/>
                <a:cs typeface="Calibri"/>
                <a:sym typeface="Calibri"/>
              </a:rPr>
              <a:t> et les </a:t>
            </a:r>
            <a:r>
              <a:rPr lang="en-US" dirty="0" err="1">
                <a:solidFill>
                  <a:schemeClr val="lt1"/>
                </a:solidFill>
                <a:latin typeface="Calibri"/>
                <a:ea typeface="Calibri"/>
                <a:cs typeface="Calibri"/>
                <a:sym typeface="Calibri"/>
              </a:rPr>
              <a:t>communautés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protégés </a:t>
            </a:r>
            <a:r>
              <a:rPr lang="en-US" dirty="0" err="1">
                <a:solidFill>
                  <a:schemeClr val="lt1"/>
                </a:solidFill>
                <a:latin typeface="Calibri"/>
                <a:ea typeface="Calibri"/>
                <a:cs typeface="Calibri"/>
                <a:sym typeface="Calibri"/>
              </a:rPr>
              <a:t>contre</a:t>
            </a:r>
            <a:r>
              <a:rPr lang="en-US" dirty="0">
                <a:solidFill>
                  <a:schemeClr val="lt1"/>
                </a:solidFill>
                <a:latin typeface="Calibri"/>
                <a:ea typeface="Calibri"/>
                <a:cs typeface="Calibri"/>
                <a:sym typeface="Calibri"/>
              </a:rPr>
              <a:t> les </a:t>
            </a:r>
            <a:r>
              <a:rPr lang="en-US" dirty="0" err="1">
                <a:solidFill>
                  <a:schemeClr val="lt1"/>
                </a:solidFill>
                <a:latin typeface="Calibri"/>
                <a:ea typeface="Calibri"/>
                <a:cs typeface="Calibri"/>
                <a:sym typeface="Calibri"/>
              </a:rPr>
              <a:t>risques</a:t>
            </a:r>
            <a:r>
              <a:rPr lang="en-US" dirty="0">
                <a:solidFill>
                  <a:schemeClr val="lt1"/>
                </a:solidFill>
                <a:latin typeface="Calibri"/>
                <a:ea typeface="Calibri"/>
                <a:cs typeface="Calibri"/>
                <a:sym typeface="Calibri"/>
              </a:rPr>
              <a:t> pour la </a:t>
            </a:r>
            <a:r>
              <a:rPr lang="en-US" dirty="0" err="1">
                <a:solidFill>
                  <a:schemeClr val="lt1"/>
                </a:solidFill>
                <a:latin typeface="Calibri"/>
                <a:ea typeface="Calibri"/>
                <a:cs typeface="Calibri"/>
                <a:sym typeface="Calibri"/>
              </a:rPr>
              <a:t>sécurité</a:t>
            </a:r>
            <a:r>
              <a:rPr lang="en-US" dirty="0">
                <a:solidFill>
                  <a:schemeClr val="lt1"/>
                </a:solidFill>
                <a:latin typeface="Calibri"/>
                <a:ea typeface="Calibri"/>
                <a:cs typeface="Calibri"/>
                <a:sym typeface="Calibri"/>
              </a:rPr>
              <a:t> et la </a:t>
            </a:r>
            <a:r>
              <a:rPr lang="en-US" dirty="0" err="1">
                <a:solidFill>
                  <a:schemeClr val="lt1"/>
                </a:solidFill>
                <a:latin typeface="Calibri"/>
                <a:ea typeface="Calibri"/>
                <a:cs typeface="Calibri"/>
                <a:sym typeface="Calibri"/>
              </a:rPr>
              <a:t>santé</a:t>
            </a:r>
            <a:endParaRPr lang="en-US" dirty="0">
              <a:solidFill>
                <a:schemeClr val="lt1"/>
              </a:solidFill>
              <a:latin typeface="Calibri"/>
              <a:ea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tx2"/>
          </a:solidFill>
          <a:ln>
            <a:noFill/>
          </a:ln>
        </p:spPr>
        <p:txBody>
          <a:bodyPr spcFirstLastPara="1" wrap="square" lIns="91425" tIns="45700" rIns="91425" bIns="45700" anchor="t" anchorCtr="0">
            <a:noAutofit/>
          </a:bodyPr>
          <a:lstStyle/>
          <a:p>
            <a:pPr lvl="0">
              <a:lnSpc>
                <a:spcPts val="2200"/>
              </a:lnSpc>
              <a:spcAft>
                <a:spcPts val="600"/>
              </a:spcAft>
            </a:pPr>
            <a:r>
              <a:rPr lang="en-GB" b="1" dirty="0">
                <a:solidFill>
                  <a:schemeClr val="lt1"/>
                </a:solidFill>
                <a:latin typeface="Calibri"/>
                <a:ea typeface="Calibri"/>
                <a:cs typeface="Calibri"/>
                <a:sym typeface="Calibri"/>
              </a:rPr>
              <a:t>DURABILITÉ</a:t>
            </a:r>
            <a:r>
              <a:rPr lang="en-GB" sz="1800" dirty="0">
                <a:solidFill>
                  <a:schemeClr val="lt1"/>
                </a:solidFill>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solidFill>
                  <a:schemeClr val="lt1"/>
                </a:solidFill>
                <a:latin typeface="Calibri"/>
                <a:ea typeface="Calibri"/>
                <a:cs typeface="Calibri"/>
                <a:sym typeface="Calibri"/>
              </a:rPr>
              <a:t>Les services </a:t>
            </a:r>
            <a:r>
              <a:rPr lang="en-US" dirty="0" err="1">
                <a:solidFill>
                  <a:schemeClr val="lt1"/>
                </a:solidFill>
                <a:latin typeface="Calibri"/>
                <a:ea typeface="Calibri"/>
                <a:cs typeface="Calibri"/>
                <a:sym typeface="Calibri"/>
              </a:rPr>
              <a:t>sont</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fournis</a:t>
            </a:r>
            <a:r>
              <a:rPr lang="en-US" dirty="0">
                <a:solidFill>
                  <a:schemeClr val="lt1"/>
                </a:solidFill>
                <a:latin typeface="Calibri"/>
                <a:ea typeface="Calibri"/>
                <a:cs typeface="Calibri"/>
                <a:sym typeface="Calibri"/>
              </a:rPr>
              <a:t> de manière </a:t>
            </a:r>
            <a:r>
              <a:rPr lang="en-US" dirty="0" err="1">
                <a:solidFill>
                  <a:schemeClr val="lt1"/>
                </a:solidFill>
                <a:latin typeface="Calibri"/>
                <a:ea typeface="Calibri"/>
                <a:cs typeface="Calibri"/>
                <a:sym typeface="Calibri"/>
              </a:rPr>
              <a:t>fiable</a:t>
            </a:r>
            <a:r>
              <a:rPr lang="en-US" dirty="0">
                <a:solidFill>
                  <a:schemeClr val="lt1"/>
                </a:solidFill>
                <a:latin typeface="Calibri"/>
                <a:ea typeface="Calibri"/>
                <a:cs typeface="Calibri"/>
                <a:sym typeface="Calibri"/>
              </a:rPr>
              <a:t> grâce </a:t>
            </a:r>
            <a:r>
              <a:rPr lang="en-US" dirty="0" err="1">
                <a:solidFill>
                  <a:schemeClr val="lt1"/>
                </a:solidFill>
                <a:latin typeface="Calibri"/>
                <a:ea typeface="Calibri"/>
                <a:cs typeface="Calibri"/>
                <a:sym typeface="Calibri"/>
              </a:rPr>
              <a:t>à</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une</a:t>
            </a:r>
            <a:r>
              <a:rPr lang="en-US" dirty="0">
                <a:solidFill>
                  <a:schemeClr val="lt1"/>
                </a:solidFill>
                <a:latin typeface="Calibri"/>
                <a:ea typeface="Calibri"/>
                <a:cs typeface="Calibri"/>
                <a:sym typeface="Calibri"/>
              </a:rPr>
              <a:t> bonne gestion des </a:t>
            </a:r>
            <a:r>
              <a:rPr lang="en-US" dirty="0" err="1">
                <a:solidFill>
                  <a:schemeClr val="lt1"/>
                </a:solidFill>
                <a:latin typeface="Calibri"/>
                <a:ea typeface="Calibri"/>
                <a:cs typeface="Calibri"/>
                <a:sym typeface="Calibri"/>
              </a:rPr>
              <a:t>ressources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humaines</a:t>
            </a:r>
            <a:r>
              <a:rPr lang="en-US" dirty="0">
                <a:solidFill>
                  <a:schemeClr val="lt1"/>
                </a:solidFill>
                <a:latin typeface="Calibri"/>
                <a:ea typeface="Calibri"/>
                <a:cs typeface="Calibri"/>
                <a:sym typeface="Calibri"/>
              </a:rPr>
              <a:t>, </a:t>
            </a:r>
            <a:r>
              <a:rPr lang="en-US" dirty="0" err="1">
                <a:solidFill>
                  <a:schemeClr val="lt1"/>
                </a:solidFill>
                <a:latin typeface="Calibri"/>
                <a:ea typeface="Calibri"/>
                <a:cs typeface="Calibri"/>
                <a:sym typeface="Calibri"/>
              </a:rPr>
              <a:t>financières</a:t>
            </a:r>
            <a:r>
              <a:rPr lang="en-US" dirty="0">
                <a:solidFill>
                  <a:schemeClr val="lt1"/>
                </a:solidFill>
                <a:latin typeface="Calibri"/>
                <a:ea typeface="Calibri"/>
                <a:cs typeface="Calibri"/>
                <a:sym typeface="Calibri"/>
              </a:rPr>
              <a:t> et </a:t>
            </a:r>
            <a:r>
              <a:rPr lang="en-US" dirty="0" err="1">
                <a:solidFill>
                  <a:schemeClr val="lt1"/>
                </a:solidFill>
                <a:latin typeface="Calibri"/>
                <a:ea typeface="Calibri"/>
                <a:cs typeface="Calibri"/>
                <a:sym typeface="Calibri"/>
              </a:rPr>
              <a:t>naturelles</a:t>
            </a:r>
            <a:endParaRPr lang="en-US" dirty="0">
              <a:solidFill>
                <a:schemeClr val="lt1"/>
              </a:solidFill>
              <a:latin typeface="Calibri"/>
              <a:ea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RESPONSABILITÉ</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err="1">
                <a:latin typeface="Calibri"/>
                <a:ea typeface="Calibri"/>
                <a:cs typeface="Calibri"/>
                <a:sym typeface="Calibri"/>
              </a:rPr>
              <a:t>L'autorité</a:t>
            </a:r>
            <a:r>
              <a:rPr lang="en-US" dirty="0">
                <a:latin typeface="Calibri"/>
                <a:ea typeface="Calibri"/>
                <a:cs typeface="Calibri"/>
                <a:sym typeface="Calibri"/>
              </a:rPr>
              <a:t> </a:t>
            </a:r>
            <a:r>
              <a:rPr lang="en-US" dirty="0" err="1">
                <a:latin typeface="Calibri"/>
                <a:ea typeface="Calibri"/>
                <a:cs typeface="Calibri"/>
                <a:sym typeface="Calibri"/>
              </a:rPr>
              <a:t>ou</a:t>
            </a:r>
            <a:r>
              <a:rPr lang="en-US" dirty="0">
                <a:latin typeface="Calibri"/>
                <a:ea typeface="Calibri"/>
                <a:cs typeface="Calibri"/>
                <a:sym typeface="Calibri"/>
              </a:rPr>
              <a:t> les </a:t>
            </a:r>
            <a:r>
              <a:rPr lang="en-US" dirty="0" err="1">
                <a:latin typeface="Calibri"/>
                <a:ea typeface="Calibri"/>
                <a:cs typeface="Calibri"/>
                <a:sym typeface="Calibri"/>
              </a:rPr>
              <a:t>autorités</a:t>
            </a:r>
            <a:r>
              <a:rPr lang="en-US" dirty="0">
                <a:latin typeface="Calibri"/>
                <a:ea typeface="Calibri"/>
                <a:cs typeface="Calibri"/>
                <a:sym typeface="Calibri"/>
              </a:rPr>
              <a:t> </a:t>
            </a:r>
            <a:r>
              <a:rPr lang="en-US" dirty="0" err="1">
                <a:latin typeface="Calibri"/>
                <a:ea typeface="Calibri"/>
                <a:cs typeface="Calibri"/>
                <a:sym typeface="Calibri"/>
              </a:rPr>
              <a:t>ont</a:t>
            </a:r>
            <a:r>
              <a:rPr lang="en-US" dirty="0">
                <a:latin typeface="Calibri"/>
                <a:ea typeface="Calibri"/>
                <a:cs typeface="Calibri"/>
                <a:sym typeface="Calibri"/>
              </a:rPr>
              <a:t> un </a:t>
            </a:r>
            <a:r>
              <a:rPr lang="en-US" dirty="0" err="1">
                <a:latin typeface="Calibri"/>
                <a:ea typeface="Calibri"/>
                <a:cs typeface="Calibri"/>
                <a:sym typeface="Calibri"/>
              </a:rPr>
              <a:t>mandat</a:t>
            </a:r>
            <a:r>
              <a:rPr lang="en-US" dirty="0">
                <a:latin typeface="Calibri"/>
                <a:ea typeface="Calibri"/>
                <a:cs typeface="Calibri"/>
                <a:sym typeface="Calibri"/>
              </a:rPr>
              <a:t> </a:t>
            </a:r>
            <a:r>
              <a:rPr lang="en-US" dirty="0" err="1">
                <a:latin typeface="Calibri"/>
                <a:ea typeface="Calibri"/>
                <a:cs typeface="Calibri"/>
                <a:sym typeface="Calibri"/>
              </a:rPr>
              <a:t>clair</a:t>
            </a:r>
            <a:r>
              <a:rPr lang="en-US" dirty="0">
                <a:latin typeface="Calibri"/>
                <a:ea typeface="Calibri"/>
                <a:cs typeface="Calibri"/>
                <a:sym typeface="Calibri"/>
              </a:rPr>
              <a:t> pour </a:t>
            </a:r>
            <a:r>
              <a:rPr lang="en-US" dirty="0" err="1">
                <a:latin typeface="Calibri"/>
                <a:ea typeface="Calibri"/>
                <a:cs typeface="Calibri"/>
                <a:sym typeface="Calibri"/>
              </a:rPr>
              <a:t>garantir</a:t>
            </a:r>
            <a:r>
              <a:rPr lang="en-US" dirty="0">
                <a:latin typeface="Calibri"/>
                <a:ea typeface="Calibri"/>
                <a:cs typeface="Calibri"/>
                <a:sym typeface="Calibri"/>
              </a:rPr>
              <a:t> des services </a:t>
            </a:r>
            <a:r>
              <a:rPr lang="en-US" dirty="0" err="1">
                <a:latin typeface="Calibri"/>
                <a:ea typeface="Calibri"/>
                <a:cs typeface="Calibri"/>
                <a:sym typeface="Calibri"/>
              </a:rPr>
              <a:t>d'assainissement</a:t>
            </a:r>
            <a:r>
              <a:rPr lang="en-US" dirty="0">
                <a:latin typeface="Calibri"/>
                <a:ea typeface="Calibri"/>
                <a:cs typeface="Calibri"/>
                <a:sym typeface="Calibri"/>
              </a:rPr>
              <a:t> </a:t>
            </a:r>
            <a:r>
              <a:rPr lang="en-US" dirty="0" err="1">
                <a:latin typeface="Calibri"/>
                <a:ea typeface="Calibri"/>
                <a:cs typeface="Calibri"/>
                <a:sym typeface="Calibri"/>
              </a:rPr>
              <a:t>inclusifs</a:t>
            </a:r>
            <a:r>
              <a:rPr lang="en-US" dirty="0">
                <a:latin typeface="Calibri"/>
                <a:ea typeface="Calibri"/>
                <a:cs typeface="Calibri"/>
                <a:sym typeface="Calibri"/>
              </a:rPr>
              <a:t> et </a:t>
            </a:r>
            <a:r>
              <a:rPr lang="en-US" dirty="0" err="1">
                <a:latin typeface="Calibri"/>
                <a:ea typeface="Calibri"/>
                <a:cs typeface="Calibri"/>
                <a:sym typeface="Calibri"/>
              </a:rPr>
              <a:t>sûrs</a:t>
            </a:r>
            <a:endParaRPr dirty="0">
              <a:latin typeface="Calibri" panose="020F0502020204030204" pitchFamily="34" charset="0"/>
              <a:cs typeface="Calibri" panose="020F0502020204030204" pitchFamily="34" charset="0"/>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OBLIGATION DE RENDRE COMPTE</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La performance </a:t>
            </a:r>
            <a:r>
              <a:rPr lang="en-US" dirty="0" err="1">
                <a:latin typeface="Calibri"/>
                <a:ea typeface="Calibri"/>
                <a:cs typeface="Calibri"/>
                <a:sym typeface="Calibri"/>
              </a:rPr>
              <a:t>est</a:t>
            </a:r>
            <a:r>
              <a:rPr lang="en-US" dirty="0">
                <a:latin typeface="Calibri"/>
                <a:ea typeface="Calibri"/>
                <a:cs typeface="Calibri"/>
                <a:sym typeface="Calibri"/>
              </a:rPr>
              <a:t> </a:t>
            </a:r>
            <a:r>
              <a:rPr lang="en-US" dirty="0" err="1">
                <a:latin typeface="Calibri"/>
                <a:ea typeface="Calibri"/>
                <a:cs typeface="Calibri"/>
                <a:sym typeface="Calibri"/>
              </a:rPr>
              <a:t>surveillée</a:t>
            </a:r>
            <a:r>
              <a:rPr lang="en-US" dirty="0">
                <a:latin typeface="Calibri"/>
                <a:ea typeface="Calibri"/>
                <a:cs typeface="Calibri"/>
                <a:sym typeface="Calibri"/>
              </a:rPr>
              <a:t> de manière </a:t>
            </a:r>
            <a:r>
              <a:rPr lang="en-US" dirty="0" err="1">
                <a:latin typeface="Calibri"/>
                <a:ea typeface="Calibri"/>
                <a:cs typeface="Calibri"/>
                <a:sym typeface="Calibri"/>
              </a:rPr>
              <a:t>transparente</a:t>
            </a:r>
            <a:r>
              <a:rPr lang="en-US" dirty="0">
                <a:latin typeface="Calibri"/>
                <a:ea typeface="Calibri"/>
                <a:cs typeface="Calibri"/>
                <a:sym typeface="Calibri"/>
              </a:rPr>
              <a:t> et </a:t>
            </a:r>
            <a:r>
              <a:rPr lang="en-US" dirty="0" err="1">
                <a:latin typeface="Calibri"/>
                <a:ea typeface="Calibri"/>
                <a:cs typeface="Calibri"/>
                <a:sym typeface="Calibri"/>
              </a:rPr>
              <a:t>gérée</a:t>
            </a:r>
            <a:r>
              <a:rPr lang="en-US" dirty="0">
                <a:latin typeface="Calibri"/>
                <a:ea typeface="Calibri"/>
                <a:cs typeface="Calibri"/>
                <a:sym typeface="Calibri"/>
              </a:rPr>
              <a:t> avec des </a:t>
            </a:r>
            <a:r>
              <a:rPr lang="en-US" dirty="0" err="1">
                <a:latin typeface="Calibri"/>
                <a:ea typeface="Calibri"/>
                <a:cs typeface="Calibri"/>
                <a:sym typeface="Calibri"/>
              </a:rPr>
              <a:t>données</a:t>
            </a:r>
            <a:r>
              <a:rPr lang="en-US" dirty="0">
                <a:latin typeface="Calibri"/>
                <a:ea typeface="Calibri"/>
                <a:cs typeface="Calibri"/>
                <a:sym typeface="Calibri"/>
              </a:rPr>
              <a:t>, de la transparence et des </a:t>
            </a:r>
            <a:r>
              <a:rPr lang="en-US" dirty="0" err="1">
                <a:latin typeface="Calibri"/>
                <a:ea typeface="Calibri"/>
                <a:cs typeface="Calibri"/>
                <a:sym typeface="Calibri"/>
              </a:rPr>
              <a:t>incitations</a:t>
            </a:r>
            <a:endParaRPr lang="en-US" dirty="0">
              <a:latin typeface="Calibri"/>
              <a:ea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tx2">
              <a:alpha val="15000"/>
            </a:schemeClr>
          </a:solidFill>
          <a:ln>
            <a:noFill/>
          </a:ln>
        </p:spPr>
        <p:txBody>
          <a:bodyPr spcFirstLastPara="1" wrap="square" lIns="91425" tIns="45700" rIns="91425" bIns="45700" anchor="t" anchorCtr="0">
            <a:noAutofit/>
          </a:bodyPr>
          <a:lstStyle/>
          <a:p>
            <a:pPr lvl="0">
              <a:lnSpc>
                <a:spcPts val="2200"/>
              </a:lnSpc>
              <a:spcAft>
                <a:spcPts val="600"/>
              </a:spcAft>
            </a:pPr>
            <a:r>
              <a:rPr lang="en-GB" b="1" dirty="0">
                <a:latin typeface="Calibri"/>
                <a:ea typeface="Calibri"/>
                <a:cs typeface="Calibri"/>
                <a:sym typeface="Calibri"/>
              </a:rPr>
              <a:t>PLANIFICATION ET GESTION DES RESSOURCES</a:t>
            </a:r>
            <a:r>
              <a:rPr lang="en-GB" sz="1800" dirty="0">
                <a:latin typeface="Calibri"/>
                <a:ea typeface="Calibri"/>
                <a:cs typeface="Calibri"/>
                <a:sym typeface="Calibri"/>
              </a:rPr>
              <a:t>: </a:t>
            </a:r>
            <a:endParaRPr dirty="0">
              <a:latin typeface="Calibri" panose="020F0502020204030204" pitchFamily="34" charset="0"/>
              <a:cs typeface="Calibri" panose="020F0502020204030204" pitchFamily="34" charset="0"/>
            </a:endParaRPr>
          </a:p>
          <a:p>
            <a:pPr lvl="0">
              <a:lnSpc>
                <a:spcPts val="2200"/>
              </a:lnSpc>
            </a:pPr>
            <a:r>
              <a:rPr lang="en-US" dirty="0">
                <a:latin typeface="Calibri"/>
                <a:ea typeface="Calibri"/>
                <a:cs typeface="Calibri"/>
                <a:sym typeface="Calibri"/>
              </a:rPr>
              <a:t>Les </a:t>
            </a:r>
            <a:r>
              <a:rPr lang="en-US" dirty="0" err="1">
                <a:latin typeface="Calibri"/>
                <a:ea typeface="Calibri"/>
                <a:cs typeface="Calibri"/>
                <a:sym typeface="Calibri"/>
              </a:rPr>
              <a:t>ressources</a:t>
            </a:r>
            <a:r>
              <a:rPr lang="en-US" dirty="0">
                <a:latin typeface="Calibri"/>
                <a:ea typeface="Calibri"/>
                <a:cs typeface="Calibri"/>
                <a:sym typeface="Calibri"/>
              </a:rPr>
              <a:t> </a:t>
            </a:r>
            <a:r>
              <a:rPr lang="en-US" dirty="0" err="1">
                <a:latin typeface="Calibri"/>
                <a:ea typeface="Calibri"/>
                <a:cs typeface="Calibri"/>
                <a:sym typeface="Calibri"/>
              </a:rPr>
              <a:t>sont</a:t>
            </a:r>
            <a:r>
              <a:rPr lang="en-US" dirty="0">
                <a:latin typeface="Calibri"/>
                <a:ea typeface="Calibri"/>
                <a:cs typeface="Calibri"/>
                <a:sym typeface="Calibri"/>
              </a:rPr>
              <a:t> </a:t>
            </a:r>
            <a:r>
              <a:rPr lang="en-US" dirty="0" err="1">
                <a:latin typeface="Calibri"/>
                <a:ea typeface="Calibri"/>
                <a:cs typeface="Calibri"/>
                <a:sym typeface="Calibri"/>
              </a:rPr>
              <a:t>gérées</a:t>
            </a:r>
            <a:r>
              <a:rPr lang="en-US" dirty="0">
                <a:latin typeface="Calibri"/>
                <a:ea typeface="Calibri"/>
                <a:cs typeface="Calibri"/>
                <a:sym typeface="Calibri"/>
              </a:rPr>
              <a:t> pour </a:t>
            </a:r>
            <a:r>
              <a:rPr lang="en-US" dirty="0" err="1">
                <a:latin typeface="Calibri"/>
                <a:ea typeface="Calibri"/>
                <a:cs typeface="Calibri"/>
                <a:sym typeface="Calibri"/>
              </a:rPr>
              <a:t>soutenir</a:t>
            </a:r>
            <a:r>
              <a:rPr lang="en-US" dirty="0">
                <a:latin typeface="Calibri"/>
                <a:ea typeface="Calibri"/>
                <a:cs typeface="Calibri"/>
                <a:sym typeface="Calibri"/>
              </a:rPr>
              <a:t> la mise </a:t>
            </a:r>
            <a:r>
              <a:rPr lang="en-US" dirty="0" err="1">
                <a:latin typeface="Calibri"/>
                <a:ea typeface="Calibri"/>
                <a:cs typeface="Calibri"/>
                <a:sym typeface="Calibri"/>
              </a:rPr>
              <a:t>en</a:t>
            </a:r>
            <a:r>
              <a:rPr lang="en-US" dirty="0">
                <a:latin typeface="Calibri"/>
                <a:ea typeface="Calibri"/>
                <a:cs typeface="Calibri"/>
                <a:sym typeface="Calibri"/>
              </a:rPr>
              <a:t> </a:t>
            </a:r>
            <a:r>
              <a:rPr lang="en-US" dirty="0" err="1">
                <a:latin typeface="Calibri"/>
                <a:ea typeface="Calibri"/>
                <a:cs typeface="Calibri"/>
                <a:sym typeface="Calibri"/>
              </a:rPr>
              <a:t>œuvre</a:t>
            </a:r>
            <a:r>
              <a:rPr lang="en-US" dirty="0">
                <a:latin typeface="Calibri"/>
                <a:ea typeface="Calibri"/>
                <a:cs typeface="Calibri"/>
                <a:sym typeface="Calibri"/>
              </a:rPr>
              <a:t> du </a:t>
            </a:r>
            <a:r>
              <a:rPr lang="en-US" dirty="0" err="1">
                <a:latin typeface="Calibri"/>
                <a:ea typeface="Calibri"/>
                <a:cs typeface="Calibri"/>
                <a:sym typeface="Calibri"/>
              </a:rPr>
              <a:t>mandat</a:t>
            </a:r>
            <a:r>
              <a:rPr lang="en-US" dirty="0">
                <a:latin typeface="Calibri"/>
                <a:ea typeface="Calibri"/>
                <a:cs typeface="Calibri"/>
                <a:sym typeface="Calibri"/>
              </a:rPr>
              <a:t> et </a:t>
            </a:r>
            <a:r>
              <a:rPr lang="en-US" dirty="0" err="1">
                <a:latin typeface="Calibri"/>
                <a:ea typeface="Calibri"/>
                <a:cs typeface="Calibri"/>
                <a:sym typeface="Calibri"/>
              </a:rPr>
              <a:t>atteindre</a:t>
            </a:r>
            <a:r>
              <a:rPr lang="en-US" dirty="0">
                <a:latin typeface="Calibri"/>
                <a:ea typeface="Calibri"/>
                <a:cs typeface="Calibri"/>
                <a:sym typeface="Calibri"/>
              </a:rPr>
              <a:t> les </a:t>
            </a:r>
            <a:r>
              <a:rPr lang="en-US" dirty="0" err="1">
                <a:latin typeface="Calibri"/>
                <a:ea typeface="Calibri"/>
                <a:cs typeface="Calibri"/>
                <a:sym typeface="Calibri"/>
              </a:rPr>
              <a:t>objectifs</a:t>
            </a:r>
            <a:r>
              <a:rPr lang="en-US" dirty="0">
                <a:latin typeface="Calibri"/>
                <a:ea typeface="Calibri"/>
                <a:cs typeface="Calibri"/>
                <a:sym typeface="Calibri"/>
              </a:rPr>
              <a:t> dans le temps et </a:t>
            </a:r>
            <a:r>
              <a:rPr lang="en-US" dirty="0" err="1">
                <a:latin typeface="Calibri"/>
                <a:ea typeface="Calibri"/>
                <a:cs typeface="Calibri"/>
                <a:sym typeface="Calibri"/>
              </a:rPr>
              <a:t>l'espace</a:t>
            </a:r>
            <a:endParaRPr lang="en-US" dirty="0">
              <a:latin typeface="Calibri"/>
              <a:ea typeface="Calibri"/>
              <a:cs typeface="Calibri"/>
              <a:sym typeface="Calibri"/>
            </a:endParaRPr>
          </a:p>
        </p:txBody>
      </p:sp>
    </p:spTree>
    <p:extLst>
      <p:ext uri="{BB962C8B-B14F-4D97-AF65-F5344CB8AC3E}">
        <p14:creationId xmlns:p14="http://schemas.microsoft.com/office/powerpoint/2010/main" val="226852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A575-AF8F-3C3D-1BEB-47D7152133AA}"/>
              </a:ext>
            </a:extLst>
          </p:cNvPr>
          <p:cNvSpPr>
            <a:spLocks noGrp="1"/>
          </p:cNvSpPr>
          <p:nvPr>
            <p:ph type="title" idx="4294967295"/>
          </p:nvPr>
        </p:nvSpPr>
        <p:spPr>
          <a:xfrm>
            <a:off x="723900" y="415725"/>
            <a:ext cx="9265052" cy="647700"/>
          </a:xfrm>
          <a:prstGeom prst="rect">
            <a:avLst/>
          </a:prstGeom>
        </p:spPr>
        <p:txBody>
          <a:bodyPr lIns="0" tIns="0" rIns="0">
            <a:noAutofit/>
          </a:bodyPr>
          <a:lstStyle/>
          <a:p>
            <a:r>
              <a:rPr lang="en-GB" sz="3200" b="1" dirty="0" err="1">
                <a:solidFill>
                  <a:schemeClr val="tx2"/>
                </a:solidFill>
                <a:latin typeface="Calibri" panose="020F0502020204030204" pitchFamily="34" charset="0"/>
              </a:rPr>
              <a:t>Objectifs</a:t>
            </a:r>
            <a:r>
              <a:rPr lang="en-GB" sz="3200" b="1" dirty="0">
                <a:solidFill>
                  <a:schemeClr val="tx2"/>
                </a:solidFill>
                <a:latin typeface="Calibri" panose="020F0502020204030204" pitchFamily="34" charset="0"/>
              </a:rPr>
              <a:t> </a:t>
            </a:r>
            <a:r>
              <a:rPr lang="en-GB" sz="3200" b="1" dirty="0" err="1">
                <a:solidFill>
                  <a:schemeClr val="tx2"/>
                </a:solidFill>
                <a:latin typeface="Calibri" panose="020F0502020204030204" pitchFamily="34" charset="0"/>
              </a:rPr>
              <a:t>pédagogiques</a:t>
            </a:r>
            <a:endParaRPr lang="en-GB" sz="3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34670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5142271"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CWIS Cadre</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ÉQUITÉ: </a:t>
            </a:r>
            <a:endParaRPr b="1" dirty="0">
              <a:solidFill>
                <a:schemeClr val="lt1"/>
              </a:solidFill>
              <a:latin typeface="Calibri"/>
              <a:cs typeface="Calibri"/>
            </a:endParaRPr>
          </a:p>
          <a:p>
            <a:pPr>
              <a:lnSpc>
                <a:spcPts val="2200"/>
              </a:lnSpc>
              <a:spcAft>
                <a:spcPts val="600"/>
              </a:spcAft>
            </a:pPr>
            <a:r>
              <a:rPr lang="en-GB" dirty="0">
                <a:solidFill>
                  <a:schemeClr val="lt1"/>
                </a:solidFill>
                <a:latin typeface="Calibri"/>
                <a:cs typeface="Calibri"/>
                <a:sym typeface="Calibri"/>
              </a:rPr>
              <a:t>La « justice » dans la distribution et la </a:t>
            </a:r>
            <a:r>
              <a:rPr lang="en-GB" dirty="0" err="1">
                <a:solidFill>
                  <a:schemeClr val="lt1"/>
                </a:solidFill>
                <a:latin typeface="Calibri"/>
                <a:cs typeface="Calibri"/>
                <a:sym typeface="Calibri"/>
              </a:rPr>
              <a:t>priorisation</a:t>
            </a:r>
            <a:r>
              <a:rPr lang="en-GB" dirty="0">
                <a:solidFill>
                  <a:schemeClr val="lt1"/>
                </a:solidFill>
                <a:latin typeface="Calibri"/>
                <a:cs typeface="Calibri"/>
                <a:sym typeface="Calibri"/>
              </a:rPr>
              <a:t> de la </a:t>
            </a:r>
            <a:r>
              <a:rPr lang="en-GB" dirty="0" err="1">
                <a:solidFill>
                  <a:schemeClr val="lt1"/>
                </a:solidFill>
                <a:latin typeface="Calibri"/>
                <a:cs typeface="Calibri"/>
                <a:sym typeface="Calibri"/>
              </a:rPr>
              <a:t>qualité</a:t>
            </a:r>
            <a:r>
              <a:rPr lang="en-GB" dirty="0">
                <a:solidFill>
                  <a:schemeClr val="lt1"/>
                </a:solidFill>
                <a:latin typeface="Calibri"/>
                <a:cs typeface="Calibri"/>
                <a:sym typeface="Calibri"/>
              </a:rPr>
              <a:t> des services, des prix des services, et des </a:t>
            </a:r>
            <a:r>
              <a:rPr lang="en-GB" dirty="0" err="1">
                <a:solidFill>
                  <a:schemeClr val="lt1"/>
                </a:solidFill>
                <a:latin typeface="Calibri"/>
                <a:cs typeface="Calibri"/>
                <a:sym typeface="Calibri"/>
              </a:rPr>
              <a:t>financements</a:t>
            </a:r>
            <a:r>
              <a:rPr lang="en-GB" dirty="0">
                <a:solidFill>
                  <a:schemeClr val="lt1"/>
                </a:solidFill>
                <a:latin typeface="Calibri"/>
                <a:cs typeface="Calibri"/>
                <a:sym typeface="Calibri"/>
              </a:rPr>
              <a:t> </a:t>
            </a:r>
            <a:r>
              <a:rPr lang="en-GB" b="1" dirty="0">
                <a:solidFill>
                  <a:schemeClr val="lt1"/>
                </a:solidFill>
                <a:latin typeface="Calibri"/>
                <a:cs typeface="Calibri"/>
                <a:sym typeface="Calibri"/>
              </a:rPr>
              <a:t>publics/subventions.</a:t>
            </a:r>
            <a:endParaRPr b="1" dirty="0">
              <a:solidFill>
                <a:schemeClr val="lt1"/>
              </a:solidFill>
              <a:latin typeface="Calibri"/>
              <a:cs typeface="Calibri"/>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SÉCURITÉ: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clients, les </a:t>
            </a:r>
            <a:r>
              <a:rPr lang="en-US" dirty="0" err="1">
                <a:solidFill>
                  <a:schemeClr val="lt1"/>
                </a:solidFill>
                <a:latin typeface="Calibri"/>
                <a:cs typeface="Calibri"/>
                <a:sym typeface="Calibri"/>
              </a:rPr>
              <a:t>travailleurs</a:t>
            </a:r>
            <a:r>
              <a:rPr lang="en-US" dirty="0">
                <a:solidFill>
                  <a:schemeClr val="lt1"/>
                </a:solidFill>
                <a:latin typeface="Calibri"/>
                <a:cs typeface="Calibri"/>
                <a:sym typeface="Calibri"/>
              </a:rPr>
              <a:t> et les </a:t>
            </a:r>
            <a:r>
              <a:rPr lang="en-US" dirty="0" err="1">
                <a:solidFill>
                  <a:schemeClr val="lt1"/>
                </a:solidFill>
                <a:latin typeface="Calibri"/>
                <a:cs typeface="Calibri"/>
                <a:sym typeface="Calibri"/>
              </a:rPr>
              <a:t>communautés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protégés </a:t>
            </a:r>
            <a:r>
              <a:rPr lang="en-US" dirty="0" err="1">
                <a:solidFill>
                  <a:schemeClr val="lt1"/>
                </a:solidFill>
                <a:latin typeface="Calibri"/>
                <a:cs typeface="Calibri"/>
                <a:sym typeface="Calibri"/>
              </a:rPr>
              <a:t>contre</a:t>
            </a:r>
            <a:r>
              <a:rPr lang="en-US" dirty="0">
                <a:solidFill>
                  <a:schemeClr val="lt1"/>
                </a:solidFill>
                <a:latin typeface="Calibri"/>
                <a:cs typeface="Calibri"/>
                <a:sym typeface="Calibri"/>
              </a:rPr>
              <a:t> les </a:t>
            </a:r>
            <a:r>
              <a:rPr lang="en-US" dirty="0" err="1">
                <a:solidFill>
                  <a:schemeClr val="lt1"/>
                </a:solidFill>
                <a:latin typeface="Calibri"/>
                <a:cs typeface="Calibri"/>
                <a:sym typeface="Calibri"/>
              </a:rPr>
              <a:t>risques</a:t>
            </a:r>
            <a:r>
              <a:rPr lang="en-US" dirty="0">
                <a:solidFill>
                  <a:schemeClr val="lt1"/>
                </a:solidFill>
                <a:latin typeface="Calibri"/>
                <a:cs typeface="Calibri"/>
                <a:sym typeface="Calibri"/>
              </a:rPr>
              <a:t> pour la </a:t>
            </a:r>
            <a:r>
              <a:rPr lang="en-US" dirty="0" err="1">
                <a:solidFill>
                  <a:schemeClr val="lt1"/>
                </a:solidFill>
                <a:latin typeface="Calibri"/>
                <a:cs typeface="Calibri"/>
                <a:sym typeface="Calibri"/>
              </a:rPr>
              <a:t>sécurité</a:t>
            </a:r>
            <a:r>
              <a:rPr lang="en-US" dirty="0">
                <a:solidFill>
                  <a:schemeClr val="lt1"/>
                </a:solidFill>
                <a:latin typeface="Calibri"/>
                <a:cs typeface="Calibri"/>
                <a:sym typeface="Calibri"/>
              </a:rPr>
              <a:t> et la </a:t>
            </a:r>
            <a:r>
              <a:rPr lang="en-US" dirty="0" err="1">
                <a:solidFill>
                  <a:schemeClr val="lt1"/>
                </a:solidFill>
                <a:latin typeface="Calibri"/>
                <a:cs typeface="Calibri"/>
                <a:sym typeface="Calibri"/>
              </a:rPr>
              <a:t>santé</a:t>
            </a:r>
            <a:endParaRPr lang="en-US"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DURABILITÉ: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services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fournis</a:t>
            </a:r>
            <a:r>
              <a:rPr lang="en-US" dirty="0">
                <a:solidFill>
                  <a:schemeClr val="lt1"/>
                </a:solidFill>
                <a:latin typeface="Calibri"/>
                <a:cs typeface="Calibri"/>
                <a:sym typeface="Calibri"/>
              </a:rPr>
              <a:t> de manière </a:t>
            </a:r>
            <a:r>
              <a:rPr lang="en-US" dirty="0" err="1">
                <a:solidFill>
                  <a:schemeClr val="lt1"/>
                </a:solidFill>
                <a:latin typeface="Calibri"/>
                <a:cs typeface="Calibri"/>
                <a:sym typeface="Calibri"/>
              </a:rPr>
              <a:t>fiable</a:t>
            </a:r>
            <a:r>
              <a:rPr lang="en-US" dirty="0">
                <a:solidFill>
                  <a:schemeClr val="lt1"/>
                </a:solidFill>
                <a:latin typeface="Calibri"/>
                <a:cs typeface="Calibri"/>
                <a:sym typeface="Calibri"/>
              </a:rPr>
              <a:t> grâce </a:t>
            </a:r>
            <a:r>
              <a:rPr lang="en-US" dirty="0" err="1">
                <a:solidFill>
                  <a:schemeClr val="lt1"/>
                </a:solidFill>
                <a:latin typeface="Calibri"/>
                <a:cs typeface="Calibri"/>
                <a:sym typeface="Calibri"/>
              </a:rPr>
              <a:t>à</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une</a:t>
            </a:r>
            <a:r>
              <a:rPr lang="en-US" dirty="0">
                <a:solidFill>
                  <a:schemeClr val="lt1"/>
                </a:solidFill>
                <a:latin typeface="Calibri"/>
                <a:cs typeface="Calibri"/>
                <a:sym typeface="Calibri"/>
              </a:rPr>
              <a:t> bonne gestion des </a:t>
            </a:r>
            <a:r>
              <a:rPr lang="en-US" dirty="0" err="1">
                <a:solidFill>
                  <a:schemeClr val="lt1"/>
                </a:solidFill>
                <a:latin typeface="Calibri"/>
                <a:cs typeface="Calibri"/>
                <a:sym typeface="Calibri"/>
              </a:rPr>
              <a:t>ressources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humaines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financières</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naturelles</a:t>
            </a:r>
            <a:endParaRPr lang="en-US"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RESPONSABILITÉ: </a:t>
            </a:r>
            <a:endParaRPr b="1" dirty="0">
              <a:latin typeface="Calibri"/>
              <a:cs typeface="Calibri"/>
            </a:endParaRPr>
          </a:p>
          <a:p>
            <a:pPr>
              <a:lnSpc>
                <a:spcPts val="2200"/>
              </a:lnSpc>
              <a:spcAft>
                <a:spcPts val="600"/>
              </a:spcAft>
            </a:pPr>
            <a:r>
              <a:rPr lang="en-US" dirty="0" err="1">
                <a:latin typeface="Calibri"/>
                <a:cs typeface="Calibri"/>
                <a:sym typeface="Calibri"/>
              </a:rPr>
              <a:t>L'autorité</a:t>
            </a:r>
            <a:r>
              <a:rPr lang="en-US" dirty="0">
                <a:latin typeface="Calibri"/>
                <a:cs typeface="Calibri"/>
                <a:sym typeface="Calibri"/>
              </a:rPr>
              <a:t> </a:t>
            </a:r>
            <a:r>
              <a:rPr lang="en-US" dirty="0" err="1">
                <a:latin typeface="Calibri"/>
                <a:cs typeface="Calibri"/>
                <a:sym typeface="Calibri"/>
              </a:rPr>
              <a:t>ou</a:t>
            </a:r>
            <a:r>
              <a:rPr lang="en-US" dirty="0">
                <a:latin typeface="Calibri"/>
                <a:cs typeface="Calibri"/>
                <a:sym typeface="Calibri"/>
              </a:rPr>
              <a:t> les </a:t>
            </a:r>
            <a:r>
              <a:rPr lang="en-US" dirty="0" err="1">
                <a:latin typeface="Calibri"/>
                <a:cs typeface="Calibri"/>
                <a:sym typeface="Calibri"/>
              </a:rPr>
              <a:t>autorités</a:t>
            </a:r>
            <a:r>
              <a:rPr lang="en-US" dirty="0">
                <a:latin typeface="Calibri"/>
                <a:cs typeface="Calibri"/>
                <a:sym typeface="Calibri"/>
              </a:rPr>
              <a:t> </a:t>
            </a:r>
            <a:r>
              <a:rPr lang="en-US" dirty="0" err="1">
                <a:latin typeface="Calibri"/>
                <a:cs typeface="Calibri"/>
                <a:sym typeface="Calibri"/>
              </a:rPr>
              <a:t>ont</a:t>
            </a:r>
            <a:r>
              <a:rPr lang="en-US" dirty="0">
                <a:latin typeface="Calibri"/>
                <a:cs typeface="Calibri"/>
                <a:sym typeface="Calibri"/>
              </a:rPr>
              <a:t> un </a:t>
            </a:r>
            <a:r>
              <a:rPr lang="en-US" dirty="0" err="1">
                <a:latin typeface="Calibri"/>
                <a:cs typeface="Calibri"/>
                <a:sym typeface="Calibri"/>
              </a:rPr>
              <a:t>mandat</a:t>
            </a:r>
            <a:r>
              <a:rPr lang="en-US" dirty="0">
                <a:latin typeface="Calibri"/>
                <a:cs typeface="Calibri"/>
                <a:sym typeface="Calibri"/>
              </a:rPr>
              <a:t> </a:t>
            </a:r>
            <a:r>
              <a:rPr lang="en-US" dirty="0" err="1">
                <a:latin typeface="Calibri"/>
                <a:cs typeface="Calibri"/>
                <a:sym typeface="Calibri"/>
              </a:rPr>
              <a:t>clair</a:t>
            </a:r>
            <a:r>
              <a:rPr lang="en-US" dirty="0">
                <a:latin typeface="Calibri"/>
                <a:cs typeface="Calibri"/>
                <a:sym typeface="Calibri"/>
              </a:rPr>
              <a:t> pour </a:t>
            </a:r>
            <a:r>
              <a:rPr lang="en-US" dirty="0" err="1">
                <a:latin typeface="Calibri"/>
                <a:cs typeface="Calibri"/>
                <a:sym typeface="Calibri"/>
              </a:rPr>
              <a:t>garantir</a:t>
            </a:r>
            <a:r>
              <a:rPr lang="en-US" dirty="0">
                <a:latin typeface="Calibri"/>
                <a:cs typeface="Calibri"/>
                <a:sym typeface="Calibri"/>
              </a:rPr>
              <a:t> des services </a:t>
            </a:r>
            <a:r>
              <a:rPr lang="en-US" dirty="0" err="1">
                <a:latin typeface="Calibri"/>
                <a:cs typeface="Calibri"/>
                <a:sym typeface="Calibri"/>
              </a:rPr>
              <a:t>d'assainissement</a:t>
            </a:r>
            <a:r>
              <a:rPr lang="en-US" dirty="0">
                <a:latin typeface="Calibri"/>
                <a:cs typeface="Calibri"/>
                <a:sym typeface="Calibri"/>
              </a:rPr>
              <a:t> </a:t>
            </a:r>
            <a:r>
              <a:rPr lang="en-US" dirty="0" err="1">
                <a:latin typeface="Calibri"/>
                <a:cs typeface="Calibri"/>
                <a:sym typeface="Calibri"/>
              </a:rPr>
              <a:t>inclusifs</a:t>
            </a:r>
            <a:r>
              <a:rPr lang="en-US" dirty="0">
                <a:latin typeface="Calibri"/>
                <a:cs typeface="Calibri"/>
                <a:sym typeface="Calibri"/>
              </a:rPr>
              <a:t> et </a:t>
            </a:r>
            <a:r>
              <a:rPr lang="en-US" dirty="0" err="1">
                <a:latin typeface="Calibri"/>
                <a:cs typeface="Calibri"/>
                <a:sym typeface="Calibri"/>
              </a:rPr>
              <a:t>sûrs</a:t>
            </a:r>
            <a:endParaRPr dirty="0">
              <a:latin typeface="Calibri"/>
              <a:cs typeface="Calibri"/>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OBLIGATION DE RENDRE COMPTE: </a:t>
            </a:r>
            <a:endParaRPr b="1" dirty="0">
              <a:latin typeface="Calibri"/>
              <a:cs typeface="Calibri"/>
            </a:endParaRPr>
          </a:p>
          <a:p>
            <a:pPr>
              <a:lnSpc>
                <a:spcPts val="2200"/>
              </a:lnSpc>
              <a:spcAft>
                <a:spcPts val="600"/>
              </a:spcAft>
            </a:pPr>
            <a:r>
              <a:rPr lang="en-US" dirty="0">
                <a:latin typeface="Calibri"/>
                <a:cs typeface="Calibri"/>
                <a:sym typeface="Calibri"/>
              </a:rPr>
              <a:t>La performance </a:t>
            </a:r>
            <a:r>
              <a:rPr lang="en-US" dirty="0" err="1">
                <a:latin typeface="Calibri"/>
                <a:cs typeface="Calibri"/>
                <a:sym typeface="Calibri"/>
              </a:rPr>
              <a:t>est</a:t>
            </a:r>
            <a:r>
              <a:rPr lang="en-US" dirty="0">
                <a:latin typeface="Calibri"/>
                <a:cs typeface="Calibri"/>
                <a:sym typeface="Calibri"/>
              </a:rPr>
              <a:t> </a:t>
            </a:r>
            <a:r>
              <a:rPr lang="en-US" dirty="0" err="1">
                <a:latin typeface="Calibri"/>
                <a:cs typeface="Calibri"/>
                <a:sym typeface="Calibri"/>
              </a:rPr>
              <a:t>surveillée</a:t>
            </a:r>
            <a:r>
              <a:rPr lang="en-US" dirty="0">
                <a:latin typeface="Calibri"/>
                <a:cs typeface="Calibri"/>
                <a:sym typeface="Calibri"/>
              </a:rPr>
              <a:t> de manière </a:t>
            </a:r>
            <a:r>
              <a:rPr lang="en-US" dirty="0" err="1">
                <a:latin typeface="Calibri"/>
                <a:cs typeface="Calibri"/>
                <a:sym typeface="Calibri"/>
              </a:rPr>
              <a:t>transparente</a:t>
            </a:r>
            <a:r>
              <a:rPr lang="en-US" dirty="0">
                <a:latin typeface="Calibri"/>
                <a:cs typeface="Calibri"/>
                <a:sym typeface="Calibri"/>
              </a:rPr>
              <a:t> et </a:t>
            </a:r>
            <a:r>
              <a:rPr lang="en-US" dirty="0" err="1">
                <a:latin typeface="Calibri"/>
                <a:cs typeface="Calibri"/>
                <a:sym typeface="Calibri"/>
              </a:rPr>
              <a:t>gérée</a:t>
            </a:r>
            <a:r>
              <a:rPr lang="en-US" dirty="0">
                <a:latin typeface="Calibri"/>
                <a:cs typeface="Calibri"/>
                <a:sym typeface="Calibri"/>
              </a:rPr>
              <a:t> avec des </a:t>
            </a:r>
            <a:r>
              <a:rPr lang="en-US" dirty="0" err="1">
                <a:latin typeface="Calibri"/>
                <a:cs typeface="Calibri"/>
                <a:sym typeface="Calibri"/>
              </a:rPr>
              <a:t>données</a:t>
            </a:r>
            <a:r>
              <a:rPr lang="en-US" dirty="0">
                <a:latin typeface="Calibri"/>
                <a:cs typeface="Calibri"/>
                <a:sym typeface="Calibri"/>
              </a:rPr>
              <a:t>, de la transparence et des </a:t>
            </a:r>
            <a:r>
              <a:rPr lang="en-US" dirty="0" err="1">
                <a:latin typeface="Calibri"/>
                <a:cs typeface="Calibri"/>
                <a:sym typeface="Calibri"/>
              </a:rPr>
              <a:t>incitations</a:t>
            </a:r>
            <a:endParaRPr lang="en-US" dirty="0">
              <a:latin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PLANIFICATION ET GESTION DES RESSOURCES: </a:t>
            </a:r>
            <a:endParaRPr b="1" dirty="0">
              <a:latin typeface="Calibri"/>
              <a:cs typeface="Calibri"/>
            </a:endParaRPr>
          </a:p>
          <a:p>
            <a:pPr>
              <a:lnSpc>
                <a:spcPts val="2200"/>
              </a:lnSpc>
              <a:spcAft>
                <a:spcPts val="600"/>
              </a:spcAft>
            </a:pPr>
            <a:r>
              <a:rPr lang="en-US" dirty="0">
                <a:latin typeface="Calibri"/>
                <a:cs typeface="Calibri"/>
                <a:sym typeface="Calibri"/>
              </a:rPr>
              <a:t>Les </a:t>
            </a:r>
            <a:r>
              <a:rPr lang="en-US" dirty="0" err="1">
                <a:latin typeface="Calibri"/>
                <a:cs typeface="Calibri"/>
                <a:sym typeface="Calibri"/>
              </a:rPr>
              <a:t>ressources</a:t>
            </a:r>
            <a:r>
              <a:rPr lang="en-US" dirty="0">
                <a:latin typeface="Calibri"/>
                <a:cs typeface="Calibri"/>
                <a:sym typeface="Calibri"/>
              </a:rPr>
              <a:t> </a:t>
            </a:r>
            <a:r>
              <a:rPr lang="en-US" dirty="0" err="1">
                <a:latin typeface="Calibri"/>
                <a:cs typeface="Calibri"/>
                <a:sym typeface="Calibri"/>
              </a:rPr>
              <a:t>sont</a:t>
            </a:r>
            <a:r>
              <a:rPr lang="en-US" dirty="0">
                <a:latin typeface="Calibri"/>
                <a:cs typeface="Calibri"/>
                <a:sym typeface="Calibri"/>
              </a:rPr>
              <a:t> </a:t>
            </a:r>
            <a:r>
              <a:rPr lang="en-US" dirty="0" err="1">
                <a:latin typeface="Calibri"/>
                <a:cs typeface="Calibri"/>
                <a:sym typeface="Calibri"/>
              </a:rPr>
              <a:t>gérées</a:t>
            </a:r>
            <a:r>
              <a:rPr lang="en-US" dirty="0">
                <a:latin typeface="Calibri"/>
                <a:cs typeface="Calibri"/>
                <a:sym typeface="Calibri"/>
              </a:rPr>
              <a:t> pour </a:t>
            </a:r>
            <a:r>
              <a:rPr lang="en-US" dirty="0" err="1">
                <a:latin typeface="Calibri"/>
                <a:cs typeface="Calibri"/>
                <a:sym typeface="Calibri"/>
              </a:rPr>
              <a:t>soutenir</a:t>
            </a:r>
            <a:r>
              <a:rPr lang="en-US" dirty="0">
                <a:latin typeface="Calibri"/>
                <a:cs typeface="Calibri"/>
                <a:sym typeface="Calibri"/>
              </a:rPr>
              <a:t> la mise </a:t>
            </a:r>
            <a:r>
              <a:rPr lang="en-US" dirty="0" err="1">
                <a:latin typeface="Calibri"/>
                <a:cs typeface="Calibri"/>
                <a:sym typeface="Calibri"/>
              </a:rPr>
              <a:t>en</a:t>
            </a:r>
            <a:r>
              <a:rPr lang="en-US" dirty="0">
                <a:latin typeface="Calibri"/>
                <a:cs typeface="Calibri"/>
                <a:sym typeface="Calibri"/>
              </a:rPr>
              <a:t> </a:t>
            </a:r>
            <a:r>
              <a:rPr lang="en-US" dirty="0" err="1">
                <a:latin typeface="Calibri"/>
                <a:cs typeface="Calibri"/>
                <a:sym typeface="Calibri"/>
              </a:rPr>
              <a:t>œuvre</a:t>
            </a:r>
            <a:r>
              <a:rPr lang="en-US" dirty="0">
                <a:latin typeface="Calibri"/>
                <a:cs typeface="Calibri"/>
                <a:sym typeface="Calibri"/>
              </a:rPr>
              <a:t> du </a:t>
            </a:r>
            <a:r>
              <a:rPr lang="en-US" dirty="0" err="1">
                <a:latin typeface="Calibri"/>
                <a:cs typeface="Calibri"/>
                <a:sym typeface="Calibri"/>
              </a:rPr>
              <a:t>mandat</a:t>
            </a:r>
            <a:r>
              <a:rPr lang="en-US" dirty="0">
                <a:latin typeface="Calibri"/>
                <a:cs typeface="Calibri"/>
                <a:sym typeface="Calibri"/>
              </a:rPr>
              <a:t> et </a:t>
            </a:r>
            <a:r>
              <a:rPr lang="en-US" dirty="0" err="1">
                <a:latin typeface="Calibri"/>
                <a:cs typeface="Calibri"/>
                <a:sym typeface="Calibri"/>
              </a:rPr>
              <a:t>atteindre</a:t>
            </a:r>
            <a:r>
              <a:rPr lang="en-US" dirty="0">
                <a:latin typeface="Calibri"/>
                <a:cs typeface="Calibri"/>
                <a:sym typeface="Calibri"/>
              </a:rPr>
              <a:t> les </a:t>
            </a:r>
            <a:r>
              <a:rPr lang="en-US" dirty="0" err="1">
                <a:latin typeface="Calibri"/>
                <a:cs typeface="Calibri"/>
                <a:sym typeface="Calibri"/>
              </a:rPr>
              <a:t>objectifs</a:t>
            </a:r>
            <a:r>
              <a:rPr lang="en-US" dirty="0">
                <a:latin typeface="Calibri"/>
                <a:cs typeface="Calibri"/>
                <a:sym typeface="Calibri"/>
              </a:rPr>
              <a:t> dans le temps et </a:t>
            </a:r>
            <a:r>
              <a:rPr lang="en-US" dirty="0" err="1">
                <a:latin typeface="Calibri"/>
                <a:cs typeface="Calibri"/>
                <a:sym typeface="Calibri"/>
              </a:rPr>
              <a:t>l'espace</a:t>
            </a:r>
            <a:endParaRPr lang="en-US" dirty="0">
              <a:latin typeface="Calibri"/>
              <a:cs typeface="Calibri"/>
              <a:sym typeface="Calibri"/>
            </a:endParaRPr>
          </a:p>
        </p:txBody>
      </p:sp>
    </p:spTree>
    <p:extLst>
      <p:ext uri="{BB962C8B-B14F-4D97-AF65-F5344CB8AC3E}">
        <p14:creationId xmlns:p14="http://schemas.microsoft.com/office/powerpoint/2010/main" val="8107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4472940" y="3169746"/>
            <a:ext cx="3407525" cy="518508"/>
          </a:xfrm>
          <a:prstGeom prst="rect">
            <a:avLst/>
          </a:prstGeom>
        </p:spPr>
        <p:txBody>
          <a:bodyPr vert="horz" lIns="0" tIns="0" rIns="0" bIns="0" rtlCol="0" anchor="t" anchorCtr="0">
            <a:normAutofit fontScale="90000"/>
          </a:bodyPr>
          <a:lstStyle/>
          <a:p>
            <a:r>
              <a:rPr lang="en-US" sz="4000" b="1" dirty="0" err="1">
                <a:solidFill>
                  <a:schemeClr val="tx2"/>
                </a:solidFill>
                <a:latin typeface="Calibri" panose="020F0502020204030204" pitchFamily="34" charset="0"/>
              </a:rPr>
              <a:t>Responsabilité</a:t>
            </a:r>
            <a:endParaRPr lang="en-US" sz="40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211626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346200" y="3429000"/>
            <a:ext cx="9499600" cy="2432153"/>
          </a:xfrm>
          <a:prstGeom prst="rect">
            <a:avLst/>
          </a:prstGeom>
        </p:spPr>
        <p:txBody>
          <a:bodyPr vert="horz" lIns="0" tIns="0" rIns="0" bIns="0" rtlCol="0">
            <a:noAutofit/>
          </a:bodyPr>
          <a:lstStyle/>
          <a:p>
            <a:pPr>
              <a:lnSpc>
                <a:spcPts val="2400"/>
              </a:lnSpc>
              <a:spcBef>
                <a:spcPts val="0"/>
              </a:spcBef>
              <a:spcAft>
                <a:spcPts val="1200"/>
              </a:spcAft>
              <a:buFont typeface="Arial" panose="020B0604020202020204" pitchFamily="34" charset="0"/>
              <a:buChar char="•"/>
            </a:pPr>
            <a:r>
              <a:rPr lang="en-US" dirty="0">
                <a:latin typeface="Calibri" panose="020F0502020204030204" pitchFamily="34" charset="0"/>
                <a:sym typeface="Lato Light"/>
              </a:rPr>
              <a:t>Le </a:t>
            </a:r>
            <a:r>
              <a:rPr lang="en-US" dirty="0" err="1">
                <a:latin typeface="Calibri" panose="020F0502020204030204" pitchFamily="34" charset="0"/>
                <a:sym typeface="Lato Light"/>
              </a:rPr>
              <a:t>mandat</a:t>
            </a:r>
            <a:r>
              <a:rPr lang="en-US" dirty="0">
                <a:latin typeface="Calibri" panose="020F0502020204030204" pitchFamily="34" charset="0"/>
                <a:sym typeface="Lato Light"/>
              </a:rPr>
              <a:t> pour la </a:t>
            </a:r>
            <a:r>
              <a:rPr lang="en-US" dirty="0" err="1">
                <a:latin typeface="Calibri" panose="020F0502020204030204" pitchFamily="34" charset="0"/>
                <a:sym typeface="Lato Light"/>
              </a:rPr>
              <a:t>fourniture</a:t>
            </a:r>
            <a:r>
              <a:rPr lang="en-US" dirty="0">
                <a:latin typeface="Calibri" panose="020F0502020204030204" pitchFamily="34" charset="0"/>
                <a:sym typeface="Lato Light"/>
              </a:rPr>
              <a:t> d'un </a:t>
            </a:r>
            <a:r>
              <a:rPr lang="en-US" dirty="0" err="1">
                <a:latin typeface="Calibri" panose="020F0502020204030204" pitchFamily="34" charset="0"/>
                <a:sym typeface="Lato Light"/>
              </a:rPr>
              <a:t>assainissement</a:t>
            </a:r>
            <a:r>
              <a:rPr lang="en-US" dirty="0">
                <a:latin typeface="Calibri" panose="020F0502020204030204" pitchFamily="34" charset="0"/>
                <a:sym typeface="Lato Light"/>
              </a:rPr>
              <a:t> non </a:t>
            </a:r>
            <a:r>
              <a:rPr lang="en-US" dirty="0" err="1">
                <a:latin typeface="Calibri" panose="020F0502020204030204" pitchFamily="34" charset="0"/>
                <a:sym typeface="Lato Light"/>
              </a:rPr>
              <a:t>raccordé</a:t>
            </a:r>
            <a:r>
              <a:rPr lang="en-US" dirty="0">
                <a:latin typeface="Calibri" panose="020F0502020204030204" pitchFamily="34" charset="0"/>
                <a:sym typeface="Lato Light"/>
              </a:rPr>
              <a:t> au </a:t>
            </a:r>
            <a:r>
              <a:rPr lang="en-US" dirty="0" err="1">
                <a:latin typeface="Calibri" panose="020F0502020204030204" pitchFamily="34" charset="0"/>
                <a:sym typeface="Lato Light"/>
              </a:rPr>
              <a:t>réseau</a:t>
            </a:r>
            <a:r>
              <a:rPr lang="en-US" dirty="0">
                <a:latin typeface="Calibri" panose="020F0502020204030204" pitchFamily="34" charset="0"/>
                <a:sym typeface="Lato Light"/>
              </a:rPr>
              <a:t> </a:t>
            </a:r>
            <a:r>
              <a:rPr lang="en-US" dirty="0" err="1">
                <a:latin typeface="Calibri" panose="020F0502020204030204" pitchFamily="34" charset="0"/>
                <a:sym typeface="Lato Light"/>
              </a:rPr>
              <a:t>peut</a:t>
            </a:r>
            <a:r>
              <a:rPr lang="en-US" dirty="0">
                <a:latin typeface="Calibri" panose="020F0502020204030204" pitchFamily="34" charset="0"/>
                <a:sym typeface="Lato Light"/>
              </a:rPr>
              <a:t> </a:t>
            </a:r>
            <a:r>
              <a:rPr lang="en-US" dirty="0" err="1">
                <a:latin typeface="Calibri" panose="020F0502020204030204" pitchFamily="34" charset="0"/>
                <a:sym typeface="Lato Light"/>
              </a:rPr>
              <a:t>être</a:t>
            </a:r>
            <a:r>
              <a:rPr lang="en-US" dirty="0">
                <a:latin typeface="Calibri" panose="020F0502020204030204" pitchFamily="34" charset="0"/>
                <a:sym typeface="Lato Light"/>
              </a:rPr>
              <a:t> </a:t>
            </a:r>
            <a:r>
              <a:rPr lang="en-US" dirty="0" err="1">
                <a:latin typeface="Calibri" panose="020F0502020204030204" pitchFamily="34" charset="0"/>
                <a:sym typeface="Lato Light"/>
              </a:rPr>
              <a:t>flou</a:t>
            </a:r>
            <a:r>
              <a:rPr lang="en-US" dirty="0">
                <a:latin typeface="Calibri" panose="020F0502020204030204" pitchFamily="34" charset="0"/>
                <a:sym typeface="Lato Light"/>
              </a:rPr>
              <a:t>.</a:t>
            </a:r>
          </a:p>
          <a:p>
            <a:pPr>
              <a:lnSpc>
                <a:spcPts val="2400"/>
              </a:lnSpc>
              <a:spcBef>
                <a:spcPts val="0"/>
              </a:spcBef>
              <a:spcAft>
                <a:spcPts val="1200"/>
              </a:spcAft>
              <a:buFont typeface="Arial" panose="020B0604020202020204" pitchFamily="34" charset="0"/>
              <a:buChar char="•"/>
            </a:pPr>
            <a:r>
              <a:rPr lang="en-US" dirty="0" err="1">
                <a:latin typeface="Calibri" panose="020F0502020204030204" pitchFamily="34" charset="0"/>
                <a:sym typeface="Lato Light"/>
              </a:rPr>
              <a:t>Cependant</a:t>
            </a:r>
            <a:r>
              <a:rPr lang="en-US" dirty="0">
                <a:latin typeface="Calibri" panose="020F0502020204030204" pitchFamily="34" charset="0"/>
                <a:sym typeface="Lato Light"/>
              </a:rPr>
              <a:t>, </a:t>
            </a:r>
            <a:r>
              <a:rPr lang="en-US" dirty="0" err="1">
                <a:latin typeface="Calibri" panose="020F0502020204030204" pitchFamily="34" charset="0"/>
                <a:sym typeface="Lato Light"/>
              </a:rPr>
              <a:t>même</a:t>
            </a:r>
            <a:r>
              <a:rPr lang="en-US" dirty="0">
                <a:latin typeface="Calibri" panose="020F0502020204030204" pitchFamily="34" charset="0"/>
                <a:sym typeface="Lato Light"/>
              </a:rPr>
              <a:t> </a:t>
            </a:r>
            <a:r>
              <a:rPr lang="en-US" dirty="0" err="1">
                <a:latin typeface="Calibri" panose="020F0502020204030204" pitchFamily="34" charset="0"/>
                <a:sym typeface="Lato Light"/>
              </a:rPr>
              <a:t>lorsque</a:t>
            </a:r>
            <a:r>
              <a:rPr lang="en-US" dirty="0">
                <a:latin typeface="Calibri" panose="020F0502020204030204" pitchFamily="34" charset="0"/>
                <a:sym typeface="Lato Light"/>
              </a:rPr>
              <a:t> les </a:t>
            </a:r>
            <a:r>
              <a:rPr lang="en-US" dirty="0" err="1">
                <a:latin typeface="Calibri" panose="020F0502020204030204" pitchFamily="34" charset="0"/>
                <a:sym typeface="Lato Light"/>
              </a:rPr>
              <a:t>responsabilités</a:t>
            </a:r>
            <a:r>
              <a:rPr lang="en-US" dirty="0">
                <a:latin typeface="Calibri" panose="020F0502020204030204" pitchFamily="34" charset="0"/>
                <a:sym typeface="Lato Light"/>
              </a:rPr>
              <a:t> </a:t>
            </a:r>
            <a:r>
              <a:rPr lang="en-US" dirty="0" err="1">
                <a:latin typeface="Calibri" panose="020F0502020204030204" pitchFamily="34" charset="0"/>
                <a:sym typeface="Lato Light"/>
              </a:rPr>
              <a:t>sont</a:t>
            </a:r>
            <a:r>
              <a:rPr lang="en-US" dirty="0">
                <a:latin typeface="Calibri" panose="020F0502020204030204" pitchFamily="34" charset="0"/>
                <a:sym typeface="Lato Light"/>
              </a:rPr>
              <a:t> </a:t>
            </a:r>
            <a:r>
              <a:rPr lang="en-US" dirty="0" err="1">
                <a:latin typeface="Calibri" panose="020F0502020204030204" pitchFamily="34" charset="0"/>
                <a:sym typeface="Lato Light"/>
              </a:rPr>
              <a:t>précisées</a:t>
            </a:r>
            <a:r>
              <a:rPr lang="en-US" dirty="0">
                <a:latin typeface="Calibri" panose="020F0502020204030204" pitchFamily="34" charset="0"/>
                <a:sym typeface="Lato Light"/>
              </a:rPr>
              <a:t> dans les </a:t>
            </a:r>
            <a:r>
              <a:rPr lang="en-US" dirty="0" err="1">
                <a:latin typeface="Calibri" panose="020F0502020204030204" pitchFamily="34" charset="0"/>
                <a:sym typeface="Lato Light"/>
              </a:rPr>
              <a:t>lois</a:t>
            </a:r>
            <a:r>
              <a:rPr lang="en-US" dirty="0">
                <a:latin typeface="Calibri" panose="020F0502020204030204" pitchFamily="34" charset="0"/>
                <a:sym typeface="Lato Light"/>
              </a:rPr>
              <a:t> et les politiques (de jure), </a:t>
            </a:r>
            <a:r>
              <a:rPr lang="en-US" dirty="0" err="1">
                <a:latin typeface="Calibri" panose="020F0502020204030204" pitchFamily="34" charset="0"/>
                <a:sym typeface="Lato Light"/>
              </a:rPr>
              <a:t>cela</a:t>
            </a:r>
            <a:r>
              <a:rPr lang="en-US" dirty="0">
                <a:latin typeface="Calibri" panose="020F0502020204030204" pitchFamily="34" charset="0"/>
                <a:sym typeface="Lato Light"/>
              </a:rPr>
              <a:t> </a:t>
            </a:r>
            <a:r>
              <a:rPr lang="en-US" dirty="0" err="1">
                <a:latin typeface="Calibri" panose="020F0502020204030204" pitchFamily="34" charset="0"/>
                <a:sym typeface="Lato Light"/>
              </a:rPr>
              <a:t>peut</a:t>
            </a:r>
            <a:r>
              <a:rPr lang="en-US" dirty="0">
                <a:latin typeface="Calibri" panose="020F0502020204030204" pitchFamily="34" charset="0"/>
                <a:sym typeface="Lato Light"/>
              </a:rPr>
              <a:t> </a:t>
            </a:r>
            <a:r>
              <a:rPr lang="en-US" dirty="0" err="1">
                <a:latin typeface="Calibri" panose="020F0502020204030204" pitchFamily="34" charset="0"/>
                <a:sym typeface="Lato Light"/>
              </a:rPr>
              <a:t>différer</a:t>
            </a:r>
            <a:r>
              <a:rPr lang="en-US" dirty="0">
                <a:latin typeface="Calibri" panose="020F0502020204030204" pitchFamily="34" charset="0"/>
                <a:sym typeface="Lato Light"/>
              </a:rPr>
              <a:t> de </a:t>
            </a:r>
            <a:r>
              <a:rPr lang="en-US" dirty="0" err="1">
                <a:latin typeface="Calibri" panose="020F0502020204030204" pitchFamily="34" charset="0"/>
                <a:sym typeface="Lato Light"/>
              </a:rPr>
              <a:t>leur</a:t>
            </a:r>
            <a:r>
              <a:rPr lang="en-US" dirty="0">
                <a:latin typeface="Calibri" panose="020F0502020204030204" pitchFamily="34" charset="0"/>
                <a:sym typeface="Lato Light"/>
              </a:rPr>
              <a:t> mise </a:t>
            </a:r>
            <a:r>
              <a:rPr lang="en-US" dirty="0" err="1">
                <a:latin typeface="Calibri" panose="020F0502020204030204" pitchFamily="34" charset="0"/>
                <a:sym typeface="Lato Light"/>
              </a:rPr>
              <a:t>en</a:t>
            </a:r>
            <a:r>
              <a:rPr lang="en-US" dirty="0">
                <a:latin typeface="Calibri" panose="020F0502020204030204" pitchFamily="34" charset="0"/>
                <a:sym typeface="Lato Light"/>
              </a:rPr>
              <a:t> </a:t>
            </a:r>
            <a:r>
              <a:rPr lang="en-US" dirty="0" err="1">
                <a:latin typeface="Calibri" panose="020F0502020204030204" pitchFamily="34" charset="0"/>
                <a:sym typeface="Lato Light"/>
              </a:rPr>
              <a:t>œuvre</a:t>
            </a:r>
            <a:r>
              <a:rPr lang="en-US" dirty="0">
                <a:latin typeface="Calibri" panose="020F0502020204030204" pitchFamily="34" charset="0"/>
                <a:sym typeface="Lato Light"/>
              </a:rPr>
              <a:t> sur le terrain (de facto).</a:t>
            </a:r>
          </a:p>
          <a:p>
            <a:pPr>
              <a:lnSpc>
                <a:spcPts val="2400"/>
              </a:lnSpc>
              <a:spcBef>
                <a:spcPts val="0"/>
              </a:spcBef>
              <a:spcAft>
                <a:spcPts val="1200"/>
              </a:spcAft>
              <a:buFont typeface="Arial" panose="020B0604020202020204" pitchFamily="34" charset="0"/>
              <a:buChar char="•"/>
            </a:pPr>
            <a:r>
              <a:rPr lang="en-US" dirty="0">
                <a:latin typeface="Calibri" panose="020F0502020204030204" pitchFamily="34" charset="0"/>
                <a:sym typeface="Lato Light"/>
              </a:rPr>
              <a:t>Les </a:t>
            </a:r>
            <a:r>
              <a:rPr lang="en-US" dirty="0" err="1">
                <a:latin typeface="Calibri" panose="020F0502020204030204" pitchFamily="34" charset="0"/>
                <a:sym typeface="Lato Light"/>
              </a:rPr>
              <a:t>responsabilités</a:t>
            </a:r>
            <a:r>
              <a:rPr lang="en-US" dirty="0">
                <a:latin typeface="Calibri" panose="020F0502020204030204" pitchFamily="34" charset="0"/>
                <a:sym typeface="Lato Light"/>
              </a:rPr>
              <a:t> ne </a:t>
            </a:r>
            <a:r>
              <a:rPr lang="en-US" dirty="0" err="1">
                <a:latin typeface="Calibri" panose="020F0502020204030204" pitchFamily="34" charset="0"/>
                <a:sym typeface="Lato Light"/>
              </a:rPr>
              <a:t>sont</a:t>
            </a:r>
            <a:r>
              <a:rPr lang="en-US" dirty="0">
                <a:latin typeface="Calibri" panose="020F0502020204030204" pitchFamily="34" charset="0"/>
                <a:sym typeface="Lato Light"/>
              </a:rPr>
              <a:t> pas </a:t>
            </a:r>
            <a:r>
              <a:rPr lang="en-US" dirty="0" err="1">
                <a:latin typeface="Calibri" panose="020F0502020204030204" pitchFamily="34" charset="0"/>
                <a:sym typeface="Lato Light"/>
              </a:rPr>
              <a:t>statiques</a:t>
            </a:r>
            <a:r>
              <a:rPr lang="en-US" dirty="0">
                <a:latin typeface="Calibri" panose="020F0502020204030204" pitchFamily="34" charset="0"/>
                <a:sym typeface="Lato Light"/>
              </a:rPr>
              <a:t>.</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TextBox 5">
            <a:extLst>
              <a:ext uri="{FF2B5EF4-FFF2-40B4-BE49-F238E27FC236}">
                <a16:creationId xmlns:a16="http://schemas.microsoft.com/office/drawing/2014/main" id="{5A5A905D-4828-A364-8D17-11B8506BA31B}"/>
              </a:ext>
            </a:extLst>
          </p:cNvPr>
          <p:cNvSpPr txBox="1"/>
          <p:nvPr/>
        </p:nvSpPr>
        <p:spPr>
          <a:xfrm>
            <a:off x="723900" y="1468952"/>
            <a:ext cx="10263890" cy="1569660"/>
          </a:xfrm>
          <a:prstGeom prst="rect">
            <a:avLst/>
          </a:prstGeom>
          <a:noFill/>
        </p:spPr>
        <p:txBody>
          <a:bodyPr wrap="square">
            <a:spAutoFit/>
          </a:bodyPr>
          <a:lstStyle/>
          <a:p>
            <a:pPr algn="ctr">
              <a:spcAft>
                <a:spcPts val="1200"/>
              </a:spcAft>
            </a:pPr>
            <a:r>
              <a:rPr lang="en-US" sz="3200" dirty="0">
                <a:solidFill>
                  <a:schemeClr val="tx2"/>
                </a:solidFill>
                <a:latin typeface="Calibri" panose="020F0502020204030204" pitchFamily="34" charset="0"/>
                <a:ea typeface="Lato Light"/>
                <a:cs typeface="Calibri" panose="020F0502020204030204" pitchFamily="34" charset="0"/>
                <a:sym typeface="Lato Light"/>
              </a:rPr>
              <a:t>Les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mandats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apportent</a:t>
            </a:r>
            <a:r>
              <a:rPr lang="en-US" sz="3200" dirty="0">
                <a:solidFill>
                  <a:schemeClr val="tx2"/>
                </a:solidFill>
                <a:latin typeface="Calibri" panose="020F0502020204030204" pitchFamily="34" charset="0"/>
                <a:ea typeface="Lato Light"/>
                <a:cs typeface="Calibri" panose="020F0502020204030204" pitchFamily="34" charset="0"/>
                <a:sym typeface="Lato Light"/>
              </a:rPr>
              <a:t> de </a:t>
            </a:r>
            <a:r>
              <a:rPr lang="en-US" sz="3200" b="1" dirty="0">
                <a:solidFill>
                  <a:schemeClr val="tx2"/>
                </a:solidFill>
                <a:latin typeface="Calibri" panose="020F0502020204030204" pitchFamily="34" charset="0"/>
                <a:ea typeface="Lato Light"/>
                <a:cs typeface="Calibri" panose="020F0502020204030204" pitchFamily="34" charset="0"/>
                <a:sym typeface="Lato Light"/>
              </a:rPr>
              <a:t>la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clarté</a:t>
            </a:r>
            <a:r>
              <a:rPr lang="en-US" sz="3200" b="1"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a:solidFill>
                  <a:schemeClr val="tx2"/>
                </a:solidFill>
                <a:latin typeface="Calibri" panose="020F0502020204030204" pitchFamily="34" charset="0"/>
                <a:ea typeface="Lato Light"/>
                <a:cs typeface="Calibri" panose="020F0502020204030204" pitchFamily="34" charset="0"/>
                <a:sym typeface="Lato Light"/>
              </a:rPr>
              <a:t>sur qui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est</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responsable</a:t>
            </a:r>
            <a:r>
              <a:rPr lang="en-US" sz="3200" b="1" dirty="0">
                <a:solidFill>
                  <a:schemeClr val="tx2"/>
                </a:solidFill>
                <a:latin typeface="Calibri" panose="020F0502020204030204" pitchFamily="34" charset="0"/>
                <a:ea typeface="Lato Light"/>
                <a:cs typeface="Calibri" panose="020F0502020204030204" pitchFamily="34" charset="0"/>
                <a:sym typeface="Lato Light"/>
              </a:rPr>
              <a:t> de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différents</a:t>
            </a:r>
            <a:r>
              <a:rPr lang="en-US" sz="3200" b="1" dirty="0">
                <a:solidFill>
                  <a:schemeClr val="tx2"/>
                </a:solidFill>
                <a:latin typeface="Calibri" panose="020F0502020204030204" pitchFamily="34" charset="0"/>
                <a:ea typeface="Lato Light"/>
                <a:cs typeface="Calibri" panose="020F0502020204030204" pitchFamily="34" charset="0"/>
                <a:sym typeface="Lato Light"/>
              </a:rPr>
              <a:t>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éléments</a:t>
            </a:r>
            <a:r>
              <a:rPr lang="en-US" sz="3200" b="1"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a:solidFill>
                  <a:schemeClr val="tx2"/>
                </a:solidFill>
                <a:latin typeface="Calibri" panose="020F0502020204030204" pitchFamily="34" charset="0"/>
                <a:ea typeface="Lato Light"/>
                <a:cs typeface="Calibri" panose="020F0502020204030204" pitchFamily="34" charset="0"/>
                <a:sym typeface="Lato Light"/>
              </a:rPr>
              <a:t>de la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chaîne</a:t>
            </a:r>
            <a:r>
              <a:rPr lang="en-US" sz="3200" dirty="0">
                <a:solidFill>
                  <a:schemeClr val="tx2"/>
                </a:solidFill>
                <a:latin typeface="Calibri" panose="020F0502020204030204" pitchFamily="34" charset="0"/>
                <a:ea typeface="Lato Light"/>
                <a:cs typeface="Calibri" panose="020F0502020204030204" pitchFamily="34" charset="0"/>
                <a:sym typeface="Lato Light"/>
              </a:rPr>
              <a:t> de services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d'assainissement</a:t>
            </a:r>
            <a:endParaRPr lang="en-US" sz="3200" b="1" dirty="0">
              <a:solidFill>
                <a:schemeClr val="tx2"/>
              </a:solidFill>
              <a:latin typeface="Calibri" panose="020F0502020204030204" pitchFamily="34" charset="0"/>
              <a:ea typeface="Lato Light"/>
              <a:cs typeface="Calibri" panose="020F0502020204030204" pitchFamily="34" charset="0"/>
              <a:sym typeface="Lato Light"/>
            </a:endParaRPr>
          </a:p>
        </p:txBody>
      </p:sp>
    </p:spTree>
    <p:extLst>
      <p:ext uri="{BB962C8B-B14F-4D97-AF65-F5344CB8AC3E}">
        <p14:creationId xmlns:p14="http://schemas.microsoft.com/office/powerpoint/2010/main" val="386999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13" name="Google Shape;280;p14">
            <a:extLst>
              <a:ext uri="{FF2B5EF4-FFF2-40B4-BE49-F238E27FC236}">
                <a16:creationId xmlns:a16="http://schemas.microsoft.com/office/drawing/2014/main" id="{34245B17-73C4-20F5-0860-B053F79BFE1B}"/>
              </a:ext>
            </a:extLst>
          </p:cNvPr>
          <p:cNvSpPr/>
          <p:nvPr/>
        </p:nvSpPr>
        <p:spPr>
          <a:xfrm>
            <a:off x="3514766" y="1075943"/>
            <a:ext cx="4917989" cy="761888"/>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rgbClr val="002060"/>
                </a:solidFill>
                <a:latin typeface="Calibri" panose="020F0502020204030204" pitchFamily="34" charset="0"/>
                <a:ea typeface="Lato"/>
                <a:cs typeface="Calibri" panose="020F0502020204030204" pitchFamily="34" charset="0"/>
                <a:sym typeface="Lato"/>
              </a:rPr>
              <a:t>Service public national avec un </a:t>
            </a:r>
            <a:r>
              <a:rPr lang="en-GB" sz="1800" dirty="0" err="1">
                <a:solidFill>
                  <a:srgbClr val="002060"/>
                </a:solidFill>
                <a:latin typeface="Calibri" panose="020F0502020204030204" pitchFamily="34" charset="0"/>
                <a:ea typeface="Lato"/>
                <a:cs typeface="Calibri" panose="020F0502020204030204" pitchFamily="34" charset="0"/>
                <a:sym typeface="Lato"/>
              </a:rPr>
              <a:t>mandat</a:t>
            </a:r>
            <a:r>
              <a:rPr lang="en-GB" sz="1800" dirty="0">
                <a:solidFill>
                  <a:srgbClr val="002060"/>
                </a:solidFill>
                <a:latin typeface="Calibri" panose="020F0502020204030204" pitchFamily="34" charset="0"/>
                <a:ea typeface="Lato"/>
                <a:cs typeface="Calibri" panose="020F0502020204030204" pitchFamily="34" charset="0"/>
                <a:sym typeface="Lato"/>
              </a:rPr>
              <a:t> </a:t>
            </a:r>
            <a:r>
              <a:rPr lang="en-GB" sz="1800" dirty="0" err="1">
                <a:solidFill>
                  <a:srgbClr val="002060"/>
                </a:solidFill>
                <a:latin typeface="Calibri" panose="020F0502020204030204" pitchFamily="34" charset="0"/>
                <a:ea typeface="Lato"/>
                <a:cs typeface="Calibri" panose="020F0502020204030204" pitchFamily="34" charset="0"/>
                <a:sym typeface="Lato"/>
              </a:rPr>
              <a:t>intégré</a:t>
            </a:r>
            <a:endParaRPr dirty="0">
              <a:solidFill>
                <a:srgbClr val="002060"/>
              </a:solidFill>
              <a:latin typeface="Calibri" panose="020F0502020204030204" pitchFamily="34" charset="0"/>
              <a:cs typeface="Calibri" panose="020F0502020204030204" pitchFamily="34" charset="0"/>
            </a:endParaRPr>
          </a:p>
        </p:txBody>
      </p:sp>
      <p:sp>
        <p:nvSpPr>
          <p:cNvPr id="14" name="Google Shape;281;p14">
            <a:extLst>
              <a:ext uri="{FF2B5EF4-FFF2-40B4-BE49-F238E27FC236}">
                <a16:creationId xmlns:a16="http://schemas.microsoft.com/office/drawing/2014/main" id="{0073D67C-E3CB-F6D4-1567-D4DEC3D3E85D}"/>
              </a:ext>
            </a:extLst>
          </p:cNvPr>
          <p:cNvSpPr/>
          <p:nvPr/>
        </p:nvSpPr>
        <p:spPr>
          <a:xfrm>
            <a:off x="3514767" y="2165535"/>
            <a:ext cx="4917989" cy="761888"/>
          </a:xfrm>
          <a:prstGeom prst="rect">
            <a:avLst/>
          </a:prstGeom>
          <a:solidFill>
            <a:srgbClr val="6F2875">
              <a:alpha val="4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tx2">
                    <a:lumMod val="75000"/>
                  </a:schemeClr>
                </a:solidFill>
                <a:latin typeface="Calibri" panose="020F0502020204030204" pitchFamily="34" charset="0"/>
                <a:ea typeface="Lato"/>
                <a:cs typeface="Calibri" panose="020F0502020204030204" pitchFamily="34" charset="0"/>
                <a:sym typeface="Lato"/>
              </a:rPr>
              <a:t>Service public </a:t>
            </a:r>
            <a:r>
              <a:rPr lang="en-GB" sz="1800" dirty="0" err="1">
                <a:solidFill>
                  <a:schemeClr val="tx2">
                    <a:lumMod val="75000"/>
                  </a:schemeClr>
                </a:solidFill>
                <a:latin typeface="Calibri" panose="020F0502020204030204" pitchFamily="34" charset="0"/>
                <a:ea typeface="Lato"/>
                <a:cs typeface="Calibri" panose="020F0502020204030204" pitchFamily="34" charset="0"/>
                <a:sym typeface="Lato"/>
              </a:rPr>
              <a:t>infranational</a:t>
            </a:r>
            <a:r>
              <a:rPr lang="en-GB" sz="1800" dirty="0">
                <a:solidFill>
                  <a:schemeClr val="tx2">
                    <a:lumMod val="75000"/>
                  </a:schemeClr>
                </a:solidFill>
                <a:latin typeface="Calibri" panose="020F0502020204030204" pitchFamily="34" charset="0"/>
                <a:ea typeface="Lato"/>
                <a:cs typeface="Calibri" panose="020F0502020204030204" pitchFamily="34" charset="0"/>
                <a:sym typeface="Lato"/>
              </a:rPr>
              <a:t> avec un </a:t>
            </a:r>
            <a:r>
              <a:rPr lang="en-GB" sz="1800" dirty="0" err="1">
                <a:solidFill>
                  <a:schemeClr val="tx2">
                    <a:lumMod val="75000"/>
                  </a:schemeClr>
                </a:solidFill>
                <a:latin typeface="Calibri" panose="020F0502020204030204" pitchFamily="34" charset="0"/>
                <a:ea typeface="Lato"/>
                <a:cs typeface="Calibri" panose="020F0502020204030204" pitchFamily="34" charset="0"/>
                <a:sym typeface="Lato"/>
              </a:rPr>
              <a:t>mandat</a:t>
            </a:r>
            <a:r>
              <a:rPr lang="en-GB" sz="1800" dirty="0">
                <a:solidFill>
                  <a:schemeClr val="tx2">
                    <a:lumMod val="75000"/>
                  </a:schemeClr>
                </a:solidFill>
                <a:latin typeface="Calibri" panose="020F0502020204030204" pitchFamily="34" charset="0"/>
                <a:ea typeface="Lato"/>
                <a:cs typeface="Calibri" panose="020F0502020204030204" pitchFamily="34" charset="0"/>
                <a:sym typeface="Lato"/>
              </a:rPr>
              <a:t> </a:t>
            </a:r>
            <a:r>
              <a:rPr lang="en-GB" sz="1800" dirty="0" err="1">
                <a:solidFill>
                  <a:schemeClr val="tx2">
                    <a:lumMod val="75000"/>
                  </a:schemeClr>
                </a:solidFill>
                <a:latin typeface="Calibri" panose="020F0502020204030204" pitchFamily="34" charset="0"/>
                <a:ea typeface="Lato"/>
                <a:cs typeface="Calibri" panose="020F0502020204030204" pitchFamily="34" charset="0"/>
                <a:sym typeface="Lato"/>
              </a:rPr>
              <a:t>intégré</a:t>
            </a:r>
            <a:endParaRPr lang="en-GB" sz="1800" dirty="0">
              <a:solidFill>
                <a:schemeClr val="tx2">
                  <a:lumMod val="75000"/>
                </a:schemeClr>
              </a:solidFill>
              <a:latin typeface="Calibri" panose="020F0502020204030204" pitchFamily="34" charset="0"/>
              <a:ea typeface="Lato"/>
              <a:cs typeface="Calibri" panose="020F0502020204030204" pitchFamily="34" charset="0"/>
              <a:sym typeface="Lato"/>
            </a:endParaRPr>
          </a:p>
        </p:txBody>
      </p:sp>
      <p:sp>
        <p:nvSpPr>
          <p:cNvPr id="15" name="Google Shape;282;p14">
            <a:extLst>
              <a:ext uri="{FF2B5EF4-FFF2-40B4-BE49-F238E27FC236}">
                <a16:creationId xmlns:a16="http://schemas.microsoft.com/office/drawing/2014/main" id="{2C70B744-30B0-42BD-12E6-9B1F6192BB65}"/>
              </a:ext>
            </a:extLst>
          </p:cNvPr>
          <p:cNvSpPr/>
          <p:nvPr/>
        </p:nvSpPr>
        <p:spPr>
          <a:xfrm>
            <a:off x="3514768" y="3264044"/>
            <a:ext cx="4917989" cy="761888"/>
          </a:xfrm>
          <a:prstGeom prst="rect">
            <a:avLst/>
          </a:prstGeom>
          <a:solidFill>
            <a:srgbClr val="6F2875">
              <a:alpha val="6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Service public national et </a:t>
            </a:r>
            <a:r>
              <a:rPr lang="en-GB" sz="1800" dirty="0" err="1">
                <a:solidFill>
                  <a:schemeClr val="lt1"/>
                </a:solidFill>
                <a:latin typeface="Calibri" panose="020F0502020204030204" pitchFamily="34" charset="0"/>
                <a:ea typeface="Lato"/>
                <a:cs typeface="Calibri" panose="020F0502020204030204" pitchFamily="34" charset="0"/>
                <a:sym typeface="Lato"/>
              </a:rPr>
              <a:t>gouvernement</a:t>
            </a:r>
            <a:r>
              <a:rPr lang="en-GB" sz="1800" dirty="0">
                <a:solidFill>
                  <a:schemeClr val="lt1"/>
                </a:solidFill>
                <a:latin typeface="Calibri" panose="020F0502020204030204" pitchFamily="34" charset="0"/>
                <a:ea typeface="Lato"/>
                <a:cs typeface="Calibri" panose="020F0502020204030204" pitchFamily="34" charset="0"/>
                <a:sym typeface="Lato"/>
              </a:rPr>
              <a:t> local avec un </a:t>
            </a:r>
            <a:r>
              <a:rPr lang="en-GB" sz="1800" dirty="0" err="1">
                <a:solidFill>
                  <a:schemeClr val="lt1"/>
                </a:solidFill>
                <a:latin typeface="Calibri" panose="020F0502020204030204" pitchFamily="34" charset="0"/>
                <a:ea typeface="Lato"/>
                <a:cs typeface="Calibri" panose="020F0502020204030204" pitchFamily="34" charset="0"/>
                <a:sym typeface="Lato"/>
              </a:rPr>
              <a:t>mandat</a:t>
            </a:r>
            <a:r>
              <a:rPr lang="en-GB" sz="1800" dirty="0">
                <a:solidFill>
                  <a:schemeClr val="lt1"/>
                </a:solidFill>
                <a:latin typeface="Calibri" panose="020F0502020204030204" pitchFamily="34" charset="0"/>
                <a:ea typeface="Lato"/>
                <a:cs typeface="Calibri" panose="020F0502020204030204" pitchFamily="34" charset="0"/>
                <a:sym typeface="Lato"/>
              </a:rPr>
              <a:t> </a:t>
            </a:r>
            <a:r>
              <a:rPr lang="en-GB" sz="1800" dirty="0" err="1">
                <a:solidFill>
                  <a:schemeClr val="lt1"/>
                </a:solidFill>
                <a:latin typeface="Calibri" panose="020F0502020204030204" pitchFamily="34" charset="0"/>
                <a:ea typeface="Lato"/>
                <a:cs typeface="Calibri" panose="020F0502020204030204" pitchFamily="34" charset="0"/>
                <a:sym typeface="Lato"/>
              </a:rPr>
              <a:t>partagé</a:t>
            </a:r>
            <a:endParaRPr dirty="0">
              <a:latin typeface="Calibri" panose="020F0502020204030204" pitchFamily="34" charset="0"/>
              <a:cs typeface="Calibri" panose="020F0502020204030204" pitchFamily="34" charset="0"/>
            </a:endParaRPr>
          </a:p>
        </p:txBody>
      </p:sp>
      <p:sp>
        <p:nvSpPr>
          <p:cNvPr id="16" name="Google Shape;283;p14">
            <a:extLst>
              <a:ext uri="{FF2B5EF4-FFF2-40B4-BE49-F238E27FC236}">
                <a16:creationId xmlns:a16="http://schemas.microsoft.com/office/drawing/2014/main" id="{8045AC3D-C612-4657-9A8C-A4024948C5ED}"/>
              </a:ext>
            </a:extLst>
          </p:cNvPr>
          <p:cNvSpPr/>
          <p:nvPr/>
        </p:nvSpPr>
        <p:spPr>
          <a:xfrm>
            <a:off x="3514769" y="4258555"/>
            <a:ext cx="4917989" cy="761888"/>
          </a:xfrm>
          <a:prstGeom prst="rect">
            <a:avLst/>
          </a:prstGeom>
          <a:solidFill>
            <a:srgbClr val="6F2875">
              <a:alpha val="8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panose="020F0502020204030204" pitchFamily="34" charset="0"/>
                <a:ea typeface="Lato"/>
                <a:cs typeface="Calibri" panose="020F0502020204030204" pitchFamily="34" charset="0"/>
                <a:sym typeface="Lato"/>
              </a:rPr>
              <a:t>Service public </a:t>
            </a:r>
            <a:r>
              <a:rPr lang="en-GB" sz="1800" dirty="0" err="1">
                <a:solidFill>
                  <a:schemeClr val="lt1"/>
                </a:solidFill>
                <a:latin typeface="Calibri" panose="020F0502020204030204" pitchFamily="34" charset="0"/>
                <a:ea typeface="Lato"/>
                <a:cs typeface="Calibri" panose="020F0502020204030204" pitchFamily="34" charset="0"/>
                <a:sym typeface="Lato"/>
              </a:rPr>
              <a:t>infranational</a:t>
            </a:r>
            <a:r>
              <a:rPr lang="en-GB" sz="1800" dirty="0">
                <a:solidFill>
                  <a:schemeClr val="lt1"/>
                </a:solidFill>
                <a:latin typeface="Calibri" panose="020F0502020204030204" pitchFamily="34" charset="0"/>
                <a:ea typeface="Lato"/>
                <a:cs typeface="Calibri" panose="020F0502020204030204" pitchFamily="34" charset="0"/>
                <a:sym typeface="Lato"/>
              </a:rPr>
              <a:t> et </a:t>
            </a:r>
            <a:r>
              <a:rPr lang="en-GB" sz="1800" dirty="0" err="1">
                <a:solidFill>
                  <a:schemeClr val="lt1"/>
                </a:solidFill>
                <a:latin typeface="Calibri" panose="020F0502020204030204" pitchFamily="34" charset="0"/>
                <a:ea typeface="Lato"/>
                <a:cs typeface="Calibri" panose="020F0502020204030204" pitchFamily="34" charset="0"/>
                <a:sym typeface="Lato"/>
              </a:rPr>
              <a:t>gouvernement</a:t>
            </a:r>
            <a:r>
              <a:rPr lang="en-GB" sz="1800" dirty="0">
                <a:solidFill>
                  <a:schemeClr val="lt1"/>
                </a:solidFill>
                <a:latin typeface="Calibri" panose="020F0502020204030204" pitchFamily="34" charset="0"/>
                <a:ea typeface="Lato"/>
                <a:cs typeface="Calibri" panose="020F0502020204030204" pitchFamily="34" charset="0"/>
                <a:sym typeface="Lato"/>
              </a:rPr>
              <a:t> local avec un </a:t>
            </a:r>
            <a:r>
              <a:rPr lang="en-GB" sz="1800" dirty="0" err="1">
                <a:solidFill>
                  <a:schemeClr val="lt1"/>
                </a:solidFill>
                <a:latin typeface="Calibri" panose="020F0502020204030204" pitchFamily="34" charset="0"/>
                <a:ea typeface="Lato"/>
                <a:cs typeface="Calibri" panose="020F0502020204030204" pitchFamily="34" charset="0"/>
                <a:sym typeface="Lato"/>
              </a:rPr>
              <a:t>mandat</a:t>
            </a:r>
            <a:r>
              <a:rPr lang="en-GB" sz="1800" dirty="0">
                <a:solidFill>
                  <a:schemeClr val="lt1"/>
                </a:solidFill>
                <a:latin typeface="Calibri" panose="020F0502020204030204" pitchFamily="34" charset="0"/>
                <a:ea typeface="Lato"/>
                <a:cs typeface="Calibri" panose="020F0502020204030204" pitchFamily="34" charset="0"/>
                <a:sym typeface="Lato"/>
              </a:rPr>
              <a:t> </a:t>
            </a:r>
            <a:r>
              <a:rPr lang="en-GB" sz="1800" dirty="0" err="1">
                <a:solidFill>
                  <a:schemeClr val="lt1"/>
                </a:solidFill>
                <a:latin typeface="Calibri" panose="020F0502020204030204" pitchFamily="34" charset="0"/>
                <a:ea typeface="Lato"/>
                <a:cs typeface="Calibri" panose="020F0502020204030204" pitchFamily="34" charset="0"/>
                <a:sym typeface="Lato"/>
              </a:rPr>
              <a:t>intégré</a:t>
            </a:r>
            <a:endParaRPr dirty="0">
              <a:latin typeface="Calibri" panose="020F0502020204030204" pitchFamily="34" charset="0"/>
              <a:cs typeface="Calibri" panose="020F0502020204030204" pitchFamily="34" charset="0"/>
            </a:endParaRPr>
          </a:p>
        </p:txBody>
      </p:sp>
      <p:sp>
        <p:nvSpPr>
          <p:cNvPr id="17" name="Google Shape;284;p14">
            <a:extLst>
              <a:ext uri="{FF2B5EF4-FFF2-40B4-BE49-F238E27FC236}">
                <a16:creationId xmlns:a16="http://schemas.microsoft.com/office/drawing/2014/main" id="{F73189D5-C42B-E78C-0628-DB37EDE5DABA}"/>
              </a:ext>
            </a:extLst>
          </p:cNvPr>
          <p:cNvSpPr/>
          <p:nvPr/>
        </p:nvSpPr>
        <p:spPr>
          <a:xfrm>
            <a:off x="3514770" y="5308661"/>
            <a:ext cx="4917989"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err="1">
                <a:solidFill>
                  <a:schemeClr val="lt1"/>
                </a:solidFill>
                <a:latin typeface="Calibri" panose="020F0502020204030204" pitchFamily="34" charset="0"/>
                <a:ea typeface="Lato"/>
                <a:cs typeface="Calibri" panose="020F0502020204030204" pitchFamily="34" charset="0"/>
                <a:sym typeface="Lato"/>
              </a:rPr>
              <a:t>Gouvernement</a:t>
            </a:r>
            <a:r>
              <a:rPr lang="en-GB" sz="1800" dirty="0">
                <a:solidFill>
                  <a:schemeClr val="lt1"/>
                </a:solidFill>
                <a:latin typeface="Calibri" panose="020F0502020204030204" pitchFamily="34" charset="0"/>
                <a:ea typeface="Lato"/>
                <a:cs typeface="Calibri" panose="020F0502020204030204" pitchFamily="34" charset="0"/>
                <a:sym typeface="Lato"/>
              </a:rPr>
              <a:t> local avec un </a:t>
            </a:r>
            <a:r>
              <a:rPr lang="en-GB" sz="1800" dirty="0" err="1">
                <a:solidFill>
                  <a:schemeClr val="lt1"/>
                </a:solidFill>
                <a:latin typeface="Calibri" panose="020F0502020204030204" pitchFamily="34" charset="0"/>
                <a:ea typeface="Lato"/>
                <a:cs typeface="Calibri" panose="020F0502020204030204" pitchFamily="34" charset="0"/>
                <a:sym typeface="Lato"/>
              </a:rPr>
              <a:t>mandat</a:t>
            </a:r>
            <a:r>
              <a:rPr lang="en-GB" sz="1800" dirty="0">
                <a:solidFill>
                  <a:schemeClr val="lt1"/>
                </a:solidFill>
                <a:latin typeface="Calibri" panose="020F0502020204030204" pitchFamily="34" charset="0"/>
                <a:ea typeface="Lato"/>
                <a:cs typeface="Calibri" panose="020F0502020204030204" pitchFamily="34" charset="0"/>
                <a:sym typeface="Lato"/>
              </a:rPr>
              <a:t> </a:t>
            </a:r>
            <a:r>
              <a:rPr lang="en-GB" sz="1800" dirty="0" err="1">
                <a:solidFill>
                  <a:schemeClr val="lt1"/>
                </a:solidFill>
                <a:latin typeface="Calibri" panose="020F0502020204030204" pitchFamily="34" charset="0"/>
                <a:ea typeface="Lato"/>
                <a:cs typeface="Calibri" panose="020F0502020204030204" pitchFamily="34" charset="0"/>
                <a:sym typeface="Lato"/>
              </a:rPr>
              <a:t>intégré</a:t>
            </a:r>
            <a:endParaRPr lang="en-GB" sz="1800" dirty="0">
              <a:solidFill>
                <a:schemeClr val="lt1"/>
              </a:solidFill>
              <a:latin typeface="Calibri" panose="020F0502020204030204" pitchFamily="34" charset="0"/>
              <a:ea typeface="Lato"/>
              <a:cs typeface="Calibri" panose="020F0502020204030204" pitchFamily="34" charset="0"/>
              <a:sym typeface="Lato"/>
            </a:endParaRPr>
          </a:p>
        </p:txBody>
      </p:sp>
      <p:sp>
        <p:nvSpPr>
          <p:cNvPr id="18" name="Google Shape;285;p14">
            <a:extLst>
              <a:ext uri="{FF2B5EF4-FFF2-40B4-BE49-F238E27FC236}">
                <a16:creationId xmlns:a16="http://schemas.microsoft.com/office/drawing/2014/main" id="{DB9B4A50-BF7A-BE3B-AA3D-D8BCD31912D9}"/>
              </a:ext>
            </a:extLst>
          </p:cNvPr>
          <p:cNvSpPr txBox="1">
            <a:spLocks/>
          </p:cNvSpPr>
          <p:nvPr/>
        </p:nvSpPr>
        <p:spPr>
          <a:xfrm>
            <a:off x="3374598" y="1"/>
            <a:ext cx="5058157" cy="1087788"/>
          </a:xfrm>
          <a:prstGeom prst="rect">
            <a:avLst/>
          </a:prstGeom>
          <a:noFill/>
          <a:ln>
            <a:noFill/>
          </a:ln>
        </p:spPr>
        <p:txBody>
          <a:bodyPr spcFirstLastPara="1" wrap="square" lIns="91425" tIns="45700" rIns="91425" bIns="45700" anchor="ctr" anchorCtr="0">
            <a:normAutofit fontScale="925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endParaRPr lang="en-GB" sz="4000" b="1" dirty="0">
              <a:solidFill>
                <a:srgbClr val="6F2875"/>
              </a:solidFill>
              <a:latin typeface="Calibri" panose="020F0502020204030204" pitchFamily="34" charset="0"/>
              <a:ea typeface="Lato"/>
              <a:cs typeface="Calibri" panose="020F0502020204030204" pitchFamily="34" charset="0"/>
              <a:sym typeface="Lato"/>
            </a:endParaRPr>
          </a:p>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Les structures de </a:t>
            </a:r>
            <a:r>
              <a:rPr lang="en-GB" sz="4000" b="1" dirty="0" err="1">
                <a:solidFill>
                  <a:srgbClr val="6F2875"/>
                </a:solidFill>
                <a:latin typeface="Calibri" panose="020F0502020204030204" pitchFamily="34" charset="0"/>
                <a:ea typeface="Lato"/>
                <a:cs typeface="Calibri" panose="020F0502020204030204" pitchFamily="34" charset="0"/>
                <a:sym typeface="Lato"/>
              </a:rPr>
              <a:t>mandat</a:t>
            </a:r>
            <a:endParaRPr lang="en-GB" sz="4000" b="1" dirty="0">
              <a:solidFill>
                <a:srgbClr val="6F2875"/>
              </a:solidFill>
            </a:endParaRPr>
          </a:p>
        </p:txBody>
      </p:sp>
    </p:spTree>
    <p:extLst>
      <p:ext uri="{BB962C8B-B14F-4D97-AF65-F5344CB8AC3E}">
        <p14:creationId xmlns:p14="http://schemas.microsoft.com/office/powerpoint/2010/main" val="1590520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1021577" y="1404589"/>
            <a:ext cx="10148846" cy="2606721"/>
            <a:chOff x="3386546" y="799370"/>
            <a:chExt cx="6003119" cy="1541895"/>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386546" y="799370"/>
              <a:ext cx="5347336" cy="586918"/>
            </a:xfrm>
            <a:prstGeom prst="rect">
              <a:avLst/>
            </a:prstGeom>
            <a:noFill/>
            <a:ln>
              <a:noFill/>
            </a:ln>
          </p:spPr>
        </p:pic>
        <p:pic>
          <p:nvPicPr>
            <p:cNvPr id="3" name="Google Shape;275;p14">
              <a:extLst>
                <a:ext uri="{FF2B5EF4-FFF2-40B4-BE49-F238E27FC236}">
                  <a16:creationId xmlns:a16="http://schemas.microsoft.com/office/drawing/2014/main" id="{07475F66-20BA-8383-919C-85AD8AA874AE}"/>
                </a:ext>
              </a:extLst>
            </p:cNvPr>
            <p:cNvPicPr preferRelativeResize="0"/>
            <p:nvPr/>
          </p:nvPicPr>
          <p:blipFill rotWithShape="1">
            <a:blip r:embed="rId3">
              <a:alphaModFix/>
            </a:blip>
            <a:srcRect l="11487" t="23473" r="1073" b="40762"/>
            <a:stretch/>
          </p:blipFill>
          <p:spPr>
            <a:xfrm>
              <a:off x="3445864" y="1468500"/>
              <a:ext cx="5943801" cy="872765"/>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3376314" y="244134"/>
            <a:ext cx="5539653"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Structure du </a:t>
            </a:r>
            <a:r>
              <a:rPr lang="en-GB" sz="4000" b="1" dirty="0" err="1">
                <a:solidFill>
                  <a:srgbClr val="6F2875"/>
                </a:solidFill>
                <a:latin typeface="Calibri" panose="020F0502020204030204" pitchFamily="34" charset="0"/>
                <a:ea typeface="Lato"/>
                <a:cs typeface="Calibri" panose="020F0502020204030204" pitchFamily="34" charset="0"/>
                <a:sym typeface="Lato"/>
              </a:rPr>
              <a:t>mandat</a:t>
            </a:r>
            <a:r>
              <a:rPr lang="en-GB" sz="4000" b="1" dirty="0">
                <a:solidFill>
                  <a:srgbClr val="6F2875"/>
                </a:solidFill>
                <a:latin typeface="Calibri" panose="020F0502020204030204" pitchFamily="34" charset="0"/>
                <a:ea typeface="Lato"/>
                <a:cs typeface="Calibri" panose="020F0502020204030204" pitchFamily="34" charset="0"/>
                <a:sym typeface="Lato"/>
              </a:rPr>
              <a:t> : </a:t>
            </a:r>
            <a:r>
              <a:rPr lang="en-GB" sz="4000" b="1" dirty="0" err="1">
                <a:solidFill>
                  <a:srgbClr val="6F2875"/>
                </a:solidFill>
                <a:latin typeface="Calibri" panose="020F0502020204030204" pitchFamily="34" charset="0"/>
                <a:ea typeface="Lato"/>
                <a:cs typeface="Calibri" panose="020F0502020204030204" pitchFamily="34" charset="0"/>
                <a:sym typeface="Lato"/>
              </a:rPr>
              <a:t>Sénégal</a:t>
            </a:r>
            <a:endParaRPr lang="en-GB" sz="4000" b="1" dirty="0">
              <a:solidFill>
                <a:srgbClr val="6F2875"/>
              </a:solidFill>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1514684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1031240" y="1360742"/>
            <a:ext cx="10173404" cy="2651699"/>
            <a:chOff x="3387624" y="1858807"/>
            <a:chExt cx="6060279" cy="1579612"/>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407932" y="1858807"/>
              <a:ext cx="5347336" cy="586918"/>
            </a:xfrm>
            <a:prstGeom prst="rect">
              <a:avLst/>
            </a:prstGeom>
            <a:noFill/>
            <a:ln>
              <a:noFill/>
            </a:ln>
          </p:spPr>
        </p:pic>
        <p:pic>
          <p:nvPicPr>
            <p:cNvPr id="5" name="Google Shape;276;p14">
              <a:extLst>
                <a:ext uri="{FF2B5EF4-FFF2-40B4-BE49-F238E27FC236}">
                  <a16:creationId xmlns:a16="http://schemas.microsoft.com/office/drawing/2014/main" id="{6EEDFC1A-B77C-BD75-AB60-AEB79FCB4472}"/>
                </a:ext>
              </a:extLst>
            </p:cNvPr>
            <p:cNvPicPr preferRelativeResize="0"/>
            <p:nvPr/>
          </p:nvPicPr>
          <p:blipFill rotWithShape="1">
            <a:blip r:embed="rId4">
              <a:alphaModFix/>
            </a:blip>
            <a:srcRect l="10991" r="222" b="49412"/>
            <a:stretch/>
          </p:blipFill>
          <p:spPr>
            <a:xfrm>
              <a:off x="3387624" y="2423477"/>
              <a:ext cx="6060279" cy="1014942"/>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2763570" y="244134"/>
            <a:ext cx="6708744"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Structure du </a:t>
            </a:r>
            <a:r>
              <a:rPr lang="en-GB" sz="4000" b="1" dirty="0" err="1">
                <a:solidFill>
                  <a:srgbClr val="6F2875"/>
                </a:solidFill>
                <a:latin typeface="Calibri" panose="020F0502020204030204" pitchFamily="34" charset="0"/>
                <a:ea typeface="Lato"/>
                <a:cs typeface="Calibri" panose="020F0502020204030204" pitchFamily="34" charset="0"/>
                <a:sym typeface="Lato"/>
              </a:rPr>
              <a:t>mandat</a:t>
            </a:r>
            <a:r>
              <a:rPr lang="en-GB" sz="4000" b="1" dirty="0">
                <a:solidFill>
                  <a:srgbClr val="6F2875"/>
                </a:solidFill>
                <a:latin typeface="Calibri" panose="020F0502020204030204" pitchFamily="34" charset="0"/>
                <a:ea typeface="Lato"/>
                <a:cs typeface="Calibri" panose="020F0502020204030204" pitchFamily="34" charset="0"/>
                <a:sym typeface="Lato"/>
              </a:rPr>
              <a:t> : Dar Es Salaam</a:t>
            </a:r>
            <a:endParaRPr lang="en-GB" sz="4000" b="1" dirty="0">
              <a:solidFill>
                <a:srgbClr val="6F2875"/>
              </a:solidFill>
            </a:endParaRPr>
          </a:p>
        </p:txBody>
      </p:sp>
    </p:spTree>
    <p:extLst>
      <p:ext uri="{BB962C8B-B14F-4D97-AF65-F5344CB8AC3E}">
        <p14:creationId xmlns:p14="http://schemas.microsoft.com/office/powerpoint/2010/main" val="3035606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957500" y="1356139"/>
            <a:ext cx="10331591" cy="2774528"/>
            <a:chOff x="3324670" y="799370"/>
            <a:chExt cx="6175072" cy="1658303"/>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324670" y="799370"/>
              <a:ext cx="5409212" cy="586918"/>
            </a:xfrm>
            <a:prstGeom prst="rect">
              <a:avLst/>
            </a:prstGeom>
            <a:noFill/>
            <a:ln>
              <a:noFill/>
            </a:ln>
          </p:spPr>
        </p:pic>
        <p:pic>
          <p:nvPicPr>
            <p:cNvPr id="6" name="Google Shape;277;p14">
              <a:extLst>
                <a:ext uri="{FF2B5EF4-FFF2-40B4-BE49-F238E27FC236}">
                  <a16:creationId xmlns:a16="http://schemas.microsoft.com/office/drawing/2014/main" id="{B5E1CB27-4FC1-2891-D37D-C32B2BF3C84A}"/>
                </a:ext>
              </a:extLst>
            </p:cNvPr>
            <p:cNvPicPr preferRelativeResize="0"/>
            <p:nvPr/>
          </p:nvPicPr>
          <p:blipFill rotWithShape="1">
            <a:blip r:embed="rId4">
              <a:alphaModFix/>
            </a:blip>
            <a:srcRect l="10414" r="1785" b="47872"/>
            <a:stretch/>
          </p:blipFill>
          <p:spPr>
            <a:xfrm>
              <a:off x="3324670" y="1401777"/>
              <a:ext cx="6175072" cy="1055896"/>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3420924" y="241692"/>
            <a:ext cx="5404742"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Structure du </a:t>
            </a:r>
            <a:r>
              <a:rPr lang="en-GB" sz="4000" b="1" dirty="0" err="1">
                <a:solidFill>
                  <a:srgbClr val="6F2875"/>
                </a:solidFill>
                <a:latin typeface="Calibri" panose="020F0502020204030204" pitchFamily="34" charset="0"/>
                <a:ea typeface="Lato"/>
                <a:cs typeface="Calibri" panose="020F0502020204030204" pitchFamily="34" charset="0"/>
                <a:sym typeface="Lato"/>
              </a:rPr>
              <a:t>mandat</a:t>
            </a:r>
            <a:r>
              <a:rPr lang="en-GB" sz="4000" b="1" dirty="0">
                <a:solidFill>
                  <a:srgbClr val="6F2875"/>
                </a:solidFill>
                <a:latin typeface="Calibri" panose="020F0502020204030204" pitchFamily="34" charset="0"/>
                <a:ea typeface="Lato"/>
                <a:cs typeface="Calibri" panose="020F0502020204030204" pitchFamily="34" charset="0"/>
                <a:sym typeface="Lato"/>
              </a:rPr>
              <a:t> : Kampala</a:t>
            </a:r>
            <a:endParaRPr lang="en-GB" sz="4000" b="1" dirty="0">
              <a:solidFill>
                <a:srgbClr val="6F2875"/>
              </a:solidFill>
            </a:endParaRPr>
          </a:p>
        </p:txBody>
      </p:sp>
    </p:spTree>
    <p:extLst>
      <p:ext uri="{BB962C8B-B14F-4D97-AF65-F5344CB8AC3E}">
        <p14:creationId xmlns:p14="http://schemas.microsoft.com/office/powerpoint/2010/main" val="3336794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1252947" y="1360342"/>
            <a:ext cx="10094501" cy="2643622"/>
            <a:chOff x="3386546" y="799370"/>
            <a:chExt cx="6175073" cy="1617173"/>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386546" y="799370"/>
              <a:ext cx="5347336" cy="586918"/>
            </a:xfrm>
            <a:prstGeom prst="rect">
              <a:avLst/>
            </a:prstGeom>
            <a:noFill/>
            <a:ln>
              <a:noFill/>
            </a:ln>
          </p:spPr>
        </p:pic>
        <p:pic>
          <p:nvPicPr>
            <p:cNvPr id="8" name="Google Shape;278;p14">
              <a:extLst>
                <a:ext uri="{FF2B5EF4-FFF2-40B4-BE49-F238E27FC236}">
                  <a16:creationId xmlns:a16="http://schemas.microsoft.com/office/drawing/2014/main" id="{C8D6E361-53E1-5AB5-03C4-40E1A3914A18}"/>
                </a:ext>
              </a:extLst>
            </p:cNvPr>
            <p:cNvPicPr preferRelativeResize="0"/>
            <p:nvPr/>
          </p:nvPicPr>
          <p:blipFill rotWithShape="1">
            <a:blip r:embed="rId4">
              <a:alphaModFix/>
            </a:blip>
            <a:srcRect l="11321" r="722" b="50975"/>
            <a:stretch/>
          </p:blipFill>
          <p:spPr>
            <a:xfrm>
              <a:off x="3386546" y="1386288"/>
              <a:ext cx="6175073" cy="1030255"/>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3200640" y="244134"/>
            <a:ext cx="6199114"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Structure du </a:t>
            </a:r>
            <a:r>
              <a:rPr lang="en-GB" sz="4000" b="1" dirty="0" err="1">
                <a:solidFill>
                  <a:srgbClr val="6F2875"/>
                </a:solidFill>
                <a:latin typeface="Calibri" panose="020F0502020204030204" pitchFamily="34" charset="0"/>
                <a:ea typeface="Lato"/>
                <a:cs typeface="Calibri" panose="020F0502020204030204" pitchFamily="34" charset="0"/>
                <a:sym typeface="Lato"/>
              </a:rPr>
              <a:t>mandat</a:t>
            </a:r>
            <a:r>
              <a:rPr lang="en-GB" sz="4000" b="1" dirty="0">
                <a:solidFill>
                  <a:srgbClr val="6F2875"/>
                </a:solidFill>
                <a:latin typeface="Calibri" panose="020F0502020204030204" pitchFamily="34" charset="0"/>
                <a:ea typeface="Lato"/>
                <a:cs typeface="Calibri" panose="020F0502020204030204" pitchFamily="34" charset="0"/>
                <a:sym typeface="Lato"/>
              </a:rPr>
              <a:t> : Dhaka Nord</a:t>
            </a:r>
            <a:endParaRPr lang="en-GB" sz="4000" b="1" dirty="0">
              <a:solidFill>
                <a:srgbClr val="6F2875"/>
              </a:solidFill>
            </a:endParaRPr>
          </a:p>
        </p:txBody>
      </p:sp>
    </p:spTree>
    <p:extLst>
      <p:ext uri="{BB962C8B-B14F-4D97-AF65-F5344CB8AC3E}">
        <p14:creationId xmlns:p14="http://schemas.microsoft.com/office/powerpoint/2010/main" val="1183078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grpSp>
        <p:nvGrpSpPr>
          <p:cNvPr id="12" name="Group 11">
            <a:extLst>
              <a:ext uri="{FF2B5EF4-FFF2-40B4-BE49-F238E27FC236}">
                <a16:creationId xmlns:a16="http://schemas.microsoft.com/office/drawing/2014/main" id="{ABA78466-5F8F-2907-CCEC-B7C3190E6660}"/>
              </a:ext>
            </a:extLst>
          </p:cNvPr>
          <p:cNvGrpSpPr/>
          <p:nvPr/>
        </p:nvGrpSpPr>
        <p:grpSpPr>
          <a:xfrm>
            <a:off x="1195455" y="1286718"/>
            <a:ext cx="10272645" cy="2712893"/>
            <a:chOff x="3386546" y="799370"/>
            <a:chExt cx="6273928" cy="1656875"/>
          </a:xfrm>
        </p:grpSpPr>
        <p:pic>
          <p:nvPicPr>
            <p:cNvPr id="2" name="Google Shape;274;p14">
              <a:extLst>
                <a:ext uri="{FF2B5EF4-FFF2-40B4-BE49-F238E27FC236}">
                  <a16:creationId xmlns:a16="http://schemas.microsoft.com/office/drawing/2014/main" id="{CB2236C8-8458-EDBA-A202-FDD8037F0565}"/>
                </a:ext>
              </a:extLst>
            </p:cNvPr>
            <p:cNvPicPr preferRelativeResize="0"/>
            <p:nvPr/>
          </p:nvPicPr>
          <p:blipFill rotWithShape="1">
            <a:blip r:embed="rId3">
              <a:alphaModFix/>
            </a:blip>
            <a:srcRect l="10809" r="10538" b="77966"/>
            <a:stretch/>
          </p:blipFill>
          <p:spPr>
            <a:xfrm>
              <a:off x="3386546" y="799370"/>
              <a:ext cx="5347336" cy="586918"/>
            </a:xfrm>
            <a:prstGeom prst="rect">
              <a:avLst/>
            </a:prstGeom>
            <a:noFill/>
            <a:ln>
              <a:noFill/>
            </a:ln>
          </p:spPr>
        </p:pic>
        <p:pic>
          <p:nvPicPr>
            <p:cNvPr id="9" name="Google Shape;279;p14">
              <a:extLst>
                <a:ext uri="{FF2B5EF4-FFF2-40B4-BE49-F238E27FC236}">
                  <a16:creationId xmlns:a16="http://schemas.microsoft.com/office/drawing/2014/main" id="{575ED15D-9CE7-5040-D9B1-F0CD9929CB2D}"/>
                </a:ext>
              </a:extLst>
            </p:cNvPr>
            <p:cNvPicPr preferRelativeResize="0"/>
            <p:nvPr/>
          </p:nvPicPr>
          <p:blipFill rotWithShape="1">
            <a:blip r:embed="rId4">
              <a:alphaModFix/>
            </a:blip>
            <a:srcRect l="10533" t="50892" r="1013"/>
            <a:stretch/>
          </p:blipFill>
          <p:spPr>
            <a:xfrm>
              <a:off x="3386546" y="1386288"/>
              <a:ext cx="6273928" cy="1069957"/>
            </a:xfrm>
            <a:prstGeom prst="rect">
              <a:avLst/>
            </a:prstGeom>
            <a:noFill/>
            <a:ln>
              <a:noFill/>
            </a:ln>
          </p:spPr>
        </p:pic>
      </p:grpSp>
      <p:sp>
        <p:nvSpPr>
          <p:cNvPr id="10" name="Google Shape;285;p14">
            <a:extLst>
              <a:ext uri="{FF2B5EF4-FFF2-40B4-BE49-F238E27FC236}">
                <a16:creationId xmlns:a16="http://schemas.microsoft.com/office/drawing/2014/main" id="{FF481D16-8F5E-6027-C1C4-8779597C3A11}"/>
              </a:ext>
            </a:extLst>
          </p:cNvPr>
          <p:cNvSpPr txBox="1">
            <a:spLocks/>
          </p:cNvSpPr>
          <p:nvPr/>
        </p:nvSpPr>
        <p:spPr>
          <a:xfrm>
            <a:off x="3341163" y="244134"/>
            <a:ext cx="5509673" cy="872765"/>
          </a:xfrm>
          <a:prstGeom prst="rect">
            <a:avLst/>
          </a:prstGeom>
          <a:no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lnSpc>
                <a:spcPct val="90000"/>
              </a:lnSpc>
              <a:spcBef>
                <a:spcPts val="0"/>
              </a:spcBef>
              <a:buClr>
                <a:schemeClr val="dk1"/>
              </a:buClr>
              <a:buSzPts val="4000"/>
              <a:buFont typeface="Lato"/>
              <a:buNone/>
            </a:pPr>
            <a:r>
              <a:rPr lang="en-GB" sz="4000" b="1" dirty="0">
                <a:solidFill>
                  <a:srgbClr val="6F2875"/>
                </a:solidFill>
                <a:latin typeface="Calibri" panose="020F0502020204030204" pitchFamily="34" charset="0"/>
                <a:ea typeface="Lato"/>
                <a:cs typeface="Calibri" panose="020F0502020204030204" pitchFamily="34" charset="0"/>
                <a:sym typeface="Lato"/>
              </a:rPr>
              <a:t>Structure du </a:t>
            </a:r>
            <a:r>
              <a:rPr lang="en-GB" sz="4000" b="1" dirty="0" err="1">
                <a:solidFill>
                  <a:srgbClr val="6F2875"/>
                </a:solidFill>
                <a:latin typeface="Calibri" panose="020F0502020204030204" pitchFamily="34" charset="0"/>
                <a:ea typeface="Lato"/>
                <a:cs typeface="Calibri" panose="020F0502020204030204" pitchFamily="34" charset="0"/>
                <a:sym typeface="Lato"/>
              </a:rPr>
              <a:t>mandat</a:t>
            </a:r>
            <a:r>
              <a:rPr lang="en-GB" sz="4000" b="1" dirty="0">
                <a:solidFill>
                  <a:srgbClr val="6F2875"/>
                </a:solidFill>
                <a:latin typeface="Calibri" panose="020F0502020204030204" pitchFamily="34" charset="0"/>
                <a:ea typeface="Lato"/>
                <a:cs typeface="Calibri" panose="020F0502020204030204" pitchFamily="34" charset="0"/>
                <a:sym typeface="Lato"/>
              </a:rPr>
              <a:t> : Maputo</a:t>
            </a:r>
            <a:endParaRPr lang="en-GB" sz="4000" b="1" dirty="0">
              <a:solidFill>
                <a:srgbClr val="6F2875"/>
              </a:solidFill>
            </a:endParaRPr>
          </a:p>
        </p:txBody>
      </p:sp>
    </p:spTree>
    <p:extLst>
      <p:ext uri="{BB962C8B-B14F-4D97-AF65-F5344CB8AC3E}">
        <p14:creationId xmlns:p14="http://schemas.microsoft.com/office/powerpoint/2010/main" val="2405929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Des </a:t>
            </a:r>
            <a:r>
              <a:rPr lang="en-US" sz="3200" b="1" dirty="0" err="1">
                <a:solidFill>
                  <a:schemeClr val="tx2"/>
                </a:solidFill>
                <a:latin typeface="Calibri" panose="020F0502020204030204" pitchFamily="34" charset="0"/>
              </a:rPr>
              <a:t>responsabilités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claires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sont</a:t>
            </a:r>
            <a:r>
              <a:rPr lang="en-US" sz="3200" b="1" dirty="0">
                <a:solidFill>
                  <a:schemeClr val="tx2"/>
                </a:solidFill>
                <a:latin typeface="Calibri" panose="020F0502020204030204" pitchFamily="34" charset="0"/>
              </a:rPr>
              <a:t> le </a:t>
            </a:r>
            <a:r>
              <a:rPr lang="en-US" sz="3200" b="1" dirty="0" err="1">
                <a:solidFill>
                  <a:schemeClr val="tx2"/>
                </a:solidFill>
                <a:latin typeface="Calibri" panose="020F0502020204030204" pitchFamily="34" charset="0"/>
              </a:rPr>
              <a:t>fondement</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Google Shape;284;p14">
            <a:extLst>
              <a:ext uri="{FF2B5EF4-FFF2-40B4-BE49-F238E27FC236}">
                <a16:creationId xmlns:a16="http://schemas.microsoft.com/office/drawing/2014/main" id="{898804E3-7E19-C48D-571E-3AA14E0D947C}"/>
              </a:ext>
            </a:extLst>
          </p:cNvPr>
          <p:cNvSpPr/>
          <p:nvPr/>
        </p:nvSpPr>
        <p:spPr>
          <a:xfrm>
            <a:off x="1409075" y="1293253"/>
            <a:ext cx="4591345"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b="1" dirty="0">
                <a:solidFill>
                  <a:schemeClr val="lt1"/>
                </a:solidFill>
                <a:latin typeface="Calibri" panose="020F0502020204030204" pitchFamily="34" charset="0"/>
                <a:ea typeface="Lato"/>
                <a:cs typeface="Calibri" panose="020F0502020204030204" pitchFamily="34" charset="0"/>
                <a:sym typeface="Lato"/>
              </a:rPr>
              <a:t>Conception du mandate:</a:t>
            </a:r>
          </a:p>
        </p:txBody>
      </p:sp>
      <p:sp>
        <p:nvSpPr>
          <p:cNvPr id="9" name="Google Shape;284;p14">
            <a:extLst>
              <a:ext uri="{FF2B5EF4-FFF2-40B4-BE49-F238E27FC236}">
                <a16:creationId xmlns:a16="http://schemas.microsoft.com/office/drawing/2014/main" id="{A567C80C-FCBD-5246-2CB8-DB23BE3810E7}"/>
              </a:ext>
            </a:extLst>
          </p:cNvPr>
          <p:cNvSpPr/>
          <p:nvPr/>
        </p:nvSpPr>
        <p:spPr>
          <a:xfrm>
            <a:off x="1409075" y="2055141"/>
            <a:ext cx="4591345" cy="4025619"/>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Les </a:t>
            </a:r>
            <a:r>
              <a:rPr lang="en-US" dirty="0" err="1">
                <a:latin typeface="+mj-lt"/>
                <a:ea typeface="Lato"/>
                <a:cs typeface="Calibri" panose="020F0502020204030204" pitchFamily="34" charset="0"/>
                <a:sym typeface="Lato"/>
              </a:rPr>
              <a:t>mandats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doivent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apporter</a:t>
            </a:r>
            <a:r>
              <a:rPr lang="en-US" dirty="0">
                <a:latin typeface="+mj-lt"/>
                <a:ea typeface="Lato"/>
                <a:cs typeface="Calibri" panose="020F0502020204030204" pitchFamily="34" charset="0"/>
                <a:sym typeface="Lato"/>
              </a:rPr>
              <a:t> de la </a:t>
            </a:r>
            <a:r>
              <a:rPr lang="en-US" dirty="0" err="1">
                <a:latin typeface="+mj-lt"/>
                <a:ea typeface="Lato"/>
                <a:cs typeface="Calibri" panose="020F0502020204030204" pitchFamily="34" charset="0"/>
                <a:sym typeface="Lato"/>
              </a:rPr>
              <a:t>clarté</a:t>
            </a:r>
            <a:r>
              <a:rPr lang="en-US" dirty="0">
                <a:latin typeface="+mj-lt"/>
                <a:ea typeface="Lato"/>
                <a:cs typeface="Calibri" panose="020F0502020204030204" pitchFamily="34" charset="0"/>
                <a:sym typeface="Lato"/>
              </a:rPr>
              <a:t> sur qui </a:t>
            </a:r>
            <a:r>
              <a:rPr lang="en-US" dirty="0" err="1">
                <a:latin typeface="+mj-lt"/>
                <a:ea typeface="Lato"/>
                <a:cs typeface="Calibri" panose="020F0502020204030204" pitchFamily="34" charset="0"/>
                <a:sym typeface="Lato"/>
              </a:rPr>
              <a:t>est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responsable</a:t>
            </a:r>
            <a:r>
              <a:rPr lang="en-US" dirty="0">
                <a:latin typeface="+mj-lt"/>
                <a:ea typeface="Lato"/>
                <a:cs typeface="Calibri" panose="020F0502020204030204" pitchFamily="34" charset="0"/>
                <a:sym typeface="Lato"/>
              </a:rPr>
              <a:t> de </a:t>
            </a:r>
            <a:r>
              <a:rPr lang="en-US" dirty="0" err="1">
                <a:latin typeface="+mj-lt"/>
                <a:ea typeface="Lato"/>
                <a:cs typeface="Calibri" panose="020F0502020204030204" pitchFamily="34" charset="0"/>
                <a:sym typeface="Lato"/>
              </a:rPr>
              <a:t>différents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éléments</a:t>
            </a:r>
            <a:r>
              <a:rPr lang="en-US" dirty="0">
                <a:latin typeface="+mj-lt"/>
                <a:ea typeface="Lato"/>
                <a:cs typeface="Calibri" panose="020F0502020204030204" pitchFamily="34" charset="0"/>
                <a:sym typeface="Lato"/>
              </a:rPr>
              <a:t> de la </a:t>
            </a:r>
            <a:r>
              <a:rPr lang="en-US" dirty="0" err="1">
                <a:latin typeface="+mj-lt"/>
                <a:ea typeface="Lato"/>
                <a:cs typeface="Calibri" panose="020F0502020204030204" pitchFamily="34" charset="0"/>
                <a:sym typeface="Lato"/>
              </a:rPr>
              <a:t>chaîne</a:t>
            </a:r>
            <a:r>
              <a:rPr lang="en-US" dirty="0">
                <a:latin typeface="+mj-lt"/>
                <a:ea typeface="Lato"/>
                <a:cs typeface="Calibri" panose="020F0502020204030204" pitchFamily="34" charset="0"/>
                <a:sym typeface="Lato"/>
              </a:rPr>
              <a:t> de services </a:t>
            </a:r>
            <a:r>
              <a:rPr lang="en-US" dirty="0" err="1">
                <a:latin typeface="+mj-lt"/>
                <a:ea typeface="Lato"/>
                <a:cs typeface="Calibri" panose="020F0502020204030204" pitchFamily="34" charset="0"/>
                <a:sym typeface="Lato"/>
              </a:rPr>
              <a:t>d'assainissement</a:t>
            </a:r>
            <a:r>
              <a:rPr lang="en-US" dirty="0">
                <a:latin typeface="+mj-lt"/>
                <a:ea typeface="Lato"/>
                <a:cs typeface="Calibri" panose="020F0502020204030204" pitchFamily="34" charset="0"/>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La pratique effective </a:t>
            </a:r>
            <a:r>
              <a:rPr lang="en-US" dirty="0" err="1">
                <a:latin typeface="+mj-lt"/>
                <a:ea typeface="Lato"/>
                <a:cs typeface="Calibri" panose="020F0502020204030204" pitchFamily="34" charset="0"/>
                <a:sym typeface="Lato"/>
              </a:rPr>
              <a:t>devrait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répondre</a:t>
            </a:r>
            <a:r>
              <a:rPr lang="en-US" dirty="0">
                <a:latin typeface="+mj-lt"/>
                <a:ea typeface="Lato"/>
                <a:cs typeface="Calibri" panose="020F0502020204030204" pitchFamily="34" charset="0"/>
                <a:sym typeface="Lato"/>
              </a:rPr>
              <a:t> aux </a:t>
            </a:r>
            <a:r>
              <a:rPr lang="en-US" dirty="0" err="1">
                <a:latin typeface="+mj-lt"/>
                <a:ea typeface="Lato"/>
                <a:cs typeface="Calibri" panose="020F0502020204030204" pitchFamily="34" charset="0"/>
                <a:sym typeface="Lato"/>
              </a:rPr>
              <a:t>mandats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légaux</a:t>
            </a:r>
            <a:r>
              <a:rPr lang="en-US" dirty="0">
                <a:latin typeface="+mj-lt"/>
                <a:ea typeface="Lato"/>
                <a:cs typeface="Calibri" panose="020F0502020204030204" pitchFamily="34" charset="0"/>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Les </a:t>
            </a:r>
            <a:r>
              <a:rPr lang="en-US" dirty="0" err="1">
                <a:latin typeface="+mj-lt"/>
                <a:ea typeface="Lato"/>
                <a:cs typeface="Calibri" panose="020F0502020204030204" pitchFamily="34" charset="0"/>
                <a:sym typeface="Lato"/>
              </a:rPr>
              <a:t>responsabilités</a:t>
            </a:r>
            <a:r>
              <a:rPr lang="en-US" dirty="0">
                <a:latin typeface="+mj-lt"/>
                <a:ea typeface="Lato"/>
                <a:cs typeface="Calibri" panose="020F0502020204030204" pitchFamily="34" charset="0"/>
                <a:sym typeface="Lato"/>
              </a:rPr>
              <a:t> pour </a:t>
            </a:r>
            <a:r>
              <a:rPr lang="en-US" dirty="0" err="1">
                <a:latin typeface="+mj-lt"/>
                <a:ea typeface="Lato"/>
                <a:cs typeface="Calibri" panose="020F0502020204030204" pitchFamily="34" charset="0"/>
                <a:sym typeface="Lato"/>
              </a:rPr>
              <a:t>l'assainissement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raccordé</a:t>
            </a:r>
            <a:r>
              <a:rPr lang="en-US" dirty="0">
                <a:latin typeface="+mj-lt"/>
                <a:ea typeface="Lato"/>
                <a:cs typeface="Calibri" panose="020F0502020204030204" pitchFamily="34" charset="0"/>
                <a:sym typeface="Lato"/>
              </a:rPr>
              <a:t> au </a:t>
            </a:r>
            <a:r>
              <a:rPr lang="en-US" dirty="0" err="1">
                <a:latin typeface="+mj-lt"/>
                <a:ea typeface="Lato"/>
                <a:cs typeface="Calibri" panose="020F0502020204030204" pitchFamily="34" charset="0"/>
                <a:sym typeface="Lato"/>
              </a:rPr>
              <a:t>réseau</a:t>
            </a:r>
            <a:r>
              <a:rPr lang="en-US" dirty="0">
                <a:latin typeface="+mj-lt"/>
                <a:ea typeface="Lato"/>
                <a:cs typeface="Calibri" panose="020F0502020204030204" pitchFamily="34" charset="0"/>
                <a:sym typeface="Lato"/>
              </a:rPr>
              <a:t> et non </a:t>
            </a:r>
            <a:r>
              <a:rPr lang="en-US" dirty="0" err="1">
                <a:latin typeface="+mj-lt"/>
                <a:ea typeface="Lato"/>
                <a:cs typeface="Calibri" panose="020F0502020204030204" pitchFamily="34" charset="0"/>
                <a:sym typeface="Lato"/>
              </a:rPr>
              <a:t>raccordé</a:t>
            </a:r>
            <a:r>
              <a:rPr lang="en-US" dirty="0">
                <a:latin typeface="+mj-lt"/>
                <a:ea typeface="Lato"/>
                <a:cs typeface="Calibri" panose="020F0502020204030204" pitchFamily="34" charset="0"/>
                <a:sym typeface="Lato"/>
              </a:rPr>
              <a:t> au </a:t>
            </a:r>
            <a:r>
              <a:rPr lang="en-US" dirty="0" err="1">
                <a:latin typeface="+mj-lt"/>
                <a:ea typeface="Lato"/>
                <a:cs typeface="Calibri" panose="020F0502020204030204" pitchFamily="34" charset="0"/>
                <a:sym typeface="Lato"/>
              </a:rPr>
              <a:t>réseau</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devraient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être</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intégrées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lorsque</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cela</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est</a:t>
            </a:r>
            <a:r>
              <a:rPr lang="en-US" dirty="0">
                <a:latin typeface="+mj-lt"/>
                <a:ea typeface="Lato"/>
                <a:cs typeface="Calibri" panose="020F0502020204030204" pitchFamily="34" charset="0"/>
                <a:sym typeface="Lato"/>
              </a:rPr>
              <a:t> possible).</a:t>
            </a:r>
          </a:p>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La </a:t>
            </a:r>
            <a:r>
              <a:rPr lang="en-US" dirty="0" err="1">
                <a:latin typeface="+mj-lt"/>
                <a:ea typeface="Lato"/>
                <a:cs typeface="Calibri" panose="020F0502020204030204" pitchFamily="34" charset="0"/>
                <a:sym typeface="Lato"/>
              </a:rPr>
              <a:t>juridiction</a:t>
            </a:r>
            <a:r>
              <a:rPr lang="en-US" dirty="0">
                <a:latin typeface="+mj-lt"/>
                <a:ea typeface="Lato"/>
                <a:cs typeface="Calibri" panose="020F0502020204030204" pitchFamily="34" charset="0"/>
                <a:sym typeface="Lato"/>
              </a:rPr>
              <a:t> de service des </a:t>
            </a:r>
            <a:r>
              <a:rPr lang="en-US" dirty="0" err="1">
                <a:latin typeface="+mj-lt"/>
                <a:ea typeface="Lato"/>
                <a:cs typeface="Calibri" panose="020F0502020204030204" pitchFamily="34" charset="0"/>
                <a:sym typeface="Lato"/>
              </a:rPr>
              <a:t>fournisseurs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mandatés</a:t>
            </a:r>
            <a:r>
              <a:rPr lang="en-US" dirty="0">
                <a:latin typeface="+mj-lt"/>
                <a:ea typeface="Lato"/>
                <a:cs typeface="Calibri" panose="020F0502020204030204" pitchFamily="34" charset="0"/>
                <a:sym typeface="Lato"/>
              </a:rPr>
              <a:t> doit </a:t>
            </a:r>
            <a:r>
              <a:rPr lang="en-US" dirty="0" err="1">
                <a:latin typeface="+mj-lt"/>
                <a:ea typeface="Lato"/>
                <a:cs typeface="Calibri" panose="020F0502020204030204" pitchFamily="34" charset="0"/>
                <a:sym typeface="Lato"/>
              </a:rPr>
              <a:t>inclure</a:t>
            </a:r>
            <a:r>
              <a:rPr lang="en-US" dirty="0">
                <a:latin typeface="+mj-lt"/>
                <a:ea typeface="Lato"/>
                <a:cs typeface="Calibri" panose="020F0502020204030204" pitchFamily="34" charset="0"/>
                <a:sym typeface="Lato"/>
              </a:rPr>
              <a:t> les quartiers </a:t>
            </a:r>
            <a:r>
              <a:rPr lang="en-US" dirty="0" err="1">
                <a:latin typeface="+mj-lt"/>
                <a:ea typeface="Lato"/>
                <a:cs typeface="Calibri" panose="020F0502020204030204" pitchFamily="34" charset="0"/>
                <a:sym typeface="Lato"/>
              </a:rPr>
              <a:t>informels</a:t>
            </a:r>
            <a:endParaRPr lang="en-US" b="1" dirty="0">
              <a:latin typeface="+mj-lt"/>
              <a:ea typeface="Lato"/>
              <a:cs typeface="Calibri" panose="020F0502020204030204" pitchFamily="34" charset="0"/>
              <a:sym typeface="Lato"/>
            </a:endParaRPr>
          </a:p>
        </p:txBody>
      </p:sp>
      <p:sp>
        <p:nvSpPr>
          <p:cNvPr id="10" name="Google Shape;284;p14">
            <a:extLst>
              <a:ext uri="{FF2B5EF4-FFF2-40B4-BE49-F238E27FC236}">
                <a16:creationId xmlns:a16="http://schemas.microsoft.com/office/drawing/2014/main" id="{7B91AFE7-1449-AB2E-3CC7-F40F5097A86E}"/>
              </a:ext>
            </a:extLst>
          </p:cNvPr>
          <p:cNvSpPr/>
          <p:nvPr/>
        </p:nvSpPr>
        <p:spPr>
          <a:xfrm>
            <a:off x="6216432" y="1293253"/>
            <a:ext cx="4441575" cy="761888"/>
          </a:xfrm>
          <a:prstGeom prst="rect">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b="1" dirty="0" err="1">
                <a:solidFill>
                  <a:schemeClr val="lt1"/>
                </a:solidFill>
                <a:latin typeface="Calibri" panose="020F0502020204030204" pitchFamily="34" charset="0"/>
                <a:ea typeface="Lato"/>
                <a:cs typeface="Calibri" panose="020F0502020204030204" pitchFamily="34" charset="0"/>
                <a:sym typeface="Lato"/>
              </a:rPr>
              <a:t>Exécution</a:t>
            </a:r>
            <a:r>
              <a:rPr lang="en-GB" sz="2400" b="1" dirty="0">
                <a:solidFill>
                  <a:schemeClr val="lt1"/>
                </a:solidFill>
                <a:latin typeface="Calibri" panose="020F0502020204030204" pitchFamily="34" charset="0"/>
                <a:ea typeface="Lato"/>
                <a:cs typeface="Calibri" panose="020F0502020204030204" pitchFamily="34" charset="0"/>
                <a:sym typeface="Lato"/>
              </a:rPr>
              <a:t> du </a:t>
            </a:r>
            <a:r>
              <a:rPr lang="en-GB" sz="2400" b="1" dirty="0" err="1">
                <a:solidFill>
                  <a:schemeClr val="lt1"/>
                </a:solidFill>
                <a:latin typeface="Calibri" panose="020F0502020204030204" pitchFamily="34" charset="0"/>
                <a:ea typeface="Lato"/>
                <a:cs typeface="Calibri" panose="020F0502020204030204" pitchFamily="34" charset="0"/>
                <a:sym typeface="Lato"/>
              </a:rPr>
              <a:t>mandat</a:t>
            </a:r>
            <a:r>
              <a:rPr lang="en-GB" sz="2400" b="1" dirty="0">
                <a:solidFill>
                  <a:schemeClr val="lt1"/>
                </a:solidFill>
                <a:latin typeface="Calibri" panose="020F0502020204030204" pitchFamily="34" charset="0"/>
                <a:ea typeface="Lato"/>
                <a:cs typeface="Calibri" panose="020F0502020204030204" pitchFamily="34" charset="0"/>
                <a:sym typeface="Lato"/>
              </a:rPr>
              <a:t> :</a:t>
            </a:r>
          </a:p>
        </p:txBody>
      </p:sp>
      <p:sp>
        <p:nvSpPr>
          <p:cNvPr id="11" name="Google Shape;284;p14">
            <a:extLst>
              <a:ext uri="{FF2B5EF4-FFF2-40B4-BE49-F238E27FC236}">
                <a16:creationId xmlns:a16="http://schemas.microsoft.com/office/drawing/2014/main" id="{A6EA46BA-90F9-E1AF-3D90-07E93F988F03}"/>
              </a:ext>
            </a:extLst>
          </p:cNvPr>
          <p:cNvSpPr/>
          <p:nvPr/>
        </p:nvSpPr>
        <p:spPr>
          <a:xfrm>
            <a:off x="6216432" y="2055141"/>
            <a:ext cx="4441575" cy="4025619"/>
          </a:xfrm>
          <a:prstGeom prst="rect">
            <a:avLst/>
          </a:prstGeom>
          <a:solidFill>
            <a:srgbClr val="6F2875">
              <a:alpha val="20000"/>
            </a:srgbClr>
          </a:solidFill>
          <a:ln w="12700" cap="flat" cmpd="sng">
            <a:solidFill>
              <a:srgbClr val="6F2875"/>
            </a:solid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La clarification du </a:t>
            </a:r>
            <a:r>
              <a:rPr lang="en-US" dirty="0" err="1">
                <a:latin typeface="+mj-lt"/>
                <a:ea typeface="Lato"/>
                <a:cs typeface="Calibri" panose="020F0502020204030204" pitchFamily="34" charset="0"/>
                <a:sym typeface="Lato"/>
              </a:rPr>
              <a:t>mandat</a:t>
            </a:r>
            <a:r>
              <a:rPr lang="en-US" dirty="0">
                <a:latin typeface="+mj-lt"/>
                <a:ea typeface="Lato"/>
                <a:cs typeface="Calibri" panose="020F0502020204030204" pitchFamily="34" charset="0"/>
                <a:sym typeface="Lato"/>
              </a:rPr>
              <a:t> de service public </a:t>
            </a:r>
            <a:r>
              <a:rPr lang="en-US" dirty="0" err="1">
                <a:latin typeface="+mj-lt"/>
                <a:ea typeface="Lato"/>
                <a:cs typeface="Calibri" panose="020F0502020204030204" pitchFamily="34" charset="0"/>
                <a:sym typeface="Lato"/>
              </a:rPr>
              <a:t>n'implique</a:t>
            </a:r>
            <a:r>
              <a:rPr lang="en-US" dirty="0">
                <a:latin typeface="+mj-lt"/>
                <a:ea typeface="Lato"/>
                <a:cs typeface="Calibri" panose="020F0502020204030204" pitchFamily="34" charset="0"/>
                <a:sym typeface="Lato"/>
              </a:rPr>
              <a:t> pas que </a:t>
            </a:r>
            <a:r>
              <a:rPr lang="en-US" dirty="0" err="1">
                <a:latin typeface="+mj-lt"/>
                <a:ea typeface="Lato"/>
                <a:cs typeface="Calibri" panose="020F0502020204030204" pitchFamily="34" charset="0"/>
                <a:sym typeface="Lato"/>
              </a:rPr>
              <a:t>tous</a:t>
            </a:r>
            <a:r>
              <a:rPr lang="en-US" dirty="0">
                <a:latin typeface="+mj-lt"/>
                <a:ea typeface="Lato"/>
                <a:cs typeface="Calibri" panose="020F0502020204030204" pitchFamily="34" charset="0"/>
                <a:sym typeface="Lato"/>
              </a:rPr>
              <a:t> les services </a:t>
            </a:r>
            <a:r>
              <a:rPr lang="en-US" dirty="0" err="1">
                <a:latin typeface="+mj-lt"/>
                <a:ea typeface="Lato"/>
                <a:cs typeface="Calibri" panose="020F0502020204030204" pitchFamily="34" charset="0"/>
                <a:sym typeface="Lato"/>
              </a:rPr>
              <a:t>doivent</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être</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fournis</a:t>
            </a:r>
            <a:r>
              <a:rPr lang="en-US" dirty="0">
                <a:latin typeface="+mj-lt"/>
                <a:ea typeface="Lato"/>
                <a:cs typeface="Calibri" panose="020F0502020204030204" pitchFamily="34" charset="0"/>
                <a:sym typeface="Lato"/>
              </a:rPr>
              <a:t> par le </a:t>
            </a:r>
            <a:r>
              <a:rPr lang="en-US" dirty="0" err="1">
                <a:latin typeface="+mj-lt"/>
                <a:ea typeface="Lato"/>
                <a:cs typeface="Calibri" panose="020F0502020204030204" pitchFamily="34" charset="0"/>
                <a:sym typeface="Lato"/>
              </a:rPr>
              <a:t>secteur</a:t>
            </a:r>
            <a:r>
              <a:rPr lang="en-US" dirty="0">
                <a:latin typeface="+mj-lt"/>
                <a:ea typeface="Lato"/>
                <a:cs typeface="Calibri" panose="020F0502020204030204" pitchFamily="34" charset="0"/>
                <a:sym typeface="Lato"/>
              </a:rPr>
              <a:t> public.</a:t>
            </a:r>
          </a:p>
          <a:p>
            <a:pPr marL="285750" lvl="0" indent="-285750">
              <a:lnSpc>
                <a:spcPts val="2200"/>
              </a:lnSpc>
              <a:spcBef>
                <a:spcPts val="1000"/>
              </a:spcBef>
              <a:buClr>
                <a:schemeClr val="dk1"/>
              </a:buClr>
              <a:buSzPts val="1800"/>
              <a:buFont typeface="Wingdings" panose="05000000000000000000" pitchFamily="2" charset="2"/>
              <a:buChar char="Ø"/>
            </a:pPr>
            <a:r>
              <a:rPr lang="en-US" dirty="0">
                <a:latin typeface="+mj-lt"/>
                <a:ea typeface="Lato"/>
                <a:cs typeface="Calibri" panose="020F0502020204030204" pitchFamily="34" charset="0"/>
                <a:sym typeface="Lato"/>
              </a:rPr>
              <a:t>Il y a un </a:t>
            </a:r>
            <a:r>
              <a:rPr lang="en-US" dirty="0" err="1">
                <a:latin typeface="+mj-lt"/>
                <a:ea typeface="Lato"/>
                <a:cs typeface="Calibri" panose="020F0502020204030204" pitchFamily="34" charset="0"/>
                <a:sym typeface="Lato"/>
              </a:rPr>
              <a:t>besoin</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accru</a:t>
            </a:r>
            <a:r>
              <a:rPr lang="en-US" dirty="0">
                <a:latin typeface="+mj-lt"/>
                <a:ea typeface="Lato"/>
                <a:cs typeface="Calibri" panose="020F0502020204030204" pitchFamily="34" charset="0"/>
                <a:sym typeface="Lato"/>
              </a:rPr>
              <a:t> de se </a:t>
            </a:r>
            <a:r>
              <a:rPr lang="en-US" dirty="0" err="1">
                <a:latin typeface="+mj-lt"/>
                <a:ea typeface="Lato"/>
                <a:cs typeface="Calibri" panose="020F0502020204030204" pitchFamily="34" charset="0"/>
                <a:sym typeface="Lato"/>
              </a:rPr>
              <a:t>concentrer</a:t>
            </a:r>
            <a:r>
              <a:rPr lang="en-US" dirty="0">
                <a:latin typeface="+mj-lt"/>
                <a:ea typeface="Lato"/>
                <a:cs typeface="Calibri" panose="020F0502020204030204" pitchFamily="34" charset="0"/>
                <a:sym typeface="Lato"/>
              </a:rPr>
              <a:t> sur les </a:t>
            </a:r>
            <a:r>
              <a:rPr lang="en-US" dirty="0" err="1">
                <a:latin typeface="+mj-lt"/>
                <a:ea typeface="Lato"/>
                <a:cs typeface="Calibri" panose="020F0502020204030204" pitchFamily="34" charset="0"/>
                <a:sym typeface="Lato"/>
              </a:rPr>
              <a:t>mécanismes</a:t>
            </a:r>
            <a:r>
              <a:rPr lang="en-US" dirty="0">
                <a:latin typeface="+mj-lt"/>
                <a:ea typeface="Lato"/>
                <a:cs typeface="Calibri" panose="020F0502020204030204" pitchFamily="34" charset="0"/>
                <a:sym typeface="Lato"/>
              </a:rPr>
              <a:t> </a:t>
            </a:r>
            <a:r>
              <a:rPr lang="en-US" dirty="0" err="1">
                <a:latin typeface="+mj-lt"/>
                <a:ea typeface="Lato"/>
                <a:cs typeface="Calibri" panose="020F0502020204030204" pitchFamily="34" charset="0"/>
                <a:sym typeface="Lato"/>
              </a:rPr>
              <a:t>institutionnels</a:t>
            </a:r>
            <a:r>
              <a:rPr lang="en-US" dirty="0">
                <a:latin typeface="+mj-lt"/>
                <a:ea typeface="Lato"/>
                <a:cs typeface="Calibri" panose="020F0502020204030204" pitchFamily="34" charset="0"/>
                <a:sym typeface="Lato"/>
              </a:rPr>
              <a:t> pour la prestation des services </a:t>
            </a:r>
            <a:r>
              <a:rPr lang="en-US" dirty="0" err="1">
                <a:latin typeface="+mj-lt"/>
                <a:ea typeface="Lato"/>
                <a:cs typeface="Calibri" panose="020F0502020204030204" pitchFamily="34" charset="0"/>
                <a:sym typeface="Lato"/>
              </a:rPr>
              <a:t>d'assainissement</a:t>
            </a:r>
            <a:r>
              <a:rPr lang="en-US" dirty="0">
                <a:latin typeface="+mj-lt"/>
                <a:ea typeface="Lato"/>
                <a:cs typeface="Calibri" panose="020F0502020204030204" pitchFamily="34" charset="0"/>
                <a:sym typeface="Lato"/>
              </a:rPr>
              <a:t>.</a:t>
            </a:r>
          </a:p>
        </p:txBody>
      </p:sp>
    </p:spTree>
    <p:extLst>
      <p:ext uri="{BB962C8B-B14F-4D97-AF65-F5344CB8AC3E}">
        <p14:creationId xmlns:p14="http://schemas.microsoft.com/office/powerpoint/2010/main" val="7976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magenta, colorfulness, purple, screenshot&#10;&#10;Description automatically generated">
            <a:extLst>
              <a:ext uri="{FF2B5EF4-FFF2-40B4-BE49-F238E27FC236}">
                <a16:creationId xmlns:a16="http://schemas.microsoft.com/office/drawing/2014/main" id="{FF5BE1B0-0638-A46A-5F21-E6D3D348AE30}"/>
              </a:ext>
            </a:extLst>
          </p:cNvPr>
          <p:cNvPicPr>
            <a:picLocks noChangeAspect="1"/>
          </p:cNvPicPr>
          <p:nvPr/>
        </p:nvPicPr>
        <p:blipFill rotWithShape="1">
          <a:blip r:embed="rId2">
            <a:extLst>
              <a:ext uri="{28A0092B-C50C-407E-A947-70E740481C1C}">
                <a14:useLocalDpi xmlns:a14="http://schemas.microsoft.com/office/drawing/2010/main" val="0"/>
              </a:ext>
            </a:extLst>
          </a:blip>
          <a:srcRect l="55840"/>
          <a:stretch/>
        </p:blipFill>
        <p:spPr>
          <a:xfrm>
            <a:off x="7755486" y="0"/>
            <a:ext cx="4628007" cy="6864408"/>
          </a:xfrm>
          <a:prstGeom prst="rect">
            <a:avLst/>
          </a:prstGeom>
        </p:spPr>
      </p:pic>
      <p:sp>
        <p:nvSpPr>
          <p:cNvPr id="3" name="Title 1">
            <a:extLst>
              <a:ext uri="{FF2B5EF4-FFF2-40B4-BE49-F238E27FC236}">
                <a16:creationId xmlns:a16="http://schemas.microsoft.com/office/drawing/2014/main" id="{98B22A59-3EB3-3C25-BFF0-3FE4AB571C76}"/>
              </a:ext>
            </a:extLst>
          </p:cNvPr>
          <p:cNvSpPr txBox="1">
            <a:spLocks/>
          </p:cNvSpPr>
          <p:nvPr/>
        </p:nvSpPr>
        <p:spPr>
          <a:xfrm>
            <a:off x="775703" y="1448024"/>
            <a:ext cx="5142271" cy="1052061"/>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a:solidFill>
                  <a:schemeClr val="tx2"/>
                </a:solidFill>
                <a:latin typeface="Calibri" panose="020F0502020204030204" pitchFamily="34" charset="0"/>
              </a:rPr>
              <a:t>Session 1</a:t>
            </a:r>
          </a:p>
        </p:txBody>
      </p:sp>
      <p:sp>
        <p:nvSpPr>
          <p:cNvPr id="4" name="Content Placeholder 2">
            <a:extLst>
              <a:ext uri="{FF2B5EF4-FFF2-40B4-BE49-F238E27FC236}">
                <a16:creationId xmlns:a16="http://schemas.microsoft.com/office/drawing/2014/main" id="{932C8FD9-A9E5-970A-1FAD-FBDD7B935D38}"/>
              </a:ext>
            </a:extLst>
          </p:cNvPr>
          <p:cNvSpPr txBox="1">
            <a:spLocks/>
          </p:cNvSpPr>
          <p:nvPr/>
        </p:nvSpPr>
        <p:spPr>
          <a:xfrm>
            <a:off x="775703" y="2382097"/>
            <a:ext cx="6464953" cy="4475903"/>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Qu'est-ce</a:t>
            </a:r>
            <a:r>
              <a:rPr lang="en-US" dirty="0">
                <a:latin typeface="Calibri" panose="020F0502020204030204" pitchFamily="34" charset="0"/>
              </a:rPr>
              <a:t> que CWIS ? </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Principes</a:t>
            </a:r>
            <a:r>
              <a:rPr lang="en-US" dirty="0">
                <a:latin typeface="Calibri" panose="020F0502020204030204" pitchFamily="34" charset="0"/>
              </a:rPr>
              <a:t> et cadre de CWIS</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Pourquoi</a:t>
            </a:r>
            <a:r>
              <a:rPr lang="en-US" dirty="0">
                <a:latin typeface="Calibri" panose="020F0502020204030204" pitchFamily="34" charset="0"/>
              </a:rPr>
              <a:t> </a:t>
            </a:r>
            <a:r>
              <a:rPr lang="en-US" dirty="0" err="1">
                <a:latin typeface="Calibri" panose="020F0502020204030204" pitchFamily="34" charset="0"/>
              </a:rPr>
              <a:t>une</a:t>
            </a:r>
            <a:r>
              <a:rPr lang="en-US" dirty="0">
                <a:latin typeface="Calibri" panose="020F0502020204030204" pitchFamily="34" charset="0"/>
              </a:rPr>
              <a:t> </a:t>
            </a:r>
            <a:r>
              <a:rPr lang="en-US" dirty="0" err="1">
                <a:latin typeface="Calibri" panose="020F0502020204030204" pitchFamily="34" charset="0"/>
              </a:rPr>
              <a:t>approche</a:t>
            </a:r>
            <a:r>
              <a:rPr lang="en-US" dirty="0">
                <a:latin typeface="Calibri" panose="020F0502020204030204" pitchFamily="34" charset="0"/>
              </a:rPr>
              <a:t> de service public ?</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Qu'est-ce</a:t>
            </a:r>
            <a:r>
              <a:rPr lang="en-US" dirty="0">
                <a:latin typeface="Calibri" panose="020F0502020204030204" pitchFamily="34" charset="0"/>
              </a:rPr>
              <a:t> qui </a:t>
            </a:r>
            <a:r>
              <a:rPr lang="en-US" dirty="0" err="1">
                <a:latin typeface="Calibri" panose="020F0502020204030204" pitchFamily="34" charset="0"/>
              </a:rPr>
              <a:t>n'est</a:t>
            </a:r>
            <a:r>
              <a:rPr lang="en-US" dirty="0">
                <a:latin typeface="Calibri" panose="020F0502020204030204" pitchFamily="34" charset="0"/>
              </a:rPr>
              <a:t> pas CWIS ?</a:t>
            </a:r>
          </a:p>
          <a:p>
            <a:pPr marL="274320" indent="-274320">
              <a:spcBef>
                <a:spcPts val="0"/>
              </a:spcBef>
              <a:spcAft>
                <a:spcPts val="1200"/>
              </a:spcAft>
              <a:buClr>
                <a:schemeClr val="tx2"/>
              </a:buClr>
              <a:buFont typeface="Arial" panose="020B0604020202020204" pitchFamily="34" charset="0"/>
              <a:buChar char="•"/>
            </a:pPr>
            <a:r>
              <a:rPr lang="en-US" dirty="0" err="1">
                <a:latin typeface="Calibri" panose="020F0502020204030204" pitchFamily="34" charset="0"/>
              </a:rPr>
              <a:t>Approche</a:t>
            </a:r>
            <a:r>
              <a:rPr lang="en-US" dirty="0">
                <a:latin typeface="Calibri" panose="020F0502020204030204" pitchFamily="34" charset="0"/>
              </a:rPr>
              <a:t> </a:t>
            </a:r>
            <a:r>
              <a:rPr lang="en-US" dirty="0" err="1">
                <a:latin typeface="Calibri" panose="020F0502020204030204" pitchFamily="34" charset="0"/>
              </a:rPr>
              <a:t>conventionnelle</a:t>
            </a:r>
            <a:r>
              <a:rPr lang="en-US" dirty="0">
                <a:latin typeface="Calibri" panose="020F0502020204030204" pitchFamily="34" charset="0"/>
              </a:rPr>
              <a:t> vs </a:t>
            </a:r>
            <a:r>
              <a:rPr lang="en-US" dirty="0" err="1">
                <a:latin typeface="Calibri" panose="020F0502020204030204" pitchFamily="34" charset="0"/>
              </a:rPr>
              <a:t>approche</a:t>
            </a:r>
            <a:r>
              <a:rPr lang="en-US" dirty="0">
                <a:latin typeface="Calibri" panose="020F0502020204030204" pitchFamily="34" charset="0"/>
              </a:rPr>
              <a:t> CWIS</a:t>
            </a:r>
          </a:p>
          <a:p>
            <a:pPr marL="0" indent="0">
              <a:spcBef>
                <a:spcPts val="0"/>
              </a:spcBef>
              <a:spcAft>
                <a:spcPts val="1200"/>
              </a:spcAft>
              <a:buClr>
                <a:schemeClr val="tx2"/>
              </a:buClr>
              <a:buNone/>
            </a:pPr>
            <a:endParaRPr lang="en-US" dirty="0">
              <a:latin typeface="Calibri" panose="020F0502020204030204" pitchFamily="34" charset="0"/>
            </a:endParaRPr>
          </a:p>
          <a:p>
            <a:pPr marL="0" indent="0">
              <a:spcBef>
                <a:spcPts val="0"/>
              </a:spcBef>
              <a:spcAft>
                <a:spcPts val="1200"/>
              </a:spcAft>
              <a:buClr>
                <a:schemeClr val="tx2"/>
              </a:buClr>
              <a:buNone/>
            </a:pPr>
            <a:r>
              <a:rPr lang="en-US" i="1" dirty="0">
                <a:latin typeface="Calibri" panose="020F0502020204030204" pitchFamily="34" charset="0"/>
              </a:rPr>
              <a:t>45m</a:t>
            </a:r>
          </a:p>
        </p:txBody>
      </p:sp>
    </p:spTree>
    <p:extLst>
      <p:ext uri="{BB962C8B-B14F-4D97-AF65-F5344CB8AC3E}">
        <p14:creationId xmlns:p14="http://schemas.microsoft.com/office/powerpoint/2010/main" val="15431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3409950" y="3169746"/>
            <a:ext cx="5372100"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Obligation de </a:t>
            </a:r>
            <a:r>
              <a:rPr lang="en-US" sz="4000" b="1" dirty="0" err="1">
                <a:solidFill>
                  <a:schemeClr val="tx2"/>
                </a:solidFill>
                <a:latin typeface="Calibri" panose="020F0502020204030204" pitchFamily="34" charset="0"/>
              </a:rPr>
              <a:t>rendre</a:t>
            </a:r>
            <a:r>
              <a:rPr lang="en-US" sz="4000" b="1" dirty="0">
                <a:solidFill>
                  <a:schemeClr val="tx2"/>
                </a:solidFill>
                <a:latin typeface="Calibri" panose="020F0502020204030204" pitchFamily="34" charset="0"/>
              </a:rPr>
              <a:t> </a:t>
            </a:r>
            <a:r>
              <a:rPr lang="en-US" sz="4000" b="1" dirty="0" err="1">
                <a:solidFill>
                  <a:schemeClr val="tx2"/>
                </a:solidFill>
                <a:latin typeface="Calibri" panose="020F0502020204030204" pitchFamily="34" charset="0"/>
              </a:rPr>
              <a:t>compte</a:t>
            </a:r>
            <a:endParaRPr lang="en-US" sz="40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1051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5" name="TextBox 4">
            <a:extLst>
              <a:ext uri="{FF2B5EF4-FFF2-40B4-BE49-F238E27FC236}">
                <a16:creationId xmlns:a16="http://schemas.microsoft.com/office/drawing/2014/main" id="{FE0D3200-1E01-C6D5-F3E0-ECC8685D62CD}"/>
              </a:ext>
            </a:extLst>
          </p:cNvPr>
          <p:cNvSpPr txBox="1"/>
          <p:nvPr/>
        </p:nvSpPr>
        <p:spPr>
          <a:xfrm>
            <a:off x="723900" y="1751617"/>
            <a:ext cx="10263890" cy="3354765"/>
          </a:xfrm>
          <a:prstGeom prst="rect">
            <a:avLst/>
          </a:prstGeom>
          <a:noFill/>
        </p:spPr>
        <p:txBody>
          <a:bodyPr wrap="square">
            <a:spAutoFit/>
          </a:bodyPr>
          <a:lstStyle/>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Les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autorités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mandatées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devraient</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avoir</a:t>
            </a:r>
            <a:r>
              <a:rPr lang="en-US" sz="3200" dirty="0">
                <a:solidFill>
                  <a:schemeClr val="tx2"/>
                </a:solidFill>
                <a:latin typeface="Calibri" panose="020F0502020204030204" pitchFamily="34" charset="0"/>
                <a:ea typeface="Lato Light"/>
                <a:cs typeface="Calibri" panose="020F0502020204030204" pitchFamily="34" charset="0"/>
                <a:sym typeface="Lato Light"/>
              </a:rPr>
              <a:t> des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objectifs</a:t>
            </a:r>
            <a:r>
              <a:rPr lang="en-US" sz="3200" b="1" dirty="0">
                <a:solidFill>
                  <a:schemeClr val="tx2"/>
                </a:solidFill>
                <a:latin typeface="Calibri" panose="020F0502020204030204" pitchFamily="34" charset="0"/>
                <a:ea typeface="Lato Light"/>
                <a:cs typeface="Calibri" panose="020F0502020204030204" pitchFamily="34" charset="0"/>
                <a:sym typeface="Lato Light"/>
              </a:rPr>
              <a:t> de performance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clairs</a:t>
            </a:r>
            <a:r>
              <a:rPr lang="en-US" sz="3200" dirty="0">
                <a:solidFill>
                  <a:schemeClr val="tx2"/>
                </a:solidFill>
                <a:latin typeface="Calibri" panose="020F0502020204030204" pitchFamily="34" charset="0"/>
                <a:ea typeface="Lato Light"/>
                <a:cs typeface="Calibri" panose="020F0502020204030204" pitchFamily="34" charset="0"/>
                <a:sym typeface="Lato Light"/>
              </a:rPr>
              <a:t>.</a:t>
            </a:r>
          </a:p>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Des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mécanismes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sont</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en</a:t>
            </a:r>
            <a:r>
              <a:rPr lang="en-US" sz="3200" dirty="0">
                <a:solidFill>
                  <a:schemeClr val="tx2"/>
                </a:solidFill>
                <a:latin typeface="Calibri" panose="020F0502020204030204" pitchFamily="34" charset="0"/>
                <a:ea typeface="Lato Light"/>
                <a:cs typeface="Calibri" panose="020F0502020204030204" pitchFamily="34" charset="0"/>
                <a:sym typeface="Lato Light"/>
              </a:rPr>
              <a:t> place pour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garantir</a:t>
            </a:r>
            <a:r>
              <a:rPr lang="en-US" sz="3200" dirty="0">
                <a:solidFill>
                  <a:schemeClr val="tx2"/>
                </a:solidFill>
                <a:latin typeface="Calibri" panose="020F0502020204030204" pitchFamily="34" charset="0"/>
                <a:ea typeface="Lato Light"/>
                <a:cs typeface="Calibri" panose="020F0502020204030204" pitchFamily="34" charset="0"/>
                <a:sym typeface="Lato Light"/>
              </a:rPr>
              <a:t> un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suivi</a:t>
            </a:r>
            <a:r>
              <a:rPr lang="en-US" sz="3200" b="1" dirty="0">
                <a:solidFill>
                  <a:schemeClr val="tx2"/>
                </a:solidFill>
                <a:latin typeface="Calibri" panose="020F0502020204030204" pitchFamily="34" charset="0"/>
                <a:ea typeface="Lato Light"/>
                <a:cs typeface="Calibri" panose="020F0502020204030204" pitchFamily="34" charset="0"/>
                <a:sym typeface="Lato Light"/>
              </a:rPr>
              <a:t>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rigoureux</a:t>
            </a:r>
            <a:r>
              <a:rPr lang="en-US" sz="3200" b="1"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a:solidFill>
                  <a:schemeClr val="tx2"/>
                </a:solidFill>
                <a:latin typeface="Calibri" panose="020F0502020204030204" pitchFamily="34" charset="0"/>
                <a:ea typeface="Lato Light"/>
                <a:cs typeface="Calibri" panose="020F0502020204030204" pitchFamily="34" charset="0"/>
                <a:sym typeface="Lato Light"/>
              </a:rPr>
              <a:t>de la performance par rapport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à</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ces</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objectifs</a:t>
            </a:r>
            <a:r>
              <a:rPr lang="en-US" sz="3200" dirty="0">
                <a:solidFill>
                  <a:schemeClr val="tx2"/>
                </a:solidFill>
                <a:latin typeface="Calibri" panose="020F0502020204030204" pitchFamily="34" charset="0"/>
                <a:ea typeface="Lato Light"/>
                <a:cs typeface="Calibri" panose="020F0502020204030204" pitchFamily="34" charset="0"/>
                <a:sym typeface="Lato Light"/>
              </a:rPr>
              <a:t>.</a:t>
            </a:r>
          </a:p>
          <a:p>
            <a:pPr marL="457200" indent="-457200" algn="just">
              <a:spcBef>
                <a:spcPts val="0"/>
              </a:spcBef>
              <a:spcAft>
                <a:spcPts val="1200"/>
              </a:spcAft>
              <a:buFont typeface="Arial" panose="020B0604020202020204" pitchFamily="34" charset="0"/>
              <a:buChar char="•"/>
            </a:pPr>
            <a:r>
              <a:rPr lang="en-US" sz="3200" dirty="0">
                <a:solidFill>
                  <a:schemeClr val="tx2"/>
                </a:solidFill>
                <a:latin typeface="Calibri" panose="020F0502020204030204" pitchFamily="34" charset="0"/>
                <a:ea typeface="Lato Light"/>
                <a:cs typeface="Calibri" panose="020F0502020204030204" pitchFamily="34" charset="0"/>
                <a:sym typeface="Lato Light"/>
              </a:rPr>
              <a:t>Le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suivi</a:t>
            </a:r>
            <a:r>
              <a:rPr lang="en-US" sz="3200" dirty="0">
                <a:solidFill>
                  <a:schemeClr val="tx2"/>
                </a:solidFill>
                <a:latin typeface="Calibri" panose="020F0502020204030204" pitchFamily="34" charset="0"/>
                <a:ea typeface="Lato Light"/>
                <a:cs typeface="Calibri" panose="020F0502020204030204" pitchFamily="34" charset="0"/>
                <a:sym typeface="Lato Light"/>
              </a:rPr>
              <a:t> des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résultats</a:t>
            </a:r>
            <a:r>
              <a:rPr lang="en-US" sz="3200" dirty="0">
                <a:solidFill>
                  <a:schemeClr val="tx2"/>
                </a:solidFill>
                <a:latin typeface="Calibri" panose="020F0502020204030204" pitchFamily="34" charset="0"/>
                <a:ea typeface="Lato Light"/>
                <a:cs typeface="Calibri" panose="020F0502020204030204" pitchFamily="34" charset="0"/>
                <a:sym typeface="Lato Light"/>
              </a:rPr>
              <a:t> se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traduit</a:t>
            </a:r>
            <a:r>
              <a:rPr lang="en-US" sz="3200" dirty="0">
                <a:solidFill>
                  <a:schemeClr val="tx2"/>
                </a:solidFill>
                <a:latin typeface="Calibri" panose="020F0502020204030204" pitchFamily="34" charset="0"/>
                <a:ea typeface="Lato Light"/>
                <a:cs typeface="Calibri" panose="020F0502020204030204" pitchFamily="34" charset="0"/>
                <a:sym typeface="Lato Light"/>
              </a:rPr>
              <a:t> par des </a:t>
            </a:r>
            <a:r>
              <a:rPr lang="en-US" sz="3200" b="1" dirty="0" err="1">
                <a:solidFill>
                  <a:schemeClr val="tx2"/>
                </a:solidFill>
                <a:latin typeface="Calibri" panose="020F0502020204030204" pitchFamily="34" charset="0"/>
                <a:ea typeface="Lato Light"/>
                <a:cs typeface="Calibri" panose="020F0502020204030204" pitchFamily="34" charset="0"/>
                <a:sym typeface="Lato Light"/>
              </a:rPr>
              <a:t>conséquences</a:t>
            </a:r>
            <a:r>
              <a:rPr lang="en-US" sz="3200" dirty="0">
                <a:solidFill>
                  <a:schemeClr val="tx2"/>
                </a:solidFill>
                <a:latin typeface="Calibri" panose="020F0502020204030204" pitchFamily="34" charset="0"/>
                <a:ea typeface="Lato Light"/>
                <a:cs typeface="Calibri" panose="020F0502020204030204" pitchFamily="34" charset="0"/>
                <a:sym typeface="Lato Light"/>
              </a:rPr>
              <a:t> (positives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ou</a:t>
            </a:r>
            <a:r>
              <a:rPr lang="en-US" sz="3200" dirty="0">
                <a:solidFill>
                  <a:schemeClr val="tx2"/>
                </a:solidFill>
                <a:latin typeface="Calibri" panose="020F0502020204030204" pitchFamily="34" charset="0"/>
                <a:ea typeface="Lato Light"/>
                <a:cs typeface="Calibri" panose="020F0502020204030204" pitchFamily="34" charset="0"/>
                <a:sym typeface="Lato Light"/>
              </a:rPr>
              <a:t> </a:t>
            </a:r>
            <a:r>
              <a:rPr lang="en-US" sz="3200" dirty="0" err="1">
                <a:solidFill>
                  <a:schemeClr val="tx2"/>
                </a:solidFill>
                <a:latin typeface="Calibri" panose="020F0502020204030204" pitchFamily="34" charset="0"/>
                <a:ea typeface="Lato Light"/>
                <a:cs typeface="Calibri" panose="020F0502020204030204" pitchFamily="34" charset="0"/>
                <a:sym typeface="Lato Light"/>
              </a:rPr>
              <a:t>négatives</a:t>
            </a:r>
            <a:r>
              <a:rPr lang="en-US" sz="3200" dirty="0">
                <a:solidFill>
                  <a:schemeClr val="tx2"/>
                </a:solidFill>
                <a:latin typeface="Calibri" panose="020F0502020204030204" pitchFamily="34" charset="0"/>
                <a:ea typeface="Lato Light"/>
                <a:cs typeface="Calibri" panose="020F0502020204030204" pitchFamily="34" charset="0"/>
                <a:sym typeface="Lato Light"/>
              </a:rPr>
              <a:t>).</a:t>
            </a:r>
            <a:endParaRPr lang="en-US" sz="3200" b="1" dirty="0">
              <a:solidFill>
                <a:schemeClr val="tx2"/>
              </a:solidFill>
              <a:latin typeface="Calibri" panose="020F0502020204030204" pitchFamily="34" charset="0"/>
              <a:ea typeface="Lato Light"/>
              <a:cs typeface="Calibri" panose="020F0502020204030204" pitchFamily="34" charset="0"/>
              <a:sym typeface="Lato Light"/>
            </a:endParaRPr>
          </a:p>
        </p:txBody>
      </p:sp>
    </p:spTree>
    <p:extLst>
      <p:ext uri="{BB962C8B-B14F-4D97-AF65-F5344CB8AC3E}">
        <p14:creationId xmlns:p14="http://schemas.microsoft.com/office/powerpoint/2010/main" val="146775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sont</a:t>
            </a:r>
            <a:r>
              <a:rPr lang="en-US" sz="3200" b="1" dirty="0">
                <a:solidFill>
                  <a:schemeClr val="tx2"/>
                </a:solidFill>
                <a:latin typeface="Calibri" panose="020F0502020204030204" pitchFamily="34" charset="0"/>
              </a:rPr>
              <a:t> les </a:t>
            </a:r>
            <a:r>
              <a:rPr lang="en-US" sz="3200" b="1" dirty="0" err="1">
                <a:solidFill>
                  <a:schemeClr val="tx2"/>
                </a:solidFill>
                <a:latin typeface="Calibri" panose="020F0502020204030204" pitchFamily="34" charset="0"/>
              </a:rPr>
              <a:t>mécanismes</a:t>
            </a:r>
            <a:r>
              <a:rPr lang="en-US" sz="3200" b="1" dirty="0">
                <a:solidFill>
                  <a:schemeClr val="tx2"/>
                </a:solidFill>
                <a:latin typeface="Calibri" panose="020F0502020204030204" pitchFamily="34" charset="0"/>
              </a:rPr>
              <a:t> de </a:t>
            </a:r>
            <a:r>
              <a:rPr lang="en-US" sz="3200" b="1" dirty="0" err="1">
                <a:solidFill>
                  <a:schemeClr val="tx2"/>
                </a:solidFill>
                <a:latin typeface="Calibri" panose="020F0502020204030204" pitchFamily="34" charset="0"/>
              </a:rPr>
              <a:t>responsabilité</a:t>
            </a:r>
            <a:r>
              <a:rPr lang="en-US" sz="3200" b="1" dirty="0">
                <a:solidFill>
                  <a:schemeClr val="tx2"/>
                </a:solidFill>
                <a:latin typeface="Calibri" panose="020F0502020204030204" pitchFamily="34" charset="0"/>
              </a:rPr>
              <a:t>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066800"/>
            <a:ext cx="9958516" cy="4858265"/>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Régulation</a:t>
            </a:r>
            <a:r>
              <a:rPr lang="en-US" sz="2000" b="1" dirty="0">
                <a:solidFill>
                  <a:srgbClr val="6F2875"/>
                </a:solidFill>
                <a:sym typeface="Lato"/>
              </a:rPr>
              <a:t> </a:t>
            </a:r>
            <a:r>
              <a:rPr lang="en-US" sz="2000" b="1" dirty="0" err="1">
                <a:solidFill>
                  <a:srgbClr val="6F2875"/>
                </a:solidFill>
                <a:sym typeface="Lato"/>
              </a:rPr>
              <a:t>indépendante</a:t>
            </a:r>
            <a:r>
              <a:rPr lang="en-US" sz="2000" b="1" dirty="0">
                <a:solidFill>
                  <a:srgbClr val="6F2875"/>
                </a:solidFill>
                <a:sym typeface="Lato"/>
              </a:rPr>
              <a:t> </a:t>
            </a:r>
            <a:r>
              <a:rPr lang="en-US" sz="2000" dirty="0">
                <a:solidFill>
                  <a:srgbClr val="6F2875"/>
                </a:solidFill>
                <a:sym typeface="Lato"/>
              </a:rPr>
              <a:t>: un </a:t>
            </a:r>
            <a:r>
              <a:rPr lang="en-US" sz="2000" dirty="0" err="1">
                <a:solidFill>
                  <a:srgbClr val="6F2875"/>
                </a:solidFill>
                <a:sym typeface="Lato"/>
              </a:rPr>
              <a:t>régulateur</a:t>
            </a:r>
            <a:r>
              <a:rPr lang="en-US" sz="2000" dirty="0">
                <a:solidFill>
                  <a:srgbClr val="6F2875"/>
                </a:solidFill>
                <a:sym typeface="Lato"/>
              </a:rPr>
              <a:t>, </a:t>
            </a:r>
            <a:r>
              <a:rPr lang="en-US" sz="2000" dirty="0" err="1">
                <a:solidFill>
                  <a:srgbClr val="6F2875"/>
                </a:solidFill>
                <a:sym typeface="Lato"/>
              </a:rPr>
              <a:t>plusieurs</a:t>
            </a:r>
            <a:r>
              <a:rPr lang="en-US" sz="2000" dirty="0">
                <a:solidFill>
                  <a:srgbClr val="6F2875"/>
                </a:solidFill>
                <a:sym typeface="Lato"/>
              </a:rPr>
              <a:t> </a:t>
            </a:r>
            <a:r>
              <a:rPr lang="en-US" sz="2000" dirty="0" err="1">
                <a:solidFill>
                  <a:srgbClr val="6F2875"/>
                </a:solidFill>
                <a:sym typeface="Lato"/>
              </a:rPr>
              <a:t>fournisseurs</a:t>
            </a:r>
            <a:r>
              <a:rPr lang="en-US" sz="2000" dirty="0">
                <a:solidFill>
                  <a:srgbClr val="6F2875"/>
                </a:solidFill>
                <a:sym typeface="Lato"/>
              </a:rPr>
              <a:t> de services (par </a:t>
            </a:r>
            <a:r>
              <a:rPr lang="en-US" sz="2000" dirty="0" err="1">
                <a:solidFill>
                  <a:srgbClr val="6F2875"/>
                </a:solidFill>
                <a:sym typeface="Lato"/>
              </a:rPr>
              <a:t>exemple</a:t>
            </a:r>
            <a:r>
              <a:rPr lang="en-US" sz="2000" dirty="0">
                <a:solidFill>
                  <a:srgbClr val="6F2875"/>
                </a:solidFill>
                <a:sym typeface="Lato"/>
              </a:rPr>
              <a:t>, au Kenya, </a:t>
            </a:r>
            <a:r>
              <a:rPr lang="en-US" sz="2000" dirty="0" err="1">
                <a:solidFill>
                  <a:srgbClr val="6F2875"/>
                </a:solidFill>
                <a:sym typeface="Lato"/>
              </a:rPr>
              <a:t>en</a:t>
            </a:r>
            <a:r>
              <a:rPr lang="en-US" sz="2000" dirty="0">
                <a:solidFill>
                  <a:srgbClr val="6F2875"/>
                </a:solidFill>
                <a:sym typeface="Lato"/>
              </a:rPr>
              <a:t> </a:t>
            </a:r>
            <a:r>
              <a:rPr lang="en-US" sz="2000" dirty="0" err="1">
                <a:solidFill>
                  <a:srgbClr val="6F2875"/>
                </a:solidFill>
                <a:sym typeface="Lato"/>
              </a:rPr>
              <a:t>Tanzanie</a:t>
            </a:r>
            <a:r>
              <a:rPr lang="en-US" sz="2000" dirty="0">
                <a:solidFill>
                  <a:srgbClr val="6F2875"/>
                </a:solidFill>
                <a:sym typeface="Lato"/>
              </a:rPr>
              <a:t>, </a:t>
            </a:r>
            <a:r>
              <a:rPr lang="en-US" sz="2000" dirty="0" err="1">
                <a:solidFill>
                  <a:srgbClr val="6F2875"/>
                </a:solidFill>
                <a:sym typeface="Lato"/>
              </a:rPr>
              <a:t>en</a:t>
            </a:r>
            <a:r>
              <a:rPr lang="en-US" sz="2000" dirty="0">
                <a:solidFill>
                  <a:srgbClr val="6F2875"/>
                </a:solidFill>
                <a:sym typeface="Lato"/>
              </a:rPr>
              <a:t> </a:t>
            </a:r>
            <a:r>
              <a:rPr lang="en-US" sz="2000" dirty="0" err="1">
                <a:solidFill>
                  <a:srgbClr val="6F2875"/>
                </a:solidFill>
                <a:sym typeface="Lato"/>
              </a:rPr>
              <a:t>Zambie</a:t>
            </a:r>
            <a:r>
              <a:rPr lang="en-US" sz="2000" dirty="0">
                <a:solidFill>
                  <a:srgbClr val="6F2875"/>
                </a:solidFill>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Régulation</a:t>
            </a:r>
            <a:r>
              <a:rPr lang="en-US" sz="2000" b="1" dirty="0">
                <a:solidFill>
                  <a:srgbClr val="6F2875"/>
                </a:solidFill>
                <a:sym typeface="Lato"/>
              </a:rPr>
              <a:t> </a:t>
            </a:r>
            <a:r>
              <a:rPr lang="en-US" sz="2000" b="1" dirty="0" err="1">
                <a:solidFill>
                  <a:srgbClr val="6F2875"/>
                </a:solidFill>
                <a:sym typeface="Lato"/>
              </a:rPr>
              <a:t>indépendante</a:t>
            </a:r>
            <a:r>
              <a:rPr lang="en-US" sz="2000" b="1" dirty="0">
                <a:solidFill>
                  <a:srgbClr val="6F2875"/>
                </a:solidFill>
                <a:sym typeface="Lato"/>
              </a:rPr>
              <a:t> </a:t>
            </a:r>
            <a:r>
              <a:rPr lang="en-US" sz="2000" dirty="0">
                <a:solidFill>
                  <a:srgbClr val="6F2875"/>
                </a:solidFill>
                <a:sym typeface="Lato"/>
              </a:rPr>
              <a:t>: un </a:t>
            </a:r>
            <a:r>
              <a:rPr lang="en-US" sz="2000" dirty="0" err="1">
                <a:solidFill>
                  <a:srgbClr val="6F2875"/>
                </a:solidFill>
                <a:sym typeface="Lato"/>
              </a:rPr>
              <a:t>régulateur</a:t>
            </a:r>
            <a:r>
              <a:rPr lang="en-US" sz="2000" dirty="0">
                <a:solidFill>
                  <a:srgbClr val="6F2875"/>
                </a:solidFill>
                <a:sym typeface="Lato"/>
              </a:rPr>
              <a:t>, un </a:t>
            </a:r>
            <a:r>
              <a:rPr lang="en-US" sz="2000" dirty="0" err="1">
                <a:solidFill>
                  <a:srgbClr val="6F2875"/>
                </a:solidFill>
                <a:sym typeface="Lato"/>
              </a:rPr>
              <a:t>seul</a:t>
            </a:r>
            <a:r>
              <a:rPr lang="en-US" sz="2000" dirty="0">
                <a:solidFill>
                  <a:srgbClr val="6F2875"/>
                </a:solidFill>
                <a:sym typeface="Lato"/>
              </a:rPr>
              <a:t> </a:t>
            </a:r>
            <a:r>
              <a:rPr lang="en-US" sz="2000" dirty="0" err="1">
                <a:solidFill>
                  <a:srgbClr val="6F2875"/>
                </a:solidFill>
                <a:sym typeface="Lato"/>
              </a:rPr>
              <a:t>fournisseur</a:t>
            </a:r>
            <a:r>
              <a:rPr lang="en-US" sz="2000" dirty="0">
                <a:solidFill>
                  <a:srgbClr val="6F2875"/>
                </a:solidFill>
                <a:sym typeface="Lato"/>
              </a:rPr>
              <a:t> de services national (par </a:t>
            </a:r>
            <a:r>
              <a:rPr lang="en-US" sz="2000" dirty="0" err="1">
                <a:solidFill>
                  <a:srgbClr val="6F2875"/>
                </a:solidFill>
                <a:sym typeface="Lato"/>
              </a:rPr>
              <a:t>exemple</a:t>
            </a:r>
            <a:r>
              <a:rPr lang="en-US" sz="2000" dirty="0">
                <a:solidFill>
                  <a:srgbClr val="6F2875"/>
                </a:solidFill>
                <a:sym typeface="Lato"/>
              </a:rPr>
              <a:t>, </a:t>
            </a:r>
            <a:r>
              <a:rPr lang="en-US" sz="2000" dirty="0" err="1">
                <a:solidFill>
                  <a:srgbClr val="6F2875"/>
                </a:solidFill>
                <a:sym typeface="Lato"/>
              </a:rPr>
              <a:t>en</a:t>
            </a:r>
            <a:r>
              <a:rPr lang="en-US" sz="2000" dirty="0">
                <a:solidFill>
                  <a:srgbClr val="6F2875"/>
                </a:solidFill>
                <a:sym typeface="Lato"/>
              </a:rPr>
              <a:t> </a:t>
            </a:r>
            <a:r>
              <a:rPr lang="en-US" sz="2000" dirty="0" err="1">
                <a:solidFill>
                  <a:srgbClr val="6F2875"/>
                </a:solidFill>
                <a:sym typeface="Lato"/>
              </a:rPr>
              <a:t>Malaisie</a:t>
            </a:r>
            <a:r>
              <a:rPr lang="en-US" sz="2000" dirty="0">
                <a:solidFill>
                  <a:srgbClr val="6F2875"/>
                </a:solidFill>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Régulation</a:t>
            </a:r>
            <a:r>
              <a:rPr lang="en-US" sz="2000" b="1" dirty="0">
                <a:solidFill>
                  <a:srgbClr val="6F2875"/>
                </a:solidFill>
                <a:sym typeface="Lato"/>
              </a:rPr>
              <a:t> </a:t>
            </a:r>
            <a:r>
              <a:rPr lang="en-US" sz="2000" b="1" dirty="0" err="1">
                <a:solidFill>
                  <a:srgbClr val="6F2875"/>
                </a:solidFill>
                <a:sym typeface="Lato"/>
              </a:rPr>
              <a:t>ministérielle</a:t>
            </a:r>
            <a:r>
              <a:rPr lang="en-US" sz="2000" b="1" dirty="0">
                <a:solidFill>
                  <a:srgbClr val="6F2875"/>
                </a:solidFill>
                <a:sym typeface="Lato"/>
              </a:rPr>
              <a:t> </a:t>
            </a:r>
            <a:r>
              <a:rPr lang="en-US" sz="2000" dirty="0">
                <a:solidFill>
                  <a:srgbClr val="6F2875"/>
                </a:solidFill>
                <a:sym typeface="Lato"/>
              </a:rPr>
              <a:t>: </a:t>
            </a:r>
            <a:r>
              <a:rPr lang="en-US" sz="2000" dirty="0" err="1">
                <a:solidFill>
                  <a:srgbClr val="6F2875"/>
                </a:solidFill>
                <a:sym typeface="Lato"/>
              </a:rPr>
              <a:t>souvent</a:t>
            </a:r>
            <a:r>
              <a:rPr lang="en-US" sz="2000" dirty="0">
                <a:solidFill>
                  <a:srgbClr val="6F2875"/>
                </a:solidFill>
                <a:sym typeface="Lato"/>
              </a:rPr>
              <a:t> </a:t>
            </a:r>
            <a:r>
              <a:rPr lang="en-US" sz="2000" dirty="0" err="1">
                <a:solidFill>
                  <a:srgbClr val="6F2875"/>
                </a:solidFill>
                <a:sym typeface="Lato"/>
              </a:rPr>
              <a:t>observée</a:t>
            </a:r>
            <a:r>
              <a:rPr lang="en-US" sz="2000" dirty="0">
                <a:solidFill>
                  <a:srgbClr val="6F2875"/>
                </a:solidFill>
                <a:sym typeface="Lato"/>
              </a:rPr>
              <a:t> dans les pays avec un </a:t>
            </a:r>
            <a:r>
              <a:rPr lang="en-US" sz="2000" dirty="0" err="1">
                <a:solidFill>
                  <a:srgbClr val="6F2875"/>
                </a:solidFill>
                <a:sym typeface="Lato"/>
              </a:rPr>
              <a:t>seul</a:t>
            </a:r>
            <a:r>
              <a:rPr lang="en-US" sz="2000" dirty="0">
                <a:solidFill>
                  <a:srgbClr val="6F2875"/>
                </a:solidFill>
                <a:sym typeface="Lato"/>
              </a:rPr>
              <a:t> </a:t>
            </a:r>
            <a:r>
              <a:rPr lang="en-US" sz="2000" dirty="0" err="1">
                <a:solidFill>
                  <a:srgbClr val="6F2875"/>
                </a:solidFill>
                <a:sym typeface="Lato"/>
              </a:rPr>
              <a:t>fournisseur</a:t>
            </a:r>
            <a:r>
              <a:rPr lang="en-US" sz="2000" dirty="0">
                <a:solidFill>
                  <a:srgbClr val="6F2875"/>
                </a:solidFill>
                <a:sym typeface="Lato"/>
              </a:rPr>
              <a:t> de services national (par </a:t>
            </a:r>
            <a:r>
              <a:rPr lang="en-US" sz="2000" dirty="0" err="1">
                <a:solidFill>
                  <a:srgbClr val="6F2875"/>
                </a:solidFill>
                <a:sym typeface="Lato"/>
              </a:rPr>
              <a:t>exemple</a:t>
            </a:r>
            <a:r>
              <a:rPr lang="en-US" sz="2000" dirty="0">
                <a:solidFill>
                  <a:srgbClr val="6F2875"/>
                </a:solidFill>
                <a:sym typeface="Lato"/>
              </a:rPr>
              <a:t>, au </a:t>
            </a:r>
            <a:r>
              <a:rPr lang="en-US" sz="2000" dirty="0" err="1">
                <a:solidFill>
                  <a:srgbClr val="6F2875"/>
                </a:solidFill>
                <a:sym typeface="Lato"/>
              </a:rPr>
              <a:t>Sénégal</a:t>
            </a:r>
            <a:r>
              <a:rPr lang="en-US" sz="2000" dirty="0">
                <a:solidFill>
                  <a:srgbClr val="6F2875"/>
                </a:solidFill>
                <a:sym typeface="Lato"/>
              </a:rPr>
              <a:t>)</a:t>
            </a:r>
          </a:p>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Autorégulation</a:t>
            </a:r>
            <a:r>
              <a:rPr lang="en-US" sz="2000" dirty="0">
                <a:solidFill>
                  <a:srgbClr val="6F2875"/>
                </a:solidFill>
                <a:sym typeface="Lato"/>
              </a:rPr>
              <a:t> : </a:t>
            </a:r>
            <a:r>
              <a:rPr lang="en-US" sz="2000" dirty="0" err="1">
                <a:solidFill>
                  <a:srgbClr val="6F2875"/>
                </a:solidFill>
                <a:sym typeface="Lato"/>
              </a:rPr>
              <a:t>peut</a:t>
            </a:r>
            <a:r>
              <a:rPr lang="en-US" sz="2000" dirty="0">
                <a:solidFill>
                  <a:srgbClr val="6F2875"/>
                </a:solidFill>
                <a:sym typeface="Lato"/>
              </a:rPr>
              <a:t> </a:t>
            </a:r>
            <a:r>
              <a:rPr lang="en-US" sz="2000" dirty="0" err="1">
                <a:solidFill>
                  <a:srgbClr val="6F2875"/>
                </a:solidFill>
                <a:sym typeface="Lato"/>
              </a:rPr>
              <a:t>être</a:t>
            </a:r>
            <a:r>
              <a:rPr lang="en-US" sz="2000" dirty="0">
                <a:solidFill>
                  <a:srgbClr val="6F2875"/>
                </a:solidFill>
                <a:sym typeface="Lato"/>
              </a:rPr>
              <a:t> </a:t>
            </a:r>
            <a:r>
              <a:rPr lang="en-US" sz="2000" dirty="0" err="1">
                <a:solidFill>
                  <a:srgbClr val="6F2875"/>
                </a:solidFill>
                <a:sym typeface="Lato"/>
              </a:rPr>
              <a:t>essentiellement</a:t>
            </a:r>
            <a:r>
              <a:rPr lang="en-US" sz="2000" dirty="0">
                <a:solidFill>
                  <a:srgbClr val="6F2875"/>
                </a:solidFill>
                <a:sym typeface="Lato"/>
              </a:rPr>
              <a:t> </a:t>
            </a:r>
            <a:r>
              <a:rPr lang="en-US" sz="2000" dirty="0" err="1">
                <a:solidFill>
                  <a:srgbClr val="6F2875"/>
                </a:solidFill>
                <a:sym typeface="Lato"/>
              </a:rPr>
              <a:t>une</a:t>
            </a:r>
            <a:r>
              <a:rPr lang="en-US" sz="2000" dirty="0">
                <a:solidFill>
                  <a:srgbClr val="6F2875"/>
                </a:solidFill>
                <a:sym typeface="Lato"/>
              </a:rPr>
              <a:t> non-</a:t>
            </a:r>
            <a:r>
              <a:rPr lang="en-US" sz="2000" dirty="0" err="1">
                <a:solidFill>
                  <a:srgbClr val="6F2875"/>
                </a:solidFill>
                <a:sym typeface="Lato"/>
              </a:rPr>
              <a:t>régulation</a:t>
            </a:r>
            <a:r>
              <a:rPr lang="en-US" sz="2000" dirty="0">
                <a:solidFill>
                  <a:srgbClr val="6F2875"/>
                </a:solidFill>
                <a:sym typeface="Lato"/>
              </a:rPr>
              <a:t>, </a:t>
            </a:r>
            <a:r>
              <a:rPr lang="en-US" sz="2000" dirty="0" err="1">
                <a:solidFill>
                  <a:srgbClr val="6F2875"/>
                </a:solidFill>
                <a:sym typeface="Lato"/>
              </a:rPr>
              <a:t>mais</a:t>
            </a:r>
            <a:r>
              <a:rPr lang="en-US" sz="2000" dirty="0">
                <a:solidFill>
                  <a:srgbClr val="6F2875"/>
                </a:solidFill>
                <a:sym typeface="Lato"/>
              </a:rPr>
              <a:t> </a:t>
            </a:r>
            <a:r>
              <a:rPr lang="en-US" sz="2000" dirty="0" err="1">
                <a:solidFill>
                  <a:srgbClr val="6F2875"/>
                </a:solidFill>
                <a:sym typeface="Lato"/>
              </a:rPr>
              <a:t>lorsqu'elle</a:t>
            </a:r>
            <a:r>
              <a:rPr lang="en-US" sz="2000" dirty="0">
                <a:solidFill>
                  <a:srgbClr val="6F2875"/>
                </a:solidFill>
                <a:sym typeface="Lato"/>
              </a:rPr>
              <a:t> </a:t>
            </a:r>
            <a:r>
              <a:rPr lang="en-US" sz="2000" dirty="0" err="1">
                <a:solidFill>
                  <a:srgbClr val="6F2875"/>
                </a:solidFill>
                <a:sym typeface="Lato"/>
              </a:rPr>
              <a:t>est</a:t>
            </a:r>
            <a:r>
              <a:rPr lang="en-US" sz="2000" dirty="0">
                <a:solidFill>
                  <a:srgbClr val="6F2875"/>
                </a:solidFill>
                <a:sym typeface="Lato"/>
              </a:rPr>
              <a:t> forte (par </a:t>
            </a:r>
            <a:r>
              <a:rPr lang="en-US" sz="2000" dirty="0" err="1">
                <a:solidFill>
                  <a:srgbClr val="6F2875"/>
                </a:solidFill>
                <a:sym typeface="Lato"/>
              </a:rPr>
              <a:t>exemple</a:t>
            </a:r>
            <a:r>
              <a:rPr lang="en-US" sz="2000" dirty="0">
                <a:solidFill>
                  <a:srgbClr val="6F2875"/>
                </a:solidFill>
                <a:sym typeface="Lato"/>
              </a:rPr>
              <a:t>, </a:t>
            </a:r>
            <a:r>
              <a:rPr lang="en-US" sz="2000" dirty="0" err="1">
                <a:solidFill>
                  <a:srgbClr val="6F2875"/>
                </a:solidFill>
                <a:sym typeface="Lato"/>
              </a:rPr>
              <a:t>à</a:t>
            </a:r>
            <a:r>
              <a:rPr lang="en-US" sz="2000" dirty="0">
                <a:solidFill>
                  <a:srgbClr val="6F2875"/>
                </a:solidFill>
                <a:sym typeface="Lato"/>
              </a:rPr>
              <a:t> Johannesburg), </a:t>
            </a:r>
            <a:r>
              <a:rPr lang="en-US" sz="2000" dirty="0" err="1">
                <a:solidFill>
                  <a:srgbClr val="6F2875"/>
                </a:solidFill>
                <a:sym typeface="Lato"/>
              </a:rPr>
              <a:t>peut</a:t>
            </a:r>
            <a:r>
              <a:rPr lang="en-US" sz="2000" dirty="0">
                <a:solidFill>
                  <a:srgbClr val="6F2875"/>
                </a:solidFill>
                <a:sym typeface="Lato"/>
              </a:rPr>
              <a:t> </a:t>
            </a:r>
            <a:r>
              <a:rPr lang="en-US" sz="2000" dirty="0" err="1">
                <a:solidFill>
                  <a:srgbClr val="6F2875"/>
                </a:solidFill>
                <a:sym typeface="Lato"/>
              </a:rPr>
              <a:t>être</a:t>
            </a:r>
            <a:r>
              <a:rPr lang="en-US" sz="2000" dirty="0">
                <a:solidFill>
                  <a:srgbClr val="6F2875"/>
                </a:solidFill>
                <a:sym typeface="Lato"/>
              </a:rPr>
              <a:t> </a:t>
            </a:r>
            <a:r>
              <a:rPr lang="en-US" sz="2000" dirty="0" err="1">
                <a:solidFill>
                  <a:srgbClr val="6F2875"/>
                </a:solidFill>
                <a:sym typeface="Lato"/>
              </a:rPr>
              <a:t>puissante</a:t>
            </a:r>
            <a:endParaRPr lang="en-US" sz="2000" dirty="0">
              <a:solidFill>
                <a:srgbClr val="6F2875"/>
              </a:solidFill>
              <a:sym typeface="Lato"/>
            </a:endParaRPr>
          </a:p>
          <a:p>
            <a:pPr marL="285750" lvl="0" indent="-285750">
              <a:lnSpc>
                <a:spcPts val="2200"/>
              </a:lnSpc>
              <a:spcBef>
                <a:spcPts val="1000"/>
              </a:spcBef>
              <a:buClr>
                <a:schemeClr val="dk1"/>
              </a:buClr>
              <a:buSzPts val="1800"/>
              <a:buFont typeface="Wingdings" panose="05000000000000000000" pitchFamily="2" charset="2"/>
              <a:buChar char="Ø"/>
            </a:pPr>
            <a:r>
              <a:rPr lang="en-US" sz="2000" b="1" dirty="0" err="1">
                <a:solidFill>
                  <a:srgbClr val="6F2875"/>
                </a:solidFill>
                <a:sym typeface="Lato"/>
              </a:rPr>
              <a:t>Classements</a:t>
            </a:r>
            <a:r>
              <a:rPr lang="en-US" sz="2000" b="1" dirty="0">
                <a:solidFill>
                  <a:srgbClr val="6F2875"/>
                </a:solidFill>
                <a:sym typeface="Lato"/>
              </a:rPr>
              <a:t> des </a:t>
            </a:r>
            <a:r>
              <a:rPr lang="en-US" sz="2000" b="1" dirty="0" err="1">
                <a:solidFill>
                  <a:srgbClr val="6F2875"/>
                </a:solidFill>
                <a:sym typeface="Lato"/>
              </a:rPr>
              <a:t>villes</a:t>
            </a:r>
            <a:r>
              <a:rPr lang="en-US" sz="2000" b="1" dirty="0">
                <a:solidFill>
                  <a:srgbClr val="6F2875"/>
                </a:solidFill>
                <a:sym typeface="Lato"/>
              </a:rPr>
              <a:t> et </a:t>
            </a:r>
            <a:r>
              <a:rPr lang="en-US" sz="2000" b="1" dirty="0" err="1">
                <a:solidFill>
                  <a:srgbClr val="6F2875"/>
                </a:solidFill>
                <a:sym typeface="Lato"/>
              </a:rPr>
              <a:t>similaires</a:t>
            </a:r>
            <a:endParaRPr lang="en-US" sz="2000" b="1" dirty="0">
              <a:solidFill>
                <a:srgbClr val="6F2875"/>
              </a:solidFill>
              <a:sym typeface="Lato"/>
            </a:endParaRPr>
          </a:p>
          <a:p>
            <a:pPr marL="285750" lvl="0" indent="-285750">
              <a:lnSpc>
                <a:spcPts val="2200"/>
              </a:lnSpc>
              <a:spcBef>
                <a:spcPts val="1000"/>
              </a:spcBef>
              <a:buClr>
                <a:schemeClr val="dk1"/>
              </a:buClr>
              <a:buSzPts val="1800"/>
              <a:buFont typeface="Wingdings" panose="05000000000000000000" pitchFamily="2" charset="2"/>
              <a:buChar char="Ø"/>
            </a:pPr>
            <a:r>
              <a:rPr lang="en-US" sz="2000" dirty="0" err="1">
                <a:solidFill>
                  <a:srgbClr val="6F2875"/>
                </a:solidFill>
                <a:sym typeface="Lato"/>
              </a:rPr>
              <a:t>Mécanismes</a:t>
            </a:r>
            <a:r>
              <a:rPr lang="en-US" sz="2000" dirty="0">
                <a:solidFill>
                  <a:srgbClr val="6F2875"/>
                </a:solidFill>
                <a:sym typeface="Lato"/>
              </a:rPr>
              <a:t> de </a:t>
            </a:r>
            <a:r>
              <a:rPr lang="en-US" sz="2000" b="1" dirty="0" err="1">
                <a:solidFill>
                  <a:srgbClr val="6F2875"/>
                </a:solidFill>
                <a:sym typeface="Lato"/>
              </a:rPr>
              <a:t>plainte</a:t>
            </a:r>
            <a:r>
              <a:rPr lang="en-US" sz="2000" dirty="0">
                <a:solidFill>
                  <a:srgbClr val="6F2875"/>
                </a:solidFill>
                <a:sym typeface="Lato"/>
              </a:rPr>
              <a:t> des clients, </a:t>
            </a:r>
            <a:r>
              <a:rPr lang="en-US" sz="2000" dirty="0" err="1">
                <a:solidFill>
                  <a:srgbClr val="6F2875"/>
                </a:solidFill>
                <a:sym typeface="Lato"/>
              </a:rPr>
              <a:t>mécanismes</a:t>
            </a:r>
            <a:r>
              <a:rPr lang="en-US" sz="2000" dirty="0">
                <a:solidFill>
                  <a:srgbClr val="6F2875"/>
                </a:solidFill>
                <a:sym typeface="Lato"/>
              </a:rPr>
              <a:t> de </a:t>
            </a:r>
            <a:r>
              <a:rPr lang="en-US" sz="2000" dirty="0" err="1">
                <a:solidFill>
                  <a:srgbClr val="6F2875"/>
                </a:solidFill>
                <a:sym typeface="Lato"/>
              </a:rPr>
              <a:t>plainte</a:t>
            </a:r>
            <a:r>
              <a:rPr lang="en-US" sz="2000" dirty="0">
                <a:solidFill>
                  <a:srgbClr val="6F2875"/>
                </a:solidFill>
                <a:sym typeface="Lato"/>
              </a:rPr>
              <a:t> des </a:t>
            </a:r>
            <a:r>
              <a:rPr lang="en-US" sz="2000" dirty="0" err="1">
                <a:solidFill>
                  <a:srgbClr val="6F2875"/>
                </a:solidFill>
                <a:sym typeface="Lato"/>
              </a:rPr>
              <a:t>citoyens</a:t>
            </a:r>
            <a:r>
              <a:rPr lang="en-US" sz="2000" dirty="0">
                <a:solidFill>
                  <a:srgbClr val="6F2875"/>
                </a:solidFill>
                <a:sym typeface="Lato"/>
              </a:rPr>
              <a:t> plus larges</a:t>
            </a:r>
          </a:p>
          <a:p>
            <a:pPr marL="285750" lvl="0" indent="-285750">
              <a:lnSpc>
                <a:spcPts val="2200"/>
              </a:lnSpc>
              <a:spcBef>
                <a:spcPts val="1000"/>
              </a:spcBef>
              <a:buClr>
                <a:schemeClr val="dk1"/>
              </a:buClr>
              <a:buSzPts val="1800"/>
              <a:buFont typeface="Wingdings" panose="05000000000000000000" pitchFamily="2" charset="2"/>
              <a:buChar char="Ø"/>
            </a:pPr>
            <a:r>
              <a:rPr lang="en-US" sz="2000" dirty="0" err="1">
                <a:solidFill>
                  <a:srgbClr val="6F2875"/>
                </a:solidFill>
                <a:sym typeface="Lato"/>
              </a:rPr>
              <a:t>Responsabilité</a:t>
            </a:r>
            <a:r>
              <a:rPr lang="en-US" sz="2000" dirty="0">
                <a:solidFill>
                  <a:srgbClr val="6F2875"/>
                </a:solidFill>
                <a:sym typeface="Lato"/>
              </a:rPr>
              <a:t> </a:t>
            </a:r>
            <a:r>
              <a:rPr lang="en-US" sz="2000" b="1" dirty="0" err="1">
                <a:solidFill>
                  <a:srgbClr val="6F2875"/>
                </a:solidFill>
                <a:sym typeface="Lato"/>
              </a:rPr>
              <a:t>électorale</a:t>
            </a:r>
            <a:endParaRPr lang="en-US" sz="2000" b="1" dirty="0">
              <a:sym typeface="Lato"/>
            </a:endParaRPr>
          </a:p>
        </p:txBody>
      </p:sp>
    </p:spTree>
    <p:extLst>
      <p:ext uri="{BB962C8B-B14F-4D97-AF65-F5344CB8AC3E}">
        <p14:creationId xmlns:p14="http://schemas.microsoft.com/office/powerpoint/2010/main" val="25127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fontScale="90000"/>
          </a:bodyPr>
          <a:lstStyle/>
          <a:p>
            <a:r>
              <a:rPr lang="en-US" sz="3200" b="1" dirty="0" err="1">
                <a:solidFill>
                  <a:schemeClr val="tx2"/>
                </a:solidFill>
                <a:latin typeface="Calibri" panose="020F0502020204030204" pitchFamily="34" charset="0"/>
              </a:rPr>
              <a:t>Recommandations</a:t>
            </a:r>
            <a:r>
              <a:rPr lang="en-US" sz="3200" b="1" dirty="0">
                <a:solidFill>
                  <a:schemeClr val="tx2"/>
                </a:solidFill>
                <a:latin typeface="Calibri" panose="020F0502020204030204" pitchFamily="34" charset="0"/>
              </a:rPr>
              <a:t> pour </a:t>
            </a:r>
            <a:r>
              <a:rPr lang="en-US" sz="3200" b="1" dirty="0" err="1">
                <a:solidFill>
                  <a:schemeClr val="tx2"/>
                </a:solidFill>
                <a:latin typeface="Calibri" panose="020F0502020204030204" pitchFamily="34" charset="0"/>
              </a:rPr>
              <a:t>améliorer</a:t>
            </a:r>
            <a:r>
              <a:rPr lang="en-US" sz="3200" b="1" dirty="0">
                <a:solidFill>
                  <a:schemeClr val="tx2"/>
                </a:solidFill>
                <a:latin typeface="Calibri" panose="020F0502020204030204" pitchFamily="34" charset="0"/>
              </a:rPr>
              <a:t> la </a:t>
            </a:r>
            <a:r>
              <a:rPr lang="en-US" sz="3200" b="1" dirty="0" err="1">
                <a:solidFill>
                  <a:schemeClr val="tx2"/>
                </a:solidFill>
                <a:latin typeface="Calibri" panose="020F0502020204030204" pitchFamily="34" charset="0"/>
              </a:rPr>
              <a:t>responsabilité</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066800"/>
            <a:ext cx="10156224" cy="4870622"/>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Arial" panose="020B0604020202020204" pitchFamily="34" charset="0"/>
              <a:buChar char="•"/>
            </a:pPr>
            <a:r>
              <a:rPr lang="en-US" sz="2000" dirty="0">
                <a:sym typeface="Lato"/>
              </a:rPr>
              <a:t>Il y a des </a:t>
            </a:r>
            <a:r>
              <a:rPr lang="en-US" sz="2000" b="1" dirty="0" err="1">
                <a:sym typeface="Lato"/>
              </a:rPr>
              <a:t>avancées</a:t>
            </a:r>
            <a:r>
              <a:rPr lang="en-US" sz="2000" b="1" dirty="0">
                <a:sym typeface="Lato"/>
              </a:rPr>
              <a:t> positives </a:t>
            </a:r>
            <a:r>
              <a:rPr lang="en-US" sz="2000" dirty="0" err="1">
                <a:sym typeface="Lato"/>
              </a:rPr>
              <a:t>en</a:t>
            </a:r>
            <a:r>
              <a:rPr lang="en-US" sz="2000" dirty="0">
                <a:sym typeface="Lato"/>
              </a:rPr>
              <a:t> </a:t>
            </a:r>
            <a:r>
              <a:rPr lang="en-US" sz="2000" dirty="0" err="1">
                <a:sym typeface="Lato"/>
              </a:rPr>
              <a:t>cours</a:t>
            </a:r>
            <a:r>
              <a:rPr lang="en-US" sz="2000" dirty="0">
                <a:sym typeface="Lato"/>
              </a:rPr>
              <a:t> pour </a:t>
            </a:r>
            <a:r>
              <a:rPr lang="en-US" sz="2000" dirty="0" err="1">
                <a:sym typeface="Lato"/>
              </a:rPr>
              <a:t>améliorer</a:t>
            </a:r>
            <a:r>
              <a:rPr lang="en-US" sz="2000" dirty="0">
                <a:sym typeface="Lato"/>
              </a:rPr>
              <a:t> la </a:t>
            </a:r>
            <a:r>
              <a:rPr lang="en-US" sz="2000" dirty="0" err="1">
                <a:sym typeface="Lato"/>
              </a:rPr>
              <a:t>responsabilité</a:t>
            </a:r>
            <a:r>
              <a:rPr lang="en-US" sz="2000" dirty="0">
                <a:sym typeface="Lato"/>
              </a:rPr>
              <a:t> </a:t>
            </a:r>
            <a:r>
              <a:rPr lang="en-US" sz="2000" dirty="0" err="1">
                <a:sym typeface="Lato"/>
              </a:rPr>
              <a:t>en</a:t>
            </a:r>
            <a:r>
              <a:rPr lang="en-US" sz="2000" dirty="0">
                <a:sym typeface="Lato"/>
              </a:rPr>
              <a:t> matière </a:t>
            </a:r>
            <a:r>
              <a:rPr lang="en-US" sz="2000" dirty="0" err="1">
                <a:sym typeface="Lato"/>
              </a:rPr>
              <a:t>d'assainissement</a:t>
            </a:r>
            <a:r>
              <a:rPr lang="en-US" sz="2000" dirty="0">
                <a:sym typeface="Lato"/>
              </a:rPr>
              <a:t> </a:t>
            </a:r>
            <a:r>
              <a:rPr lang="en-US" sz="2000" dirty="0" err="1">
                <a:sym typeface="Lato"/>
              </a:rPr>
              <a:t>urbain</a:t>
            </a:r>
            <a:r>
              <a:rPr lang="en-US" sz="2000" dirty="0">
                <a:sym typeface="Lato"/>
              </a:rPr>
              <a:t>, </a:t>
            </a:r>
            <a:r>
              <a:rPr lang="en-US" sz="2000" dirty="0" err="1">
                <a:sym typeface="Lato"/>
              </a:rPr>
              <a:t>notamment</a:t>
            </a:r>
            <a:r>
              <a:rPr lang="en-US" sz="2000" dirty="0">
                <a:sym typeface="Lato"/>
              </a:rPr>
              <a:t> </a:t>
            </a:r>
            <a:r>
              <a:rPr lang="en-US" sz="2000" dirty="0" err="1">
                <a:sym typeface="Lato"/>
              </a:rPr>
              <a:t>en</a:t>
            </a:r>
            <a:r>
              <a:rPr lang="en-US" sz="2000" dirty="0">
                <a:sym typeface="Lato"/>
              </a:rPr>
              <a:t> </a:t>
            </a:r>
            <a:r>
              <a:rPr lang="en-US" sz="2000" dirty="0" err="1">
                <a:sym typeface="Lato"/>
              </a:rPr>
              <a:t>Zambie</a:t>
            </a:r>
            <a:r>
              <a:rPr lang="en-US" sz="2000" dirty="0">
                <a:sym typeface="Lato"/>
              </a:rPr>
              <a:t> et au Kenya.</a:t>
            </a:r>
          </a:p>
          <a:p>
            <a:pPr marL="285750" lvl="0" indent="-285750">
              <a:lnSpc>
                <a:spcPts val="2200"/>
              </a:lnSpc>
              <a:spcBef>
                <a:spcPts val="1000"/>
              </a:spcBef>
              <a:buClr>
                <a:schemeClr val="dk1"/>
              </a:buClr>
              <a:buSzPts val="1800"/>
              <a:buFont typeface="Arial" panose="020B0604020202020204" pitchFamily="34" charset="0"/>
              <a:buChar char="•"/>
            </a:pPr>
            <a:r>
              <a:rPr lang="en-US" sz="2000" b="1" dirty="0">
                <a:sym typeface="Lato"/>
              </a:rPr>
              <a:t>Plus de </a:t>
            </a:r>
            <a:r>
              <a:rPr lang="en-US" sz="2000" b="1" dirty="0" err="1">
                <a:sym typeface="Lato"/>
              </a:rPr>
              <a:t>progrès</a:t>
            </a:r>
            <a:r>
              <a:rPr lang="en-US" sz="2000" b="1" dirty="0">
                <a:sym typeface="Lato"/>
              </a:rPr>
              <a:t> </a:t>
            </a:r>
            <a:r>
              <a:rPr lang="en-US" sz="2000" b="1" dirty="0" err="1">
                <a:sym typeface="Lato"/>
              </a:rPr>
              <a:t>sont</a:t>
            </a:r>
            <a:r>
              <a:rPr lang="en-US" sz="2000" b="1" dirty="0">
                <a:sym typeface="Lato"/>
              </a:rPr>
              <a:t> </a:t>
            </a:r>
            <a:r>
              <a:rPr lang="en-US" sz="2000" b="1" dirty="0" err="1">
                <a:sym typeface="Lato"/>
              </a:rPr>
              <a:t>nécessaires</a:t>
            </a:r>
            <a:r>
              <a:rPr lang="en-US" sz="2000" b="1" dirty="0">
                <a:sym typeface="Lato"/>
              </a:rPr>
              <a:t> </a:t>
            </a:r>
            <a:r>
              <a:rPr lang="en-US" sz="2000" dirty="0" err="1">
                <a:sym typeface="Lato"/>
              </a:rPr>
              <a:t>en</a:t>
            </a:r>
            <a:r>
              <a:rPr lang="en-US" sz="2000" dirty="0">
                <a:sym typeface="Lato"/>
              </a:rPr>
              <a:t> matière de</a:t>
            </a:r>
            <a:r>
              <a:rPr lang="en-US" sz="2000" b="1" dirty="0">
                <a:sym typeface="Lato"/>
              </a:rPr>
              <a:t> </a:t>
            </a:r>
            <a:r>
              <a:rPr lang="en-US" sz="2000" b="1" dirty="0" err="1">
                <a:sym typeface="Lato"/>
              </a:rPr>
              <a:t>responsabilité</a:t>
            </a:r>
            <a:r>
              <a:rPr lang="en-US" sz="2000" b="1" dirty="0">
                <a:sym typeface="Lato"/>
              </a:rPr>
              <a:t> pour </a:t>
            </a:r>
            <a:r>
              <a:rPr lang="en-US" sz="2000" b="1" dirty="0" err="1">
                <a:sym typeface="Lato"/>
              </a:rPr>
              <a:t>l'assainissement</a:t>
            </a:r>
            <a:r>
              <a:rPr lang="en-US" sz="2000" b="1" dirty="0">
                <a:sym typeface="Lato"/>
              </a:rPr>
              <a:t> non </a:t>
            </a:r>
            <a:r>
              <a:rPr lang="en-US" sz="2000" b="1" dirty="0" err="1">
                <a:sym typeface="Lato"/>
              </a:rPr>
              <a:t>raccordé</a:t>
            </a:r>
            <a:r>
              <a:rPr lang="en-US" sz="2000" b="1" dirty="0">
                <a:sym typeface="Lato"/>
              </a:rPr>
              <a:t> au </a:t>
            </a:r>
            <a:r>
              <a:rPr lang="en-US" sz="2000" b="1" dirty="0" err="1">
                <a:sym typeface="Lato"/>
              </a:rPr>
              <a:t>réseau</a:t>
            </a:r>
            <a:r>
              <a:rPr lang="en-US" sz="2000" b="1" dirty="0">
                <a:sym typeface="Lato"/>
              </a:rPr>
              <a:t> et les services </a:t>
            </a:r>
            <a:r>
              <a:rPr lang="en-US" sz="2000" b="1" dirty="0" err="1">
                <a:sym typeface="Lato"/>
              </a:rPr>
              <a:t>destinés</a:t>
            </a:r>
            <a:r>
              <a:rPr lang="en-US" sz="2000" b="1" dirty="0">
                <a:sym typeface="Lato"/>
              </a:rPr>
              <a:t> aux plus </a:t>
            </a:r>
            <a:r>
              <a:rPr lang="en-US" sz="2000" b="1" dirty="0" err="1">
                <a:sym typeface="Lato"/>
              </a:rPr>
              <a:t>pauvres</a:t>
            </a:r>
            <a:r>
              <a:rPr lang="en-US" sz="2000" dirty="0">
                <a:sym typeface="Lato"/>
              </a:rPr>
              <a:t>, </a:t>
            </a:r>
            <a:r>
              <a:rPr lang="en-US" sz="2000" dirty="0" err="1">
                <a:sym typeface="Lato"/>
              </a:rPr>
              <a:t>en</a:t>
            </a:r>
            <a:r>
              <a:rPr lang="en-US" sz="2000" dirty="0">
                <a:sym typeface="Lato"/>
              </a:rPr>
              <a:t> </a:t>
            </a:r>
            <a:r>
              <a:rPr lang="en-US" sz="2000" dirty="0" err="1">
                <a:sym typeface="Lato"/>
              </a:rPr>
              <a:t>mettant</a:t>
            </a:r>
            <a:r>
              <a:rPr lang="en-US" sz="2000" dirty="0">
                <a:sym typeface="Lato"/>
              </a:rPr>
              <a:t> </a:t>
            </a:r>
            <a:r>
              <a:rPr lang="en-US" sz="2000" dirty="0" err="1">
                <a:sym typeface="Lato"/>
              </a:rPr>
              <a:t>l'accent</a:t>
            </a:r>
            <a:r>
              <a:rPr lang="en-US" sz="2000" dirty="0">
                <a:sym typeface="Lato"/>
              </a:rPr>
              <a:t> sur la </a:t>
            </a:r>
            <a:r>
              <a:rPr lang="en-US" sz="2000" dirty="0" err="1">
                <a:sym typeface="Lato"/>
              </a:rPr>
              <a:t>collecte</a:t>
            </a:r>
            <a:r>
              <a:rPr lang="en-US" sz="2000" dirty="0">
                <a:sym typeface="Lato"/>
              </a:rPr>
              <a:t>.</a:t>
            </a:r>
          </a:p>
          <a:p>
            <a:pPr marL="285750" lvl="0" indent="-285750">
              <a:lnSpc>
                <a:spcPts val="2200"/>
              </a:lnSpc>
              <a:spcBef>
                <a:spcPts val="1000"/>
              </a:spcBef>
              <a:buClr>
                <a:schemeClr val="dk1"/>
              </a:buClr>
              <a:buSzPts val="1800"/>
              <a:buFont typeface="Arial" panose="020B0604020202020204" pitchFamily="34" charset="0"/>
              <a:buChar char="•"/>
            </a:pPr>
            <a:r>
              <a:rPr lang="en-US" sz="2000" dirty="0">
                <a:sym typeface="Lato"/>
              </a:rPr>
              <a:t>Une </a:t>
            </a:r>
            <a:r>
              <a:rPr lang="en-US" sz="2000" dirty="0" err="1">
                <a:sym typeface="Lato"/>
              </a:rPr>
              <a:t>véritable</a:t>
            </a:r>
            <a:r>
              <a:rPr lang="en-US" sz="2000" dirty="0">
                <a:sym typeface="Lato"/>
              </a:rPr>
              <a:t> inclusion et </a:t>
            </a:r>
            <a:r>
              <a:rPr lang="en-US" sz="2000" dirty="0" err="1">
                <a:sym typeface="Lato"/>
              </a:rPr>
              <a:t>responsabilité</a:t>
            </a:r>
            <a:r>
              <a:rPr lang="en-US" sz="2000" dirty="0">
                <a:sym typeface="Lato"/>
              </a:rPr>
              <a:t> </a:t>
            </a:r>
            <a:r>
              <a:rPr lang="en-US" sz="2000" b="1" dirty="0" err="1">
                <a:sym typeface="Lato"/>
              </a:rPr>
              <a:t>nécessite</a:t>
            </a:r>
            <a:r>
              <a:rPr lang="en-US" sz="2000" b="1" dirty="0">
                <a:sym typeface="Lato"/>
              </a:rPr>
              <a:t> </a:t>
            </a:r>
            <a:r>
              <a:rPr lang="en-US" sz="2000" b="1" dirty="0" err="1">
                <a:sym typeface="Lato"/>
              </a:rPr>
              <a:t>probablement</a:t>
            </a:r>
            <a:r>
              <a:rPr lang="en-US" sz="2000" b="1" dirty="0">
                <a:sym typeface="Lato"/>
              </a:rPr>
              <a:t> la </a:t>
            </a:r>
            <a:r>
              <a:rPr lang="en-US" sz="2000" b="1" dirty="0" err="1">
                <a:sym typeface="Lato"/>
              </a:rPr>
              <a:t>passation</a:t>
            </a:r>
            <a:r>
              <a:rPr lang="en-US" sz="2000" b="1" dirty="0">
                <a:sym typeface="Lato"/>
              </a:rPr>
              <a:t> de </a:t>
            </a:r>
            <a:r>
              <a:rPr lang="en-US" sz="2000" b="1" dirty="0" err="1">
                <a:sym typeface="Lato"/>
              </a:rPr>
              <a:t>marchés</a:t>
            </a:r>
            <a:r>
              <a:rPr lang="en-US" sz="2000" b="1" dirty="0">
                <a:sym typeface="Lato"/>
              </a:rPr>
              <a:t> publics pour les services</a:t>
            </a:r>
            <a:r>
              <a:rPr lang="en-US" sz="2000" dirty="0">
                <a:sym typeface="Lato"/>
              </a:rPr>
              <a:t>, et pas </a:t>
            </a:r>
            <a:r>
              <a:rPr lang="en-US" sz="2000" dirty="0" err="1">
                <a:sym typeface="Lato"/>
              </a:rPr>
              <a:t>seulement</a:t>
            </a:r>
            <a:r>
              <a:rPr lang="en-US" sz="2000" dirty="0">
                <a:sym typeface="Lato"/>
              </a:rPr>
              <a:t> la </a:t>
            </a:r>
            <a:r>
              <a:rPr lang="en-US" sz="2000" dirty="0" err="1">
                <a:sym typeface="Lato"/>
              </a:rPr>
              <a:t>création</a:t>
            </a:r>
            <a:r>
              <a:rPr lang="en-US" sz="2000" dirty="0">
                <a:sym typeface="Lato"/>
              </a:rPr>
              <a:t> d'un </a:t>
            </a:r>
            <a:r>
              <a:rPr lang="en-US" sz="2000" dirty="0" err="1">
                <a:sym typeface="Lato"/>
              </a:rPr>
              <a:t>environnement</a:t>
            </a:r>
            <a:r>
              <a:rPr lang="en-US" sz="2000" dirty="0">
                <a:sym typeface="Lato"/>
              </a:rPr>
              <a:t> favorable au </a:t>
            </a:r>
            <a:r>
              <a:rPr lang="en-US" sz="2000" dirty="0" err="1">
                <a:sym typeface="Lato"/>
              </a:rPr>
              <a:t>secteur</a:t>
            </a:r>
            <a:r>
              <a:rPr lang="en-US" sz="2000" dirty="0">
                <a:sym typeface="Lato"/>
              </a:rPr>
              <a:t> </a:t>
            </a:r>
            <a:r>
              <a:rPr lang="en-US" sz="2000" dirty="0" err="1">
                <a:sym typeface="Lato"/>
              </a:rPr>
              <a:t>privé</a:t>
            </a:r>
            <a:r>
              <a:rPr lang="en-US" sz="2000" dirty="0">
                <a:sym typeface="Lato"/>
              </a:rPr>
              <a:t>.</a:t>
            </a: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Renforcer</a:t>
            </a:r>
            <a:r>
              <a:rPr lang="en-US" sz="2000" b="1" dirty="0">
                <a:sym typeface="Lato"/>
              </a:rPr>
              <a:t> la transparence </a:t>
            </a:r>
            <a:r>
              <a:rPr lang="en-US" sz="2000" dirty="0">
                <a:sym typeface="Lato"/>
              </a:rPr>
              <a:t>(</a:t>
            </a:r>
            <a:r>
              <a:rPr lang="en-US" sz="2000" dirty="0" err="1">
                <a:sym typeface="Lato"/>
              </a:rPr>
              <a:t>meilleure</a:t>
            </a:r>
            <a:r>
              <a:rPr lang="en-US" sz="2000" dirty="0">
                <a:sym typeface="Lato"/>
              </a:rPr>
              <a:t> </a:t>
            </a:r>
            <a:r>
              <a:rPr lang="en-US" sz="2000" dirty="0" err="1">
                <a:sym typeface="Lato"/>
              </a:rPr>
              <a:t>collecte</a:t>
            </a:r>
            <a:r>
              <a:rPr lang="en-US" sz="2000" dirty="0">
                <a:sym typeface="Lato"/>
              </a:rPr>
              <a:t> de </a:t>
            </a:r>
            <a:r>
              <a:rPr lang="en-US" sz="2000" dirty="0" err="1">
                <a:sym typeface="Lato"/>
              </a:rPr>
              <a:t>données</a:t>
            </a:r>
            <a:r>
              <a:rPr lang="en-US" sz="2000" dirty="0">
                <a:sym typeface="Lato"/>
              </a:rPr>
              <a:t>, </a:t>
            </a:r>
            <a:r>
              <a:rPr lang="en-US" sz="2000" dirty="0" err="1">
                <a:sym typeface="Lato"/>
              </a:rPr>
              <a:t>leur</a:t>
            </a:r>
            <a:r>
              <a:rPr lang="en-US" sz="2000" dirty="0">
                <a:sym typeface="Lato"/>
              </a:rPr>
              <a:t> publication </a:t>
            </a:r>
            <a:r>
              <a:rPr lang="en-US" sz="2000" dirty="0" err="1">
                <a:sym typeface="Lato"/>
              </a:rPr>
              <a:t>transparente</a:t>
            </a:r>
            <a:r>
              <a:rPr lang="en-US" sz="2000" dirty="0">
                <a:sym typeface="Lato"/>
              </a:rPr>
              <a:t> et accessible) </a:t>
            </a:r>
            <a:r>
              <a:rPr lang="en-US" sz="2000" b="1" dirty="0" err="1">
                <a:sym typeface="Lato"/>
              </a:rPr>
              <a:t>est</a:t>
            </a:r>
            <a:r>
              <a:rPr lang="en-US" sz="2000" b="1" dirty="0">
                <a:sym typeface="Lato"/>
              </a:rPr>
              <a:t> </a:t>
            </a:r>
            <a:r>
              <a:rPr lang="en-US" sz="2000" b="1" dirty="0" err="1">
                <a:sym typeface="Lato"/>
              </a:rPr>
              <a:t>fondamental</a:t>
            </a:r>
            <a:r>
              <a:rPr lang="en-US" sz="2000" b="1" dirty="0">
                <a:sym typeface="Lato"/>
              </a:rPr>
              <a:t> </a:t>
            </a:r>
            <a:r>
              <a:rPr lang="en-US" sz="2000" dirty="0">
                <a:sym typeface="Lato"/>
              </a:rPr>
              <a:t>pour la </a:t>
            </a:r>
            <a:r>
              <a:rPr lang="en-US" sz="2000" dirty="0" err="1">
                <a:sym typeface="Lato"/>
              </a:rPr>
              <a:t>responsabilité</a:t>
            </a:r>
            <a:r>
              <a:rPr lang="en-US" sz="2000" dirty="0">
                <a:sym typeface="Lato"/>
              </a:rPr>
              <a:t>, et </a:t>
            </a:r>
            <a:r>
              <a:rPr lang="en-US" sz="2000" dirty="0" err="1">
                <a:sym typeface="Lato"/>
              </a:rPr>
              <a:t>cela</a:t>
            </a:r>
            <a:r>
              <a:rPr lang="en-US" sz="2000" dirty="0">
                <a:sym typeface="Lato"/>
              </a:rPr>
              <a:t> </a:t>
            </a:r>
            <a:r>
              <a:rPr lang="en-US" sz="2000" dirty="0" err="1">
                <a:sym typeface="Lato"/>
              </a:rPr>
              <a:t>peut</a:t>
            </a:r>
            <a:r>
              <a:rPr lang="en-US" sz="2000" dirty="0">
                <a:sym typeface="Lato"/>
              </a:rPr>
              <a:t> </a:t>
            </a:r>
            <a:r>
              <a:rPr lang="en-US" sz="2000" dirty="0" err="1">
                <a:sym typeface="Lato"/>
              </a:rPr>
              <a:t>être</a:t>
            </a:r>
            <a:r>
              <a:rPr lang="en-US" sz="2000" dirty="0">
                <a:sym typeface="Lato"/>
              </a:rPr>
              <a:t> </a:t>
            </a:r>
            <a:r>
              <a:rPr lang="en-US" sz="2000" dirty="0" err="1">
                <a:sym typeface="Lato"/>
              </a:rPr>
              <a:t>relativement</a:t>
            </a:r>
            <a:r>
              <a:rPr lang="en-US" sz="2000" dirty="0">
                <a:sym typeface="Lato"/>
              </a:rPr>
              <a:t> facile </a:t>
            </a:r>
            <a:r>
              <a:rPr lang="en-US" sz="2000" dirty="0" err="1">
                <a:sym typeface="Lato"/>
              </a:rPr>
              <a:t>à</a:t>
            </a:r>
            <a:r>
              <a:rPr lang="en-US" sz="2000" dirty="0">
                <a:sym typeface="Lato"/>
              </a:rPr>
              <a:t> </a:t>
            </a:r>
            <a:r>
              <a:rPr lang="en-US" sz="2000" dirty="0" err="1">
                <a:sym typeface="Lato"/>
              </a:rPr>
              <a:t>obtenir</a:t>
            </a:r>
            <a:r>
              <a:rPr lang="en-US" sz="2000" dirty="0">
                <a:sym typeface="Lato"/>
              </a:rPr>
              <a:t>.</a:t>
            </a:r>
          </a:p>
          <a:p>
            <a:pPr marL="285750" lvl="0" indent="-285750">
              <a:lnSpc>
                <a:spcPts val="2200"/>
              </a:lnSpc>
              <a:spcBef>
                <a:spcPts val="1000"/>
              </a:spcBef>
              <a:buClr>
                <a:schemeClr val="dk1"/>
              </a:buClr>
              <a:buSzPts val="1800"/>
              <a:buFont typeface="Arial" panose="020B0604020202020204" pitchFamily="34" charset="0"/>
              <a:buChar char="•"/>
            </a:pPr>
            <a:r>
              <a:rPr lang="en-US" sz="2000" b="1" dirty="0">
                <a:sym typeface="Lato"/>
              </a:rPr>
              <a:t>La </a:t>
            </a:r>
            <a:r>
              <a:rPr lang="en-US" sz="2000" b="1" dirty="0" err="1">
                <a:sym typeface="Lato"/>
              </a:rPr>
              <a:t>demande</a:t>
            </a:r>
            <a:r>
              <a:rPr lang="en-US" sz="2000" b="1" dirty="0">
                <a:sym typeface="Lato"/>
              </a:rPr>
              <a:t> </a:t>
            </a:r>
            <a:r>
              <a:rPr lang="en-US" sz="2000" b="1" dirty="0" err="1">
                <a:sym typeface="Lato"/>
              </a:rPr>
              <a:t>devrait</a:t>
            </a:r>
            <a:r>
              <a:rPr lang="en-US" sz="2000" b="1" dirty="0">
                <a:sym typeface="Lato"/>
              </a:rPr>
              <a:t> </a:t>
            </a:r>
            <a:r>
              <a:rPr lang="en-US" sz="2000" b="1" dirty="0" err="1">
                <a:sym typeface="Lato"/>
              </a:rPr>
              <a:t>être</a:t>
            </a:r>
            <a:r>
              <a:rPr lang="en-US" sz="2000" b="1" dirty="0">
                <a:sym typeface="Lato"/>
              </a:rPr>
              <a:t> </a:t>
            </a:r>
            <a:r>
              <a:rPr lang="en-US" sz="2000" b="1" dirty="0" err="1">
                <a:sym typeface="Lato"/>
              </a:rPr>
              <a:t>une</a:t>
            </a:r>
            <a:r>
              <a:rPr lang="en-US" sz="2000" b="1" dirty="0">
                <a:sym typeface="Lato"/>
              </a:rPr>
              <a:t> </a:t>
            </a:r>
            <a:r>
              <a:rPr lang="en-US" sz="2000" b="1" dirty="0" err="1">
                <a:sym typeface="Lato"/>
              </a:rPr>
              <a:t>priorité</a:t>
            </a:r>
            <a:r>
              <a:rPr lang="en-US" sz="2000" b="1" dirty="0">
                <a:sym typeface="Lato"/>
              </a:rPr>
              <a:t> centrale </a:t>
            </a:r>
            <a:r>
              <a:rPr lang="en-US" sz="2000" dirty="0">
                <a:sym typeface="Lato"/>
              </a:rPr>
              <a:t>: le CWIS </a:t>
            </a:r>
            <a:r>
              <a:rPr lang="en-US" sz="2000" dirty="0" err="1">
                <a:sym typeface="Lato"/>
              </a:rPr>
              <a:t>exige</a:t>
            </a:r>
            <a:r>
              <a:rPr lang="en-US" sz="2000" dirty="0">
                <a:sym typeface="Lato"/>
              </a:rPr>
              <a:t> que les habitants des quartiers </a:t>
            </a:r>
            <a:r>
              <a:rPr lang="en-US" sz="2000" dirty="0" err="1">
                <a:sym typeface="Lato"/>
              </a:rPr>
              <a:t>à</a:t>
            </a:r>
            <a:r>
              <a:rPr lang="en-US" sz="2000" dirty="0">
                <a:sym typeface="Lato"/>
              </a:rPr>
              <a:t> </a:t>
            </a:r>
            <a:r>
              <a:rPr lang="en-US" sz="2000" dirty="0" err="1">
                <a:sym typeface="Lato"/>
              </a:rPr>
              <a:t>faible</a:t>
            </a:r>
            <a:r>
              <a:rPr lang="en-US" sz="2000" dirty="0">
                <a:sym typeface="Lato"/>
              </a:rPr>
              <a:t> </a:t>
            </a:r>
            <a:r>
              <a:rPr lang="en-US" sz="2000" dirty="0" err="1">
                <a:sym typeface="Lato"/>
              </a:rPr>
              <a:t>revenu</a:t>
            </a:r>
            <a:r>
              <a:rPr lang="en-US" sz="2000" dirty="0">
                <a:sym typeface="Lato"/>
              </a:rPr>
              <a:t> </a:t>
            </a:r>
            <a:r>
              <a:rPr lang="en-US" sz="2000" dirty="0" err="1">
                <a:sym typeface="Lato"/>
              </a:rPr>
              <a:t>s'attendent</a:t>
            </a:r>
            <a:r>
              <a:rPr lang="en-US" sz="2000" dirty="0">
                <a:sym typeface="Lato"/>
              </a:rPr>
              <a:t> </a:t>
            </a:r>
            <a:r>
              <a:rPr lang="en-US" sz="2000" dirty="0" err="1">
                <a:sym typeface="Lato"/>
              </a:rPr>
              <a:t>à</a:t>
            </a:r>
            <a:r>
              <a:rPr lang="en-US" sz="2000" dirty="0">
                <a:sym typeface="Lato"/>
              </a:rPr>
              <a:t> </a:t>
            </a:r>
            <a:r>
              <a:rPr lang="en-US" sz="2000" dirty="0" err="1">
                <a:sym typeface="Lato"/>
              </a:rPr>
              <a:t>avoir</a:t>
            </a:r>
            <a:r>
              <a:rPr lang="en-US" sz="2000" dirty="0">
                <a:sym typeface="Lato"/>
              </a:rPr>
              <a:t> </a:t>
            </a:r>
            <a:r>
              <a:rPr lang="en-US" sz="2000" dirty="0" err="1">
                <a:sym typeface="Lato"/>
              </a:rPr>
              <a:t>accès</a:t>
            </a:r>
            <a:r>
              <a:rPr lang="en-US" sz="2000" dirty="0">
                <a:sym typeface="Lato"/>
              </a:rPr>
              <a:t> </a:t>
            </a:r>
            <a:r>
              <a:rPr lang="en-US" sz="2000" dirty="0" err="1">
                <a:sym typeface="Lato"/>
              </a:rPr>
              <a:t>à</a:t>
            </a:r>
            <a:r>
              <a:rPr lang="en-US" sz="2000" dirty="0">
                <a:sym typeface="Lato"/>
              </a:rPr>
              <a:t> </a:t>
            </a:r>
            <a:r>
              <a:rPr lang="en-US" sz="2000" dirty="0" err="1">
                <a:sym typeface="Lato"/>
              </a:rPr>
              <a:t>l'assainissement</a:t>
            </a:r>
            <a:r>
              <a:rPr lang="en-US" sz="2000" dirty="0">
                <a:sym typeface="Lato"/>
              </a:rPr>
              <a:t> </a:t>
            </a:r>
            <a:r>
              <a:rPr lang="en-US" sz="2000" dirty="0" err="1">
                <a:sym typeface="Lato"/>
              </a:rPr>
              <a:t>en</a:t>
            </a:r>
            <a:r>
              <a:rPr lang="en-US" sz="2000" dirty="0">
                <a:sym typeface="Lato"/>
              </a:rPr>
              <a:t> tant que service public et le </a:t>
            </a:r>
            <a:r>
              <a:rPr lang="en-US" sz="2000" dirty="0" err="1">
                <a:sym typeface="Lato"/>
              </a:rPr>
              <a:t>réclament</a:t>
            </a:r>
            <a:r>
              <a:rPr lang="en-US" sz="2000" dirty="0">
                <a:sym typeface="Lato"/>
              </a:rPr>
              <a:t>.</a:t>
            </a:r>
            <a:endParaRPr lang="en-US" sz="2000" b="1" dirty="0">
              <a:sym typeface="Lato"/>
            </a:endParaRPr>
          </a:p>
        </p:txBody>
      </p:sp>
    </p:spTree>
    <p:extLst>
      <p:ext uri="{BB962C8B-B14F-4D97-AF65-F5344CB8AC3E}">
        <p14:creationId xmlns:p14="http://schemas.microsoft.com/office/powerpoint/2010/main" val="6310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2613274" y="3169746"/>
            <a:ext cx="6965451" cy="518508"/>
          </a:xfrm>
          <a:prstGeom prst="rect">
            <a:avLst/>
          </a:prstGeom>
        </p:spPr>
        <p:txBody>
          <a:bodyPr vert="horz" lIns="0" tIns="0" rIns="0" bIns="0" rtlCol="0" anchor="t" anchorCtr="0">
            <a:normAutofit fontScale="90000"/>
          </a:bodyPr>
          <a:lstStyle/>
          <a:p>
            <a:r>
              <a:rPr lang="en-US" sz="4000" b="1" dirty="0">
                <a:solidFill>
                  <a:schemeClr val="tx2"/>
                </a:solidFill>
                <a:latin typeface="Calibri" panose="020F0502020204030204" pitchFamily="34" charset="0"/>
              </a:rPr>
              <a:t>Planification et gestion des </a:t>
            </a:r>
            <a:r>
              <a:rPr lang="en-US" sz="4000" b="1" dirty="0" err="1">
                <a:solidFill>
                  <a:schemeClr val="tx2"/>
                </a:solidFill>
                <a:latin typeface="Calibri" panose="020F0502020204030204" pitchFamily="34" charset="0"/>
              </a:rPr>
              <a:t>ressources</a:t>
            </a:r>
            <a:endParaRPr lang="en-US" sz="40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235186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714240"/>
            <a:ext cx="10180660" cy="5033749"/>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spcBef>
                <a:spcPts val="1000"/>
              </a:spcBef>
              <a:buClr>
                <a:schemeClr val="dk1"/>
              </a:buClr>
              <a:buSzPts val="1800"/>
              <a:buFont typeface="Arial" panose="020B0604020202020204" pitchFamily="34" charset="0"/>
              <a:buChar char="•"/>
            </a:pPr>
            <a:r>
              <a:rPr lang="en-US" sz="2850" b="1" dirty="0" err="1">
                <a:solidFill>
                  <a:schemeClr val="tx2"/>
                </a:solidFill>
                <a:latin typeface="Calibri" panose="020F0502020204030204" pitchFamily="34" charset="0"/>
                <a:ea typeface="Lato Light"/>
                <a:cs typeface="Calibri" panose="020F0502020204030204" pitchFamily="34" charset="0"/>
                <a:sym typeface="Lato"/>
              </a:rPr>
              <a:t>Complet</a:t>
            </a:r>
            <a:r>
              <a:rPr lang="en-US" sz="2850" dirty="0">
                <a:solidFill>
                  <a:schemeClr val="tx2"/>
                </a:solidFill>
                <a:latin typeface="Calibri" panose="020F0502020204030204" pitchFamily="34" charset="0"/>
                <a:ea typeface="Lato Light"/>
                <a:cs typeface="Calibri" panose="020F0502020204030204" pitchFamily="34" charset="0"/>
                <a:sym typeface="Lato"/>
              </a:rPr>
              <a:t> : </a:t>
            </a:r>
            <a:r>
              <a:rPr lang="en-US" sz="2850" dirty="0" err="1">
                <a:solidFill>
                  <a:schemeClr val="tx2"/>
                </a:solidFill>
                <a:latin typeface="Calibri" panose="020F0502020204030204" pitchFamily="34" charset="0"/>
                <a:ea typeface="Lato Light"/>
                <a:cs typeface="Calibri" panose="020F0502020204030204" pitchFamily="34" charset="0"/>
                <a:sym typeface="Lato"/>
              </a:rPr>
              <a:t>soutenir</a:t>
            </a:r>
            <a:r>
              <a:rPr lang="en-US" sz="2850" dirty="0">
                <a:solidFill>
                  <a:schemeClr val="tx2"/>
                </a:solidFill>
                <a:latin typeface="Calibri" panose="020F0502020204030204" pitchFamily="34" charset="0"/>
                <a:ea typeface="Lato Light"/>
                <a:cs typeface="Calibri" panose="020F0502020204030204" pitchFamily="34" charset="0"/>
                <a:sym typeface="Lato"/>
              </a:rPr>
              <a:t> la </a:t>
            </a:r>
            <a:r>
              <a:rPr lang="en-US" sz="2850" dirty="0" err="1">
                <a:solidFill>
                  <a:schemeClr val="tx2"/>
                </a:solidFill>
                <a:latin typeface="Calibri" panose="020F0502020204030204" pitchFamily="34" charset="0"/>
                <a:ea typeface="Lato Light"/>
                <a:cs typeface="Calibri" panose="020F0502020204030204" pitchFamily="34" charset="0"/>
                <a:sym typeface="Lato"/>
              </a:rPr>
              <a:t>prise</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en</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compte</a:t>
            </a:r>
            <a:r>
              <a:rPr lang="en-US" sz="2850" dirty="0">
                <a:solidFill>
                  <a:schemeClr val="tx2"/>
                </a:solidFill>
                <a:latin typeface="Calibri" panose="020F0502020204030204" pitchFamily="34" charset="0"/>
                <a:ea typeface="Lato Light"/>
                <a:cs typeface="Calibri" panose="020F0502020204030204" pitchFamily="34" charset="0"/>
                <a:sym typeface="Lato"/>
              </a:rPr>
              <a:t> de </a:t>
            </a:r>
            <a:r>
              <a:rPr lang="en-US" sz="2850" dirty="0" err="1">
                <a:solidFill>
                  <a:schemeClr val="tx2"/>
                </a:solidFill>
                <a:latin typeface="Calibri" panose="020F0502020204030204" pitchFamily="34" charset="0"/>
                <a:ea typeface="Lato Light"/>
                <a:cs typeface="Calibri" panose="020F0502020204030204" pitchFamily="34" charset="0"/>
                <a:sym typeface="Lato"/>
              </a:rPr>
              <a:t>toutes</a:t>
            </a:r>
            <a:r>
              <a:rPr lang="en-US" sz="2850" dirty="0">
                <a:solidFill>
                  <a:schemeClr val="tx2"/>
                </a:solidFill>
                <a:latin typeface="Calibri" panose="020F0502020204030204" pitchFamily="34" charset="0"/>
                <a:ea typeface="Lato Light"/>
                <a:cs typeface="Calibri" panose="020F0502020204030204" pitchFamily="34" charset="0"/>
                <a:sym typeface="Lato"/>
              </a:rPr>
              <a:t> les sources de </a:t>
            </a:r>
            <a:r>
              <a:rPr lang="en-US" sz="2850" dirty="0" err="1">
                <a:solidFill>
                  <a:schemeClr val="tx2"/>
                </a:solidFill>
                <a:latin typeface="Calibri" panose="020F0502020204030204" pitchFamily="34" charset="0"/>
                <a:ea typeface="Lato Light"/>
                <a:cs typeface="Calibri" panose="020F0502020204030204" pitchFamily="34" charset="0"/>
                <a:sym typeface="Lato"/>
              </a:rPr>
              <a:t>financement</a:t>
            </a:r>
            <a:endParaRPr lang="en-US" sz="2850" dirty="0">
              <a:solidFill>
                <a:schemeClr val="tx2"/>
              </a:solidFill>
              <a:latin typeface="Calibri" panose="020F0502020204030204" pitchFamily="34" charset="0"/>
              <a:ea typeface="Lato Light"/>
              <a:cs typeface="Calibri" panose="020F0502020204030204" pitchFamily="34" charset="0"/>
              <a:sym typeface="Lato"/>
            </a:endParaRPr>
          </a:p>
          <a:p>
            <a:pPr marL="285750" lvl="0" indent="-285750">
              <a:spcBef>
                <a:spcPts val="1000"/>
              </a:spcBef>
              <a:buClr>
                <a:schemeClr val="dk1"/>
              </a:buClr>
              <a:buSzPts val="1800"/>
              <a:buFont typeface="Arial" panose="020B0604020202020204" pitchFamily="34" charset="0"/>
              <a:buChar char="•"/>
            </a:pPr>
            <a:r>
              <a:rPr lang="en-US" sz="2850" b="1" dirty="0" err="1">
                <a:solidFill>
                  <a:schemeClr val="tx2"/>
                </a:solidFill>
                <a:latin typeface="Calibri" panose="020F0502020204030204" pitchFamily="34" charset="0"/>
                <a:ea typeface="Lato Light"/>
                <a:cs typeface="Calibri" panose="020F0502020204030204" pitchFamily="34" charset="0"/>
                <a:sym typeface="Lato"/>
              </a:rPr>
              <a:t>Intégré</a:t>
            </a:r>
            <a:r>
              <a:rPr lang="en-US" sz="2850" dirty="0">
                <a:solidFill>
                  <a:schemeClr val="tx2"/>
                </a:solidFill>
                <a:latin typeface="Calibri" panose="020F0502020204030204" pitchFamily="34" charset="0"/>
                <a:ea typeface="Lato Light"/>
                <a:cs typeface="Calibri" panose="020F0502020204030204" pitchFamily="34" charset="0"/>
                <a:sym typeface="Lato"/>
              </a:rPr>
              <a:t> : </a:t>
            </a:r>
            <a:r>
              <a:rPr lang="en-US" sz="2850" dirty="0" err="1">
                <a:solidFill>
                  <a:schemeClr val="tx2"/>
                </a:solidFill>
                <a:latin typeface="Calibri" panose="020F0502020204030204" pitchFamily="34" charset="0"/>
                <a:ea typeface="Lato Light"/>
                <a:cs typeface="Calibri" panose="020F0502020204030204" pitchFamily="34" charset="0"/>
                <a:sym typeface="Lato"/>
              </a:rPr>
              <a:t>fournir</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une</a:t>
            </a:r>
            <a:r>
              <a:rPr lang="en-US" sz="2850" dirty="0">
                <a:solidFill>
                  <a:schemeClr val="tx2"/>
                </a:solidFill>
                <a:latin typeface="Calibri" panose="020F0502020204030204" pitchFamily="34" charset="0"/>
                <a:ea typeface="Lato Light"/>
                <a:cs typeface="Calibri" panose="020F0502020204030204" pitchFamily="34" charset="0"/>
                <a:sym typeface="Lato"/>
              </a:rPr>
              <a:t> base commune pour </a:t>
            </a:r>
            <a:r>
              <a:rPr lang="en-US" sz="2850" dirty="0" err="1">
                <a:solidFill>
                  <a:schemeClr val="tx2"/>
                </a:solidFill>
                <a:latin typeface="Calibri" panose="020F0502020204030204" pitchFamily="34" charset="0"/>
                <a:ea typeface="Lato Light"/>
                <a:cs typeface="Calibri" panose="020F0502020204030204" pitchFamily="34" charset="0"/>
                <a:sym typeface="Lato"/>
              </a:rPr>
              <a:t>discuter</a:t>
            </a:r>
            <a:r>
              <a:rPr lang="en-US" sz="2850" dirty="0">
                <a:solidFill>
                  <a:schemeClr val="tx2"/>
                </a:solidFill>
                <a:latin typeface="Calibri" panose="020F0502020204030204" pitchFamily="34" charset="0"/>
                <a:ea typeface="Lato Light"/>
                <a:cs typeface="Calibri" panose="020F0502020204030204" pitchFamily="34" charset="0"/>
                <a:sym typeface="Lato"/>
              </a:rPr>
              <a:t> et </a:t>
            </a:r>
            <a:r>
              <a:rPr lang="en-US" sz="2850" dirty="0" err="1">
                <a:solidFill>
                  <a:schemeClr val="tx2"/>
                </a:solidFill>
                <a:latin typeface="Calibri" panose="020F0502020204030204" pitchFamily="34" charset="0"/>
                <a:ea typeface="Lato Light"/>
                <a:cs typeface="Calibri" panose="020F0502020204030204" pitchFamily="34" charset="0"/>
                <a:sym typeface="Lato"/>
              </a:rPr>
              <a:t>hiérarchiser</a:t>
            </a:r>
            <a:r>
              <a:rPr lang="en-US" sz="2850" dirty="0">
                <a:solidFill>
                  <a:schemeClr val="tx2"/>
                </a:solidFill>
                <a:latin typeface="Calibri" panose="020F0502020204030204" pitchFamily="34" charset="0"/>
                <a:ea typeface="Lato Light"/>
                <a:cs typeface="Calibri" panose="020F0502020204030204" pitchFamily="34" charset="0"/>
                <a:sym typeface="Lato"/>
              </a:rPr>
              <a:t> les </a:t>
            </a:r>
            <a:r>
              <a:rPr lang="en-US" sz="2850" dirty="0" err="1">
                <a:solidFill>
                  <a:schemeClr val="tx2"/>
                </a:solidFill>
                <a:latin typeface="Calibri" panose="020F0502020204030204" pitchFamily="34" charset="0"/>
                <a:ea typeface="Lato Light"/>
                <a:cs typeface="Calibri" panose="020F0502020204030204" pitchFamily="34" charset="0"/>
                <a:sym typeface="Lato"/>
              </a:rPr>
              <a:t>décisions</a:t>
            </a:r>
            <a:r>
              <a:rPr lang="en-US" sz="2850" dirty="0">
                <a:solidFill>
                  <a:schemeClr val="tx2"/>
                </a:solidFill>
                <a:latin typeface="Calibri" panose="020F0502020204030204" pitchFamily="34" charset="0"/>
                <a:ea typeface="Lato Light"/>
                <a:cs typeface="Calibri" panose="020F0502020204030204" pitchFamily="34" charset="0"/>
                <a:sym typeface="Lato"/>
              </a:rPr>
              <a:t> de </a:t>
            </a:r>
            <a:r>
              <a:rPr lang="en-US" sz="2850" dirty="0" err="1">
                <a:solidFill>
                  <a:schemeClr val="tx2"/>
                </a:solidFill>
                <a:latin typeface="Calibri" panose="020F0502020204030204" pitchFamily="34" charset="0"/>
                <a:ea typeface="Lato Light"/>
                <a:cs typeface="Calibri" panose="020F0502020204030204" pitchFamily="34" charset="0"/>
                <a:sym typeface="Lato"/>
              </a:rPr>
              <a:t>dépenses</a:t>
            </a:r>
            <a:r>
              <a:rPr lang="en-US" sz="2850" dirty="0">
                <a:solidFill>
                  <a:schemeClr val="tx2"/>
                </a:solidFill>
                <a:latin typeface="Calibri" panose="020F0502020204030204" pitchFamily="34" charset="0"/>
                <a:ea typeface="Lato Light"/>
                <a:cs typeface="Calibri" panose="020F0502020204030204" pitchFamily="34" charset="0"/>
                <a:sym typeface="Lato"/>
              </a:rPr>
              <a:t> et </a:t>
            </a:r>
            <a:r>
              <a:rPr lang="en-US" sz="2850" dirty="0" err="1">
                <a:solidFill>
                  <a:schemeClr val="tx2"/>
                </a:solidFill>
                <a:latin typeface="Calibri" panose="020F0502020204030204" pitchFamily="34" charset="0"/>
                <a:ea typeface="Lato Light"/>
                <a:cs typeface="Calibri" panose="020F0502020204030204" pitchFamily="34" charset="0"/>
                <a:sym typeface="Lato"/>
              </a:rPr>
              <a:t>d'investissements</a:t>
            </a:r>
            <a:endParaRPr lang="en-US" sz="2850" dirty="0">
              <a:solidFill>
                <a:schemeClr val="tx2"/>
              </a:solidFill>
              <a:latin typeface="Calibri" panose="020F0502020204030204" pitchFamily="34" charset="0"/>
              <a:ea typeface="Lato Light"/>
              <a:cs typeface="Calibri" panose="020F0502020204030204" pitchFamily="34" charset="0"/>
              <a:sym typeface="Lato"/>
            </a:endParaRPr>
          </a:p>
          <a:p>
            <a:pPr marL="285750" lvl="0" indent="-285750">
              <a:spcBef>
                <a:spcPts val="1000"/>
              </a:spcBef>
              <a:buClr>
                <a:schemeClr val="dk1"/>
              </a:buClr>
              <a:buSzPts val="1800"/>
              <a:buFont typeface="Arial" panose="020B0604020202020204" pitchFamily="34" charset="0"/>
              <a:buChar char="•"/>
            </a:pPr>
            <a:r>
              <a:rPr lang="en-US" sz="2850" b="1" dirty="0" err="1">
                <a:solidFill>
                  <a:schemeClr val="tx2"/>
                </a:solidFill>
                <a:latin typeface="Calibri" panose="020F0502020204030204" pitchFamily="34" charset="0"/>
                <a:ea typeface="Lato Light"/>
                <a:cs typeface="Calibri" panose="020F0502020204030204" pitchFamily="34" charset="0"/>
                <a:sym typeface="Lato"/>
              </a:rPr>
              <a:t>Itératif</a:t>
            </a:r>
            <a:r>
              <a:rPr lang="en-US" sz="2850" dirty="0">
                <a:solidFill>
                  <a:schemeClr val="tx2"/>
                </a:solidFill>
                <a:latin typeface="Calibri" panose="020F0502020204030204" pitchFamily="34" charset="0"/>
                <a:ea typeface="Lato Light"/>
                <a:cs typeface="Calibri" panose="020F0502020204030204" pitchFamily="34" charset="0"/>
                <a:sym typeface="Lato"/>
              </a:rPr>
              <a:t> : </a:t>
            </a:r>
            <a:r>
              <a:rPr lang="en-US" sz="2850" dirty="0" err="1">
                <a:solidFill>
                  <a:schemeClr val="tx2"/>
                </a:solidFill>
                <a:latin typeface="Calibri" panose="020F0502020204030204" pitchFamily="34" charset="0"/>
                <a:ea typeface="Lato Light"/>
                <a:cs typeface="Calibri" panose="020F0502020204030204" pitchFamily="34" charset="0"/>
                <a:sym typeface="Lato"/>
              </a:rPr>
              <a:t>atteindre</a:t>
            </a:r>
            <a:r>
              <a:rPr lang="en-US" sz="2850" dirty="0">
                <a:solidFill>
                  <a:schemeClr val="tx2"/>
                </a:solidFill>
                <a:latin typeface="Calibri" panose="020F0502020204030204" pitchFamily="34" charset="0"/>
                <a:ea typeface="Lato Light"/>
                <a:cs typeface="Calibri" panose="020F0502020204030204" pitchFamily="34" charset="0"/>
                <a:sym typeface="Lato"/>
              </a:rPr>
              <a:t> et </a:t>
            </a:r>
            <a:r>
              <a:rPr lang="en-US" sz="2850" dirty="0" err="1">
                <a:solidFill>
                  <a:schemeClr val="tx2"/>
                </a:solidFill>
                <a:latin typeface="Calibri" panose="020F0502020204030204" pitchFamily="34" charset="0"/>
                <a:ea typeface="Lato Light"/>
                <a:cs typeface="Calibri" panose="020F0502020204030204" pitchFamily="34" charset="0"/>
                <a:sym typeface="Lato"/>
              </a:rPr>
              <a:t>maintenir</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une</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compréhension</a:t>
            </a:r>
            <a:r>
              <a:rPr lang="en-US" sz="2850" dirty="0">
                <a:solidFill>
                  <a:schemeClr val="tx2"/>
                </a:solidFill>
                <a:latin typeface="Calibri" panose="020F0502020204030204" pitchFamily="34" charset="0"/>
                <a:ea typeface="Lato Light"/>
                <a:cs typeface="Calibri" panose="020F0502020204030204" pitchFamily="34" charset="0"/>
                <a:sym typeface="Lato"/>
              </a:rPr>
              <a:t> des </a:t>
            </a:r>
            <a:r>
              <a:rPr lang="en-US" sz="2850" dirty="0" err="1">
                <a:solidFill>
                  <a:schemeClr val="tx2"/>
                </a:solidFill>
                <a:latin typeface="Calibri" panose="020F0502020204030204" pitchFamily="34" charset="0"/>
                <a:ea typeface="Lato Light"/>
                <a:cs typeface="Calibri" panose="020F0502020204030204" pitchFamily="34" charset="0"/>
                <a:sym typeface="Lato"/>
              </a:rPr>
              <a:t>paysages</a:t>
            </a:r>
            <a:r>
              <a:rPr lang="en-US" sz="2850" dirty="0">
                <a:solidFill>
                  <a:schemeClr val="tx2"/>
                </a:solidFill>
                <a:latin typeface="Calibri" panose="020F0502020204030204" pitchFamily="34" charset="0"/>
                <a:ea typeface="Lato Light"/>
                <a:cs typeface="Calibri" panose="020F0502020204030204" pitchFamily="34" charset="0"/>
                <a:sym typeface="Lato"/>
              </a:rPr>
              <a:t> de </a:t>
            </a:r>
            <a:r>
              <a:rPr lang="en-US" sz="2850" dirty="0" err="1">
                <a:solidFill>
                  <a:schemeClr val="tx2"/>
                </a:solidFill>
                <a:latin typeface="Calibri" panose="020F0502020204030204" pitchFamily="34" charset="0"/>
                <a:ea typeface="Lato Light"/>
                <a:cs typeface="Calibri" panose="020F0502020204030204" pitchFamily="34" charset="0"/>
                <a:sym typeface="Lato"/>
              </a:rPr>
              <a:t>financement</a:t>
            </a:r>
            <a:r>
              <a:rPr lang="en-US" sz="2850" dirty="0">
                <a:solidFill>
                  <a:schemeClr val="tx2"/>
                </a:solidFill>
                <a:latin typeface="Calibri" panose="020F0502020204030204" pitchFamily="34" charset="0"/>
                <a:ea typeface="Lato Light"/>
                <a:cs typeface="Calibri" panose="020F0502020204030204" pitchFamily="34" charset="0"/>
                <a:sym typeface="Lato"/>
              </a:rPr>
              <a:t> et de </a:t>
            </a:r>
            <a:r>
              <a:rPr lang="en-US" sz="2850" dirty="0" err="1">
                <a:solidFill>
                  <a:schemeClr val="tx2"/>
                </a:solidFill>
                <a:latin typeface="Calibri" panose="020F0502020204030204" pitchFamily="34" charset="0"/>
                <a:ea typeface="Lato Light"/>
                <a:cs typeface="Calibri" panose="020F0502020204030204" pitchFamily="34" charset="0"/>
                <a:sym typeface="Lato"/>
              </a:rPr>
              <a:t>risque</a:t>
            </a:r>
            <a:r>
              <a:rPr lang="en-US" sz="2850" dirty="0">
                <a:solidFill>
                  <a:schemeClr val="tx2"/>
                </a:solidFill>
                <a:latin typeface="Calibri" panose="020F0502020204030204" pitchFamily="34" charset="0"/>
                <a:ea typeface="Lato Light"/>
                <a:cs typeface="Calibri" panose="020F0502020204030204" pitchFamily="34" charset="0"/>
                <a:sym typeface="Lato"/>
              </a:rPr>
              <a:t>, et </a:t>
            </a:r>
            <a:r>
              <a:rPr lang="en-US" sz="2850" dirty="0" err="1">
                <a:solidFill>
                  <a:schemeClr val="tx2"/>
                </a:solidFill>
                <a:latin typeface="Calibri" panose="020F0502020204030204" pitchFamily="34" charset="0"/>
                <a:ea typeface="Lato Light"/>
                <a:cs typeface="Calibri" panose="020F0502020204030204" pitchFamily="34" charset="0"/>
                <a:sym typeface="Lato"/>
              </a:rPr>
              <a:t>ajuster</a:t>
            </a:r>
            <a:r>
              <a:rPr lang="en-US" sz="2850" dirty="0">
                <a:solidFill>
                  <a:schemeClr val="tx2"/>
                </a:solidFill>
                <a:latin typeface="Calibri" panose="020F0502020204030204" pitchFamily="34" charset="0"/>
                <a:ea typeface="Lato Light"/>
                <a:cs typeface="Calibri" panose="020F0502020204030204" pitchFamily="34" charset="0"/>
                <a:sym typeface="Lato"/>
              </a:rPr>
              <a:t> les politiques de </a:t>
            </a:r>
            <a:r>
              <a:rPr lang="en-US" sz="2850" dirty="0" err="1">
                <a:solidFill>
                  <a:schemeClr val="tx2"/>
                </a:solidFill>
                <a:latin typeface="Calibri" panose="020F0502020204030204" pitchFamily="34" charset="0"/>
                <a:ea typeface="Lato Light"/>
                <a:cs typeface="Calibri" panose="020F0502020204030204" pitchFamily="34" charset="0"/>
                <a:sym typeface="Lato"/>
              </a:rPr>
              <a:t>financement</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à</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mesure</a:t>
            </a:r>
            <a:r>
              <a:rPr lang="en-US" sz="2850" dirty="0">
                <a:solidFill>
                  <a:schemeClr val="tx2"/>
                </a:solidFill>
                <a:latin typeface="Calibri" panose="020F0502020204030204" pitchFamily="34" charset="0"/>
                <a:ea typeface="Lato Light"/>
                <a:cs typeface="Calibri" panose="020F0502020204030204" pitchFamily="34" charset="0"/>
                <a:sym typeface="Lato"/>
              </a:rPr>
              <a:t> que les conditions </a:t>
            </a:r>
            <a:r>
              <a:rPr lang="en-US" sz="2850" dirty="0" err="1">
                <a:solidFill>
                  <a:schemeClr val="tx2"/>
                </a:solidFill>
                <a:latin typeface="Calibri" panose="020F0502020204030204" pitchFamily="34" charset="0"/>
                <a:ea typeface="Lato Light"/>
                <a:cs typeface="Calibri" panose="020F0502020204030204" pitchFamily="34" charset="0"/>
                <a:sym typeface="Lato"/>
              </a:rPr>
              <a:t>changent</a:t>
            </a:r>
            <a:endParaRPr lang="en-US" sz="2850" dirty="0">
              <a:solidFill>
                <a:schemeClr val="tx2"/>
              </a:solidFill>
              <a:latin typeface="Calibri" panose="020F0502020204030204" pitchFamily="34" charset="0"/>
              <a:ea typeface="Lato Light"/>
              <a:cs typeface="Calibri" panose="020F0502020204030204" pitchFamily="34" charset="0"/>
              <a:sym typeface="Lato"/>
            </a:endParaRPr>
          </a:p>
          <a:p>
            <a:pPr marL="285750" lvl="0" indent="-285750">
              <a:spcBef>
                <a:spcPts val="1000"/>
              </a:spcBef>
              <a:buClr>
                <a:schemeClr val="dk1"/>
              </a:buClr>
              <a:buSzPts val="1800"/>
              <a:buFont typeface="Arial" panose="020B0604020202020204" pitchFamily="34" charset="0"/>
              <a:buChar char="•"/>
            </a:pPr>
            <a:r>
              <a:rPr lang="en-US" sz="2850" b="1" dirty="0" err="1">
                <a:solidFill>
                  <a:schemeClr val="tx2"/>
                </a:solidFill>
                <a:latin typeface="Calibri" panose="020F0502020204030204" pitchFamily="34" charset="0"/>
                <a:ea typeface="Lato Light"/>
                <a:cs typeface="Calibri" panose="020F0502020204030204" pitchFamily="34" charset="0"/>
                <a:sym typeface="Lato"/>
              </a:rPr>
              <a:t>Inclusif</a:t>
            </a:r>
            <a:r>
              <a:rPr lang="en-US" sz="2850" dirty="0">
                <a:solidFill>
                  <a:schemeClr val="tx2"/>
                </a:solidFill>
                <a:latin typeface="Calibri" panose="020F0502020204030204" pitchFamily="34" charset="0"/>
                <a:ea typeface="Lato Light"/>
                <a:cs typeface="Calibri" panose="020F0502020204030204" pitchFamily="34" charset="0"/>
                <a:sym typeface="Lato"/>
              </a:rPr>
              <a:t> : </a:t>
            </a:r>
            <a:r>
              <a:rPr lang="en-US" sz="2850" dirty="0" err="1">
                <a:solidFill>
                  <a:schemeClr val="tx2"/>
                </a:solidFill>
                <a:latin typeface="Calibri" panose="020F0502020204030204" pitchFamily="34" charset="0"/>
                <a:ea typeface="Lato Light"/>
                <a:cs typeface="Calibri" panose="020F0502020204030204" pitchFamily="34" charset="0"/>
                <a:sym typeface="Lato"/>
              </a:rPr>
              <a:t>impliquer</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diverses</a:t>
            </a:r>
            <a:r>
              <a:rPr lang="en-US" sz="2850" dirty="0">
                <a:solidFill>
                  <a:schemeClr val="tx2"/>
                </a:solidFill>
                <a:latin typeface="Calibri" panose="020F0502020204030204" pitchFamily="34" charset="0"/>
                <a:ea typeface="Lato Light"/>
                <a:cs typeface="Calibri" panose="020F0502020204030204" pitchFamily="34" charset="0"/>
                <a:sym typeface="Lato"/>
              </a:rPr>
              <a:t> parties </a:t>
            </a:r>
            <a:r>
              <a:rPr lang="en-US" sz="2850" dirty="0" err="1">
                <a:solidFill>
                  <a:schemeClr val="tx2"/>
                </a:solidFill>
                <a:latin typeface="Calibri" panose="020F0502020204030204" pitchFamily="34" charset="0"/>
                <a:ea typeface="Lato Light"/>
                <a:cs typeface="Calibri" panose="020F0502020204030204" pitchFamily="34" charset="0"/>
                <a:sym typeface="Lato"/>
              </a:rPr>
              <a:t>prenantes</a:t>
            </a:r>
            <a:r>
              <a:rPr lang="en-US" sz="2850" dirty="0">
                <a:solidFill>
                  <a:schemeClr val="tx2"/>
                </a:solidFill>
                <a:latin typeface="Calibri" panose="020F0502020204030204" pitchFamily="34" charset="0"/>
                <a:ea typeface="Lato Light"/>
                <a:cs typeface="Calibri" panose="020F0502020204030204" pitchFamily="34" charset="0"/>
                <a:sym typeface="Lato"/>
              </a:rPr>
              <a:t> pour </a:t>
            </a:r>
            <a:r>
              <a:rPr lang="en-US" sz="2850" dirty="0" err="1">
                <a:solidFill>
                  <a:schemeClr val="tx2"/>
                </a:solidFill>
                <a:latin typeface="Calibri" panose="020F0502020204030204" pitchFamily="34" charset="0"/>
                <a:ea typeface="Lato Light"/>
                <a:cs typeface="Calibri" panose="020F0502020204030204" pitchFamily="34" charset="0"/>
                <a:sym typeface="Lato"/>
              </a:rPr>
              <a:t>mieux</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refléter</a:t>
            </a:r>
            <a:r>
              <a:rPr lang="en-US" sz="2850" dirty="0">
                <a:solidFill>
                  <a:schemeClr val="tx2"/>
                </a:solidFill>
                <a:latin typeface="Calibri" panose="020F0502020204030204" pitchFamily="34" charset="0"/>
                <a:ea typeface="Lato Light"/>
                <a:cs typeface="Calibri" panose="020F0502020204030204" pitchFamily="34" charset="0"/>
                <a:sym typeface="Lato"/>
              </a:rPr>
              <a:t> les </a:t>
            </a:r>
            <a:r>
              <a:rPr lang="en-US" sz="2850" dirty="0" err="1">
                <a:solidFill>
                  <a:schemeClr val="tx2"/>
                </a:solidFill>
                <a:latin typeface="Calibri" panose="020F0502020204030204" pitchFamily="34" charset="0"/>
                <a:ea typeface="Lato Light"/>
                <a:cs typeface="Calibri" panose="020F0502020204030204" pitchFamily="34" charset="0"/>
                <a:sym typeface="Lato"/>
              </a:rPr>
              <a:t>besoins</a:t>
            </a:r>
            <a:r>
              <a:rPr lang="en-US" sz="2850" dirty="0">
                <a:solidFill>
                  <a:schemeClr val="tx2"/>
                </a:solidFill>
                <a:latin typeface="Calibri" panose="020F0502020204030204" pitchFamily="34" charset="0"/>
                <a:ea typeface="Lato Light"/>
                <a:cs typeface="Calibri" panose="020F0502020204030204" pitchFamily="34" charset="0"/>
                <a:sym typeface="Lato"/>
              </a:rPr>
              <a:t> et les </a:t>
            </a:r>
            <a:r>
              <a:rPr lang="en-US" sz="2850" dirty="0" err="1">
                <a:solidFill>
                  <a:schemeClr val="tx2"/>
                </a:solidFill>
                <a:latin typeface="Calibri" panose="020F0502020204030204" pitchFamily="34" charset="0"/>
                <a:ea typeface="Lato Light"/>
                <a:cs typeface="Calibri" panose="020F0502020204030204" pitchFamily="34" charset="0"/>
                <a:sym typeface="Lato"/>
              </a:rPr>
              <a:t>opportunités</a:t>
            </a:r>
            <a:r>
              <a:rPr lang="en-US" sz="2850" dirty="0">
                <a:solidFill>
                  <a:schemeClr val="tx2"/>
                </a:solidFill>
                <a:latin typeface="Calibri" panose="020F0502020204030204" pitchFamily="34" charset="0"/>
                <a:ea typeface="Lato Light"/>
                <a:cs typeface="Calibri" panose="020F0502020204030204" pitchFamily="34" charset="0"/>
                <a:sym typeface="Lato"/>
              </a:rPr>
              <a:t> de </a:t>
            </a:r>
            <a:r>
              <a:rPr lang="en-US" sz="2850" dirty="0" err="1">
                <a:solidFill>
                  <a:schemeClr val="tx2"/>
                </a:solidFill>
                <a:latin typeface="Calibri" panose="020F0502020204030204" pitchFamily="34" charset="0"/>
                <a:ea typeface="Lato Light"/>
                <a:cs typeface="Calibri" panose="020F0502020204030204" pitchFamily="34" charset="0"/>
                <a:sym typeface="Lato"/>
              </a:rPr>
              <a:t>financement</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ainsi</a:t>
            </a:r>
            <a:r>
              <a:rPr lang="en-US" sz="2850" dirty="0">
                <a:solidFill>
                  <a:schemeClr val="tx2"/>
                </a:solidFill>
                <a:latin typeface="Calibri" panose="020F0502020204030204" pitchFamily="34" charset="0"/>
                <a:ea typeface="Lato Light"/>
                <a:cs typeface="Calibri" panose="020F0502020204030204" pitchFamily="34" charset="0"/>
                <a:sym typeface="Lato"/>
              </a:rPr>
              <a:t> que pour </a:t>
            </a:r>
            <a:r>
              <a:rPr lang="en-US" sz="2850" dirty="0" err="1">
                <a:solidFill>
                  <a:schemeClr val="tx2"/>
                </a:solidFill>
                <a:latin typeface="Calibri" panose="020F0502020204030204" pitchFamily="34" charset="0"/>
                <a:ea typeface="Lato Light"/>
                <a:cs typeface="Calibri" panose="020F0502020204030204" pitchFamily="34" charset="0"/>
                <a:sym typeface="Lato"/>
              </a:rPr>
              <a:t>promouvoir</a:t>
            </a:r>
            <a:r>
              <a:rPr lang="en-US" sz="2850" dirty="0">
                <a:solidFill>
                  <a:schemeClr val="tx2"/>
                </a:solidFill>
                <a:latin typeface="Calibri" panose="020F0502020204030204" pitchFamily="34" charset="0"/>
                <a:ea typeface="Lato Light"/>
                <a:cs typeface="Calibri" panose="020F0502020204030204" pitchFamily="34" charset="0"/>
                <a:sym typeface="Lato"/>
              </a:rPr>
              <a:t> la prestation de services </a:t>
            </a:r>
            <a:r>
              <a:rPr lang="en-US" sz="2850" dirty="0" err="1">
                <a:solidFill>
                  <a:schemeClr val="tx2"/>
                </a:solidFill>
                <a:latin typeface="Calibri" panose="020F0502020204030204" pitchFamily="34" charset="0"/>
                <a:ea typeface="Lato Light"/>
                <a:cs typeface="Calibri" panose="020F0502020204030204" pitchFamily="34" charset="0"/>
                <a:sym typeface="Lato"/>
              </a:rPr>
              <a:t>favorables</a:t>
            </a:r>
            <a:r>
              <a:rPr lang="en-US" sz="2850" dirty="0">
                <a:solidFill>
                  <a:schemeClr val="tx2"/>
                </a:solidFill>
                <a:latin typeface="Calibri" panose="020F0502020204030204" pitchFamily="34" charset="0"/>
                <a:ea typeface="Lato Light"/>
                <a:cs typeface="Calibri" panose="020F0502020204030204" pitchFamily="34" charset="0"/>
                <a:sym typeface="Lato"/>
              </a:rPr>
              <a:t> aux plus </a:t>
            </a:r>
            <a:r>
              <a:rPr lang="en-US" sz="2850" dirty="0" err="1">
                <a:solidFill>
                  <a:schemeClr val="tx2"/>
                </a:solidFill>
                <a:latin typeface="Calibri" panose="020F0502020204030204" pitchFamily="34" charset="0"/>
                <a:ea typeface="Lato Light"/>
                <a:cs typeface="Calibri" panose="020F0502020204030204" pitchFamily="34" charset="0"/>
                <a:sym typeface="Lato"/>
              </a:rPr>
              <a:t>pauvres</a:t>
            </a:r>
            <a:r>
              <a:rPr lang="en-US" sz="2850" dirty="0">
                <a:solidFill>
                  <a:schemeClr val="tx2"/>
                </a:solidFill>
                <a:latin typeface="Calibri" panose="020F0502020204030204" pitchFamily="34" charset="0"/>
                <a:ea typeface="Lato Light"/>
                <a:cs typeface="Calibri" panose="020F0502020204030204" pitchFamily="34" charset="0"/>
                <a:sym typeface="Lato"/>
              </a:rPr>
              <a:t> et des services </a:t>
            </a:r>
            <a:r>
              <a:rPr lang="en-US" sz="2850" dirty="0" err="1">
                <a:solidFill>
                  <a:schemeClr val="tx2"/>
                </a:solidFill>
                <a:latin typeface="Calibri" panose="020F0502020204030204" pitchFamily="34" charset="0"/>
                <a:ea typeface="Lato Light"/>
                <a:cs typeface="Calibri" panose="020F0502020204030204" pitchFamily="34" charset="0"/>
                <a:sym typeface="Lato"/>
              </a:rPr>
              <a:t>d'assainissement</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gérés</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en</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toute</a:t>
            </a:r>
            <a:r>
              <a:rPr lang="en-US" sz="2850" dirty="0">
                <a:solidFill>
                  <a:schemeClr val="tx2"/>
                </a:solidFill>
                <a:latin typeface="Calibri" panose="020F0502020204030204" pitchFamily="34" charset="0"/>
                <a:ea typeface="Lato Light"/>
                <a:cs typeface="Calibri" panose="020F0502020204030204" pitchFamily="34" charset="0"/>
                <a:sym typeface="Lato"/>
              </a:rPr>
              <a:t> </a:t>
            </a:r>
            <a:r>
              <a:rPr lang="en-US" sz="2850" dirty="0" err="1">
                <a:solidFill>
                  <a:schemeClr val="tx2"/>
                </a:solidFill>
                <a:latin typeface="Calibri" panose="020F0502020204030204" pitchFamily="34" charset="0"/>
                <a:ea typeface="Lato Light"/>
                <a:cs typeface="Calibri" panose="020F0502020204030204" pitchFamily="34" charset="0"/>
                <a:sym typeface="Lato"/>
              </a:rPr>
              <a:t>sécurité</a:t>
            </a:r>
            <a:r>
              <a:rPr lang="en-US" sz="2850" dirty="0">
                <a:solidFill>
                  <a:schemeClr val="tx2"/>
                </a:solidFill>
                <a:latin typeface="Calibri" panose="020F0502020204030204" pitchFamily="34" charset="0"/>
                <a:ea typeface="Lato Light"/>
                <a:cs typeface="Calibri" panose="020F0502020204030204" pitchFamily="34" charset="0"/>
                <a:sym typeface="Lato"/>
              </a:rPr>
              <a:t>.</a:t>
            </a:r>
            <a:endParaRPr lang="en-US" sz="2850" dirty="0">
              <a:solidFill>
                <a:schemeClr val="tx2">
                  <a:lumMod val="75000"/>
                </a:schemeClr>
              </a:solidFill>
              <a:latin typeface="Calibri" panose="020F0502020204030204" pitchFamily="34" charset="0"/>
              <a:ea typeface="Lato Light"/>
              <a:cs typeface="Calibri" panose="020F0502020204030204" pitchFamily="34" charset="0"/>
              <a:sym typeface="Lato"/>
            </a:endParaRPr>
          </a:p>
        </p:txBody>
      </p:sp>
    </p:spTree>
    <p:extLst>
      <p:ext uri="{BB962C8B-B14F-4D97-AF65-F5344CB8AC3E}">
        <p14:creationId xmlns:p14="http://schemas.microsoft.com/office/powerpoint/2010/main" val="332303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9">
                                            <p:txEl>
                                              <p:pRg st="0" end="0"/>
                                            </p:txEl>
                                          </p:spTgt>
                                        </p:tgtEl>
                                      </p:cBhvr>
                                    </p:animEffect>
                                    <p:set>
                                      <p:cBhvr>
                                        <p:cTn id="23"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0" nodeType="clickEffect">
                                  <p:stCondLst>
                                    <p:cond delay="0"/>
                                  </p:stCondLst>
                                  <p:childTnLst>
                                    <p:animEffect transition="out" filter="dissolve">
                                      <p:cBhvr>
                                        <p:cTn id="27" dur="500"/>
                                        <p:tgtEl>
                                          <p:spTgt spid="9">
                                            <p:txEl>
                                              <p:pRg st="1" end="1"/>
                                            </p:txEl>
                                          </p:spTgt>
                                        </p:tgtEl>
                                      </p:cBhvr>
                                    </p:animEffect>
                                    <p:set>
                                      <p:cBhvr>
                                        <p:cTn id="28"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0" nodeType="clickEffect">
                                  <p:stCondLst>
                                    <p:cond delay="0"/>
                                  </p:stCondLst>
                                  <p:childTnLst>
                                    <p:animEffect transition="out" filter="dissolve">
                                      <p:cBhvr>
                                        <p:cTn id="32" dur="500"/>
                                        <p:tgtEl>
                                          <p:spTgt spid="9">
                                            <p:txEl>
                                              <p:pRg st="2" end="2"/>
                                            </p:txEl>
                                          </p:spTgt>
                                        </p:tgtEl>
                                      </p:cBhvr>
                                    </p:animEffect>
                                    <p:set>
                                      <p:cBhvr>
                                        <p:cTn id="33" dur="1" fill="hold">
                                          <p:stCondLst>
                                            <p:cond delay="499"/>
                                          </p:stCondLst>
                                        </p:cTn>
                                        <p:tgtEl>
                                          <p:spTgt spid="9">
                                            <p:txEl>
                                              <p:pRg st="2" end="2"/>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0" nodeType="clickEffect">
                                  <p:stCondLst>
                                    <p:cond delay="0"/>
                                  </p:stCondLst>
                                  <p:childTnLst>
                                    <p:animEffect transition="out" filter="dissolve">
                                      <p:cBhvr>
                                        <p:cTn id="37" dur="500"/>
                                        <p:tgtEl>
                                          <p:spTgt spid="9">
                                            <p:txEl>
                                              <p:pRg st="3" end="3"/>
                                            </p:txEl>
                                          </p:spTgt>
                                        </p:tgtEl>
                                      </p:cBhvr>
                                    </p:animEffect>
                                    <p:set>
                                      <p:cBhvr>
                                        <p:cTn id="38" dur="1" fill="hold">
                                          <p:stCondLst>
                                            <p:cond delay="499"/>
                                          </p:stCondLst>
                                        </p:cTn>
                                        <p:tgtEl>
                                          <p:spTgt spid="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Mettre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en</a:t>
            </a:r>
            <a:r>
              <a:rPr lang="en-US" sz="3200" b="1" dirty="0">
                <a:solidFill>
                  <a:schemeClr val="tx2"/>
                </a:solidFill>
                <a:latin typeface="Calibri" panose="020F0502020204030204" pitchFamily="34" charset="0"/>
              </a:rPr>
              <a:t> pratique les </a:t>
            </a:r>
            <a:r>
              <a:rPr lang="en-US" sz="3200" b="1" dirty="0" err="1">
                <a:solidFill>
                  <a:schemeClr val="tx2"/>
                </a:solidFill>
                <a:latin typeface="Calibri" panose="020F0502020204030204" pitchFamily="34" charset="0"/>
              </a:rPr>
              <a:t>principes</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66800"/>
            <a:ext cx="10968427" cy="5154118"/>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Établir</a:t>
            </a:r>
            <a:r>
              <a:rPr lang="en-US" sz="2000" dirty="0">
                <a:sym typeface="Lato"/>
              </a:rPr>
              <a:t> </a:t>
            </a:r>
            <a:r>
              <a:rPr lang="en-US" sz="2000" b="1" dirty="0">
                <a:sym typeface="Lato"/>
              </a:rPr>
              <a:t>des liens </a:t>
            </a:r>
            <a:r>
              <a:rPr lang="en-US" sz="2000" dirty="0">
                <a:sym typeface="Lato"/>
              </a:rPr>
              <a:t>entre les </a:t>
            </a:r>
            <a:r>
              <a:rPr lang="en-US" sz="2000" dirty="0" err="1">
                <a:sym typeface="Lato"/>
              </a:rPr>
              <a:t>stratégies</a:t>
            </a:r>
            <a:r>
              <a:rPr lang="en-US" sz="2000" dirty="0">
                <a:sym typeface="Lato"/>
              </a:rPr>
              <a:t> et politiques du </a:t>
            </a:r>
            <a:r>
              <a:rPr lang="en-US" sz="2000" dirty="0" err="1">
                <a:sym typeface="Lato"/>
              </a:rPr>
              <a:t>secteur</a:t>
            </a:r>
            <a:r>
              <a:rPr lang="en-US" sz="2000" dirty="0">
                <a:sym typeface="Lato"/>
              </a:rPr>
              <a:t> et les </a:t>
            </a:r>
            <a:r>
              <a:rPr lang="en-US" sz="2000" dirty="0" err="1">
                <a:sym typeface="Lato"/>
              </a:rPr>
              <a:t>approches</a:t>
            </a:r>
            <a:r>
              <a:rPr lang="en-US" sz="2000" dirty="0">
                <a:sym typeface="Lato"/>
              </a:rPr>
              <a:t> de </a:t>
            </a:r>
            <a:r>
              <a:rPr lang="en-US" sz="2000" dirty="0" err="1">
                <a:sym typeface="Lato"/>
              </a:rPr>
              <a:t>financement</a:t>
            </a:r>
            <a:r>
              <a:rPr lang="en-US" sz="2000" dirty="0">
                <a:sym typeface="Lato"/>
              </a:rPr>
              <a:t> de </a:t>
            </a:r>
            <a:r>
              <a:rPr lang="en-US" sz="2000" dirty="0" err="1">
                <a:sym typeface="Lato"/>
              </a:rPr>
              <a:t>l'assainissement</a:t>
            </a:r>
            <a:r>
              <a:rPr lang="en-US" sz="2000" dirty="0">
                <a:sym typeface="Lato"/>
              </a:rPr>
              <a:t> </a:t>
            </a:r>
            <a:r>
              <a:rPr lang="en-US" sz="2000" dirty="0" err="1">
                <a:sym typeface="Lato"/>
              </a:rPr>
              <a:t>urbain</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dirty="0" err="1">
                <a:sym typeface="Lato"/>
              </a:rPr>
              <a:t>Effectuer</a:t>
            </a:r>
            <a:r>
              <a:rPr lang="en-US" sz="2000" dirty="0">
                <a:sym typeface="Lato"/>
              </a:rPr>
              <a:t> des analyses </a:t>
            </a:r>
            <a:r>
              <a:rPr lang="en-US" sz="2000" dirty="0" err="1">
                <a:sym typeface="Lato"/>
              </a:rPr>
              <a:t>financières</a:t>
            </a:r>
            <a:r>
              <a:rPr lang="en-US" sz="2000" dirty="0">
                <a:sym typeface="Lato"/>
              </a:rPr>
              <a:t> et </a:t>
            </a:r>
            <a:r>
              <a:rPr lang="en-US" sz="2000" dirty="0" err="1">
                <a:sym typeface="Lato"/>
              </a:rPr>
              <a:t>économiques</a:t>
            </a:r>
            <a:r>
              <a:rPr lang="en-US" sz="2000" dirty="0">
                <a:sym typeface="Lato"/>
              </a:rPr>
              <a:t> pour </a:t>
            </a:r>
            <a:r>
              <a:rPr lang="en-US" sz="2000" b="1" dirty="0" err="1">
                <a:sym typeface="Lato"/>
              </a:rPr>
              <a:t>orienter</a:t>
            </a:r>
            <a:r>
              <a:rPr lang="en-US" sz="2000" b="1" dirty="0">
                <a:sym typeface="Lato"/>
              </a:rPr>
              <a:t> les </a:t>
            </a:r>
            <a:r>
              <a:rPr lang="en-US" sz="2000" b="1" dirty="0" err="1">
                <a:sym typeface="Lato"/>
              </a:rPr>
              <a:t>investissements</a:t>
            </a:r>
            <a:r>
              <a:rPr lang="en-US" sz="2000" b="1" dirty="0">
                <a:sym typeface="Lato"/>
              </a:rPr>
              <a:t> et </a:t>
            </a:r>
            <a:r>
              <a:rPr lang="en-US" sz="2000" b="1" dirty="0" err="1">
                <a:sym typeface="Lato"/>
              </a:rPr>
              <a:t>comprendre</a:t>
            </a:r>
            <a:r>
              <a:rPr lang="en-US" sz="2000" b="1" dirty="0">
                <a:sym typeface="Lato"/>
              </a:rPr>
              <a:t> les </a:t>
            </a:r>
            <a:r>
              <a:rPr lang="en-US" sz="2000" b="1" dirty="0" err="1">
                <a:sym typeface="Lato"/>
              </a:rPr>
              <a:t>coûts</a:t>
            </a:r>
            <a:endParaRPr lang="en-US" sz="2000" b="1"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Partager</a:t>
            </a:r>
            <a:r>
              <a:rPr lang="en-US" sz="2000" b="1" dirty="0">
                <a:sym typeface="Lato"/>
              </a:rPr>
              <a:t> des </a:t>
            </a:r>
            <a:r>
              <a:rPr lang="en-US" sz="2000" b="1" dirty="0" err="1">
                <a:sym typeface="Lato"/>
              </a:rPr>
              <a:t>données</a:t>
            </a:r>
            <a:r>
              <a:rPr lang="en-US" sz="2000" b="1" dirty="0">
                <a:sym typeface="Lato"/>
              </a:rPr>
              <a:t> </a:t>
            </a:r>
            <a:r>
              <a:rPr lang="en-US" sz="2000" dirty="0">
                <a:sym typeface="Lato"/>
              </a:rPr>
              <a:t>sur </a:t>
            </a:r>
            <a:r>
              <a:rPr lang="en-US" sz="2000" dirty="0" err="1">
                <a:sym typeface="Lato"/>
              </a:rPr>
              <a:t>l'équité</a:t>
            </a:r>
            <a:r>
              <a:rPr lang="en-US" sz="2000" dirty="0">
                <a:sym typeface="Lato"/>
              </a:rPr>
              <a:t>, la </a:t>
            </a:r>
            <a:r>
              <a:rPr lang="en-US" sz="2000" dirty="0" err="1">
                <a:sym typeface="Lato"/>
              </a:rPr>
              <a:t>sécurité</a:t>
            </a:r>
            <a:r>
              <a:rPr lang="en-US" sz="2000" dirty="0">
                <a:sym typeface="Lato"/>
              </a:rPr>
              <a:t> et la </a:t>
            </a:r>
            <a:r>
              <a:rPr lang="en-US" sz="2000" dirty="0" err="1">
                <a:sym typeface="Lato"/>
              </a:rPr>
              <a:t>durabilité</a:t>
            </a:r>
            <a:r>
              <a:rPr lang="en-US" sz="2000" dirty="0">
                <a:sym typeface="Lato"/>
              </a:rPr>
              <a:t> avec les </a:t>
            </a:r>
            <a:r>
              <a:rPr lang="en-US" sz="2000" dirty="0" err="1">
                <a:sym typeface="Lato"/>
              </a:rPr>
              <a:t>décideurs</a:t>
            </a:r>
            <a:r>
              <a:rPr lang="en-US" sz="2000" dirty="0">
                <a:sym typeface="Lato"/>
              </a:rPr>
              <a:t> financiers</a:t>
            </a: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Anticiper</a:t>
            </a:r>
            <a:r>
              <a:rPr lang="en-US" sz="2000" b="1" dirty="0">
                <a:sym typeface="Lato"/>
              </a:rPr>
              <a:t> les </a:t>
            </a:r>
            <a:r>
              <a:rPr lang="en-US" sz="2000" b="1" dirty="0" err="1">
                <a:sym typeface="Lato"/>
              </a:rPr>
              <a:t>risques</a:t>
            </a:r>
            <a:r>
              <a:rPr lang="en-US" sz="2000" b="1" dirty="0">
                <a:sym typeface="Lato"/>
              </a:rPr>
              <a:t> </a:t>
            </a:r>
            <a:r>
              <a:rPr lang="en-US" sz="2000" dirty="0">
                <a:sym typeface="Lato"/>
              </a:rPr>
              <a:t>pour </a:t>
            </a:r>
            <a:r>
              <a:rPr lang="en-US" sz="2000" dirty="0" err="1">
                <a:sym typeface="Lato"/>
              </a:rPr>
              <a:t>concevoir</a:t>
            </a:r>
            <a:r>
              <a:rPr lang="en-US" sz="2000" dirty="0">
                <a:sym typeface="Lato"/>
              </a:rPr>
              <a:t> des </a:t>
            </a:r>
            <a:r>
              <a:rPr lang="en-US" sz="2000" dirty="0" err="1">
                <a:sym typeface="Lato"/>
              </a:rPr>
              <a:t>stratégies</a:t>
            </a:r>
            <a:r>
              <a:rPr lang="en-US" sz="2000" dirty="0">
                <a:sym typeface="Lato"/>
              </a:rPr>
              <a:t> de </a:t>
            </a:r>
            <a:r>
              <a:rPr lang="en-US" sz="2000" dirty="0" err="1">
                <a:sym typeface="Lato"/>
              </a:rPr>
              <a:t>financement</a:t>
            </a:r>
            <a:r>
              <a:rPr lang="en-US" sz="2000" dirty="0">
                <a:sym typeface="Lato"/>
              </a:rPr>
              <a:t> </a:t>
            </a:r>
            <a:r>
              <a:rPr lang="en-US" sz="2000" dirty="0" err="1">
                <a:sym typeface="Lato"/>
              </a:rPr>
              <a:t>basées</a:t>
            </a:r>
            <a:r>
              <a:rPr lang="en-US" sz="2000" dirty="0">
                <a:sym typeface="Lato"/>
              </a:rPr>
              <a:t> sur la gestion des </a:t>
            </a:r>
            <a:r>
              <a:rPr lang="en-US" sz="2000" dirty="0" err="1">
                <a:sym typeface="Lato"/>
              </a:rPr>
              <a:t>risques</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a:sym typeface="Lato"/>
              </a:rPr>
              <a:t>Assurer la transparence et la participation</a:t>
            </a:r>
            <a:r>
              <a:rPr lang="en-US" sz="2000" dirty="0">
                <a:sym typeface="Lato"/>
              </a:rPr>
              <a:t> des parties </a:t>
            </a:r>
            <a:r>
              <a:rPr lang="en-US" sz="2000" dirty="0" err="1">
                <a:sym typeface="Lato"/>
              </a:rPr>
              <a:t>prenantes</a:t>
            </a:r>
            <a:r>
              <a:rPr lang="en-US" sz="2000" dirty="0">
                <a:sym typeface="Lato"/>
              </a:rPr>
              <a:t> dans les </a:t>
            </a:r>
            <a:r>
              <a:rPr lang="en-US" sz="2000" dirty="0" err="1">
                <a:sym typeface="Lato"/>
              </a:rPr>
              <a:t>processus</a:t>
            </a:r>
            <a:r>
              <a:rPr lang="en-US" sz="2000" dirty="0">
                <a:sym typeface="Lato"/>
              </a:rPr>
              <a:t> de planification des </a:t>
            </a:r>
            <a:r>
              <a:rPr lang="en-US" sz="2000" dirty="0" err="1">
                <a:sym typeface="Lato"/>
              </a:rPr>
              <a:t>investissements</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Établir</a:t>
            </a:r>
            <a:r>
              <a:rPr lang="en-US" sz="2000" b="1" dirty="0">
                <a:sym typeface="Lato"/>
              </a:rPr>
              <a:t> des </a:t>
            </a:r>
            <a:r>
              <a:rPr lang="en-US" sz="2000" b="1" dirty="0" err="1">
                <a:sym typeface="Lato"/>
              </a:rPr>
              <a:t>critères</a:t>
            </a:r>
            <a:r>
              <a:rPr lang="en-US" sz="2000" b="1" dirty="0">
                <a:sym typeface="Lato"/>
              </a:rPr>
              <a:t> </a:t>
            </a:r>
            <a:r>
              <a:rPr lang="en-US" sz="2000" b="1" dirty="0" err="1">
                <a:sym typeface="Lato"/>
              </a:rPr>
              <a:t>d'allocation</a:t>
            </a:r>
            <a:r>
              <a:rPr lang="en-US" sz="2000" b="1" dirty="0">
                <a:sym typeface="Lato"/>
              </a:rPr>
              <a:t> </a:t>
            </a:r>
            <a:r>
              <a:rPr lang="en-US" sz="2000" b="1" dirty="0" err="1">
                <a:sym typeface="Lato"/>
              </a:rPr>
              <a:t>clairs</a:t>
            </a:r>
            <a:r>
              <a:rPr lang="en-US" sz="2000" dirty="0">
                <a:sym typeface="Lato"/>
              </a:rPr>
              <a:t> pour </a:t>
            </a:r>
            <a:r>
              <a:rPr lang="en-US" sz="2000" dirty="0" err="1">
                <a:sym typeface="Lato"/>
              </a:rPr>
              <a:t>remédier</a:t>
            </a:r>
            <a:r>
              <a:rPr lang="en-US" sz="2000" dirty="0">
                <a:sym typeface="Lato"/>
              </a:rPr>
              <a:t> </a:t>
            </a:r>
            <a:r>
              <a:rPr lang="en-US" sz="2000" dirty="0" err="1">
                <a:sym typeface="Lato"/>
              </a:rPr>
              <a:t>à</a:t>
            </a:r>
            <a:r>
              <a:rPr lang="en-US" sz="2000" dirty="0">
                <a:sym typeface="Lato"/>
              </a:rPr>
              <a:t> un sous-</a:t>
            </a:r>
            <a:r>
              <a:rPr lang="en-US" sz="2000" dirty="0" err="1">
                <a:sym typeface="Lato"/>
              </a:rPr>
              <a:t>investissement</a:t>
            </a:r>
            <a:r>
              <a:rPr lang="en-US" sz="2000" dirty="0">
                <a:sym typeface="Lato"/>
              </a:rPr>
              <a:t> </a:t>
            </a:r>
            <a:r>
              <a:rPr lang="en-US" sz="2000" dirty="0" err="1">
                <a:sym typeface="Lato"/>
              </a:rPr>
              <a:t>ou</a:t>
            </a:r>
            <a:r>
              <a:rPr lang="en-US" sz="2000" dirty="0">
                <a:sym typeface="Lato"/>
              </a:rPr>
              <a:t> </a:t>
            </a:r>
            <a:r>
              <a:rPr lang="en-US" sz="2000" dirty="0" err="1">
                <a:sym typeface="Lato"/>
              </a:rPr>
              <a:t>à</a:t>
            </a:r>
            <a:r>
              <a:rPr lang="en-US" sz="2000" dirty="0">
                <a:sym typeface="Lato"/>
              </a:rPr>
              <a:t> un </a:t>
            </a:r>
            <a:r>
              <a:rPr lang="en-US" sz="2000" dirty="0" err="1">
                <a:sym typeface="Lato"/>
              </a:rPr>
              <a:t>surinvestissement</a:t>
            </a:r>
            <a:r>
              <a:rPr lang="en-US" sz="2000" dirty="0">
                <a:sym typeface="Lato"/>
              </a:rPr>
              <a:t> dans des </a:t>
            </a:r>
            <a:r>
              <a:rPr lang="en-US" sz="2000" dirty="0" err="1">
                <a:sym typeface="Lato"/>
              </a:rPr>
              <a:t>domaines</a:t>
            </a:r>
            <a:r>
              <a:rPr lang="en-US" sz="2000" dirty="0">
                <a:sym typeface="Lato"/>
              </a:rPr>
              <a:t> </a:t>
            </a:r>
            <a:r>
              <a:rPr lang="en-US" sz="2000" dirty="0" err="1">
                <a:sym typeface="Lato"/>
              </a:rPr>
              <a:t>spécifiques</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Utiliser</a:t>
            </a:r>
            <a:r>
              <a:rPr lang="en-US" sz="2000" b="1" dirty="0">
                <a:sym typeface="Lato"/>
              </a:rPr>
              <a:t> la planification et la </a:t>
            </a:r>
            <a:r>
              <a:rPr lang="en-US" sz="2000" b="1" dirty="0" err="1">
                <a:sym typeface="Lato"/>
              </a:rPr>
              <a:t>prise</a:t>
            </a:r>
            <a:r>
              <a:rPr lang="en-US" sz="2000" b="1" dirty="0">
                <a:sym typeface="Lato"/>
              </a:rPr>
              <a:t> de </a:t>
            </a:r>
            <a:r>
              <a:rPr lang="en-US" sz="2000" b="1" dirty="0" err="1">
                <a:sym typeface="Lato"/>
              </a:rPr>
              <a:t>décision</a:t>
            </a:r>
            <a:r>
              <a:rPr lang="en-US" sz="2000" b="1" dirty="0">
                <a:sym typeface="Lato"/>
              </a:rPr>
              <a:t> </a:t>
            </a:r>
            <a:r>
              <a:rPr lang="en-US" sz="2000" b="1" dirty="0" err="1">
                <a:sym typeface="Lato"/>
              </a:rPr>
              <a:t>fondées</a:t>
            </a:r>
            <a:r>
              <a:rPr lang="en-US" sz="2000" b="1" dirty="0">
                <a:sym typeface="Lato"/>
              </a:rPr>
              <a:t> sur les </a:t>
            </a:r>
            <a:r>
              <a:rPr lang="en-US" sz="2000" b="1" dirty="0" err="1">
                <a:sym typeface="Lato"/>
              </a:rPr>
              <a:t>données</a:t>
            </a:r>
            <a:r>
              <a:rPr lang="en-US" sz="2000" b="1" dirty="0">
                <a:sym typeface="Lato"/>
              </a:rPr>
              <a:t> </a:t>
            </a:r>
            <a:r>
              <a:rPr lang="en-US" sz="2000" dirty="0">
                <a:sym typeface="Lato"/>
              </a:rPr>
              <a:t>pour </a:t>
            </a:r>
            <a:r>
              <a:rPr lang="en-US" sz="2000" dirty="0" err="1">
                <a:sym typeface="Lato"/>
              </a:rPr>
              <a:t>garantir</a:t>
            </a:r>
            <a:r>
              <a:rPr lang="en-US" sz="2000" dirty="0">
                <a:sym typeface="Lato"/>
              </a:rPr>
              <a:t> la transparence et un </a:t>
            </a:r>
            <a:r>
              <a:rPr lang="en-US" sz="2000" dirty="0" err="1">
                <a:sym typeface="Lato"/>
              </a:rPr>
              <a:t>suivi</a:t>
            </a:r>
            <a:r>
              <a:rPr lang="en-US" sz="2000" dirty="0">
                <a:sym typeface="Lato"/>
              </a:rPr>
              <a:t> </a:t>
            </a:r>
            <a:r>
              <a:rPr lang="en-US" sz="2000" dirty="0" err="1">
                <a:sym typeface="Lato"/>
              </a:rPr>
              <a:t>efficace</a:t>
            </a:r>
            <a:endParaRPr lang="en-US" sz="2000" dirty="0">
              <a:sym typeface="Lato"/>
            </a:endParaRP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Définir</a:t>
            </a:r>
            <a:r>
              <a:rPr lang="en-US" sz="2000" b="1" dirty="0">
                <a:sym typeface="Lato"/>
              </a:rPr>
              <a:t> </a:t>
            </a:r>
            <a:r>
              <a:rPr lang="en-US" sz="2000" b="1" dirty="0" err="1">
                <a:sym typeface="Lato"/>
              </a:rPr>
              <a:t>clairement</a:t>
            </a:r>
            <a:r>
              <a:rPr lang="en-US" sz="2000" b="1" dirty="0">
                <a:sym typeface="Lato"/>
              </a:rPr>
              <a:t> la nature et les sources de </a:t>
            </a:r>
            <a:r>
              <a:rPr lang="en-US" sz="2000" b="1" dirty="0" err="1">
                <a:sym typeface="Lato"/>
              </a:rPr>
              <a:t>financement</a:t>
            </a:r>
            <a:r>
              <a:rPr lang="en-US" sz="2000" b="1" dirty="0">
                <a:sym typeface="Lato"/>
              </a:rPr>
              <a:t> </a:t>
            </a:r>
            <a:r>
              <a:rPr lang="en-US" sz="2000" dirty="0">
                <a:sym typeface="Lato"/>
              </a:rPr>
              <a:t>pour </a:t>
            </a:r>
            <a:r>
              <a:rPr lang="en-US" sz="2000" dirty="0" err="1">
                <a:sym typeface="Lato"/>
              </a:rPr>
              <a:t>atteindre</a:t>
            </a:r>
            <a:r>
              <a:rPr lang="en-US" sz="2000" dirty="0">
                <a:sym typeface="Lato"/>
              </a:rPr>
              <a:t> et </a:t>
            </a:r>
            <a:r>
              <a:rPr lang="en-US" sz="2000" dirty="0" err="1">
                <a:sym typeface="Lato"/>
              </a:rPr>
              <a:t>maintenir</a:t>
            </a:r>
            <a:r>
              <a:rPr lang="en-US" sz="2000" dirty="0">
                <a:sym typeface="Lato"/>
              </a:rPr>
              <a:t> les </a:t>
            </a:r>
            <a:r>
              <a:rPr lang="en-US" sz="2000" dirty="0" err="1">
                <a:sym typeface="Lato"/>
              </a:rPr>
              <a:t>objectifs</a:t>
            </a:r>
            <a:r>
              <a:rPr lang="en-US" sz="2000" dirty="0">
                <a:sym typeface="Lato"/>
              </a:rPr>
              <a:t> du CWIS.</a:t>
            </a:r>
          </a:p>
        </p:txBody>
      </p:sp>
    </p:spTree>
    <p:extLst>
      <p:ext uri="{BB962C8B-B14F-4D97-AF65-F5344CB8AC3E}">
        <p14:creationId xmlns:p14="http://schemas.microsoft.com/office/powerpoint/2010/main" val="14853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27297"/>
            <a:ext cx="10203929" cy="517525"/>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Prendre des </a:t>
            </a:r>
            <a:r>
              <a:rPr lang="en-US" sz="3200" b="1" dirty="0" err="1">
                <a:solidFill>
                  <a:schemeClr val="tx2"/>
                </a:solidFill>
                <a:latin typeface="Calibri" panose="020F0502020204030204" pitchFamily="34" charset="0"/>
              </a:rPr>
              <a:t>décisions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concernant</a:t>
            </a:r>
            <a:r>
              <a:rPr lang="en-US" sz="3200" b="1" dirty="0">
                <a:solidFill>
                  <a:schemeClr val="tx2"/>
                </a:solidFill>
                <a:latin typeface="Calibri" panose="020F0502020204030204" pitchFamily="34" charset="0"/>
              </a:rPr>
              <a:t> les </a:t>
            </a:r>
            <a:r>
              <a:rPr lang="en-US" sz="3200" b="1" dirty="0" err="1">
                <a:solidFill>
                  <a:schemeClr val="tx2"/>
                </a:solidFill>
                <a:latin typeface="Calibri" panose="020F0502020204030204" pitchFamily="34" charset="0"/>
              </a:rPr>
              <a:t>investissements</a:t>
            </a:r>
            <a:r>
              <a:rPr lang="en-US" sz="3200" b="1" dirty="0">
                <a:solidFill>
                  <a:schemeClr val="tx2"/>
                </a:solidFill>
                <a:latin typeface="Calibri" panose="020F0502020204030204" pitchFamily="34" charset="0"/>
              </a:rPr>
              <a:t> et le </a:t>
            </a:r>
            <a:r>
              <a:rPr lang="en-US" sz="3200" b="1" dirty="0" err="1">
                <a:solidFill>
                  <a:schemeClr val="tx2"/>
                </a:solidFill>
                <a:latin typeface="Calibri" panose="020F0502020204030204" pitchFamily="34" charset="0"/>
              </a:rPr>
              <a:t>financement</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1" y="1066799"/>
            <a:ext cx="10051192" cy="4876801"/>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5750" lvl="0" indent="-285750">
              <a:lnSpc>
                <a:spcPts val="2200"/>
              </a:lnSpc>
              <a:spcBef>
                <a:spcPts val="1000"/>
              </a:spcBef>
              <a:buClr>
                <a:schemeClr val="dk1"/>
              </a:buClr>
              <a:buSzPts val="1800"/>
              <a:buFont typeface="Arial" panose="020B0604020202020204" pitchFamily="34" charset="0"/>
              <a:buChar char="•"/>
            </a:pPr>
            <a:r>
              <a:rPr lang="en-US" sz="2000" dirty="0">
                <a:sym typeface="Lato"/>
              </a:rPr>
              <a:t>La </a:t>
            </a:r>
            <a:r>
              <a:rPr lang="en-US" sz="2000" dirty="0" err="1">
                <a:sym typeface="Lato"/>
              </a:rPr>
              <a:t>prise</a:t>
            </a:r>
            <a:r>
              <a:rPr lang="en-US" sz="2000" dirty="0">
                <a:sym typeface="Lato"/>
              </a:rPr>
              <a:t> de </a:t>
            </a:r>
            <a:r>
              <a:rPr lang="en-US" sz="2000" dirty="0" err="1">
                <a:sym typeface="Lato"/>
              </a:rPr>
              <a:t>décision</a:t>
            </a:r>
            <a:r>
              <a:rPr lang="en-US" sz="2000" dirty="0">
                <a:sym typeface="Lato"/>
              </a:rPr>
              <a:t> </a:t>
            </a:r>
            <a:r>
              <a:rPr lang="en-US" sz="2000" b="1" dirty="0">
                <a:sym typeface="Lato"/>
              </a:rPr>
              <a:t>doit </a:t>
            </a:r>
            <a:r>
              <a:rPr lang="en-US" sz="2000" b="1" dirty="0" err="1">
                <a:sym typeface="Lato"/>
              </a:rPr>
              <a:t>être</a:t>
            </a:r>
            <a:r>
              <a:rPr lang="en-US" sz="2000" b="1" dirty="0">
                <a:sym typeface="Lato"/>
              </a:rPr>
              <a:t> </a:t>
            </a:r>
            <a:r>
              <a:rPr lang="en-US" sz="2000" b="1" dirty="0" err="1">
                <a:sym typeface="Lato"/>
              </a:rPr>
              <a:t>alignée</a:t>
            </a:r>
            <a:r>
              <a:rPr lang="en-US" sz="2000" b="1" dirty="0">
                <a:sym typeface="Lato"/>
              </a:rPr>
              <a:t> sur les </a:t>
            </a:r>
            <a:r>
              <a:rPr lang="en-US" sz="2000" b="1" dirty="0" err="1">
                <a:sym typeface="Lato"/>
              </a:rPr>
              <a:t>responsabilités</a:t>
            </a:r>
            <a:r>
              <a:rPr lang="en-US" sz="2000" b="1" dirty="0">
                <a:sym typeface="Lato"/>
              </a:rPr>
              <a:t> </a:t>
            </a:r>
            <a:r>
              <a:rPr lang="en-US" sz="2000" dirty="0" err="1">
                <a:sym typeface="Lato"/>
              </a:rPr>
              <a:t>en</a:t>
            </a:r>
            <a:r>
              <a:rPr lang="en-US" sz="2000" dirty="0">
                <a:sym typeface="Lato"/>
              </a:rPr>
              <a:t> matière de services.</a:t>
            </a:r>
          </a:p>
          <a:p>
            <a:pPr marL="285750" lvl="0" indent="-285750">
              <a:lnSpc>
                <a:spcPts val="2200"/>
              </a:lnSpc>
              <a:spcBef>
                <a:spcPts val="1000"/>
              </a:spcBef>
              <a:buClr>
                <a:schemeClr val="dk1"/>
              </a:buClr>
              <a:buSzPts val="1800"/>
              <a:buFont typeface="Arial" panose="020B0604020202020204" pitchFamily="34" charset="0"/>
              <a:buChar char="•"/>
            </a:pPr>
            <a:r>
              <a:rPr lang="en-US" sz="2000" dirty="0" err="1">
                <a:sym typeface="Lato"/>
              </a:rPr>
              <a:t>Atteindre</a:t>
            </a:r>
            <a:r>
              <a:rPr lang="en-US" sz="2000" dirty="0">
                <a:sym typeface="Lato"/>
              </a:rPr>
              <a:t> </a:t>
            </a:r>
            <a:r>
              <a:rPr lang="en-US" sz="2000" b="1" dirty="0">
                <a:sym typeface="Lato"/>
              </a:rPr>
              <a:t>le bon mélange de </a:t>
            </a:r>
            <a:r>
              <a:rPr lang="en-US" sz="2000" b="1" dirty="0" err="1">
                <a:sym typeface="Lato"/>
              </a:rPr>
              <a:t>financement</a:t>
            </a:r>
            <a:r>
              <a:rPr lang="en-US" sz="2000" b="1" dirty="0">
                <a:sym typeface="Lato"/>
              </a:rPr>
              <a:t> </a:t>
            </a:r>
            <a:r>
              <a:rPr lang="en-US" sz="2000" dirty="0" err="1">
                <a:sym typeface="Lato"/>
              </a:rPr>
              <a:t>est</a:t>
            </a:r>
            <a:r>
              <a:rPr lang="en-US" sz="2000" dirty="0">
                <a:sym typeface="Lato"/>
              </a:rPr>
              <a:t> </a:t>
            </a:r>
            <a:r>
              <a:rPr lang="en-US" sz="2000" dirty="0" err="1">
                <a:sym typeface="Lato"/>
              </a:rPr>
              <a:t>essentiel</a:t>
            </a:r>
            <a:r>
              <a:rPr lang="en-US" sz="2000" dirty="0">
                <a:sym typeface="Lato"/>
              </a:rPr>
              <a:t> pour </a:t>
            </a:r>
            <a:r>
              <a:rPr lang="en-US" sz="2000" dirty="0" err="1">
                <a:sym typeface="Lato"/>
              </a:rPr>
              <a:t>l'expansion</a:t>
            </a:r>
            <a:r>
              <a:rPr lang="en-US" sz="2000" dirty="0">
                <a:sym typeface="Lato"/>
              </a:rPr>
              <a:t> </a:t>
            </a:r>
            <a:r>
              <a:rPr lang="en-US" sz="2000" dirty="0" err="1">
                <a:sym typeface="Lato"/>
              </a:rPr>
              <a:t>à</a:t>
            </a:r>
            <a:r>
              <a:rPr lang="en-US" sz="2000" dirty="0">
                <a:sym typeface="Lato"/>
              </a:rPr>
              <a:t> long </a:t>
            </a:r>
            <a:r>
              <a:rPr lang="en-US" sz="2000" dirty="0" err="1">
                <a:sym typeface="Lato"/>
              </a:rPr>
              <a:t>terme</a:t>
            </a:r>
            <a:r>
              <a:rPr lang="en-US" sz="2000" dirty="0">
                <a:sym typeface="Lato"/>
              </a:rPr>
              <a:t>, </a:t>
            </a:r>
            <a:r>
              <a:rPr lang="en-US" sz="2000" dirty="0" err="1">
                <a:sym typeface="Lato"/>
              </a:rPr>
              <a:t>l'équité</a:t>
            </a:r>
            <a:r>
              <a:rPr lang="en-US" sz="2000" dirty="0">
                <a:sym typeface="Lato"/>
              </a:rPr>
              <a:t> et la </a:t>
            </a:r>
            <a:r>
              <a:rPr lang="en-US" sz="2000" dirty="0" err="1">
                <a:sym typeface="Lato"/>
              </a:rPr>
              <a:t>viabilité</a:t>
            </a:r>
            <a:r>
              <a:rPr lang="en-US" sz="2000" dirty="0">
                <a:sym typeface="Lato"/>
              </a:rPr>
              <a:t> des services.</a:t>
            </a:r>
          </a:p>
          <a:p>
            <a:pPr marL="285750" lvl="0" indent="-285750">
              <a:lnSpc>
                <a:spcPts val="2200"/>
              </a:lnSpc>
              <a:spcBef>
                <a:spcPts val="1000"/>
              </a:spcBef>
              <a:buClr>
                <a:schemeClr val="dk1"/>
              </a:buClr>
              <a:buSzPts val="1800"/>
              <a:buFont typeface="Arial" panose="020B0604020202020204" pitchFamily="34" charset="0"/>
              <a:buChar char="•"/>
            </a:pPr>
            <a:r>
              <a:rPr lang="en-US" sz="2000" dirty="0">
                <a:sym typeface="Lato"/>
              </a:rPr>
              <a:t>Les </a:t>
            </a:r>
            <a:r>
              <a:rPr lang="en-US" sz="2000" dirty="0" err="1">
                <a:sym typeface="Lato"/>
              </a:rPr>
              <a:t>tarifs</a:t>
            </a:r>
            <a:r>
              <a:rPr lang="en-US" sz="2000" dirty="0">
                <a:sym typeface="Lato"/>
              </a:rPr>
              <a:t> </a:t>
            </a:r>
            <a:r>
              <a:rPr lang="en-US" sz="2000" dirty="0" err="1">
                <a:sym typeface="Lato"/>
              </a:rPr>
              <a:t>sont</a:t>
            </a:r>
            <a:r>
              <a:rPr lang="en-US" sz="2000" dirty="0">
                <a:sym typeface="Lato"/>
              </a:rPr>
              <a:t> </a:t>
            </a:r>
            <a:r>
              <a:rPr lang="en-US" sz="2000" dirty="0" err="1">
                <a:sym typeface="Lato"/>
              </a:rPr>
              <a:t>importants</a:t>
            </a:r>
            <a:r>
              <a:rPr lang="en-US" sz="2000" dirty="0">
                <a:sym typeface="Lato"/>
              </a:rPr>
              <a:t>, </a:t>
            </a:r>
            <a:r>
              <a:rPr lang="en-US" sz="2000" dirty="0" err="1">
                <a:sym typeface="Lato"/>
              </a:rPr>
              <a:t>mais</a:t>
            </a:r>
            <a:r>
              <a:rPr lang="en-US" sz="2000" dirty="0">
                <a:sym typeface="Lato"/>
              </a:rPr>
              <a:t> </a:t>
            </a:r>
            <a:r>
              <a:rPr lang="en-US" sz="2000" b="1" dirty="0" err="1">
                <a:sym typeface="Lato"/>
              </a:rPr>
              <a:t>l'abordabilité</a:t>
            </a:r>
            <a:r>
              <a:rPr lang="en-US" sz="2000" b="1" dirty="0">
                <a:sym typeface="Lato"/>
              </a:rPr>
              <a:t> </a:t>
            </a:r>
            <a:r>
              <a:rPr lang="en-US" sz="2000" b="1" dirty="0" err="1">
                <a:sym typeface="Lato"/>
              </a:rPr>
              <a:t>reste</a:t>
            </a:r>
            <a:r>
              <a:rPr lang="en-US" sz="2000" b="1" dirty="0">
                <a:sym typeface="Lato"/>
              </a:rPr>
              <a:t> un </a:t>
            </a:r>
            <a:r>
              <a:rPr lang="en-US" sz="2000" b="1" dirty="0" err="1">
                <a:sym typeface="Lato"/>
              </a:rPr>
              <a:t>problème</a:t>
            </a:r>
            <a:r>
              <a:rPr lang="en-US" sz="2000" b="1" dirty="0">
                <a:sym typeface="Lato"/>
              </a:rPr>
              <a:t> important</a:t>
            </a:r>
            <a:r>
              <a:rPr lang="en-US" sz="2000" dirty="0">
                <a:sym typeface="Lato"/>
              </a:rPr>
              <a:t>, </a:t>
            </a:r>
            <a:r>
              <a:rPr lang="en-US" sz="2000" dirty="0" err="1">
                <a:sym typeface="Lato"/>
              </a:rPr>
              <a:t>impactant</a:t>
            </a:r>
            <a:r>
              <a:rPr lang="en-US" sz="2000" dirty="0">
                <a:sym typeface="Lato"/>
              </a:rPr>
              <a:t> la </a:t>
            </a:r>
            <a:r>
              <a:rPr lang="en-US" sz="2000" dirty="0" err="1">
                <a:sym typeface="Lato"/>
              </a:rPr>
              <a:t>capacité</a:t>
            </a:r>
            <a:r>
              <a:rPr lang="en-US" sz="2000" dirty="0">
                <a:sym typeface="Lato"/>
              </a:rPr>
              <a:t> des </a:t>
            </a:r>
            <a:r>
              <a:rPr lang="en-US" sz="2000" dirty="0" err="1">
                <a:sym typeface="Lato"/>
              </a:rPr>
              <a:t>autorités</a:t>
            </a:r>
            <a:r>
              <a:rPr lang="en-US" sz="2000" dirty="0">
                <a:sym typeface="Lato"/>
              </a:rPr>
              <a:t> de services </a:t>
            </a:r>
            <a:r>
              <a:rPr lang="en-US" sz="2000" dirty="0" err="1">
                <a:sym typeface="Lato"/>
              </a:rPr>
              <a:t>à</a:t>
            </a:r>
            <a:r>
              <a:rPr lang="en-US" sz="2000" dirty="0">
                <a:sym typeface="Lato"/>
              </a:rPr>
              <a:t> </a:t>
            </a:r>
            <a:r>
              <a:rPr lang="en-US" sz="2000" dirty="0" err="1">
                <a:sym typeface="Lato"/>
              </a:rPr>
              <a:t>obtenir</a:t>
            </a:r>
            <a:r>
              <a:rPr lang="en-US" sz="2000" dirty="0">
                <a:sym typeface="Lato"/>
              </a:rPr>
              <a:t> </a:t>
            </a:r>
            <a:r>
              <a:rPr lang="en-US" sz="2000" dirty="0" err="1">
                <a:sym typeface="Lato"/>
              </a:rPr>
              <a:t>une</a:t>
            </a:r>
            <a:r>
              <a:rPr lang="en-US" sz="2000" dirty="0">
                <a:sym typeface="Lato"/>
              </a:rPr>
              <a:t> </a:t>
            </a:r>
            <a:r>
              <a:rPr lang="en-US" sz="2000" dirty="0" err="1">
                <a:sym typeface="Lato"/>
              </a:rPr>
              <a:t>récupération</a:t>
            </a:r>
            <a:r>
              <a:rPr lang="en-US" sz="2000" dirty="0">
                <a:sym typeface="Lato"/>
              </a:rPr>
              <a:t> </a:t>
            </a:r>
            <a:r>
              <a:rPr lang="en-US" sz="2000" dirty="0" err="1">
                <a:sym typeface="Lato"/>
              </a:rPr>
              <a:t>intégrale</a:t>
            </a:r>
            <a:r>
              <a:rPr lang="en-US" sz="2000" dirty="0">
                <a:sym typeface="Lato"/>
              </a:rPr>
              <a:t> des </a:t>
            </a:r>
            <a:r>
              <a:rPr lang="en-US" sz="2000" dirty="0" err="1">
                <a:sym typeface="Lato"/>
              </a:rPr>
              <a:t>coûts</a:t>
            </a:r>
            <a:r>
              <a:rPr lang="en-US" sz="2000" dirty="0">
                <a:sym typeface="Lato"/>
              </a:rPr>
              <a:t>.</a:t>
            </a:r>
          </a:p>
          <a:p>
            <a:pPr marL="285750" lvl="0" indent="-285750">
              <a:lnSpc>
                <a:spcPts val="2200"/>
              </a:lnSpc>
              <a:spcBef>
                <a:spcPts val="1000"/>
              </a:spcBef>
              <a:buClr>
                <a:schemeClr val="dk1"/>
              </a:buClr>
              <a:buSzPts val="1800"/>
              <a:buFont typeface="Arial" panose="020B0604020202020204" pitchFamily="34" charset="0"/>
              <a:buChar char="•"/>
            </a:pPr>
            <a:r>
              <a:rPr lang="en-US" sz="2000" b="1" dirty="0">
                <a:sym typeface="Lato"/>
              </a:rPr>
              <a:t>Les taxes </a:t>
            </a:r>
            <a:r>
              <a:rPr lang="en-US" sz="2000" dirty="0" err="1">
                <a:sym typeface="Lato"/>
              </a:rPr>
              <a:t>doivent</a:t>
            </a:r>
            <a:r>
              <a:rPr lang="en-US" sz="2000" dirty="0">
                <a:sym typeface="Lato"/>
              </a:rPr>
              <a:t> </a:t>
            </a:r>
            <a:r>
              <a:rPr lang="en-US" sz="2000" dirty="0" err="1">
                <a:sym typeface="Lato"/>
              </a:rPr>
              <a:t>représenter</a:t>
            </a:r>
            <a:r>
              <a:rPr lang="en-US" sz="2000" dirty="0">
                <a:sym typeface="Lato"/>
              </a:rPr>
              <a:t> </a:t>
            </a:r>
            <a:r>
              <a:rPr lang="en-US" sz="2000" dirty="0" err="1">
                <a:sym typeface="Lato"/>
              </a:rPr>
              <a:t>une</a:t>
            </a:r>
            <a:r>
              <a:rPr lang="en-US" sz="2000" dirty="0">
                <a:sym typeface="Lato"/>
              </a:rPr>
              <a:t> part plus </a:t>
            </a:r>
            <a:r>
              <a:rPr lang="en-US" sz="2000" dirty="0" err="1">
                <a:sym typeface="Lato"/>
              </a:rPr>
              <a:t>importante</a:t>
            </a:r>
            <a:r>
              <a:rPr lang="en-US" sz="2000" dirty="0">
                <a:sym typeface="Lato"/>
              </a:rPr>
              <a:t> de </a:t>
            </a:r>
            <a:r>
              <a:rPr lang="en-US" sz="2000" dirty="0" err="1">
                <a:sym typeface="Lato"/>
              </a:rPr>
              <a:t>l'investissement</a:t>
            </a:r>
            <a:r>
              <a:rPr lang="en-US" sz="2000" dirty="0">
                <a:sym typeface="Lato"/>
              </a:rPr>
              <a:t> </a:t>
            </a:r>
            <a:r>
              <a:rPr lang="en-US" sz="2000" dirty="0" err="1">
                <a:sym typeface="Lato"/>
              </a:rPr>
              <a:t>en</a:t>
            </a:r>
            <a:r>
              <a:rPr lang="en-US" sz="2000" dirty="0">
                <a:sym typeface="Lato"/>
              </a:rPr>
              <a:t> </a:t>
            </a:r>
            <a:r>
              <a:rPr lang="en-US" sz="2000" dirty="0" err="1">
                <a:sym typeface="Lato"/>
              </a:rPr>
              <a:t>assainissement</a:t>
            </a:r>
            <a:r>
              <a:rPr lang="en-US" sz="2000" dirty="0">
                <a:sym typeface="Lato"/>
              </a:rPr>
              <a:t> </a:t>
            </a:r>
            <a:r>
              <a:rPr lang="en-US" sz="2000" dirty="0" err="1">
                <a:sym typeface="Lato"/>
              </a:rPr>
              <a:t>urbain</a:t>
            </a:r>
            <a:r>
              <a:rPr lang="en-US" sz="2000" dirty="0">
                <a:sym typeface="Lato"/>
              </a:rPr>
              <a:t>, </a:t>
            </a:r>
            <a:r>
              <a:rPr lang="en-US" sz="2000" dirty="0" err="1">
                <a:sym typeface="Lato"/>
              </a:rPr>
              <a:t>mais</a:t>
            </a:r>
            <a:r>
              <a:rPr lang="en-US" sz="2000" dirty="0">
                <a:sym typeface="Lato"/>
              </a:rPr>
              <a:t> </a:t>
            </a:r>
            <a:r>
              <a:rPr lang="en-US" sz="2000" dirty="0" err="1">
                <a:sym typeface="Lato"/>
              </a:rPr>
              <a:t>elles</a:t>
            </a:r>
            <a:r>
              <a:rPr lang="en-US" sz="2000" dirty="0">
                <a:sym typeface="Lato"/>
              </a:rPr>
              <a:t> </a:t>
            </a:r>
            <a:r>
              <a:rPr lang="en-US" sz="2000" b="1" dirty="0" err="1">
                <a:sym typeface="Lato"/>
              </a:rPr>
              <a:t>doivent</a:t>
            </a:r>
            <a:r>
              <a:rPr lang="en-US" sz="2000" b="1" dirty="0">
                <a:sym typeface="Lato"/>
              </a:rPr>
              <a:t> </a:t>
            </a:r>
            <a:r>
              <a:rPr lang="en-US" sz="2000" b="1" dirty="0" err="1">
                <a:sym typeface="Lato"/>
              </a:rPr>
              <a:t>être</a:t>
            </a:r>
            <a:r>
              <a:rPr lang="en-US" sz="2000" b="1" dirty="0">
                <a:sym typeface="Lato"/>
              </a:rPr>
              <a:t> </a:t>
            </a:r>
            <a:r>
              <a:rPr lang="en-US" sz="2000" b="1" dirty="0" err="1">
                <a:sym typeface="Lato"/>
              </a:rPr>
              <a:t>soigneusement</a:t>
            </a:r>
            <a:r>
              <a:rPr lang="en-US" sz="2000" b="1" dirty="0">
                <a:sym typeface="Lato"/>
              </a:rPr>
              <a:t> </a:t>
            </a:r>
            <a:r>
              <a:rPr lang="en-US" sz="2000" b="1" dirty="0" err="1">
                <a:sym typeface="Lato"/>
              </a:rPr>
              <a:t>ciblées</a:t>
            </a:r>
            <a:r>
              <a:rPr lang="en-US" sz="2000" b="1" dirty="0">
                <a:sym typeface="Lato"/>
              </a:rPr>
              <a:t> </a:t>
            </a:r>
            <a:r>
              <a:rPr lang="en-US" sz="2000" dirty="0">
                <a:sym typeface="Lato"/>
              </a:rPr>
              <a:t>pour </a:t>
            </a:r>
            <a:r>
              <a:rPr lang="en-US" sz="2000" dirty="0" err="1">
                <a:sym typeface="Lato"/>
              </a:rPr>
              <a:t>améliorer</a:t>
            </a:r>
            <a:r>
              <a:rPr lang="en-US" sz="2000" dirty="0">
                <a:sym typeface="Lato"/>
              </a:rPr>
              <a:t> </a:t>
            </a:r>
            <a:r>
              <a:rPr lang="en-US" sz="2000" dirty="0" err="1">
                <a:sym typeface="Lato"/>
              </a:rPr>
              <a:t>l'équité</a:t>
            </a:r>
            <a:r>
              <a:rPr lang="en-US" sz="2000" dirty="0">
                <a:sym typeface="Lato"/>
              </a:rPr>
              <a:t> des services et </a:t>
            </a:r>
            <a:r>
              <a:rPr lang="en-US" sz="2000" dirty="0" err="1">
                <a:sym typeface="Lato"/>
              </a:rPr>
              <a:t>atteindre</a:t>
            </a:r>
            <a:r>
              <a:rPr lang="en-US" sz="2000" dirty="0">
                <a:sym typeface="Lato"/>
              </a:rPr>
              <a:t> les plus </a:t>
            </a:r>
            <a:r>
              <a:rPr lang="en-US" sz="2000" dirty="0" err="1">
                <a:sym typeface="Lato"/>
              </a:rPr>
              <a:t>pauvres</a:t>
            </a:r>
            <a:r>
              <a:rPr lang="en-US" sz="2000" dirty="0">
                <a:sym typeface="Lato"/>
              </a:rPr>
              <a:t>.</a:t>
            </a:r>
          </a:p>
          <a:p>
            <a:pPr marL="285750" lvl="0" indent="-285750">
              <a:lnSpc>
                <a:spcPts val="2200"/>
              </a:lnSpc>
              <a:spcBef>
                <a:spcPts val="1000"/>
              </a:spcBef>
              <a:buClr>
                <a:schemeClr val="dk1"/>
              </a:buClr>
              <a:buSzPts val="1800"/>
              <a:buFont typeface="Arial" panose="020B0604020202020204" pitchFamily="34" charset="0"/>
              <a:buChar char="•"/>
            </a:pPr>
            <a:r>
              <a:rPr lang="en-US" sz="2000" dirty="0">
                <a:sym typeface="Lato"/>
              </a:rPr>
              <a:t>Bien que le </a:t>
            </a:r>
            <a:r>
              <a:rPr lang="en-US" sz="2000" dirty="0" err="1">
                <a:sym typeface="Lato"/>
              </a:rPr>
              <a:t>financement</a:t>
            </a:r>
            <a:r>
              <a:rPr lang="en-US" sz="2000" dirty="0">
                <a:sym typeface="Lato"/>
              </a:rPr>
              <a:t> commercial </a:t>
            </a:r>
            <a:r>
              <a:rPr lang="en-US" sz="2000" dirty="0" err="1">
                <a:sym typeface="Lato"/>
              </a:rPr>
              <a:t>soit</a:t>
            </a:r>
            <a:r>
              <a:rPr lang="en-US" sz="2000" dirty="0">
                <a:sym typeface="Lato"/>
              </a:rPr>
              <a:t> </a:t>
            </a:r>
            <a:r>
              <a:rPr lang="en-US" sz="2000" dirty="0" err="1">
                <a:sym typeface="Lato"/>
              </a:rPr>
              <a:t>une</a:t>
            </a:r>
            <a:r>
              <a:rPr lang="en-US" sz="2000" dirty="0">
                <a:sym typeface="Lato"/>
              </a:rPr>
              <a:t> </a:t>
            </a:r>
            <a:r>
              <a:rPr lang="en-US" sz="2000" dirty="0" err="1">
                <a:sym typeface="Lato"/>
              </a:rPr>
              <a:t>opportunité</a:t>
            </a:r>
            <a:r>
              <a:rPr lang="en-US" sz="2000" dirty="0">
                <a:sym typeface="Lato"/>
              </a:rPr>
              <a:t>, </a:t>
            </a:r>
            <a:r>
              <a:rPr lang="en-US" sz="2000" b="1" dirty="0">
                <a:sym typeface="Lato"/>
              </a:rPr>
              <a:t>il </a:t>
            </a:r>
            <a:r>
              <a:rPr lang="en-US" sz="2000" b="1" dirty="0" err="1">
                <a:sym typeface="Lato"/>
              </a:rPr>
              <a:t>reste</a:t>
            </a:r>
            <a:r>
              <a:rPr lang="en-US" sz="2000" b="1" dirty="0">
                <a:sym typeface="Lato"/>
              </a:rPr>
              <a:t> hors de </a:t>
            </a:r>
            <a:r>
              <a:rPr lang="en-US" sz="2000" b="1" dirty="0" err="1">
                <a:sym typeface="Lato"/>
              </a:rPr>
              <a:t>portée</a:t>
            </a:r>
            <a:r>
              <a:rPr lang="en-US" sz="2000" b="1" dirty="0">
                <a:sym typeface="Lato"/>
              </a:rPr>
              <a:t> pour la </a:t>
            </a:r>
            <a:r>
              <a:rPr lang="en-US" sz="2000" b="1" dirty="0" err="1">
                <a:sym typeface="Lato"/>
              </a:rPr>
              <a:t>plupart</a:t>
            </a:r>
            <a:r>
              <a:rPr lang="en-US" sz="2000" b="1" dirty="0">
                <a:sym typeface="Lato"/>
              </a:rPr>
              <a:t> des </a:t>
            </a:r>
            <a:r>
              <a:rPr lang="en-US" sz="2000" b="1" dirty="0" err="1">
                <a:sym typeface="Lato"/>
              </a:rPr>
              <a:t>villes</a:t>
            </a:r>
            <a:r>
              <a:rPr lang="en-US" sz="2000" dirty="0">
                <a:sym typeface="Lato"/>
              </a:rPr>
              <a:t> et </a:t>
            </a:r>
            <a:r>
              <a:rPr lang="en-US" sz="2000" dirty="0" err="1">
                <a:sym typeface="Lato"/>
              </a:rPr>
              <a:t>est</a:t>
            </a:r>
            <a:r>
              <a:rPr lang="en-US" sz="2000" dirty="0">
                <a:sym typeface="Lato"/>
              </a:rPr>
              <a:t> </a:t>
            </a:r>
            <a:r>
              <a:rPr lang="en-US" sz="2000" dirty="0" err="1">
                <a:sym typeface="Lato"/>
              </a:rPr>
              <a:t>peu</a:t>
            </a:r>
            <a:r>
              <a:rPr lang="en-US" sz="2000" dirty="0">
                <a:sym typeface="Lato"/>
              </a:rPr>
              <a:t> susceptible de </a:t>
            </a:r>
            <a:r>
              <a:rPr lang="en-US" sz="2000" dirty="0" err="1">
                <a:sym typeface="Lato"/>
              </a:rPr>
              <a:t>cibler</a:t>
            </a:r>
            <a:r>
              <a:rPr lang="en-US" sz="2000" dirty="0">
                <a:sym typeface="Lato"/>
              </a:rPr>
              <a:t> les </a:t>
            </a:r>
            <a:r>
              <a:rPr lang="en-US" sz="2000" dirty="0" err="1">
                <a:sym typeface="Lato"/>
              </a:rPr>
              <a:t>communautés</a:t>
            </a:r>
            <a:r>
              <a:rPr lang="en-US" sz="2000" dirty="0">
                <a:sym typeface="Lato"/>
              </a:rPr>
              <a:t> les plus </a:t>
            </a:r>
            <a:r>
              <a:rPr lang="en-US" sz="2000" dirty="0" err="1">
                <a:sym typeface="Lato"/>
              </a:rPr>
              <a:t>pauvres</a:t>
            </a:r>
            <a:r>
              <a:rPr lang="en-US" sz="2000" dirty="0">
                <a:sym typeface="Lato"/>
              </a:rPr>
              <a:t>.</a:t>
            </a:r>
          </a:p>
          <a:p>
            <a:pPr marL="285750" lvl="0" indent="-285750">
              <a:lnSpc>
                <a:spcPts val="2200"/>
              </a:lnSpc>
              <a:spcBef>
                <a:spcPts val="1000"/>
              </a:spcBef>
              <a:buClr>
                <a:schemeClr val="dk1"/>
              </a:buClr>
              <a:buSzPts val="1800"/>
              <a:buFont typeface="Arial" panose="020B0604020202020204" pitchFamily="34" charset="0"/>
              <a:buChar char="•"/>
            </a:pPr>
            <a:r>
              <a:rPr lang="en-US" sz="2000" b="1" dirty="0" err="1">
                <a:sym typeface="Lato"/>
              </a:rPr>
              <a:t>Réduire</a:t>
            </a:r>
            <a:r>
              <a:rPr lang="en-US" sz="2000" b="1" dirty="0">
                <a:sym typeface="Lato"/>
              </a:rPr>
              <a:t> les </a:t>
            </a:r>
            <a:r>
              <a:rPr lang="en-US" sz="2000" b="1" dirty="0" err="1">
                <a:sym typeface="Lato"/>
              </a:rPr>
              <a:t>barrières</a:t>
            </a:r>
            <a:r>
              <a:rPr lang="en-US" sz="2000" b="1" dirty="0">
                <a:sym typeface="Lato"/>
              </a:rPr>
              <a:t> </a:t>
            </a:r>
            <a:r>
              <a:rPr lang="en-US" sz="2000" b="1" dirty="0" err="1">
                <a:sym typeface="Lato"/>
              </a:rPr>
              <a:t>structurelles</a:t>
            </a:r>
            <a:r>
              <a:rPr lang="en-US" sz="2000" b="1" dirty="0">
                <a:sym typeface="Lato"/>
              </a:rPr>
              <a:t> et </a:t>
            </a:r>
            <a:r>
              <a:rPr lang="en-US" sz="2000" b="1" dirty="0" err="1">
                <a:sym typeface="Lato"/>
              </a:rPr>
              <a:t>développer</a:t>
            </a:r>
            <a:r>
              <a:rPr lang="en-US" sz="2000" b="1" dirty="0">
                <a:sym typeface="Lato"/>
              </a:rPr>
              <a:t> des </a:t>
            </a:r>
            <a:r>
              <a:rPr lang="en-US" sz="2000" b="1" dirty="0" err="1">
                <a:sym typeface="Lato"/>
              </a:rPr>
              <a:t>modèles</a:t>
            </a:r>
            <a:r>
              <a:rPr lang="en-US" sz="2000" b="1" dirty="0">
                <a:sym typeface="Lato"/>
              </a:rPr>
              <a:t> </a:t>
            </a:r>
            <a:r>
              <a:rPr lang="en-US" sz="2000" b="1" dirty="0" err="1">
                <a:sym typeface="Lato"/>
              </a:rPr>
              <a:t>commerciaux</a:t>
            </a:r>
            <a:r>
              <a:rPr lang="en-US" sz="2000" b="1" dirty="0">
                <a:sym typeface="Lato"/>
              </a:rPr>
              <a:t> </a:t>
            </a:r>
            <a:r>
              <a:rPr lang="en-US" sz="2000" b="1" dirty="0" err="1">
                <a:sym typeface="Lato"/>
              </a:rPr>
              <a:t>viables</a:t>
            </a:r>
            <a:r>
              <a:rPr lang="en-US" sz="2000" b="1" dirty="0">
                <a:sym typeface="Lato"/>
              </a:rPr>
              <a:t> </a:t>
            </a:r>
            <a:r>
              <a:rPr lang="en-US" sz="2000" dirty="0">
                <a:sym typeface="Lato"/>
              </a:rPr>
              <a:t>et des </a:t>
            </a:r>
            <a:r>
              <a:rPr lang="en-US" sz="2000" dirty="0" err="1">
                <a:sym typeface="Lato"/>
              </a:rPr>
              <a:t>opportunités</a:t>
            </a:r>
            <a:r>
              <a:rPr lang="en-US" sz="2000" dirty="0">
                <a:sym typeface="Lato"/>
              </a:rPr>
              <a:t> </a:t>
            </a:r>
            <a:r>
              <a:rPr lang="en-US" sz="2000" dirty="0" err="1">
                <a:sym typeface="Lato"/>
              </a:rPr>
              <a:t>d'investissement</a:t>
            </a:r>
            <a:r>
              <a:rPr lang="en-US" sz="2000" dirty="0">
                <a:sym typeface="Lato"/>
              </a:rPr>
              <a:t> </a:t>
            </a:r>
            <a:r>
              <a:rPr lang="en-US" sz="2000" dirty="0" err="1">
                <a:sym typeface="Lato"/>
              </a:rPr>
              <a:t>peut</a:t>
            </a:r>
            <a:r>
              <a:rPr lang="en-US" sz="2000" dirty="0">
                <a:sym typeface="Lato"/>
              </a:rPr>
              <a:t> encourager les </a:t>
            </a:r>
            <a:r>
              <a:rPr lang="en-US" sz="2000" dirty="0" err="1">
                <a:sym typeface="Lato"/>
              </a:rPr>
              <a:t>acteurs</a:t>
            </a:r>
            <a:r>
              <a:rPr lang="en-US" sz="2000" dirty="0">
                <a:sym typeface="Lato"/>
              </a:rPr>
              <a:t> du </a:t>
            </a:r>
            <a:r>
              <a:rPr lang="en-US" sz="2000" dirty="0" err="1">
                <a:sym typeface="Lato"/>
              </a:rPr>
              <a:t>secteur</a:t>
            </a:r>
            <a:r>
              <a:rPr lang="en-US" sz="2000" dirty="0">
                <a:sym typeface="Lato"/>
              </a:rPr>
              <a:t> </a:t>
            </a:r>
            <a:r>
              <a:rPr lang="en-US" sz="2000" dirty="0" err="1">
                <a:sym typeface="Lato"/>
              </a:rPr>
              <a:t>privé</a:t>
            </a:r>
            <a:r>
              <a:rPr lang="en-US" sz="2000" dirty="0">
                <a:sym typeface="Lato"/>
              </a:rPr>
              <a:t> </a:t>
            </a:r>
            <a:r>
              <a:rPr lang="en-US" sz="2000" dirty="0" err="1">
                <a:sym typeface="Lato"/>
              </a:rPr>
              <a:t>à</a:t>
            </a:r>
            <a:r>
              <a:rPr lang="en-US" sz="2000" dirty="0">
                <a:sym typeface="Lato"/>
              </a:rPr>
              <a:t> </a:t>
            </a:r>
            <a:r>
              <a:rPr lang="en-US" sz="2000" dirty="0" err="1">
                <a:sym typeface="Lato"/>
              </a:rPr>
              <a:t>entrer</a:t>
            </a:r>
            <a:r>
              <a:rPr lang="en-US" sz="2000" dirty="0">
                <a:sym typeface="Lato"/>
              </a:rPr>
              <a:t> sur le </a:t>
            </a:r>
            <a:r>
              <a:rPr lang="en-US" sz="2000" dirty="0" err="1">
                <a:sym typeface="Lato"/>
              </a:rPr>
              <a:t>marché</a:t>
            </a:r>
            <a:r>
              <a:rPr lang="en-US" sz="2000" dirty="0">
                <a:sym typeface="Lato"/>
              </a:rPr>
              <a:t>.</a:t>
            </a:r>
          </a:p>
        </p:txBody>
      </p:sp>
    </p:spTree>
    <p:extLst>
      <p:ext uri="{BB962C8B-B14F-4D97-AF65-F5344CB8AC3E}">
        <p14:creationId xmlns:p14="http://schemas.microsoft.com/office/powerpoint/2010/main" val="403544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85762"/>
            <a:ext cx="10744200" cy="881339"/>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Investir</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à</a:t>
            </a:r>
            <a:r>
              <a:rPr lang="en-US" sz="3200" b="1" dirty="0">
                <a:solidFill>
                  <a:schemeClr val="tx2"/>
                </a:solidFill>
                <a:latin typeface="Calibri" panose="020F0502020204030204" pitchFamily="34" charset="0"/>
              </a:rPr>
              <a:t> la </a:t>
            </a:r>
            <a:r>
              <a:rPr lang="en-US" sz="3200" b="1" dirty="0" err="1">
                <a:solidFill>
                  <a:schemeClr val="tx2"/>
                </a:solidFill>
                <a:latin typeface="Calibri" panose="020F0502020204030204" pitchFamily="34" charset="0"/>
              </a:rPr>
              <a:t>fois</a:t>
            </a:r>
            <a:r>
              <a:rPr lang="en-US" sz="3200" b="1" dirty="0">
                <a:solidFill>
                  <a:schemeClr val="tx2"/>
                </a:solidFill>
                <a:latin typeface="Calibri" panose="020F0502020204030204" pitchFamily="34" charset="0"/>
              </a:rPr>
              <a:t> dans les aspects "</a:t>
            </a:r>
            <a:r>
              <a:rPr lang="en-US" sz="3200" b="1" dirty="0" err="1">
                <a:solidFill>
                  <a:schemeClr val="tx2"/>
                </a:solidFill>
                <a:latin typeface="Calibri" panose="020F0502020204030204" pitchFamily="34" charset="0"/>
              </a:rPr>
              <a:t>matériels</a:t>
            </a:r>
            <a:r>
              <a:rPr lang="en-US" sz="3200" b="1" dirty="0">
                <a:solidFill>
                  <a:schemeClr val="tx2"/>
                </a:solidFill>
                <a:latin typeface="Calibri" panose="020F0502020204030204" pitchFamily="34" charset="0"/>
              </a:rPr>
              <a:t>" et "</a:t>
            </a:r>
            <a:r>
              <a:rPr lang="en-US" sz="3200" b="1" dirty="0" err="1">
                <a:solidFill>
                  <a:schemeClr val="tx2"/>
                </a:solidFill>
                <a:latin typeface="Calibri" panose="020F0502020204030204" pitchFamily="34" charset="0"/>
              </a:rPr>
              <a:t>logiciels</a:t>
            </a:r>
            <a:r>
              <a:rPr lang="en-US" sz="3200" b="1" dirty="0">
                <a:solidFill>
                  <a:schemeClr val="tx2"/>
                </a:solidFill>
                <a:latin typeface="Calibri" panose="020F0502020204030204" pitchFamily="34" charset="0"/>
              </a:rPr>
              <a:t>" du </a:t>
            </a:r>
            <a:r>
              <a:rPr lang="en-US" sz="3200" b="1" dirty="0" err="1">
                <a:solidFill>
                  <a:schemeClr val="tx2"/>
                </a:solidFill>
                <a:latin typeface="Calibri" panose="020F0502020204030204" pitchFamily="34" charset="0"/>
              </a:rPr>
              <a:t>système</a:t>
            </a:r>
            <a:endParaRPr lang="en-US" sz="3200" b="1" dirty="0">
              <a:solidFill>
                <a:schemeClr val="tx2"/>
              </a:solidFill>
              <a:latin typeface="Calibri" panose="020F0502020204030204" pitchFamily="34" charset="0"/>
            </a:endParaRP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2"/>
            <a:ext cx="10744199" cy="4682676"/>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nSpc>
                <a:spcPts val="2200"/>
              </a:lnSpc>
              <a:spcBef>
                <a:spcPts val="1000"/>
              </a:spcBef>
              <a:buClr>
                <a:schemeClr val="dk1"/>
              </a:buClr>
              <a:buSzPts val="1800"/>
              <a:buFont typeface="Arial" panose="020B0604020202020204" pitchFamily="34" charset="0"/>
              <a:buChar char="•"/>
            </a:pPr>
            <a:r>
              <a:rPr lang="en-US" sz="2000" dirty="0" err="1">
                <a:sym typeface="Lato"/>
              </a:rPr>
              <a:t>L'infrastructure</a:t>
            </a:r>
            <a:r>
              <a:rPr lang="en-US" sz="2000" dirty="0">
                <a:sym typeface="Lato"/>
              </a:rPr>
              <a:t> "</a:t>
            </a:r>
            <a:r>
              <a:rPr lang="en-US" sz="2000" dirty="0" err="1">
                <a:sym typeface="Lato"/>
              </a:rPr>
              <a:t>logicielle</a:t>
            </a:r>
            <a:r>
              <a:rPr lang="en-US" sz="2000" dirty="0">
                <a:sym typeface="Lato"/>
              </a:rPr>
              <a:t>" pour les </a:t>
            </a:r>
            <a:r>
              <a:rPr lang="en-US" sz="2000" dirty="0" err="1">
                <a:sym typeface="Lato"/>
              </a:rPr>
              <a:t>acteurs</a:t>
            </a:r>
            <a:r>
              <a:rPr lang="en-US" sz="2000" dirty="0">
                <a:sym typeface="Lato"/>
              </a:rPr>
              <a:t> du </a:t>
            </a:r>
            <a:r>
              <a:rPr lang="en-US" sz="2000" dirty="0" err="1">
                <a:sym typeface="Lato"/>
              </a:rPr>
              <a:t>gouvernement</a:t>
            </a:r>
            <a:r>
              <a:rPr lang="en-US" sz="2000" dirty="0">
                <a:sym typeface="Lato"/>
              </a:rPr>
              <a:t> national </a:t>
            </a:r>
            <a:r>
              <a:rPr lang="en-US" sz="2000" dirty="0" err="1">
                <a:sym typeface="Lato"/>
              </a:rPr>
              <a:t>pourrait</a:t>
            </a:r>
            <a:r>
              <a:rPr lang="en-US" sz="2000" dirty="0">
                <a:sym typeface="Lato"/>
              </a:rPr>
              <a:t> </a:t>
            </a:r>
            <a:r>
              <a:rPr lang="en-US" sz="2000" dirty="0" err="1">
                <a:sym typeface="Lato"/>
              </a:rPr>
              <a:t>inclure</a:t>
            </a:r>
            <a:r>
              <a:rPr lang="en-US" sz="2000" dirty="0">
                <a:sym typeface="Lato"/>
              </a:rPr>
              <a:t> les </a:t>
            </a:r>
            <a:r>
              <a:rPr lang="en-US" sz="2000" b="1" dirty="0" err="1">
                <a:sym typeface="Lato"/>
              </a:rPr>
              <a:t>régulateurs</a:t>
            </a:r>
            <a:r>
              <a:rPr lang="en-US" sz="2000" b="1" dirty="0">
                <a:sym typeface="Lato"/>
              </a:rPr>
              <a:t>, les </a:t>
            </a:r>
            <a:r>
              <a:rPr lang="en-US" sz="2000" b="1" dirty="0" err="1">
                <a:sym typeface="Lato"/>
              </a:rPr>
              <a:t>départements</a:t>
            </a:r>
            <a:r>
              <a:rPr lang="en-US" sz="2000" b="1" dirty="0">
                <a:sym typeface="Lato"/>
              </a:rPr>
              <a:t> de </a:t>
            </a:r>
            <a:r>
              <a:rPr lang="en-US" sz="2000" b="1" dirty="0" err="1">
                <a:sym typeface="Lato"/>
              </a:rPr>
              <a:t>développement</a:t>
            </a:r>
            <a:r>
              <a:rPr lang="en-US" sz="2000" b="1" dirty="0">
                <a:sym typeface="Lato"/>
              </a:rPr>
              <a:t> de </a:t>
            </a:r>
            <a:r>
              <a:rPr lang="en-US" sz="2000" b="1" dirty="0" err="1">
                <a:sym typeface="Lato"/>
              </a:rPr>
              <a:t>l'infrastructure</a:t>
            </a:r>
            <a:r>
              <a:rPr lang="en-US" sz="2000" b="1" dirty="0">
                <a:sym typeface="Lato"/>
              </a:rPr>
              <a:t> et les </a:t>
            </a:r>
            <a:r>
              <a:rPr lang="en-US" sz="2000" b="1" dirty="0" err="1">
                <a:sym typeface="Lato"/>
              </a:rPr>
              <a:t>systèmes</a:t>
            </a:r>
            <a:r>
              <a:rPr lang="en-US" sz="2000" b="1" dirty="0">
                <a:sym typeface="Lato"/>
              </a:rPr>
              <a:t> de </a:t>
            </a:r>
            <a:r>
              <a:rPr lang="en-US" sz="2000" b="1" dirty="0" err="1">
                <a:sym typeface="Lato"/>
              </a:rPr>
              <a:t>suivi</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b="1" dirty="0">
                <a:sym typeface="Lato"/>
              </a:rPr>
              <a:t>Le </a:t>
            </a:r>
            <a:r>
              <a:rPr lang="en-US" sz="2000" b="1" dirty="0" err="1">
                <a:sym typeface="Lato"/>
              </a:rPr>
              <a:t>financement</a:t>
            </a:r>
            <a:r>
              <a:rPr lang="en-US" sz="2000" b="1" dirty="0">
                <a:sym typeface="Lato"/>
              </a:rPr>
              <a:t> </a:t>
            </a:r>
            <a:r>
              <a:rPr lang="en-US" sz="2000" b="1" dirty="0" err="1">
                <a:sym typeface="Lato"/>
              </a:rPr>
              <a:t>est</a:t>
            </a:r>
            <a:r>
              <a:rPr lang="en-US" sz="2000" b="1" dirty="0">
                <a:sym typeface="Lato"/>
              </a:rPr>
              <a:t> </a:t>
            </a:r>
            <a:r>
              <a:rPr lang="en-US" sz="2000" b="1" dirty="0" err="1">
                <a:sym typeface="Lato"/>
              </a:rPr>
              <a:t>nécessaire</a:t>
            </a:r>
            <a:r>
              <a:rPr lang="en-US" sz="2000" b="1" dirty="0">
                <a:sym typeface="Lato"/>
              </a:rPr>
              <a:t> pour aider </a:t>
            </a:r>
            <a:r>
              <a:rPr lang="en-US" sz="2000" b="1" dirty="0" err="1">
                <a:sym typeface="Lato"/>
              </a:rPr>
              <a:t>à</a:t>
            </a:r>
            <a:r>
              <a:rPr lang="en-US" sz="2000" b="1" dirty="0">
                <a:sym typeface="Lato"/>
              </a:rPr>
              <a:t> la transition </a:t>
            </a:r>
            <a:r>
              <a:rPr lang="en-US" sz="2000" b="1" dirty="0" err="1">
                <a:sym typeface="Lato"/>
              </a:rPr>
              <a:t>vers</a:t>
            </a:r>
            <a:r>
              <a:rPr lang="en-US" sz="2000" b="1" dirty="0">
                <a:sym typeface="Lato"/>
              </a:rPr>
              <a:t> de nouveaux </a:t>
            </a:r>
            <a:r>
              <a:rPr lang="en-US" sz="2000" b="1" dirty="0" err="1">
                <a:sym typeface="Lato"/>
              </a:rPr>
              <a:t>objectifs</a:t>
            </a:r>
            <a:r>
              <a:rPr lang="en-US" sz="2000" b="1" dirty="0">
                <a:sym typeface="Lato"/>
              </a:rPr>
              <a:t> </a:t>
            </a:r>
            <a:r>
              <a:rPr lang="en-US" sz="2000" b="1" dirty="0" err="1">
                <a:sym typeface="Lato"/>
              </a:rPr>
              <a:t>ou</a:t>
            </a:r>
            <a:r>
              <a:rPr lang="en-US" sz="2000" b="1" dirty="0">
                <a:sym typeface="Lato"/>
              </a:rPr>
              <a:t> </a:t>
            </a:r>
            <a:r>
              <a:rPr lang="en-US" sz="2000" b="1" dirty="0" err="1">
                <a:sym typeface="Lato"/>
              </a:rPr>
              <a:t>leur</a:t>
            </a:r>
            <a:r>
              <a:rPr lang="en-US" sz="2000" b="1" dirty="0">
                <a:sym typeface="Lato"/>
              </a:rPr>
              <a:t> mise </a:t>
            </a:r>
            <a:r>
              <a:rPr lang="en-US" sz="2000" b="1" dirty="0" err="1">
                <a:sym typeface="Lato"/>
              </a:rPr>
              <a:t>à</a:t>
            </a:r>
            <a:r>
              <a:rPr lang="en-US" sz="2000" b="1" dirty="0">
                <a:sym typeface="Lato"/>
              </a:rPr>
              <a:t> jour</a:t>
            </a:r>
            <a:r>
              <a:rPr lang="en-US" sz="2000" dirty="0">
                <a:sym typeface="Lato"/>
              </a:rPr>
              <a:t>, </a:t>
            </a:r>
            <a:r>
              <a:rPr lang="en-US" sz="2000" dirty="0" err="1">
                <a:sym typeface="Lato"/>
              </a:rPr>
              <a:t>tels</a:t>
            </a:r>
            <a:r>
              <a:rPr lang="en-US" sz="2000" dirty="0">
                <a:sym typeface="Lato"/>
              </a:rPr>
              <a:t> que la formation </a:t>
            </a:r>
            <a:r>
              <a:rPr lang="en-US" sz="2000" dirty="0" err="1">
                <a:sym typeface="Lato"/>
              </a:rPr>
              <a:t>professionnelle</a:t>
            </a:r>
            <a:r>
              <a:rPr lang="en-US" sz="2000" dirty="0">
                <a:sym typeface="Lato"/>
              </a:rPr>
              <a:t>, </a:t>
            </a:r>
            <a:r>
              <a:rPr lang="en-US" sz="2000" dirty="0" err="1">
                <a:sym typeface="Lato"/>
              </a:rPr>
              <a:t>l'investissement</a:t>
            </a:r>
            <a:r>
              <a:rPr lang="en-US" sz="2000" dirty="0">
                <a:sym typeface="Lato"/>
              </a:rPr>
              <a:t> dans de nouveaux </a:t>
            </a:r>
            <a:r>
              <a:rPr lang="en-US" sz="2000" dirty="0" err="1">
                <a:sym typeface="Lato"/>
              </a:rPr>
              <a:t>départements</a:t>
            </a:r>
            <a:r>
              <a:rPr lang="en-US" sz="2000" dirty="0">
                <a:sym typeface="Lato"/>
              </a:rPr>
              <a:t> </a:t>
            </a:r>
            <a:r>
              <a:rPr lang="en-US" sz="2000" dirty="0" err="1">
                <a:sym typeface="Lato"/>
              </a:rPr>
              <a:t>ou</a:t>
            </a:r>
            <a:r>
              <a:rPr lang="en-US" sz="2000" dirty="0">
                <a:sym typeface="Lato"/>
              </a:rPr>
              <a:t> la </a:t>
            </a:r>
            <a:r>
              <a:rPr lang="en-US" sz="2000" dirty="0" err="1">
                <a:sym typeface="Lato"/>
              </a:rPr>
              <a:t>création</a:t>
            </a:r>
            <a:r>
              <a:rPr lang="en-US" sz="2000" dirty="0">
                <a:sym typeface="Lato"/>
              </a:rPr>
              <a:t> de </a:t>
            </a:r>
            <a:r>
              <a:rPr lang="en-US" sz="2000" dirty="0" err="1">
                <a:sym typeface="Lato"/>
              </a:rPr>
              <a:t>postes</a:t>
            </a:r>
            <a:r>
              <a:rPr lang="en-US" sz="2000" dirty="0">
                <a:sym typeface="Lato"/>
              </a:rPr>
              <a:t> au sein </a:t>
            </a:r>
            <a:r>
              <a:rPr lang="en-US" sz="2000" dirty="0" err="1">
                <a:sym typeface="Lato"/>
              </a:rPr>
              <a:t>d'une</a:t>
            </a:r>
            <a:r>
              <a:rPr lang="en-US" sz="2000" dirty="0">
                <a:sym typeface="Lato"/>
              </a:rPr>
              <a:t> </a:t>
            </a:r>
            <a:r>
              <a:rPr lang="en-US" sz="2000" dirty="0" err="1">
                <a:sym typeface="Lato"/>
              </a:rPr>
              <a:t>entreprise</a:t>
            </a:r>
            <a:r>
              <a:rPr lang="en-US" sz="2000" dirty="0">
                <a:sym typeface="Lato"/>
              </a:rPr>
              <a:t> de services publics, </a:t>
            </a:r>
            <a:r>
              <a:rPr lang="en-US" sz="2000" dirty="0" err="1">
                <a:sym typeface="Lato"/>
              </a:rPr>
              <a:t>ainsi</a:t>
            </a:r>
            <a:r>
              <a:rPr lang="en-US" sz="2000" dirty="0">
                <a:sym typeface="Lato"/>
              </a:rPr>
              <a:t> que des </a:t>
            </a:r>
            <a:r>
              <a:rPr lang="en-US" sz="2000" dirty="0" err="1">
                <a:sym typeface="Lato"/>
              </a:rPr>
              <a:t>programmes</a:t>
            </a:r>
            <a:r>
              <a:rPr lang="en-US" sz="2000" dirty="0">
                <a:sym typeface="Lato"/>
              </a:rPr>
              <a:t> de subvention </a:t>
            </a:r>
            <a:r>
              <a:rPr lang="en-US" sz="2000" dirty="0" err="1">
                <a:sym typeface="Lato"/>
              </a:rPr>
              <a:t>temporaires</a:t>
            </a:r>
            <a:r>
              <a:rPr lang="en-US" sz="2000" dirty="0">
                <a:sym typeface="Lato"/>
              </a:rPr>
              <a:t> pour </a:t>
            </a:r>
            <a:r>
              <a:rPr lang="en-US" sz="2000" dirty="0" err="1">
                <a:sym typeface="Lato"/>
              </a:rPr>
              <a:t>soutenir</a:t>
            </a:r>
            <a:r>
              <a:rPr lang="en-US" sz="2000" dirty="0">
                <a:sym typeface="Lato"/>
              </a:rPr>
              <a:t> les </a:t>
            </a:r>
            <a:r>
              <a:rPr lang="en-US" sz="2000" dirty="0" err="1">
                <a:sym typeface="Lato"/>
              </a:rPr>
              <a:t>améliorations</a:t>
            </a:r>
            <a:r>
              <a:rPr lang="en-US" sz="2000" dirty="0">
                <a:sym typeface="Lato"/>
              </a:rPr>
              <a:t> du </a:t>
            </a:r>
            <a:r>
              <a:rPr lang="en-US" sz="2000" dirty="0" err="1">
                <a:sym typeface="Lato"/>
              </a:rPr>
              <a:t>secteur</a:t>
            </a:r>
            <a:r>
              <a:rPr lang="en-US" sz="2000" dirty="0">
                <a:sym typeface="Lato"/>
              </a:rPr>
              <a:t> public et </a:t>
            </a:r>
            <a:r>
              <a:rPr lang="en-US" sz="2000" dirty="0" err="1">
                <a:sym typeface="Lato"/>
              </a:rPr>
              <a:t>privé</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dirty="0" err="1">
                <a:sym typeface="Lato"/>
              </a:rPr>
              <a:t>Souvent</a:t>
            </a:r>
            <a:r>
              <a:rPr lang="en-US" sz="2000" dirty="0">
                <a:sym typeface="Lato"/>
              </a:rPr>
              <a:t> </a:t>
            </a:r>
            <a:r>
              <a:rPr lang="en-US" sz="2000" dirty="0" err="1">
                <a:sym typeface="Lato"/>
              </a:rPr>
              <a:t>négligée</a:t>
            </a:r>
            <a:r>
              <a:rPr lang="en-US" sz="2000" dirty="0">
                <a:sym typeface="Lato"/>
              </a:rPr>
              <a:t>, </a:t>
            </a:r>
            <a:r>
              <a:rPr lang="en-US" sz="2000" b="1" dirty="0" err="1">
                <a:sym typeface="Lato"/>
              </a:rPr>
              <a:t>mais</a:t>
            </a:r>
            <a:r>
              <a:rPr lang="en-US" sz="2000" b="1" dirty="0">
                <a:sym typeface="Lato"/>
              </a:rPr>
              <a:t> </a:t>
            </a:r>
            <a:r>
              <a:rPr lang="en-US" sz="2000" b="1" dirty="0" err="1">
                <a:sym typeface="Lato"/>
              </a:rPr>
              <a:t>l'investissement</a:t>
            </a:r>
            <a:r>
              <a:rPr lang="en-US" sz="2000" b="1" dirty="0">
                <a:sym typeface="Lato"/>
              </a:rPr>
              <a:t> dans les </a:t>
            </a:r>
            <a:r>
              <a:rPr lang="en-US" sz="2000" b="1" dirty="0" err="1">
                <a:sym typeface="Lato"/>
              </a:rPr>
              <a:t>systèmes</a:t>
            </a:r>
            <a:r>
              <a:rPr lang="en-US" sz="2000" b="1" dirty="0">
                <a:sym typeface="Lato"/>
              </a:rPr>
              <a:t> de </a:t>
            </a:r>
            <a:r>
              <a:rPr lang="en-US" sz="2000" b="1" dirty="0" err="1">
                <a:sym typeface="Lato"/>
              </a:rPr>
              <a:t>données</a:t>
            </a:r>
            <a:r>
              <a:rPr lang="en-US" sz="2000" b="1" dirty="0">
                <a:sym typeface="Lato"/>
              </a:rPr>
              <a:t> publics</a:t>
            </a:r>
            <a:r>
              <a:rPr lang="en-US" sz="2000" dirty="0">
                <a:sym typeface="Lato"/>
              </a:rPr>
              <a:t> </a:t>
            </a:r>
            <a:r>
              <a:rPr lang="en-US" sz="2000" dirty="0" err="1">
                <a:sym typeface="Lato"/>
              </a:rPr>
              <a:t>permettra</a:t>
            </a:r>
            <a:r>
              <a:rPr lang="en-US" sz="2000" dirty="0">
                <a:sym typeface="Lato"/>
              </a:rPr>
              <a:t> de :</a:t>
            </a:r>
          </a:p>
          <a:p>
            <a:pPr marL="741600" lvl="1" indent="-285750">
              <a:lnSpc>
                <a:spcPts val="2200"/>
              </a:lnSpc>
              <a:spcBef>
                <a:spcPts val="1000"/>
              </a:spcBef>
              <a:buClr>
                <a:schemeClr val="dk1"/>
              </a:buClr>
              <a:buSzPts val="1800"/>
              <a:buFont typeface="Arial" panose="020B0604020202020204" pitchFamily="34" charset="0"/>
              <a:buChar char="•"/>
            </a:pPr>
            <a:r>
              <a:rPr lang="en-US" sz="2000" dirty="0" err="1">
                <a:sym typeface="Lato"/>
              </a:rPr>
              <a:t>Générer</a:t>
            </a:r>
            <a:r>
              <a:rPr lang="en-US" sz="2000" dirty="0">
                <a:sym typeface="Lato"/>
              </a:rPr>
              <a:t> plus de </a:t>
            </a:r>
            <a:r>
              <a:rPr lang="en-US" sz="2000" dirty="0" err="1">
                <a:sym typeface="Lato"/>
              </a:rPr>
              <a:t>données</a:t>
            </a:r>
            <a:r>
              <a:rPr lang="en-US" sz="2000" dirty="0">
                <a:sym typeface="Lato"/>
              </a:rPr>
              <a:t> pour </a:t>
            </a:r>
            <a:r>
              <a:rPr lang="en-US" sz="2000" b="1" dirty="0" err="1">
                <a:sym typeface="Lato"/>
              </a:rPr>
              <a:t>améliorer</a:t>
            </a:r>
            <a:r>
              <a:rPr lang="en-US" sz="2000" b="1" dirty="0">
                <a:sym typeface="Lato"/>
              </a:rPr>
              <a:t> les performances et </a:t>
            </a:r>
            <a:r>
              <a:rPr lang="en-US" sz="2000" b="1" dirty="0" err="1">
                <a:sym typeface="Lato"/>
              </a:rPr>
              <a:t>stimuler</a:t>
            </a:r>
            <a:r>
              <a:rPr lang="en-US" sz="2000" b="1" dirty="0">
                <a:sym typeface="Lato"/>
              </a:rPr>
              <a:t> les </a:t>
            </a:r>
            <a:r>
              <a:rPr lang="en-US" sz="2000" b="1" dirty="0" err="1">
                <a:sym typeface="Lato"/>
              </a:rPr>
              <a:t>investissements</a:t>
            </a:r>
            <a:r>
              <a:rPr lang="en-US" sz="2000" dirty="0">
                <a:sym typeface="Lato"/>
              </a:rPr>
              <a:t>.</a:t>
            </a:r>
          </a:p>
          <a:p>
            <a:pPr marL="741600" lvl="1" indent="-285750">
              <a:lnSpc>
                <a:spcPts val="2200"/>
              </a:lnSpc>
              <a:spcBef>
                <a:spcPts val="1000"/>
              </a:spcBef>
              <a:buClr>
                <a:schemeClr val="dk1"/>
              </a:buClr>
              <a:buSzPts val="1800"/>
              <a:buFont typeface="Arial" panose="020B0604020202020204" pitchFamily="34" charset="0"/>
              <a:buChar char="•"/>
            </a:pPr>
            <a:r>
              <a:rPr lang="en-US" sz="2000" b="1" dirty="0" err="1">
                <a:sym typeface="Lato"/>
              </a:rPr>
              <a:t>Comprendre</a:t>
            </a:r>
            <a:r>
              <a:rPr lang="en-US" sz="2000" b="1" dirty="0">
                <a:sym typeface="Lato"/>
              </a:rPr>
              <a:t> le </a:t>
            </a:r>
            <a:r>
              <a:rPr lang="en-US" sz="2000" b="1" dirty="0" err="1">
                <a:sym typeface="Lato"/>
              </a:rPr>
              <a:t>coût</a:t>
            </a:r>
            <a:r>
              <a:rPr lang="en-US" sz="2000" b="1" dirty="0">
                <a:sym typeface="Lato"/>
              </a:rPr>
              <a:t> de la prestation </a:t>
            </a:r>
            <a:r>
              <a:rPr lang="en-US" sz="2000" b="1" dirty="0" err="1">
                <a:sym typeface="Lato"/>
              </a:rPr>
              <a:t>d'une</a:t>
            </a:r>
            <a:r>
              <a:rPr lang="en-US" sz="2000" b="1" dirty="0">
                <a:sym typeface="Lato"/>
              </a:rPr>
              <a:t> </a:t>
            </a:r>
            <a:r>
              <a:rPr lang="en-US" sz="2000" b="1" dirty="0" err="1">
                <a:sym typeface="Lato"/>
              </a:rPr>
              <a:t>gamme</a:t>
            </a:r>
            <a:r>
              <a:rPr lang="en-US" sz="2000" b="1" dirty="0">
                <a:sym typeface="Lato"/>
              </a:rPr>
              <a:t> de services </a:t>
            </a:r>
            <a:r>
              <a:rPr lang="en-US" sz="2000" dirty="0" err="1">
                <a:sym typeface="Lato"/>
              </a:rPr>
              <a:t>d'assainissement</a:t>
            </a:r>
            <a:r>
              <a:rPr lang="en-US" sz="2000" dirty="0">
                <a:sym typeface="Lato"/>
              </a:rPr>
              <a:t>.</a:t>
            </a:r>
          </a:p>
          <a:p>
            <a:pPr marL="741600" lvl="1" indent="-285750">
              <a:lnSpc>
                <a:spcPts val="2200"/>
              </a:lnSpc>
              <a:spcBef>
                <a:spcPts val="1000"/>
              </a:spcBef>
              <a:buClr>
                <a:schemeClr val="dk1"/>
              </a:buClr>
              <a:buSzPts val="1800"/>
              <a:buFont typeface="Arial" panose="020B0604020202020204" pitchFamily="34" charset="0"/>
              <a:buChar char="•"/>
            </a:pPr>
            <a:r>
              <a:rPr lang="en-US" sz="2000" b="1" dirty="0" err="1">
                <a:sym typeface="Lato"/>
              </a:rPr>
              <a:t>Orienter</a:t>
            </a:r>
            <a:r>
              <a:rPr lang="en-US" sz="2000" b="1" dirty="0">
                <a:sym typeface="Lato"/>
              </a:rPr>
              <a:t> la planification des </a:t>
            </a:r>
            <a:r>
              <a:rPr lang="en-US" sz="2000" b="1" dirty="0" err="1">
                <a:sym typeface="Lato"/>
              </a:rPr>
              <a:t>investissements</a:t>
            </a:r>
            <a:r>
              <a:rPr lang="en-US" sz="2000" dirty="0">
                <a:sym typeface="Lato"/>
              </a:rPr>
              <a:t>, y </a:t>
            </a:r>
            <a:r>
              <a:rPr lang="en-US" sz="2000" dirty="0" err="1">
                <a:sym typeface="Lato"/>
              </a:rPr>
              <a:t>compris</a:t>
            </a:r>
            <a:r>
              <a:rPr lang="en-US" sz="2000" dirty="0">
                <a:sym typeface="Lato"/>
              </a:rPr>
              <a:t> </a:t>
            </a:r>
            <a:r>
              <a:rPr lang="en-US" sz="2000" dirty="0" err="1">
                <a:sym typeface="Lato"/>
              </a:rPr>
              <a:t>en</a:t>
            </a:r>
            <a:r>
              <a:rPr lang="en-US" sz="2000" dirty="0">
                <a:sym typeface="Lato"/>
              </a:rPr>
              <a:t> </a:t>
            </a:r>
            <a:r>
              <a:rPr lang="en-US" sz="2000" dirty="0" err="1">
                <a:sym typeface="Lato"/>
              </a:rPr>
              <a:t>ciblant</a:t>
            </a:r>
            <a:r>
              <a:rPr lang="en-US" sz="2000" dirty="0">
                <a:sym typeface="Lato"/>
              </a:rPr>
              <a:t> les non-</a:t>
            </a:r>
            <a:r>
              <a:rPr lang="en-US" sz="2000" dirty="0" err="1">
                <a:sym typeface="Lato"/>
              </a:rPr>
              <a:t>desservis</a:t>
            </a:r>
            <a:r>
              <a:rPr lang="en-US" sz="2000" dirty="0">
                <a:sym typeface="Lato"/>
              </a:rPr>
              <a:t> et les plus </a:t>
            </a:r>
            <a:r>
              <a:rPr lang="en-US" sz="2000" dirty="0" err="1">
                <a:sym typeface="Lato"/>
              </a:rPr>
              <a:t>pauvres</a:t>
            </a:r>
            <a:r>
              <a:rPr lang="en-US" sz="2000" dirty="0">
                <a:sym typeface="Lato"/>
              </a:rPr>
              <a:t>.</a:t>
            </a:r>
          </a:p>
          <a:p>
            <a:pPr marL="741600" lvl="1" indent="-285750">
              <a:lnSpc>
                <a:spcPts val="2200"/>
              </a:lnSpc>
              <a:spcBef>
                <a:spcPts val="1000"/>
              </a:spcBef>
              <a:buClr>
                <a:schemeClr val="dk1"/>
              </a:buClr>
              <a:buSzPts val="1800"/>
              <a:buFont typeface="Arial" panose="020B0604020202020204" pitchFamily="34" charset="0"/>
              <a:buChar char="•"/>
            </a:pPr>
            <a:r>
              <a:rPr lang="en-US" sz="2000" b="1" dirty="0" err="1">
                <a:sym typeface="Lato"/>
              </a:rPr>
              <a:t>Développer</a:t>
            </a:r>
            <a:r>
              <a:rPr lang="en-US" sz="2000" b="1" dirty="0">
                <a:sym typeface="Lato"/>
              </a:rPr>
              <a:t> des </a:t>
            </a:r>
            <a:r>
              <a:rPr lang="en-US" sz="2000" b="1" dirty="0" err="1">
                <a:sym typeface="Lato"/>
              </a:rPr>
              <a:t>stratégies</a:t>
            </a:r>
            <a:r>
              <a:rPr lang="en-US" sz="2000" b="1" dirty="0">
                <a:sym typeface="Lato"/>
              </a:rPr>
              <a:t> et des </a:t>
            </a:r>
            <a:r>
              <a:rPr lang="en-US" sz="2000" b="1" dirty="0" err="1">
                <a:sym typeface="Lato"/>
              </a:rPr>
              <a:t>modèles</a:t>
            </a:r>
            <a:r>
              <a:rPr lang="en-US" sz="2000" b="1" dirty="0">
                <a:sym typeface="Lato"/>
              </a:rPr>
              <a:t> de </a:t>
            </a:r>
            <a:r>
              <a:rPr lang="en-US" sz="2000" b="1" dirty="0" err="1">
                <a:sym typeface="Lato"/>
              </a:rPr>
              <a:t>financement</a:t>
            </a:r>
            <a:r>
              <a:rPr lang="en-US" sz="2000" b="1" dirty="0">
                <a:sym typeface="Lato"/>
              </a:rPr>
              <a:t> </a:t>
            </a:r>
            <a:r>
              <a:rPr lang="en-US" sz="2000" b="1" dirty="0" err="1">
                <a:sym typeface="Lato"/>
              </a:rPr>
              <a:t>appropriés</a:t>
            </a:r>
            <a:r>
              <a:rPr lang="en-US" sz="2000" b="1" dirty="0">
                <a:sym typeface="Lato"/>
              </a:rPr>
              <a:t> et </a:t>
            </a:r>
            <a:r>
              <a:rPr lang="en-US" sz="2000" b="1" dirty="0" err="1">
                <a:sym typeface="Lato"/>
              </a:rPr>
              <a:t>réalistes</a:t>
            </a:r>
            <a:r>
              <a:rPr lang="en-US" sz="2000" dirty="0">
                <a:sym typeface="Lato"/>
              </a:rPr>
              <a:t>.</a:t>
            </a:r>
            <a:endParaRPr lang="en-US" sz="2000" b="1" dirty="0">
              <a:sym typeface="Lato"/>
            </a:endParaRPr>
          </a:p>
        </p:txBody>
      </p:sp>
    </p:spTree>
    <p:extLst>
      <p:ext uri="{BB962C8B-B14F-4D97-AF65-F5344CB8AC3E}">
        <p14:creationId xmlns:p14="http://schemas.microsoft.com/office/powerpoint/2010/main" val="43096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326;p20">
            <a:extLst>
              <a:ext uri="{FF2B5EF4-FFF2-40B4-BE49-F238E27FC236}">
                <a16:creationId xmlns:a16="http://schemas.microsoft.com/office/drawing/2014/main" id="{68BD2D06-3E4A-351F-7617-5E178DDE110C}"/>
              </a:ext>
            </a:extLst>
          </p:cNvPr>
          <p:cNvSpPr/>
          <p:nvPr/>
        </p:nvSpPr>
        <p:spPr>
          <a:xfrm>
            <a:off x="4629727" y="2006327"/>
            <a:ext cx="2579239" cy="3626750"/>
          </a:xfrm>
          <a:prstGeom prst="roundRect">
            <a:avLst>
              <a:gd name="adj" fmla="val 10000"/>
            </a:avLst>
          </a:prstGeom>
          <a:solidFill>
            <a:srgbClr val="6F2875"/>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1" name="Google Shape;326;p20">
            <a:extLst>
              <a:ext uri="{FF2B5EF4-FFF2-40B4-BE49-F238E27FC236}">
                <a16:creationId xmlns:a16="http://schemas.microsoft.com/office/drawing/2014/main" id="{90054B10-700B-749C-2E77-D9A18F7FCF7E}"/>
              </a:ext>
            </a:extLst>
          </p:cNvPr>
          <p:cNvSpPr/>
          <p:nvPr/>
        </p:nvSpPr>
        <p:spPr>
          <a:xfrm>
            <a:off x="1066798" y="1973144"/>
            <a:ext cx="2579239" cy="3626750"/>
          </a:xfrm>
          <a:prstGeom prst="roundRect">
            <a:avLst>
              <a:gd name="adj" fmla="val 10000"/>
            </a:avLst>
          </a:prstGeom>
          <a:solidFill>
            <a:srgbClr val="6F2875">
              <a:alpha val="22000"/>
            </a:srgbClr>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7719060"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Composantes</a:t>
            </a:r>
            <a:r>
              <a:rPr lang="en-US" sz="3200" b="1" dirty="0">
                <a:solidFill>
                  <a:schemeClr val="tx2"/>
                </a:solidFill>
                <a:latin typeface="Calibri" panose="020F0502020204030204" pitchFamily="34" charset="0"/>
              </a:rPr>
              <a:t> d'un cadre financier</a:t>
            </a:r>
          </a:p>
        </p:txBody>
      </p:sp>
      <p:sp>
        <p:nvSpPr>
          <p:cNvPr id="5" name="Google Shape;326;p20">
            <a:extLst>
              <a:ext uri="{FF2B5EF4-FFF2-40B4-BE49-F238E27FC236}">
                <a16:creationId xmlns:a16="http://schemas.microsoft.com/office/drawing/2014/main" id="{E46BA892-AEED-09D8-C590-C84B17641EAC}"/>
              </a:ext>
            </a:extLst>
          </p:cNvPr>
          <p:cNvSpPr/>
          <p:nvPr/>
        </p:nvSpPr>
        <p:spPr>
          <a:xfrm>
            <a:off x="1066799" y="1258106"/>
            <a:ext cx="2579239" cy="1005945"/>
          </a:xfrm>
          <a:prstGeom prst="roundRect">
            <a:avLst>
              <a:gd name="adj" fmla="val 10000"/>
            </a:avLst>
          </a:prstGeom>
          <a:solidFill>
            <a:srgbClr val="6F287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6" name="Google Shape;327;p20">
            <a:extLst>
              <a:ext uri="{FF2B5EF4-FFF2-40B4-BE49-F238E27FC236}">
                <a16:creationId xmlns:a16="http://schemas.microsoft.com/office/drawing/2014/main" id="{9E1FA347-B3AA-B900-FB3B-AFF6F8C3982C}"/>
              </a:ext>
            </a:extLst>
          </p:cNvPr>
          <p:cNvSpPr txBox="1"/>
          <p:nvPr/>
        </p:nvSpPr>
        <p:spPr>
          <a:xfrm>
            <a:off x="1066799" y="1258105"/>
            <a:ext cx="2579239" cy="1005943"/>
          </a:xfrm>
          <a:prstGeom prst="rect">
            <a:avLst/>
          </a:prstGeom>
          <a:noFill/>
          <a:ln>
            <a:noFill/>
          </a:ln>
        </p:spPr>
        <p:txBody>
          <a:bodyPr spcFirstLastPara="1" wrap="square" lIns="142225" tIns="142225" rIns="142225" bIns="76200" anchor="ctr" anchorCtr="1">
            <a:noAutofit/>
          </a:bodyPr>
          <a:lstStyle/>
          <a:p>
            <a:pPr lvl="0" algn="ctr">
              <a:lnSpc>
                <a:spcPct val="90000"/>
              </a:lnSpc>
              <a:buClr>
                <a:schemeClr val="lt1"/>
              </a:buClr>
              <a:buSzPts val="2000"/>
            </a:pPr>
            <a:r>
              <a:rPr lang="en-GB" sz="2000" b="1" dirty="0" err="1">
                <a:solidFill>
                  <a:schemeClr val="lt1"/>
                </a:solidFill>
                <a:latin typeface="Calibri"/>
                <a:ea typeface="Calibri"/>
                <a:cs typeface="Calibri"/>
                <a:sym typeface="Calibri"/>
              </a:rPr>
              <a:t>Évaluation</a:t>
            </a:r>
            <a:r>
              <a:rPr lang="en-GB" sz="2000" b="1" dirty="0">
                <a:solidFill>
                  <a:schemeClr val="lt1"/>
                </a:solidFill>
                <a:latin typeface="Calibri"/>
                <a:ea typeface="Calibri"/>
                <a:cs typeface="Calibri"/>
                <a:sym typeface="Calibri"/>
              </a:rPr>
              <a:t> et diagnostic</a:t>
            </a:r>
            <a:endParaRPr b="1" dirty="0">
              <a:latin typeface="Calibri" panose="020F0502020204030204" pitchFamily="34" charset="0"/>
              <a:cs typeface="Calibri" panose="020F0502020204030204" pitchFamily="34" charset="0"/>
            </a:endParaRPr>
          </a:p>
        </p:txBody>
      </p:sp>
      <p:sp>
        <p:nvSpPr>
          <p:cNvPr id="10" name="Google Shape;329;p20">
            <a:extLst>
              <a:ext uri="{FF2B5EF4-FFF2-40B4-BE49-F238E27FC236}">
                <a16:creationId xmlns:a16="http://schemas.microsoft.com/office/drawing/2014/main" id="{B40C0E82-3ED2-0783-BF72-1F62BC85180A}"/>
              </a:ext>
            </a:extLst>
          </p:cNvPr>
          <p:cNvSpPr txBox="1"/>
          <p:nvPr/>
        </p:nvSpPr>
        <p:spPr>
          <a:xfrm>
            <a:off x="1214672" y="2399241"/>
            <a:ext cx="2199472" cy="2194710"/>
          </a:xfrm>
          <a:prstGeom prst="rect">
            <a:avLst/>
          </a:prstGeom>
          <a:noFill/>
          <a:ln>
            <a:noFill/>
          </a:ln>
        </p:spPr>
        <p:txBody>
          <a:bodyPr spcFirstLastPara="1" wrap="square" lIns="0" tIns="0" rIns="0" bIns="0" anchor="t" anchorCtr="0">
            <a:noAutofit/>
          </a:bodyPr>
          <a:lstStyle/>
          <a:p>
            <a:pPr marL="285750" lvl="1" indent="-285750">
              <a:lnSpc>
                <a:spcPts val="1800"/>
              </a:lnSpc>
              <a:spcAft>
                <a:spcPts val="600"/>
              </a:spcAft>
              <a:buClr>
                <a:schemeClr val="dk1"/>
              </a:buClr>
              <a:buSzPts val="1600"/>
              <a:buFont typeface="Arial" panose="020B0604020202020204" pitchFamily="34" charset="0"/>
              <a:buChar char="•"/>
            </a:pPr>
            <a:r>
              <a:rPr lang="en-GB" sz="1600" dirty="0" err="1">
                <a:solidFill>
                  <a:schemeClr val="dk1"/>
                </a:solidFill>
                <a:latin typeface="Calibri"/>
                <a:ea typeface="Calibri"/>
                <a:cs typeface="Calibri"/>
                <a:sym typeface="Calibri"/>
              </a:rPr>
              <a:t>Cibles</a:t>
            </a:r>
            <a:r>
              <a:rPr lang="en-GB" sz="1600" dirty="0">
                <a:solidFill>
                  <a:schemeClr val="dk1"/>
                </a:solidFill>
                <a:latin typeface="Calibri"/>
                <a:ea typeface="Calibri"/>
                <a:cs typeface="Calibri"/>
                <a:sym typeface="Calibri"/>
              </a:rPr>
              <a:t> et politiques du </a:t>
            </a:r>
            <a:r>
              <a:rPr lang="en-GB" sz="1600" dirty="0" err="1">
                <a:solidFill>
                  <a:schemeClr val="dk1"/>
                </a:solidFill>
                <a:latin typeface="Calibri"/>
                <a:ea typeface="Calibri"/>
                <a:cs typeface="Calibri"/>
                <a:sym typeface="Calibri"/>
              </a:rPr>
              <a:t>secteur</a:t>
            </a:r>
            <a:endParaRPr lang="en-GB"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GB" sz="1600" dirty="0" err="1">
                <a:solidFill>
                  <a:schemeClr val="dk1"/>
                </a:solidFill>
                <a:latin typeface="Calibri"/>
                <a:ea typeface="Calibri"/>
                <a:cs typeface="Calibri"/>
                <a:sym typeface="Calibri"/>
              </a:rPr>
              <a:t>Établissement</a:t>
            </a:r>
            <a:r>
              <a:rPr lang="en-GB" sz="1600" dirty="0">
                <a:solidFill>
                  <a:schemeClr val="dk1"/>
                </a:solidFill>
                <a:latin typeface="Calibri"/>
                <a:ea typeface="Calibri"/>
                <a:cs typeface="Calibri"/>
                <a:sym typeface="Calibri"/>
              </a:rPr>
              <a:t> des </a:t>
            </a:r>
            <a:r>
              <a:rPr lang="en-GB" sz="1600" dirty="0" err="1">
                <a:solidFill>
                  <a:schemeClr val="dk1"/>
                </a:solidFill>
                <a:latin typeface="Calibri"/>
                <a:ea typeface="Calibri"/>
                <a:cs typeface="Calibri"/>
                <a:sym typeface="Calibri"/>
              </a:rPr>
              <a:t>coûts</a:t>
            </a:r>
            <a:endParaRPr lang="en-GB"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GB" sz="1600" dirty="0" err="1">
                <a:solidFill>
                  <a:schemeClr val="dk1"/>
                </a:solidFill>
                <a:latin typeface="Calibri"/>
                <a:ea typeface="Calibri"/>
                <a:cs typeface="Calibri"/>
                <a:sym typeface="Calibri"/>
              </a:rPr>
              <a:t>Besoins</a:t>
            </a:r>
            <a:r>
              <a:rPr lang="en-GB" sz="1600" dirty="0">
                <a:solidFill>
                  <a:schemeClr val="dk1"/>
                </a:solidFill>
                <a:latin typeface="Calibri"/>
                <a:ea typeface="Calibri"/>
                <a:cs typeface="Calibri"/>
                <a:sym typeface="Calibri"/>
              </a:rPr>
              <a:t> de </a:t>
            </a:r>
            <a:r>
              <a:rPr lang="en-GB" sz="1600" dirty="0" err="1">
                <a:solidFill>
                  <a:schemeClr val="dk1"/>
                </a:solidFill>
                <a:latin typeface="Calibri"/>
                <a:ea typeface="Calibri"/>
                <a:cs typeface="Calibri"/>
                <a:sym typeface="Calibri"/>
              </a:rPr>
              <a:t>financement</a:t>
            </a:r>
            <a:endParaRPr lang="en-GB"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GB" sz="1600" dirty="0">
                <a:solidFill>
                  <a:schemeClr val="dk1"/>
                </a:solidFill>
                <a:latin typeface="Calibri"/>
                <a:ea typeface="Calibri"/>
                <a:cs typeface="Calibri"/>
                <a:sym typeface="Calibri"/>
              </a:rPr>
              <a:t>Identification de sources </a:t>
            </a:r>
            <a:r>
              <a:rPr lang="en-GB" sz="1600" dirty="0" err="1">
                <a:solidFill>
                  <a:schemeClr val="dk1"/>
                </a:solidFill>
                <a:latin typeface="Calibri"/>
                <a:ea typeface="Calibri"/>
                <a:cs typeface="Calibri"/>
                <a:sym typeface="Calibri"/>
              </a:rPr>
              <a:t>variées</a:t>
            </a:r>
            <a:endParaRPr lang="en-GB"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GB" sz="1600" dirty="0" err="1">
                <a:solidFill>
                  <a:schemeClr val="dk1"/>
                </a:solidFill>
                <a:latin typeface="Calibri"/>
                <a:ea typeface="Calibri"/>
                <a:cs typeface="Calibri"/>
                <a:sym typeface="Calibri"/>
              </a:rPr>
              <a:t>Évaluation</a:t>
            </a:r>
            <a:r>
              <a:rPr lang="en-GB" sz="1600" dirty="0">
                <a:solidFill>
                  <a:schemeClr val="dk1"/>
                </a:solidFill>
                <a:latin typeface="Calibri"/>
                <a:ea typeface="Calibri"/>
                <a:cs typeface="Calibri"/>
                <a:sym typeface="Calibri"/>
              </a:rPr>
              <a:t> des </a:t>
            </a:r>
            <a:r>
              <a:rPr lang="en-GB" sz="1600" dirty="0" err="1">
                <a:solidFill>
                  <a:schemeClr val="dk1"/>
                </a:solidFill>
                <a:latin typeface="Calibri"/>
                <a:ea typeface="Calibri"/>
                <a:cs typeface="Calibri"/>
                <a:sym typeface="Calibri"/>
              </a:rPr>
              <a:t>risques</a:t>
            </a:r>
            <a:endParaRPr sz="1600" dirty="0">
              <a:latin typeface="Calibri" panose="020F0502020204030204" pitchFamily="34" charset="0"/>
              <a:cs typeface="Calibri" panose="020F0502020204030204" pitchFamily="34" charset="0"/>
            </a:endParaRPr>
          </a:p>
        </p:txBody>
      </p:sp>
      <p:sp>
        <p:nvSpPr>
          <p:cNvPr id="11" name="Google Shape;330;p20">
            <a:extLst>
              <a:ext uri="{FF2B5EF4-FFF2-40B4-BE49-F238E27FC236}">
                <a16:creationId xmlns:a16="http://schemas.microsoft.com/office/drawing/2014/main" id="{FC81EC37-25A1-24B7-B91B-3202FBF030C8}"/>
              </a:ext>
            </a:extLst>
          </p:cNvPr>
          <p:cNvSpPr/>
          <p:nvPr/>
        </p:nvSpPr>
        <p:spPr>
          <a:xfrm rot="21590040">
            <a:off x="3929969" y="1572244"/>
            <a:ext cx="534041" cy="377665"/>
          </a:xfrm>
          <a:prstGeom prst="rightArrow">
            <a:avLst>
              <a:gd name="adj1" fmla="val 60000"/>
              <a:gd name="adj2" fmla="val 50000"/>
            </a:avLst>
          </a:prstGeom>
          <a:solidFill>
            <a:srgbClr val="6F2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7" name="Google Shape;330;p20">
            <a:extLst>
              <a:ext uri="{FF2B5EF4-FFF2-40B4-BE49-F238E27FC236}">
                <a16:creationId xmlns:a16="http://schemas.microsoft.com/office/drawing/2014/main" id="{474EE979-3896-A405-1490-97260CF0FFF4}"/>
              </a:ext>
            </a:extLst>
          </p:cNvPr>
          <p:cNvSpPr/>
          <p:nvPr/>
        </p:nvSpPr>
        <p:spPr>
          <a:xfrm rot="21590040">
            <a:off x="7471947" y="1572244"/>
            <a:ext cx="534041" cy="377665"/>
          </a:xfrm>
          <a:prstGeom prst="rightArrow">
            <a:avLst>
              <a:gd name="adj1" fmla="val 60000"/>
              <a:gd name="adj2" fmla="val 50000"/>
            </a:avLst>
          </a:prstGeom>
          <a:solidFill>
            <a:srgbClr val="DFD0E1"/>
          </a:solidFill>
          <a:ln>
            <a:solidFill>
              <a:srgbClr val="6F28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8" name="Google Shape;326;p20">
            <a:extLst>
              <a:ext uri="{FF2B5EF4-FFF2-40B4-BE49-F238E27FC236}">
                <a16:creationId xmlns:a16="http://schemas.microsoft.com/office/drawing/2014/main" id="{4C0285BB-E900-553D-6A22-6A1B1DA9348C}"/>
              </a:ext>
            </a:extLst>
          </p:cNvPr>
          <p:cNvSpPr/>
          <p:nvPr/>
        </p:nvSpPr>
        <p:spPr>
          <a:xfrm>
            <a:off x="8174911" y="1258106"/>
            <a:ext cx="2579239" cy="1005945"/>
          </a:xfrm>
          <a:prstGeom prst="roundRect">
            <a:avLst>
              <a:gd name="adj" fmla="val 10000"/>
            </a:avLst>
          </a:prstGeom>
          <a:solidFill>
            <a:srgbClr val="6F287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9" name="Google Shape;327;p20">
            <a:extLst>
              <a:ext uri="{FF2B5EF4-FFF2-40B4-BE49-F238E27FC236}">
                <a16:creationId xmlns:a16="http://schemas.microsoft.com/office/drawing/2014/main" id="{85B0300F-E557-9B29-731E-BD3E11E78030}"/>
              </a:ext>
            </a:extLst>
          </p:cNvPr>
          <p:cNvSpPr txBox="1"/>
          <p:nvPr/>
        </p:nvSpPr>
        <p:spPr>
          <a:xfrm>
            <a:off x="8174911" y="1258105"/>
            <a:ext cx="2579239" cy="1005945"/>
          </a:xfrm>
          <a:prstGeom prst="rect">
            <a:avLst/>
          </a:prstGeom>
          <a:noFill/>
          <a:ln>
            <a:noFill/>
          </a:ln>
        </p:spPr>
        <p:txBody>
          <a:bodyPr spcFirstLastPara="1" wrap="square" lIns="142225" tIns="142225" rIns="142225" bIns="76200" anchor="ctr" anchorCtr="1">
            <a:noAutofit/>
          </a:bodyPr>
          <a:lstStyle/>
          <a:p>
            <a:pPr lvl="0" algn="ctr">
              <a:lnSpc>
                <a:spcPct val="90000"/>
              </a:lnSpc>
              <a:buClr>
                <a:schemeClr val="lt1"/>
              </a:buClr>
              <a:buSzPts val="2000"/>
            </a:pPr>
            <a:r>
              <a:rPr lang="en-GB" sz="2000" b="1" dirty="0" err="1">
                <a:solidFill>
                  <a:schemeClr val="lt1"/>
                </a:solidFill>
                <a:latin typeface="Calibri"/>
                <a:ea typeface="Calibri"/>
                <a:cs typeface="Calibri"/>
                <a:sym typeface="Calibri"/>
              </a:rPr>
              <a:t>Résultats</a:t>
            </a:r>
            <a:endParaRPr lang="en-GB" sz="2000" b="1" dirty="0">
              <a:solidFill>
                <a:schemeClr val="lt1"/>
              </a:solidFill>
              <a:latin typeface="Calibri"/>
              <a:ea typeface="Calibri"/>
              <a:cs typeface="Calibri"/>
              <a:sym typeface="Calibri"/>
            </a:endParaRPr>
          </a:p>
        </p:txBody>
      </p:sp>
      <p:sp>
        <p:nvSpPr>
          <p:cNvPr id="24" name="Google Shape;326;p20">
            <a:extLst>
              <a:ext uri="{FF2B5EF4-FFF2-40B4-BE49-F238E27FC236}">
                <a16:creationId xmlns:a16="http://schemas.microsoft.com/office/drawing/2014/main" id="{1C95434A-FC21-0CB9-0ECA-FCAF761F8402}"/>
              </a:ext>
            </a:extLst>
          </p:cNvPr>
          <p:cNvSpPr/>
          <p:nvPr/>
        </p:nvSpPr>
        <p:spPr>
          <a:xfrm>
            <a:off x="4632934" y="1258106"/>
            <a:ext cx="2579239" cy="1005945"/>
          </a:xfrm>
          <a:prstGeom prst="roundRect">
            <a:avLst>
              <a:gd name="adj" fmla="val 10000"/>
            </a:avLst>
          </a:prstGeom>
          <a:solidFill>
            <a:srgbClr val="DFD0E1"/>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5" name="Google Shape;327;p20">
            <a:extLst>
              <a:ext uri="{FF2B5EF4-FFF2-40B4-BE49-F238E27FC236}">
                <a16:creationId xmlns:a16="http://schemas.microsoft.com/office/drawing/2014/main" id="{3A953EF1-3020-BF6D-8592-D7B9A1B9D9BA}"/>
              </a:ext>
            </a:extLst>
          </p:cNvPr>
          <p:cNvSpPr txBox="1">
            <a:spLocks/>
          </p:cNvSpPr>
          <p:nvPr/>
        </p:nvSpPr>
        <p:spPr>
          <a:xfrm>
            <a:off x="4632934" y="1261090"/>
            <a:ext cx="2579239" cy="1005944"/>
          </a:xfrm>
          <a:prstGeom prst="rect">
            <a:avLst/>
          </a:prstGeom>
          <a:noFill/>
          <a:ln>
            <a:noFill/>
          </a:ln>
        </p:spPr>
        <p:txBody>
          <a:bodyPr spcFirstLastPara="1" wrap="square" lIns="142225" tIns="142225" rIns="142225" bIns="76200" anchor="ctr" anchorCtr="1">
            <a:noAutofit/>
          </a:bodyPr>
          <a:lstStyle/>
          <a:p>
            <a:pPr lvl="0" algn="ctr">
              <a:lnSpc>
                <a:spcPct val="90000"/>
              </a:lnSpc>
              <a:buClr>
                <a:schemeClr val="lt1"/>
              </a:buClr>
              <a:buSzPts val="2000"/>
            </a:pPr>
            <a:r>
              <a:rPr lang="en-GB" sz="2000" b="1" dirty="0" err="1">
                <a:solidFill>
                  <a:srgbClr val="6F2875"/>
                </a:solidFill>
                <a:latin typeface="Calibri"/>
                <a:ea typeface="Calibri"/>
                <a:cs typeface="Calibri"/>
                <a:sym typeface="Calibri"/>
              </a:rPr>
              <a:t>Stratégie</a:t>
            </a:r>
            <a:r>
              <a:rPr lang="en-GB" sz="2000" b="1" dirty="0">
                <a:solidFill>
                  <a:srgbClr val="6F2875"/>
                </a:solidFill>
                <a:latin typeface="Calibri"/>
                <a:ea typeface="Calibri"/>
                <a:cs typeface="Calibri"/>
                <a:sym typeface="Calibri"/>
              </a:rPr>
              <a:t> et </a:t>
            </a:r>
            <a:r>
              <a:rPr lang="en-GB" sz="2000" b="1" dirty="0" err="1">
                <a:solidFill>
                  <a:srgbClr val="6F2875"/>
                </a:solidFill>
                <a:latin typeface="Calibri"/>
                <a:ea typeface="Calibri"/>
                <a:cs typeface="Calibri"/>
                <a:sym typeface="Calibri"/>
              </a:rPr>
              <a:t>suivi</a:t>
            </a:r>
            <a:endParaRPr lang="en-GB" sz="2000" b="1" dirty="0">
              <a:solidFill>
                <a:srgbClr val="6F2875"/>
              </a:solidFill>
              <a:latin typeface="Calibri"/>
              <a:ea typeface="Calibri"/>
              <a:cs typeface="Calibri"/>
              <a:sym typeface="Calibri"/>
            </a:endParaRPr>
          </a:p>
        </p:txBody>
      </p:sp>
      <p:sp>
        <p:nvSpPr>
          <p:cNvPr id="36" name="Google Shape;329;p20">
            <a:extLst>
              <a:ext uri="{FF2B5EF4-FFF2-40B4-BE49-F238E27FC236}">
                <a16:creationId xmlns:a16="http://schemas.microsoft.com/office/drawing/2014/main" id="{5C742265-48F5-0CE3-EB5E-C9DD6CA5B160}"/>
              </a:ext>
            </a:extLst>
          </p:cNvPr>
          <p:cNvSpPr txBox="1"/>
          <p:nvPr/>
        </p:nvSpPr>
        <p:spPr>
          <a:xfrm>
            <a:off x="4819610" y="2399240"/>
            <a:ext cx="2199472" cy="2347689"/>
          </a:xfrm>
          <a:prstGeom prst="rect">
            <a:avLst/>
          </a:prstGeom>
          <a:noFill/>
          <a:ln>
            <a:noFill/>
          </a:ln>
        </p:spPr>
        <p:txBody>
          <a:bodyPr spcFirstLastPara="1" wrap="square" lIns="0" tIns="0" rIns="0" bIns="0" anchor="t" anchorCtr="0">
            <a:noAutofit/>
          </a:bodyPr>
          <a:lstStyle/>
          <a:p>
            <a:pPr marL="171450" lvl="1" indent="-171450">
              <a:lnSpc>
                <a:spcPts val="1800"/>
              </a:lnSpc>
              <a:spcAft>
                <a:spcPts val="600"/>
              </a:spcAft>
              <a:buClr>
                <a:schemeClr val="bg1"/>
              </a:buClr>
              <a:buSzPts val="1600"/>
              <a:buFont typeface="Calibri"/>
              <a:buChar char="•"/>
            </a:pPr>
            <a:r>
              <a:rPr lang="en-US" sz="1600" dirty="0">
                <a:solidFill>
                  <a:schemeClr val="bg1"/>
                </a:solidFill>
                <a:latin typeface="Calibri"/>
                <a:ea typeface="Calibri"/>
                <a:cs typeface="Calibri"/>
                <a:sym typeface="Calibri"/>
              </a:rPr>
              <a:t>Politique de </a:t>
            </a:r>
            <a:r>
              <a:rPr lang="en-US" sz="1600" dirty="0" err="1">
                <a:solidFill>
                  <a:schemeClr val="bg1"/>
                </a:solidFill>
                <a:latin typeface="Calibri"/>
                <a:ea typeface="Calibri"/>
                <a:cs typeface="Calibri"/>
                <a:sym typeface="Calibri"/>
              </a:rPr>
              <a:t>financement</a:t>
            </a:r>
            <a:endParaRPr lang="en-US" sz="1600" dirty="0">
              <a:solidFill>
                <a:schemeClr val="bg1"/>
              </a:solidFill>
              <a:latin typeface="Calibri"/>
              <a:ea typeface="Calibri"/>
              <a:cs typeface="Calibri"/>
              <a:sym typeface="Calibri"/>
            </a:endParaRPr>
          </a:p>
          <a:p>
            <a:pPr marL="171450" lvl="1" indent="-171450">
              <a:lnSpc>
                <a:spcPts val="1800"/>
              </a:lnSpc>
              <a:spcAft>
                <a:spcPts val="600"/>
              </a:spcAft>
              <a:buClr>
                <a:schemeClr val="bg1"/>
              </a:buClr>
              <a:buSzPts val="1600"/>
              <a:buFont typeface="Calibri"/>
              <a:buChar char="•"/>
            </a:pPr>
            <a:r>
              <a:rPr lang="en-US" sz="1600" dirty="0">
                <a:solidFill>
                  <a:schemeClr val="bg1"/>
                </a:solidFill>
                <a:latin typeface="Calibri"/>
                <a:ea typeface="Calibri"/>
                <a:cs typeface="Calibri"/>
                <a:sym typeface="Calibri"/>
              </a:rPr>
              <a:t>Plan </a:t>
            </a:r>
            <a:r>
              <a:rPr lang="en-US" sz="1600" dirty="0" err="1">
                <a:solidFill>
                  <a:schemeClr val="bg1"/>
                </a:solidFill>
                <a:latin typeface="Calibri"/>
                <a:ea typeface="Calibri"/>
                <a:cs typeface="Calibri"/>
                <a:sym typeface="Calibri"/>
              </a:rPr>
              <a:t>d'investissement</a:t>
            </a:r>
            <a:endParaRPr lang="en-US" sz="1600" dirty="0">
              <a:solidFill>
                <a:schemeClr val="bg1"/>
              </a:solidFill>
              <a:latin typeface="Calibri"/>
              <a:ea typeface="Calibri"/>
              <a:cs typeface="Calibri"/>
              <a:sym typeface="Calibri"/>
            </a:endParaRPr>
          </a:p>
          <a:p>
            <a:pPr marL="171450" lvl="1" indent="-171450">
              <a:lnSpc>
                <a:spcPts val="1800"/>
              </a:lnSpc>
              <a:spcAft>
                <a:spcPts val="600"/>
              </a:spcAft>
              <a:buClr>
                <a:schemeClr val="bg1"/>
              </a:buClr>
              <a:buSzPts val="1600"/>
              <a:buFont typeface="Calibri"/>
              <a:buChar char="•"/>
            </a:pPr>
            <a:r>
              <a:rPr lang="en-US" sz="1600" dirty="0" err="1">
                <a:solidFill>
                  <a:schemeClr val="bg1"/>
                </a:solidFill>
                <a:latin typeface="Calibri"/>
                <a:ea typeface="Calibri"/>
                <a:cs typeface="Calibri"/>
                <a:sym typeface="Calibri"/>
              </a:rPr>
              <a:t>Mécanismes</a:t>
            </a:r>
            <a:r>
              <a:rPr lang="en-US" sz="1600" dirty="0">
                <a:solidFill>
                  <a:schemeClr val="bg1"/>
                </a:solidFill>
                <a:latin typeface="Calibri"/>
                <a:ea typeface="Calibri"/>
                <a:cs typeface="Calibri"/>
                <a:sym typeface="Calibri"/>
              </a:rPr>
              <a:t> de </a:t>
            </a:r>
            <a:r>
              <a:rPr lang="en-US" sz="1600" dirty="0" err="1">
                <a:solidFill>
                  <a:schemeClr val="bg1"/>
                </a:solidFill>
                <a:latin typeface="Calibri"/>
                <a:ea typeface="Calibri"/>
                <a:cs typeface="Calibri"/>
                <a:sym typeface="Calibri"/>
              </a:rPr>
              <a:t>financement</a:t>
            </a:r>
            <a:endParaRPr lang="en-US" sz="1600" dirty="0">
              <a:solidFill>
                <a:schemeClr val="bg1"/>
              </a:solidFill>
              <a:latin typeface="Calibri"/>
              <a:ea typeface="Calibri"/>
              <a:cs typeface="Calibri"/>
              <a:sym typeface="Calibri"/>
            </a:endParaRPr>
          </a:p>
          <a:p>
            <a:pPr marL="171450" lvl="1" indent="-171450">
              <a:lnSpc>
                <a:spcPts val="1800"/>
              </a:lnSpc>
              <a:spcAft>
                <a:spcPts val="600"/>
              </a:spcAft>
              <a:buClr>
                <a:schemeClr val="bg1"/>
              </a:buClr>
              <a:buSzPts val="1600"/>
              <a:buFont typeface="Calibri"/>
              <a:buChar char="•"/>
            </a:pPr>
            <a:r>
              <a:rPr lang="en-US" sz="1600" dirty="0" err="1">
                <a:solidFill>
                  <a:schemeClr val="bg1"/>
                </a:solidFill>
                <a:latin typeface="Calibri"/>
                <a:ea typeface="Calibri"/>
                <a:cs typeface="Calibri"/>
                <a:sym typeface="Calibri"/>
              </a:rPr>
              <a:t>Mobilisation</a:t>
            </a:r>
            <a:r>
              <a:rPr lang="en-US" sz="1600" dirty="0">
                <a:solidFill>
                  <a:schemeClr val="bg1"/>
                </a:solidFill>
                <a:latin typeface="Calibri"/>
                <a:ea typeface="Calibri"/>
                <a:cs typeface="Calibri"/>
                <a:sym typeface="Calibri"/>
              </a:rPr>
              <a:t> des </a:t>
            </a:r>
            <a:r>
              <a:rPr lang="en-US" sz="1600" dirty="0" err="1">
                <a:solidFill>
                  <a:schemeClr val="bg1"/>
                </a:solidFill>
                <a:latin typeface="Calibri"/>
                <a:ea typeface="Calibri"/>
                <a:cs typeface="Calibri"/>
                <a:sym typeface="Calibri"/>
              </a:rPr>
              <a:t>ressources</a:t>
            </a:r>
            <a:endParaRPr lang="en-US" sz="1600" dirty="0">
              <a:solidFill>
                <a:schemeClr val="bg1"/>
              </a:solidFill>
              <a:latin typeface="Calibri"/>
              <a:ea typeface="Calibri"/>
              <a:cs typeface="Calibri"/>
              <a:sym typeface="Calibri"/>
            </a:endParaRPr>
          </a:p>
          <a:p>
            <a:pPr marL="171450" lvl="1" indent="-171450">
              <a:lnSpc>
                <a:spcPts val="1800"/>
              </a:lnSpc>
              <a:spcAft>
                <a:spcPts val="600"/>
              </a:spcAft>
              <a:buClr>
                <a:schemeClr val="bg1"/>
              </a:buClr>
              <a:buSzPts val="1600"/>
              <a:buFont typeface="Calibri"/>
              <a:buChar char="•"/>
            </a:pPr>
            <a:r>
              <a:rPr lang="en-US" sz="1600" dirty="0" err="1">
                <a:solidFill>
                  <a:schemeClr val="bg1"/>
                </a:solidFill>
                <a:latin typeface="Calibri"/>
                <a:ea typeface="Calibri"/>
                <a:cs typeface="Calibri"/>
                <a:sym typeface="Calibri"/>
              </a:rPr>
              <a:t>Suivi</a:t>
            </a:r>
            <a:r>
              <a:rPr lang="en-US" sz="1600" dirty="0">
                <a:solidFill>
                  <a:schemeClr val="bg1"/>
                </a:solidFill>
                <a:latin typeface="Calibri"/>
                <a:ea typeface="Calibri"/>
                <a:cs typeface="Calibri"/>
                <a:sym typeface="Calibri"/>
              </a:rPr>
              <a:t> des </a:t>
            </a:r>
            <a:r>
              <a:rPr lang="en-US" sz="1600" dirty="0" err="1">
                <a:solidFill>
                  <a:schemeClr val="bg1"/>
                </a:solidFill>
                <a:latin typeface="Calibri"/>
                <a:ea typeface="Calibri"/>
                <a:cs typeface="Calibri"/>
                <a:sym typeface="Calibri"/>
              </a:rPr>
              <a:t>résultats</a:t>
            </a:r>
            <a:r>
              <a:rPr lang="en-US" sz="1600" dirty="0">
                <a:solidFill>
                  <a:schemeClr val="bg1"/>
                </a:solidFill>
                <a:latin typeface="Calibri"/>
                <a:ea typeface="Calibri"/>
                <a:cs typeface="Calibri"/>
                <a:sym typeface="Calibri"/>
              </a:rPr>
              <a:t> de </a:t>
            </a:r>
            <a:r>
              <a:rPr lang="en-US" sz="1600" dirty="0" err="1">
                <a:solidFill>
                  <a:schemeClr val="bg1"/>
                </a:solidFill>
                <a:latin typeface="Calibri"/>
                <a:ea typeface="Calibri"/>
                <a:cs typeface="Calibri"/>
                <a:sym typeface="Calibri"/>
              </a:rPr>
              <a:t>l'investissement</a:t>
            </a:r>
            <a:endParaRPr lang="en-US" sz="1600" b="0" i="0" u="none" strike="noStrike" cap="none" dirty="0">
              <a:solidFill>
                <a:schemeClr val="bg1"/>
              </a:solidFill>
              <a:latin typeface="Calibri"/>
              <a:ea typeface="Calibri"/>
              <a:cs typeface="Calibri"/>
              <a:sym typeface="Calibri"/>
            </a:endParaRPr>
          </a:p>
        </p:txBody>
      </p:sp>
      <p:sp>
        <p:nvSpPr>
          <p:cNvPr id="37" name="Google Shape;326;p20">
            <a:extLst>
              <a:ext uri="{FF2B5EF4-FFF2-40B4-BE49-F238E27FC236}">
                <a16:creationId xmlns:a16="http://schemas.microsoft.com/office/drawing/2014/main" id="{D9DCDD1A-00E2-C553-C3F7-46D9FCA8DB1C}"/>
              </a:ext>
            </a:extLst>
          </p:cNvPr>
          <p:cNvSpPr/>
          <p:nvPr/>
        </p:nvSpPr>
        <p:spPr>
          <a:xfrm>
            <a:off x="8174911" y="1973144"/>
            <a:ext cx="2579239" cy="3626750"/>
          </a:xfrm>
          <a:prstGeom prst="roundRect">
            <a:avLst>
              <a:gd name="adj" fmla="val 10000"/>
            </a:avLst>
          </a:prstGeom>
          <a:solidFill>
            <a:srgbClr val="6F2875">
              <a:alpha val="22000"/>
            </a:srgbClr>
          </a:solidFill>
          <a:ln w="12700" cap="flat" cmpd="sng">
            <a:solidFill>
              <a:srgbClr val="6F28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38" name="Google Shape;329;p20">
            <a:extLst>
              <a:ext uri="{FF2B5EF4-FFF2-40B4-BE49-F238E27FC236}">
                <a16:creationId xmlns:a16="http://schemas.microsoft.com/office/drawing/2014/main" id="{7800E858-73E0-2C0E-3EB1-3CC30AB8FDF4}"/>
              </a:ext>
            </a:extLst>
          </p:cNvPr>
          <p:cNvSpPr txBox="1"/>
          <p:nvPr/>
        </p:nvSpPr>
        <p:spPr>
          <a:xfrm>
            <a:off x="8322785" y="2399240"/>
            <a:ext cx="2199472" cy="2592801"/>
          </a:xfrm>
          <a:prstGeom prst="rect">
            <a:avLst/>
          </a:prstGeom>
          <a:noFill/>
          <a:ln>
            <a:noFill/>
          </a:ln>
        </p:spPr>
        <p:txBody>
          <a:bodyPr spcFirstLastPara="1" wrap="square" lIns="0" tIns="0" rIns="0" bIns="0" anchor="t" anchorCtr="0">
            <a:noAutofit/>
          </a:bodyPr>
          <a:lstStyle/>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Utilisation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appropriée</a:t>
            </a:r>
            <a:r>
              <a:rPr lang="en-US" sz="1600" dirty="0">
                <a:solidFill>
                  <a:schemeClr val="dk1"/>
                </a:solidFill>
                <a:latin typeface="Calibri"/>
                <a:ea typeface="Calibri"/>
                <a:cs typeface="Calibri"/>
                <a:sym typeface="Calibri"/>
              </a:rPr>
              <a:t> et </a:t>
            </a:r>
            <a:r>
              <a:rPr lang="en-US" sz="1600" dirty="0" err="1">
                <a:solidFill>
                  <a:schemeClr val="dk1"/>
                </a:solidFill>
                <a:latin typeface="Calibri"/>
                <a:ea typeface="Calibri"/>
                <a:cs typeface="Calibri"/>
                <a:sym typeface="Calibri"/>
              </a:rPr>
              <a:t>transparente</a:t>
            </a:r>
            <a:r>
              <a:rPr lang="en-US" sz="1600" dirty="0">
                <a:solidFill>
                  <a:schemeClr val="dk1"/>
                </a:solidFill>
                <a:latin typeface="Calibri"/>
                <a:ea typeface="Calibri"/>
                <a:cs typeface="Calibri"/>
                <a:sym typeface="Calibri"/>
              </a:rPr>
              <a:t> des finances</a:t>
            </a:r>
          </a:p>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Atteinte</a:t>
            </a:r>
            <a:r>
              <a:rPr lang="en-US" sz="1600" dirty="0">
                <a:solidFill>
                  <a:schemeClr val="dk1"/>
                </a:solidFill>
                <a:latin typeface="Calibri"/>
                <a:ea typeface="Calibri"/>
                <a:cs typeface="Calibri"/>
                <a:sym typeface="Calibri"/>
              </a:rPr>
              <a:t> des </a:t>
            </a:r>
            <a:r>
              <a:rPr lang="en-US" sz="1600" dirty="0" err="1">
                <a:solidFill>
                  <a:schemeClr val="dk1"/>
                </a:solidFill>
                <a:latin typeface="Calibri"/>
                <a:ea typeface="Calibri"/>
                <a:cs typeface="Calibri"/>
                <a:sym typeface="Calibri"/>
              </a:rPr>
              <a:t>objectifs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d'investissement</a:t>
            </a:r>
            <a:endParaRPr lang="en-US"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Financement</a:t>
            </a:r>
            <a:r>
              <a:rPr lang="en-US" sz="1600" dirty="0">
                <a:solidFill>
                  <a:schemeClr val="dk1"/>
                </a:solidFill>
                <a:latin typeface="Calibri"/>
                <a:ea typeface="Calibri"/>
                <a:cs typeface="Calibri"/>
                <a:sym typeface="Calibri"/>
              </a:rPr>
              <a:t> pour les plus </a:t>
            </a:r>
            <a:r>
              <a:rPr lang="en-US" sz="1600" dirty="0" err="1">
                <a:solidFill>
                  <a:schemeClr val="dk1"/>
                </a:solidFill>
                <a:latin typeface="Calibri"/>
                <a:ea typeface="Calibri"/>
                <a:cs typeface="Calibri"/>
                <a:sym typeface="Calibri"/>
              </a:rPr>
              <a:t>pauvres</a:t>
            </a:r>
            <a:r>
              <a:rPr lang="en-US" sz="1600" dirty="0">
                <a:solidFill>
                  <a:schemeClr val="dk1"/>
                </a:solidFill>
                <a:latin typeface="Calibri"/>
                <a:ea typeface="Calibri"/>
                <a:cs typeface="Calibri"/>
                <a:sym typeface="Calibri"/>
              </a:rPr>
              <a:t> et les non-</a:t>
            </a:r>
            <a:r>
              <a:rPr lang="en-US" sz="1600" dirty="0" err="1">
                <a:solidFill>
                  <a:schemeClr val="dk1"/>
                </a:solidFill>
                <a:latin typeface="Calibri"/>
                <a:ea typeface="Calibri"/>
                <a:cs typeface="Calibri"/>
                <a:sym typeface="Calibri"/>
              </a:rPr>
              <a:t>desservis</a:t>
            </a:r>
            <a:endParaRPr lang="en-US"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Outils</a:t>
            </a:r>
            <a:r>
              <a:rPr lang="en-US" sz="1600" dirty="0">
                <a:solidFill>
                  <a:schemeClr val="dk1"/>
                </a:solidFill>
                <a:latin typeface="Calibri"/>
                <a:ea typeface="Calibri"/>
                <a:cs typeface="Calibri"/>
                <a:sym typeface="Calibri"/>
              </a:rPr>
              <a:t> de </a:t>
            </a:r>
            <a:r>
              <a:rPr lang="en-US" sz="1600" dirty="0" err="1">
                <a:solidFill>
                  <a:schemeClr val="dk1"/>
                </a:solidFill>
                <a:latin typeface="Calibri"/>
                <a:ea typeface="Calibri"/>
                <a:cs typeface="Calibri"/>
                <a:sym typeface="Calibri"/>
              </a:rPr>
              <a:t>financement</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à</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grande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échelle</a:t>
            </a:r>
            <a:endParaRPr lang="en-US" sz="1600" dirty="0">
              <a:solidFill>
                <a:schemeClr val="dk1"/>
              </a:solidFill>
              <a:latin typeface="Calibri"/>
              <a:ea typeface="Calibri"/>
              <a:cs typeface="Calibri"/>
              <a:sym typeface="Calibri"/>
            </a:endParaRPr>
          </a:p>
          <a:p>
            <a:pPr marL="171450" lvl="1" indent="-171450">
              <a:lnSpc>
                <a:spcPts val="1800"/>
              </a:lnSpc>
              <a:spcAft>
                <a:spcPts val="600"/>
              </a:spcAft>
              <a:buClr>
                <a:schemeClr val="dk1"/>
              </a:buClr>
              <a:buSzPts val="1600"/>
              <a:buFont typeface="Calibri"/>
              <a:buChar char="•"/>
            </a:pPr>
            <a:r>
              <a:rPr lang="en-US" sz="1600" dirty="0" err="1">
                <a:solidFill>
                  <a:schemeClr val="dk1"/>
                </a:solidFill>
                <a:latin typeface="Calibri"/>
                <a:ea typeface="Calibri"/>
                <a:cs typeface="Calibri"/>
                <a:sym typeface="Calibri"/>
              </a:rPr>
              <a:t>Durabilité</a:t>
            </a:r>
            <a:r>
              <a:rPr lang="en-US" sz="1600" dirty="0">
                <a:solidFill>
                  <a:schemeClr val="dk1"/>
                </a:solidFill>
                <a:latin typeface="Calibri"/>
                <a:ea typeface="Calibri"/>
                <a:cs typeface="Calibri"/>
                <a:sym typeface="Calibri"/>
              </a:rPr>
              <a:t> des </a:t>
            </a:r>
            <a:r>
              <a:rPr lang="en-US" sz="1600" dirty="0" err="1">
                <a:solidFill>
                  <a:schemeClr val="dk1"/>
                </a:solidFill>
                <a:latin typeface="Calibri"/>
                <a:ea typeface="Calibri"/>
                <a:cs typeface="Calibri"/>
                <a:sym typeface="Calibri"/>
              </a:rPr>
              <a:t>investissements</a:t>
            </a:r>
            <a:endParaRPr lang="en-US"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79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2" grpId="0"/>
      <p:bldP spid="6" grpId="0"/>
      <p:bldP spid="10" grpId="0"/>
      <p:bldP spid="11" grpId="0" animBg="1"/>
      <p:bldP spid="27" grpId="0" animBg="1"/>
      <p:bldP spid="29" grpId="0"/>
      <p:bldP spid="25" grpId="0"/>
      <p:bldP spid="36" grpId="0"/>
      <p:bldP spid="37" grpId="0" animBg="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509E-03ED-1291-B814-86442B8972F8}"/>
              </a:ext>
            </a:extLst>
          </p:cNvPr>
          <p:cNvSpPr txBox="1">
            <a:spLocks/>
          </p:cNvSpPr>
          <p:nvPr/>
        </p:nvSpPr>
        <p:spPr>
          <a:xfrm>
            <a:off x="3885082" y="3105150"/>
            <a:ext cx="4173068" cy="647700"/>
          </a:xfrm>
          <a:prstGeom prst="rect">
            <a:avLst/>
          </a:prstGeom>
        </p:spPr>
        <p:txBody>
          <a:bodyPr lIns="0" tIns="0" rIns="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GB" sz="4000" b="1" dirty="0" err="1">
                <a:solidFill>
                  <a:schemeClr val="tx2"/>
                </a:solidFill>
                <a:latin typeface="Calibri" panose="020F0502020204030204" pitchFamily="34" charset="0"/>
              </a:rPr>
              <a:t>Qu'est-ce</a:t>
            </a:r>
            <a:r>
              <a:rPr lang="en-GB" sz="4000" b="1" dirty="0">
                <a:solidFill>
                  <a:schemeClr val="tx2"/>
                </a:solidFill>
                <a:latin typeface="Calibri" panose="020F0502020204030204" pitchFamily="34" charset="0"/>
              </a:rPr>
              <a:t> que CWIS ?</a:t>
            </a:r>
          </a:p>
          <a:p>
            <a:pPr algn="ctr"/>
            <a:r>
              <a:rPr lang="en-GB" sz="2000" b="1" i="1" dirty="0" err="1">
                <a:solidFill>
                  <a:schemeClr val="tx2"/>
                </a:solidFill>
                <a:latin typeface="Calibri" panose="020F0502020204030204" pitchFamily="34" charset="0"/>
              </a:rPr>
              <a:t>Assainissement</a:t>
            </a:r>
            <a:r>
              <a:rPr lang="en-GB" sz="2000" b="1" i="1" dirty="0">
                <a:solidFill>
                  <a:schemeClr val="tx2"/>
                </a:solidFill>
                <a:latin typeface="Calibri" panose="020F0502020204030204" pitchFamily="34" charset="0"/>
              </a:rPr>
              <a:t> </a:t>
            </a:r>
            <a:r>
              <a:rPr lang="en-GB" sz="2000" b="1" i="1" dirty="0" err="1">
                <a:solidFill>
                  <a:schemeClr val="tx2"/>
                </a:solidFill>
                <a:latin typeface="Calibri" panose="020F0502020204030204" pitchFamily="34" charset="0"/>
              </a:rPr>
              <a:t>inclusif</a:t>
            </a:r>
            <a:r>
              <a:rPr lang="en-GB" sz="2000" b="1" i="1" dirty="0">
                <a:solidFill>
                  <a:schemeClr val="tx2"/>
                </a:solidFill>
                <a:latin typeface="Calibri" panose="020F0502020204030204" pitchFamily="34" charset="0"/>
              </a:rPr>
              <a:t> </a:t>
            </a:r>
            <a:r>
              <a:rPr lang="en-GB" sz="2000" b="1" i="1" dirty="0" err="1">
                <a:solidFill>
                  <a:schemeClr val="tx2"/>
                </a:solidFill>
                <a:latin typeface="Calibri" panose="020F0502020204030204" pitchFamily="34" charset="0"/>
              </a:rPr>
              <a:t>à</a:t>
            </a:r>
            <a:r>
              <a:rPr lang="en-GB" sz="2000" b="1" i="1" dirty="0">
                <a:solidFill>
                  <a:schemeClr val="tx2"/>
                </a:solidFill>
                <a:latin typeface="Calibri" panose="020F0502020204030204" pitchFamily="34" charset="0"/>
              </a:rPr>
              <a:t> </a:t>
            </a:r>
            <a:r>
              <a:rPr lang="en-GB" sz="2000" b="1" i="1" dirty="0" err="1">
                <a:solidFill>
                  <a:schemeClr val="tx2"/>
                </a:solidFill>
                <a:latin typeface="Calibri" panose="020F0502020204030204" pitchFamily="34" charset="0"/>
              </a:rPr>
              <a:t>l'échelle</a:t>
            </a:r>
            <a:r>
              <a:rPr lang="en-GB" sz="2000" b="1" i="1" dirty="0">
                <a:solidFill>
                  <a:schemeClr val="tx2"/>
                </a:solidFill>
                <a:latin typeface="Calibri" panose="020F0502020204030204" pitchFamily="34" charset="0"/>
              </a:rPr>
              <a:t> de la </a:t>
            </a:r>
            <a:r>
              <a:rPr lang="en-GB" sz="2000" b="1" i="1" dirty="0" err="1">
                <a:solidFill>
                  <a:schemeClr val="tx2"/>
                </a:solidFill>
                <a:latin typeface="Calibri" panose="020F0502020204030204" pitchFamily="34" charset="0"/>
              </a:rPr>
              <a:t>ville</a:t>
            </a:r>
            <a:endParaRPr lang="en-GB" sz="2000" b="1" i="1" dirty="0">
              <a:solidFill>
                <a:schemeClr val="tx2"/>
              </a:solidFill>
              <a:latin typeface="Calibri" panose="020F0502020204030204" pitchFamily="34" charset="0"/>
            </a:endParaRPr>
          </a:p>
        </p:txBody>
      </p:sp>
    </p:spTree>
    <p:extLst>
      <p:ext uri="{BB962C8B-B14F-4D97-AF65-F5344CB8AC3E}">
        <p14:creationId xmlns:p14="http://schemas.microsoft.com/office/powerpoint/2010/main" val="413358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6831143" cy="518508"/>
          </a:xfrm>
          <a:prstGeom prst="rect">
            <a:avLst/>
          </a:prstGeom>
        </p:spPr>
        <p:txBody>
          <a:bodyPr vert="horz" lIns="0" tIns="0" rIns="0" bIns="0" rtlCol="0" anchor="t" anchorCtr="0">
            <a:normAutofit fontScale="90000"/>
          </a:bodyPr>
          <a:lstStyle/>
          <a:p>
            <a:r>
              <a:rPr lang="en-US" sz="3200" b="1" dirty="0">
                <a:solidFill>
                  <a:schemeClr val="tx2"/>
                </a:solidFill>
                <a:latin typeface="Calibri" panose="020F0502020204030204" pitchFamily="34" charset="0"/>
              </a:rPr>
              <a:t>CWIS Cadre: </a:t>
            </a:r>
            <a:r>
              <a:rPr lang="en-US" sz="3200" b="1" dirty="0" err="1">
                <a:solidFill>
                  <a:schemeClr val="tx2"/>
                </a:solidFill>
                <a:latin typeface="Calibri" panose="020F0502020204030204" pitchFamily="34" charset="0"/>
              </a:rPr>
              <a:t>Récap</a:t>
            </a:r>
            <a:r>
              <a:rPr lang="en-US" sz="3200" b="1" dirty="0">
                <a:solidFill>
                  <a:schemeClr val="tx2"/>
                </a:solidFill>
                <a:latin typeface="Calibri" panose="020F0502020204030204" pitchFamily="34" charset="0"/>
              </a:rPr>
              <a:t> des </a:t>
            </a:r>
            <a:r>
              <a:rPr lang="en-US" sz="3200" b="1" dirty="0" err="1">
                <a:solidFill>
                  <a:schemeClr val="tx2"/>
                </a:solidFill>
                <a:latin typeface="Calibri" panose="020F0502020204030204" pitchFamily="34" charset="0"/>
              </a:rPr>
              <a:t>fonctions</a:t>
            </a:r>
            <a:r>
              <a:rPr lang="en-US" sz="3200" b="1" dirty="0">
                <a:solidFill>
                  <a:schemeClr val="tx2"/>
                </a:solidFill>
                <a:latin typeface="Calibri" panose="020F0502020204030204" pitchFamily="34" charset="0"/>
              </a:rPr>
              <a:t> du </a:t>
            </a:r>
            <a:r>
              <a:rPr lang="en-US" sz="3200" b="1" dirty="0" err="1">
                <a:solidFill>
                  <a:schemeClr val="tx2"/>
                </a:solidFill>
                <a:latin typeface="Calibri" panose="020F0502020204030204" pitchFamily="34" charset="0"/>
              </a:rPr>
              <a:t>système</a:t>
            </a:r>
            <a:endParaRPr lang="en-US" sz="3200" b="1" dirty="0">
              <a:solidFill>
                <a:schemeClr val="tx2"/>
              </a:solidFill>
              <a:latin typeface="Calibri" panose="020F0502020204030204" pitchFamily="34" charset="0"/>
            </a:endParaRP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ÉQUITÉ: </a:t>
            </a:r>
            <a:endParaRPr b="1" dirty="0">
              <a:solidFill>
                <a:schemeClr val="lt1"/>
              </a:solidFill>
              <a:latin typeface="Calibri"/>
              <a:cs typeface="Calibri"/>
            </a:endParaRPr>
          </a:p>
          <a:p>
            <a:pPr>
              <a:lnSpc>
                <a:spcPts val="2200"/>
              </a:lnSpc>
              <a:spcAft>
                <a:spcPts val="600"/>
              </a:spcAft>
            </a:pPr>
            <a:r>
              <a:rPr lang="en-GB" dirty="0">
                <a:solidFill>
                  <a:schemeClr val="lt1"/>
                </a:solidFill>
                <a:latin typeface="Calibri"/>
                <a:cs typeface="Calibri"/>
                <a:sym typeface="Calibri"/>
              </a:rPr>
              <a:t>La « justice » dans la distribution et la </a:t>
            </a:r>
            <a:r>
              <a:rPr lang="en-GB" dirty="0" err="1">
                <a:solidFill>
                  <a:schemeClr val="lt1"/>
                </a:solidFill>
                <a:latin typeface="Calibri"/>
                <a:cs typeface="Calibri"/>
                <a:sym typeface="Calibri"/>
              </a:rPr>
              <a:t>priorisation</a:t>
            </a:r>
            <a:r>
              <a:rPr lang="en-GB" dirty="0">
                <a:solidFill>
                  <a:schemeClr val="lt1"/>
                </a:solidFill>
                <a:latin typeface="Calibri"/>
                <a:cs typeface="Calibri"/>
                <a:sym typeface="Calibri"/>
              </a:rPr>
              <a:t> de la </a:t>
            </a:r>
            <a:r>
              <a:rPr lang="en-GB" dirty="0" err="1">
                <a:solidFill>
                  <a:schemeClr val="lt1"/>
                </a:solidFill>
                <a:latin typeface="Calibri"/>
                <a:cs typeface="Calibri"/>
                <a:sym typeface="Calibri"/>
              </a:rPr>
              <a:t>qualité</a:t>
            </a:r>
            <a:r>
              <a:rPr lang="en-GB" dirty="0">
                <a:solidFill>
                  <a:schemeClr val="lt1"/>
                </a:solidFill>
                <a:latin typeface="Calibri"/>
                <a:cs typeface="Calibri"/>
                <a:sym typeface="Calibri"/>
              </a:rPr>
              <a:t> des services, des prix des services, et des </a:t>
            </a:r>
            <a:r>
              <a:rPr lang="en-GB" dirty="0" err="1">
                <a:solidFill>
                  <a:schemeClr val="lt1"/>
                </a:solidFill>
                <a:latin typeface="Calibri"/>
                <a:cs typeface="Calibri"/>
                <a:sym typeface="Calibri"/>
              </a:rPr>
              <a:t>financements</a:t>
            </a:r>
            <a:r>
              <a:rPr lang="en-GB" dirty="0">
                <a:solidFill>
                  <a:schemeClr val="lt1"/>
                </a:solidFill>
                <a:latin typeface="Calibri"/>
                <a:cs typeface="Calibri"/>
                <a:sym typeface="Calibri"/>
              </a:rPr>
              <a:t> </a:t>
            </a:r>
            <a:r>
              <a:rPr lang="en-GB" b="1" dirty="0">
                <a:solidFill>
                  <a:schemeClr val="lt1"/>
                </a:solidFill>
                <a:latin typeface="Calibri"/>
                <a:cs typeface="Calibri"/>
                <a:sym typeface="Calibri"/>
              </a:rPr>
              <a:t>publics/subventions.</a:t>
            </a:r>
            <a:endParaRPr b="1" dirty="0">
              <a:solidFill>
                <a:schemeClr val="lt1"/>
              </a:solidFill>
              <a:latin typeface="Calibri"/>
              <a:cs typeface="Calibri"/>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SÉCURITÉ: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clients, les </a:t>
            </a:r>
            <a:r>
              <a:rPr lang="en-US" dirty="0" err="1">
                <a:solidFill>
                  <a:schemeClr val="lt1"/>
                </a:solidFill>
                <a:latin typeface="Calibri"/>
                <a:cs typeface="Calibri"/>
                <a:sym typeface="Calibri"/>
              </a:rPr>
              <a:t>travailleurs</a:t>
            </a:r>
            <a:r>
              <a:rPr lang="en-US" dirty="0">
                <a:solidFill>
                  <a:schemeClr val="lt1"/>
                </a:solidFill>
                <a:latin typeface="Calibri"/>
                <a:cs typeface="Calibri"/>
                <a:sym typeface="Calibri"/>
              </a:rPr>
              <a:t> et les </a:t>
            </a:r>
            <a:r>
              <a:rPr lang="en-US" dirty="0" err="1">
                <a:solidFill>
                  <a:schemeClr val="lt1"/>
                </a:solidFill>
                <a:latin typeface="Calibri"/>
                <a:cs typeface="Calibri"/>
                <a:sym typeface="Calibri"/>
              </a:rPr>
              <a:t>communautés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protégés </a:t>
            </a:r>
            <a:r>
              <a:rPr lang="en-US" dirty="0" err="1">
                <a:solidFill>
                  <a:schemeClr val="lt1"/>
                </a:solidFill>
                <a:latin typeface="Calibri"/>
                <a:cs typeface="Calibri"/>
                <a:sym typeface="Calibri"/>
              </a:rPr>
              <a:t>contre</a:t>
            </a:r>
            <a:r>
              <a:rPr lang="en-US" dirty="0">
                <a:solidFill>
                  <a:schemeClr val="lt1"/>
                </a:solidFill>
                <a:latin typeface="Calibri"/>
                <a:cs typeface="Calibri"/>
                <a:sym typeface="Calibri"/>
              </a:rPr>
              <a:t> les </a:t>
            </a:r>
            <a:r>
              <a:rPr lang="en-US" dirty="0" err="1">
                <a:solidFill>
                  <a:schemeClr val="lt1"/>
                </a:solidFill>
                <a:latin typeface="Calibri"/>
                <a:cs typeface="Calibri"/>
                <a:sym typeface="Calibri"/>
              </a:rPr>
              <a:t>risques</a:t>
            </a:r>
            <a:r>
              <a:rPr lang="en-US" dirty="0">
                <a:solidFill>
                  <a:schemeClr val="lt1"/>
                </a:solidFill>
                <a:latin typeface="Calibri"/>
                <a:cs typeface="Calibri"/>
                <a:sym typeface="Calibri"/>
              </a:rPr>
              <a:t> pour la </a:t>
            </a:r>
            <a:r>
              <a:rPr lang="en-US" dirty="0" err="1">
                <a:solidFill>
                  <a:schemeClr val="lt1"/>
                </a:solidFill>
                <a:latin typeface="Calibri"/>
                <a:cs typeface="Calibri"/>
                <a:sym typeface="Calibri"/>
              </a:rPr>
              <a:t>sécurité</a:t>
            </a:r>
            <a:r>
              <a:rPr lang="en-US" dirty="0">
                <a:solidFill>
                  <a:schemeClr val="lt1"/>
                </a:solidFill>
                <a:latin typeface="Calibri"/>
                <a:cs typeface="Calibri"/>
                <a:sym typeface="Calibri"/>
              </a:rPr>
              <a:t> et la </a:t>
            </a:r>
            <a:r>
              <a:rPr lang="en-US" dirty="0" err="1">
                <a:solidFill>
                  <a:schemeClr val="lt1"/>
                </a:solidFill>
                <a:latin typeface="Calibri"/>
                <a:cs typeface="Calibri"/>
                <a:sym typeface="Calibri"/>
              </a:rPr>
              <a:t>santé</a:t>
            </a:r>
            <a:endParaRPr lang="en-US"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DURABILITÉ: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services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fournis</a:t>
            </a:r>
            <a:r>
              <a:rPr lang="en-US" dirty="0">
                <a:solidFill>
                  <a:schemeClr val="lt1"/>
                </a:solidFill>
                <a:latin typeface="Calibri"/>
                <a:cs typeface="Calibri"/>
                <a:sym typeface="Calibri"/>
              </a:rPr>
              <a:t> de manière </a:t>
            </a:r>
            <a:r>
              <a:rPr lang="en-US" dirty="0" err="1">
                <a:solidFill>
                  <a:schemeClr val="lt1"/>
                </a:solidFill>
                <a:latin typeface="Calibri"/>
                <a:cs typeface="Calibri"/>
                <a:sym typeface="Calibri"/>
              </a:rPr>
              <a:t>fiable</a:t>
            </a:r>
            <a:r>
              <a:rPr lang="en-US" dirty="0">
                <a:solidFill>
                  <a:schemeClr val="lt1"/>
                </a:solidFill>
                <a:latin typeface="Calibri"/>
                <a:cs typeface="Calibri"/>
                <a:sym typeface="Calibri"/>
              </a:rPr>
              <a:t> grâce </a:t>
            </a:r>
            <a:r>
              <a:rPr lang="en-US" dirty="0" err="1">
                <a:solidFill>
                  <a:schemeClr val="lt1"/>
                </a:solidFill>
                <a:latin typeface="Calibri"/>
                <a:cs typeface="Calibri"/>
                <a:sym typeface="Calibri"/>
              </a:rPr>
              <a:t>à</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une</a:t>
            </a:r>
            <a:r>
              <a:rPr lang="en-US" dirty="0">
                <a:solidFill>
                  <a:schemeClr val="lt1"/>
                </a:solidFill>
                <a:latin typeface="Calibri"/>
                <a:cs typeface="Calibri"/>
                <a:sym typeface="Calibri"/>
              </a:rPr>
              <a:t> bonne gestion des </a:t>
            </a:r>
            <a:r>
              <a:rPr lang="en-US" dirty="0" err="1">
                <a:solidFill>
                  <a:schemeClr val="lt1"/>
                </a:solidFill>
                <a:latin typeface="Calibri"/>
                <a:cs typeface="Calibri"/>
                <a:sym typeface="Calibri"/>
              </a:rPr>
              <a:t>ressources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humaines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financières</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naturelles</a:t>
            </a:r>
            <a:endParaRPr lang="en-US"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RESPONSABILITÉ: </a:t>
            </a:r>
            <a:endParaRPr b="1" dirty="0">
              <a:latin typeface="Calibri"/>
              <a:cs typeface="Calibri"/>
            </a:endParaRPr>
          </a:p>
          <a:p>
            <a:pPr>
              <a:lnSpc>
                <a:spcPts val="2200"/>
              </a:lnSpc>
              <a:spcAft>
                <a:spcPts val="600"/>
              </a:spcAft>
            </a:pPr>
            <a:r>
              <a:rPr lang="en-US" dirty="0" err="1">
                <a:latin typeface="Calibri"/>
                <a:cs typeface="Calibri"/>
                <a:sym typeface="Calibri"/>
              </a:rPr>
              <a:t>L'autorité</a:t>
            </a:r>
            <a:r>
              <a:rPr lang="en-US" dirty="0">
                <a:latin typeface="Calibri"/>
                <a:cs typeface="Calibri"/>
                <a:sym typeface="Calibri"/>
              </a:rPr>
              <a:t> </a:t>
            </a:r>
            <a:r>
              <a:rPr lang="en-US" dirty="0" err="1">
                <a:latin typeface="Calibri"/>
                <a:cs typeface="Calibri"/>
                <a:sym typeface="Calibri"/>
              </a:rPr>
              <a:t>ou</a:t>
            </a:r>
            <a:r>
              <a:rPr lang="en-US" dirty="0">
                <a:latin typeface="Calibri"/>
                <a:cs typeface="Calibri"/>
                <a:sym typeface="Calibri"/>
              </a:rPr>
              <a:t> les </a:t>
            </a:r>
            <a:r>
              <a:rPr lang="en-US" dirty="0" err="1">
                <a:latin typeface="Calibri"/>
                <a:cs typeface="Calibri"/>
                <a:sym typeface="Calibri"/>
              </a:rPr>
              <a:t>autorités</a:t>
            </a:r>
            <a:r>
              <a:rPr lang="en-US" dirty="0">
                <a:latin typeface="Calibri"/>
                <a:cs typeface="Calibri"/>
                <a:sym typeface="Calibri"/>
              </a:rPr>
              <a:t> </a:t>
            </a:r>
            <a:r>
              <a:rPr lang="en-US" dirty="0" err="1">
                <a:latin typeface="Calibri"/>
                <a:cs typeface="Calibri"/>
                <a:sym typeface="Calibri"/>
              </a:rPr>
              <a:t>ont</a:t>
            </a:r>
            <a:r>
              <a:rPr lang="en-US" dirty="0">
                <a:latin typeface="Calibri"/>
                <a:cs typeface="Calibri"/>
                <a:sym typeface="Calibri"/>
              </a:rPr>
              <a:t> un </a:t>
            </a:r>
            <a:r>
              <a:rPr lang="en-US" dirty="0" err="1">
                <a:latin typeface="Calibri"/>
                <a:cs typeface="Calibri"/>
                <a:sym typeface="Calibri"/>
              </a:rPr>
              <a:t>mandat</a:t>
            </a:r>
            <a:r>
              <a:rPr lang="en-US" dirty="0">
                <a:latin typeface="Calibri"/>
                <a:cs typeface="Calibri"/>
                <a:sym typeface="Calibri"/>
              </a:rPr>
              <a:t> </a:t>
            </a:r>
            <a:r>
              <a:rPr lang="en-US" dirty="0" err="1">
                <a:latin typeface="Calibri"/>
                <a:cs typeface="Calibri"/>
                <a:sym typeface="Calibri"/>
              </a:rPr>
              <a:t>clair</a:t>
            </a:r>
            <a:r>
              <a:rPr lang="en-US" dirty="0">
                <a:latin typeface="Calibri"/>
                <a:cs typeface="Calibri"/>
                <a:sym typeface="Calibri"/>
              </a:rPr>
              <a:t> pour </a:t>
            </a:r>
            <a:r>
              <a:rPr lang="en-US" dirty="0" err="1">
                <a:latin typeface="Calibri"/>
                <a:cs typeface="Calibri"/>
                <a:sym typeface="Calibri"/>
              </a:rPr>
              <a:t>garantir</a:t>
            </a:r>
            <a:r>
              <a:rPr lang="en-US" dirty="0">
                <a:latin typeface="Calibri"/>
                <a:cs typeface="Calibri"/>
                <a:sym typeface="Calibri"/>
              </a:rPr>
              <a:t> des services </a:t>
            </a:r>
            <a:r>
              <a:rPr lang="en-US" dirty="0" err="1">
                <a:latin typeface="Calibri"/>
                <a:cs typeface="Calibri"/>
                <a:sym typeface="Calibri"/>
              </a:rPr>
              <a:t>d'assainissement</a:t>
            </a:r>
            <a:r>
              <a:rPr lang="en-US" dirty="0">
                <a:latin typeface="Calibri"/>
                <a:cs typeface="Calibri"/>
                <a:sym typeface="Calibri"/>
              </a:rPr>
              <a:t> </a:t>
            </a:r>
            <a:r>
              <a:rPr lang="en-US" dirty="0" err="1">
                <a:latin typeface="Calibri"/>
                <a:cs typeface="Calibri"/>
                <a:sym typeface="Calibri"/>
              </a:rPr>
              <a:t>inclusifs</a:t>
            </a:r>
            <a:r>
              <a:rPr lang="en-US" dirty="0">
                <a:latin typeface="Calibri"/>
                <a:cs typeface="Calibri"/>
                <a:sym typeface="Calibri"/>
              </a:rPr>
              <a:t> et </a:t>
            </a:r>
            <a:r>
              <a:rPr lang="en-US" dirty="0" err="1">
                <a:latin typeface="Calibri"/>
                <a:cs typeface="Calibri"/>
                <a:sym typeface="Calibri"/>
              </a:rPr>
              <a:t>sûrs</a:t>
            </a:r>
            <a:endParaRPr dirty="0">
              <a:latin typeface="Calibri"/>
              <a:cs typeface="Calibri"/>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OBLIGATION DE RENDRE COMPTE: </a:t>
            </a:r>
            <a:endParaRPr b="1" dirty="0">
              <a:latin typeface="Calibri"/>
              <a:cs typeface="Calibri"/>
            </a:endParaRPr>
          </a:p>
          <a:p>
            <a:pPr>
              <a:lnSpc>
                <a:spcPts val="2200"/>
              </a:lnSpc>
              <a:spcAft>
                <a:spcPts val="600"/>
              </a:spcAft>
            </a:pPr>
            <a:r>
              <a:rPr lang="en-US" dirty="0">
                <a:latin typeface="Calibri"/>
                <a:cs typeface="Calibri"/>
                <a:sym typeface="Calibri"/>
              </a:rPr>
              <a:t>La performance </a:t>
            </a:r>
            <a:r>
              <a:rPr lang="en-US" dirty="0" err="1">
                <a:latin typeface="Calibri"/>
                <a:cs typeface="Calibri"/>
                <a:sym typeface="Calibri"/>
              </a:rPr>
              <a:t>est</a:t>
            </a:r>
            <a:r>
              <a:rPr lang="en-US" dirty="0">
                <a:latin typeface="Calibri"/>
                <a:cs typeface="Calibri"/>
                <a:sym typeface="Calibri"/>
              </a:rPr>
              <a:t> </a:t>
            </a:r>
            <a:r>
              <a:rPr lang="en-US" dirty="0" err="1">
                <a:latin typeface="Calibri"/>
                <a:cs typeface="Calibri"/>
                <a:sym typeface="Calibri"/>
              </a:rPr>
              <a:t>surveillée</a:t>
            </a:r>
            <a:r>
              <a:rPr lang="en-US" dirty="0">
                <a:latin typeface="Calibri"/>
                <a:cs typeface="Calibri"/>
                <a:sym typeface="Calibri"/>
              </a:rPr>
              <a:t> de manière </a:t>
            </a:r>
            <a:r>
              <a:rPr lang="en-US" dirty="0" err="1">
                <a:latin typeface="Calibri"/>
                <a:cs typeface="Calibri"/>
                <a:sym typeface="Calibri"/>
              </a:rPr>
              <a:t>transparente</a:t>
            </a:r>
            <a:r>
              <a:rPr lang="en-US" dirty="0">
                <a:latin typeface="Calibri"/>
                <a:cs typeface="Calibri"/>
                <a:sym typeface="Calibri"/>
              </a:rPr>
              <a:t> et </a:t>
            </a:r>
            <a:r>
              <a:rPr lang="en-US" dirty="0" err="1">
                <a:latin typeface="Calibri"/>
                <a:cs typeface="Calibri"/>
                <a:sym typeface="Calibri"/>
              </a:rPr>
              <a:t>gérée</a:t>
            </a:r>
            <a:r>
              <a:rPr lang="en-US" dirty="0">
                <a:latin typeface="Calibri"/>
                <a:cs typeface="Calibri"/>
                <a:sym typeface="Calibri"/>
              </a:rPr>
              <a:t> avec des </a:t>
            </a:r>
            <a:r>
              <a:rPr lang="en-US" dirty="0" err="1">
                <a:latin typeface="Calibri"/>
                <a:cs typeface="Calibri"/>
                <a:sym typeface="Calibri"/>
              </a:rPr>
              <a:t>données</a:t>
            </a:r>
            <a:r>
              <a:rPr lang="en-US" dirty="0">
                <a:latin typeface="Calibri"/>
                <a:cs typeface="Calibri"/>
                <a:sym typeface="Calibri"/>
              </a:rPr>
              <a:t>, de la transparence et des </a:t>
            </a:r>
            <a:r>
              <a:rPr lang="en-US" dirty="0" err="1">
                <a:latin typeface="Calibri"/>
                <a:cs typeface="Calibri"/>
                <a:sym typeface="Calibri"/>
              </a:rPr>
              <a:t>incitations</a:t>
            </a:r>
            <a:endParaRPr lang="en-US" dirty="0">
              <a:latin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PLANIFICATION ET GESTION DES RESSOURCES: </a:t>
            </a:r>
            <a:endParaRPr b="1" dirty="0">
              <a:latin typeface="Calibri"/>
              <a:cs typeface="Calibri"/>
            </a:endParaRPr>
          </a:p>
          <a:p>
            <a:pPr>
              <a:lnSpc>
                <a:spcPts val="2200"/>
              </a:lnSpc>
              <a:spcAft>
                <a:spcPts val="600"/>
              </a:spcAft>
            </a:pPr>
            <a:r>
              <a:rPr lang="en-US" dirty="0">
                <a:latin typeface="Calibri"/>
                <a:cs typeface="Calibri"/>
                <a:sym typeface="Calibri"/>
              </a:rPr>
              <a:t>Les </a:t>
            </a:r>
            <a:r>
              <a:rPr lang="en-US" dirty="0" err="1">
                <a:latin typeface="Calibri"/>
                <a:cs typeface="Calibri"/>
                <a:sym typeface="Calibri"/>
              </a:rPr>
              <a:t>ressources</a:t>
            </a:r>
            <a:r>
              <a:rPr lang="en-US" dirty="0">
                <a:latin typeface="Calibri"/>
                <a:cs typeface="Calibri"/>
                <a:sym typeface="Calibri"/>
              </a:rPr>
              <a:t> </a:t>
            </a:r>
            <a:r>
              <a:rPr lang="en-US" dirty="0" err="1">
                <a:latin typeface="Calibri"/>
                <a:cs typeface="Calibri"/>
                <a:sym typeface="Calibri"/>
              </a:rPr>
              <a:t>sont</a:t>
            </a:r>
            <a:r>
              <a:rPr lang="en-US" dirty="0">
                <a:latin typeface="Calibri"/>
                <a:cs typeface="Calibri"/>
                <a:sym typeface="Calibri"/>
              </a:rPr>
              <a:t> </a:t>
            </a:r>
            <a:r>
              <a:rPr lang="en-US" dirty="0" err="1">
                <a:latin typeface="Calibri"/>
                <a:cs typeface="Calibri"/>
                <a:sym typeface="Calibri"/>
              </a:rPr>
              <a:t>gérées</a:t>
            </a:r>
            <a:r>
              <a:rPr lang="en-US" dirty="0">
                <a:latin typeface="Calibri"/>
                <a:cs typeface="Calibri"/>
                <a:sym typeface="Calibri"/>
              </a:rPr>
              <a:t> pour </a:t>
            </a:r>
            <a:r>
              <a:rPr lang="en-US" dirty="0" err="1">
                <a:latin typeface="Calibri"/>
                <a:cs typeface="Calibri"/>
                <a:sym typeface="Calibri"/>
              </a:rPr>
              <a:t>soutenir</a:t>
            </a:r>
            <a:r>
              <a:rPr lang="en-US" dirty="0">
                <a:latin typeface="Calibri"/>
                <a:cs typeface="Calibri"/>
                <a:sym typeface="Calibri"/>
              </a:rPr>
              <a:t> la mise </a:t>
            </a:r>
            <a:r>
              <a:rPr lang="en-US" dirty="0" err="1">
                <a:latin typeface="Calibri"/>
                <a:cs typeface="Calibri"/>
                <a:sym typeface="Calibri"/>
              </a:rPr>
              <a:t>en</a:t>
            </a:r>
            <a:r>
              <a:rPr lang="en-US" dirty="0">
                <a:latin typeface="Calibri"/>
                <a:cs typeface="Calibri"/>
                <a:sym typeface="Calibri"/>
              </a:rPr>
              <a:t> </a:t>
            </a:r>
            <a:r>
              <a:rPr lang="en-US" dirty="0" err="1">
                <a:latin typeface="Calibri"/>
                <a:cs typeface="Calibri"/>
                <a:sym typeface="Calibri"/>
              </a:rPr>
              <a:t>œuvre</a:t>
            </a:r>
            <a:r>
              <a:rPr lang="en-US" dirty="0">
                <a:latin typeface="Calibri"/>
                <a:cs typeface="Calibri"/>
                <a:sym typeface="Calibri"/>
              </a:rPr>
              <a:t> du </a:t>
            </a:r>
            <a:r>
              <a:rPr lang="en-US" dirty="0" err="1">
                <a:latin typeface="Calibri"/>
                <a:cs typeface="Calibri"/>
                <a:sym typeface="Calibri"/>
              </a:rPr>
              <a:t>mandat</a:t>
            </a:r>
            <a:r>
              <a:rPr lang="en-US" dirty="0">
                <a:latin typeface="Calibri"/>
                <a:cs typeface="Calibri"/>
                <a:sym typeface="Calibri"/>
              </a:rPr>
              <a:t> et </a:t>
            </a:r>
            <a:r>
              <a:rPr lang="en-US" dirty="0" err="1">
                <a:latin typeface="Calibri"/>
                <a:cs typeface="Calibri"/>
                <a:sym typeface="Calibri"/>
              </a:rPr>
              <a:t>atteindre</a:t>
            </a:r>
            <a:r>
              <a:rPr lang="en-US" dirty="0">
                <a:latin typeface="Calibri"/>
                <a:cs typeface="Calibri"/>
                <a:sym typeface="Calibri"/>
              </a:rPr>
              <a:t> les </a:t>
            </a:r>
            <a:r>
              <a:rPr lang="en-US" dirty="0" err="1">
                <a:latin typeface="Calibri"/>
                <a:cs typeface="Calibri"/>
                <a:sym typeface="Calibri"/>
              </a:rPr>
              <a:t>objectifs</a:t>
            </a:r>
            <a:r>
              <a:rPr lang="en-US" dirty="0">
                <a:latin typeface="Calibri"/>
                <a:cs typeface="Calibri"/>
                <a:sym typeface="Calibri"/>
              </a:rPr>
              <a:t> dans le temps et </a:t>
            </a:r>
            <a:r>
              <a:rPr lang="en-US" dirty="0" err="1">
                <a:latin typeface="Calibri"/>
                <a:cs typeface="Calibri"/>
                <a:sym typeface="Calibri"/>
              </a:rPr>
              <a:t>l'espace</a:t>
            </a:r>
            <a:endParaRPr lang="en-US" dirty="0">
              <a:latin typeface="Calibri"/>
              <a:cs typeface="Calibri"/>
              <a:sym typeface="Calibri"/>
            </a:endParaRPr>
          </a:p>
        </p:txBody>
      </p:sp>
    </p:spTree>
    <p:extLst>
      <p:ext uri="{BB962C8B-B14F-4D97-AF65-F5344CB8AC3E}">
        <p14:creationId xmlns:p14="http://schemas.microsoft.com/office/powerpoint/2010/main" val="237684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6831143"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Questions ?</a:t>
            </a:r>
          </a:p>
        </p:txBody>
      </p:sp>
      <p:sp>
        <p:nvSpPr>
          <p:cNvPr id="7" name="Google Shape;135;p5">
            <a:extLst>
              <a:ext uri="{FF2B5EF4-FFF2-40B4-BE49-F238E27FC236}">
                <a16:creationId xmlns:a16="http://schemas.microsoft.com/office/drawing/2014/main" id="{937D126C-D7FD-227A-B057-594183451F2D}"/>
              </a:ext>
            </a:extLst>
          </p:cNvPr>
          <p:cNvSpPr/>
          <p:nvPr/>
        </p:nvSpPr>
        <p:spPr>
          <a:xfrm>
            <a:off x="6096000" y="1144441"/>
            <a:ext cx="2245200" cy="384750"/>
          </a:xfrm>
          <a:prstGeom prst="rect">
            <a:avLst/>
          </a:prstGeom>
          <a:noFill/>
          <a:ln>
            <a:noFill/>
          </a:ln>
        </p:spPr>
        <p:txBody>
          <a:bodyPr spcFirstLastPara="1" wrap="square" lIns="45700" tIns="22850" rIns="45700" bIns="22850" anchor="t" anchorCtr="0">
            <a:noAutofit/>
          </a:bodyPr>
          <a:lstStyle/>
          <a:p>
            <a:endParaRPr sz="2200" b="1" dirty="0">
              <a:solidFill>
                <a:schemeClr val="tx2"/>
              </a:solidFill>
              <a:latin typeface="Calibri" panose="020F0502020204030204" pitchFamily="34" charset="0"/>
              <a:cs typeface="Calibri" panose="020F0502020204030204" pitchFamily="34" charset="0"/>
              <a:sym typeface="Lato"/>
            </a:endParaRPr>
          </a:p>
        </p:txBody>
      </p:sp>
      <p:sp>
        <p:nvSpPr>
          <p:cNvPr id="12" name="Google Shape;143;p5">
            <a:extLst>
              <a:ext uri="{FF2B5EF4-FFF2-40B4-BE49-F238E27FC236}">
                <a16:creationId xmlns:a16="http://schemas.microsoft.com/office/drawing/2014/main" id="{91E93494-3626-A4D2-8F0F-8759B1038785}"/>
              </a:ext>
            </a:extLst>
          </p:cNvPr>
          <p:cNvSpPr/>
          <p:nvPr/>
        </p:nvSpPr>
        <p:spPr>
          <a:xfrm>
            <a:off x="657322" y="5420821"/>
            <a:ext cx="1341714" cy="1341714"/>
          </a:xfrm>
          <a:prstGeom prst="rect">
            <a:avLst/>
          </a:prstGeom>
          <a:noFill/>
          <a:ln>
            <a:noFill/>
          </a:ln>
        </p:spPr>
        <p:txBody>
          <a:bodyPr/>
          <a:lstStyle/>
          <a:p>
            <a:endParaRPr lang="en-GB"/>
          </a:p>
        </p:txBody>
      </p:sp>
      <p:sp>
        <p:nvSpPr>
          <p:cNvPr id="3" name="Google Shape;168;p7">
            <a:extLst>
              <a:ext uri="{FF2B5EF4-FFF2-40B4-BE49-F238E27FC236}">
                <a16:creationId xmlns:a16="http://schemas.microsoft.com/office/drawing/2014/main" id="{A08383FA-AA4C-82E3-2B9B-37176F252736}"/>
              </a:ext>
            </a:extLst>
          </p:cNvPr>
          <p:cNvSpPr/>
          <p:nvPr/>
        </p:nvSpPr>
        <p:spPr>
          <a:xfrm>
            <a:off x="1923856"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ÉQUITÉ: </a:t>
            </a:r>
            <a:endParaRPr b="1" dirty="0">
              <a:solidFill>
                <a:schemeClr val="lt1"/>
              </a:solidFill>
              <a:latin typeface="Calibri"/>
              <a:cs typeface="Calibri"/>
            </a:endParaRPr>
          </a:p>
          <a:p>
            <a:pPr>
              <a:lnSpc>
                <a:spcPts val="2200"/>
              </a:lnSpc>
              <a:spcAft>
                <a:spcPts val="600"/>
              </a:spcAft>
            </a:pPr>
            <a:r>
              <a:rPr lang="en-GB" dirty="0">
                <a:solidFill>
                  <a:schemeClr val="lt1"/>
                </a:solidFill>
                <a:latin typeface="Calibri"/>
                <a:cs typeface="Calibri"/>
                <a:sym typeface="Calibri"/>
              </a:rPr>
              <a:t>La « justice » dans la distribution et la </a:t>
            </a:r>
            <a:r>
              <a:rPr lang="en-GB" dirty="0" err="1">
                <a:solidFill>
                  <a:schemeClr val="lt1"/>
                </a:solidFill>
                <a:latin typeface="Calibri"/>
                <a:cs typeface="Calibri"/>
                <a:sym typeface="Calibri"/>
              </a:rPr>
              <a:t>priorisation</a:t>
            </a:r>
            <a:r>
              <a:rPr lang="en-GB" dirty="0">
                <a:solidFill>
                  <a:schemeClr val="lt1"/>
                </a:solidFill>
                <a:latin typeface="Calibri"/>
                <a:cs typeface="Calibri"/>
                <a:sym typeface="Calibri"/>
              </a:rPr>
              <a:t> de la </a:t>
            </a:r>
            <a:r>
              <a:rPr lang="en-GB" dirty="0" err="1">
                <a:solidFill>
                  <a:schemeClr val="lt1"/>
                </a:solidFill>
                <a:latin typeface="Calibri"/>
                <a:cs typeface="Calibri"/>
                <a:sym typeface="Calibri"/>
              </a:rPr>
              <a:t>qualité</a:t>
            </a:r>
            <a:r>
              <a:rPr lang="en-GB" dirty="0">
                <a:solidFill>
                  <a:schemeClr val="lt1"/>
                </a:solidFill>
                <a:latin typeface="Calibri"/>
                <a:cs typeface="Calibri"/>
                <a:sym typeface="Calibri"/>
              </a:rPr>
              <a:t> des services, des prix des services, et des </a:t>
            </a:r>
            <a:r>
              <a:rPr lang="en-GB" dirty="0" err="1">
                <a:solidFill>
                  <a:schemeClr val="lt1"/>
                </a:solidFill>
                <a:latin typeface="Calibri"/>
                <a:cs typeface="Calibri"/>
                <a:sym typeface="Calibri"/>
              </a:rPr>
              <a:t>financements</a:t>
            </a:r>
            <a:r>
              <a:rPr lang="en-GB" dirty="0">
                <a:solidFill>
                  <a:schemeClr val="lt1"/>
                </a:solidFill>
                <a:latin typeface="Calibri"/>
                <a:cs typeface="Calibri"/>
                <a:sym typeface="Calibri"/>
              </a:rPr>
              <a:t> </a:t>
            </a:r>
            <a:r>
              <a:rPr lang="en-GB" b="1" dirty="0">
                <a:solidFill>
                  <a:schemeClr val="lt1"/>
                </a:solidFill>
                <a:latin typeface="Calibri"/>
                <a:cs typeface="Calibri"/>
                <a:sym typeface="Calibri"/>
              </a:rPr>
              <a:t>publics/subventions.</a:t>
            </a:r>
            <a:endParaRPr b="1" dirty="0">
              <a:solidFill>
                <a:schemeClr val="lt1"/>
              </a:solidFill>
              <a:latin typeface="Calibri"/>
              <a:cs typeface="Calibri"/>
            </a:endParaRPr>
          </a:p>
        </p:txBody>
      </p:sp>
      <p:sp>
        <p:nvSpPr>
          <p:cNvPr id="14" name="Google Shape;174;p7">
            <a:extLst>
              <a:ext uri="{FF2B5EF4-FFF2-40B4-BE49-F238E27FC236}">
                <a16:creationId xmlns:a16="http://schemas.microsoft.com/office/drawing/2014/main" id="{2A41E0A1-186C-4925-0975-2B75616DFBE2}"/>
              </a:ext>
            </a:extLst>
          </p:cNvPr>
          <p:cNvSpPr txBox="1"/>
          <p:nvPr/>
        </p:nvSpPr>
        <p:spPr>
          <a:xfrm rot="-5400000">
            <a:off x="606111" y="2012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solidFill>
                  <a:schemeClr val="tx2"/>
                </a:solidFill>
                <a:latin typeface="Calibri" panose="020F0502020204030204" pitchFamily="34" charset="0"/>
                <a:cs typeface="Calibri" panose="020F0502020204030204" pitchFamily="34" charset="0"/>
                <a:sym typeface="Arial"/>
              </a:rPr>
              <a:t>Résultats</a:t>
            </a:r>
            <a:r>
              <a:rPr lang="en-GB" sz="2400" b="1" dirty="0">
                <a:solidFill>
                  <a:schemeClr val="tx2"/>
                </a:solidFill>
                <a:latin typeface="Calibri" panose="020F0502020204030204" pitchFamily="34" charset="0"/>
                <a:cs typeface="Calibri" panose="020F0502020204030204" pitchFamily="34" charset="0"/>
                <a:sym typeface="Arial"/>
              </a:rPr>
              <a:t> de service</a:t>
            </a:r>
            <a:endParaRPr dirty="0">
              <a:solidFill>
                <a:schemeClr val="tx2"/>
              </a:solidFill>
              <a:latin typeface="Calibri" panose="020F0502020204030204" pitchFamily="34" charset="0"/>
              <a:cs typeface="Calibri" panose="020F0502020204030204" pitchFamily="34" charset="0"/>
            </a:endParaRPr>
          </a:p>
        </p:txBody>
      </p:sp>
      <p:sp>
        <p:nvSpPr>
          <p:cNvPr id="17" name="Google Shape;177;p7">
            <a:extLst>
              <a:ext uri="{FF2B5EF4-FFF2-40B4-BE49-F238E27FC236}">
                <a16:creationId xmlns:a16="http://schemas.microsoft.com/office/drawing/2014/main" id="{CA4FD178-6359-D9B7-2C20-10B885080241}"/>
              </a:ext>
            </a:extLst>
          </p:cNvPr>
          <p:cNvSpPr/>
          <p:nvPr/>
        </p:nvSpPr>
        <p:spPr>
          <a:xfrm>
            <a:off x="2899424" y="3253308"/>
            <a:ext cx="800100" cy="838200"/>
          </a:xfrm>
          <a:prstGeom prst="rect">
            <a:avLst/>
          </a:prstGeom>
          <a:noFill/>
          <a:ln>
            <a:noFill/>
          </a:ln>
        </p:spPr>
        <p:txBody>
          <a:bodyPr/>
          <a:lstStyle/>
          <a:p>
            <a:endParaRPr lang="en-GB"/>
          </a:p>
        </p:txBody>
      </p:sp>
      <p:sp>
        <p:nvSpPr>
          <p:cNvPr id="19" name="Google Shape;179;p7">
            <a:extLst>
              <a:ext uri="{FF2B5EF4-FFF2-40B4-BE49-F238E27FC236}">
                <a16:creationId xmlns:a16="http://schemas.microsoft.com/office/drawing/2014/main" id="{7647E25E-D667-58E0-D035-4D51B81BD2F1}"/>
              </a:ext>
            </a:extLst>
          </p:cNvPr>
          <p:cNvSpPr/>
          <p:nvPr/>
        </p:nvSpPr>
        <p:spPr>
          <a:xfrm>
            <a:off x="8892526" y="3271433"/>
            <a:ext cx="800100" cy="838200"/>
          </a:xfrm>
          <a:prstGeom prst="rect">
            <a:avLst/>
          </a:prstGeom>
          <a:noFill/>
          <a:ln>
            <a:noFill/>
          </a:ln>
        </p:spPr>
        <p:txBody>
          <a:bodyPr/>
          <a:lstStyle/>
          <a:p>
            <a:endParaRPr lang="en-GB"/>
          </a:p>
        </p:txBody>
      </p:sp>
      <p:sp>
        <p:nvSpPr>
          <p:cNvPr id="20" name="Google Shape;168;p7">
            <a:extLst>
              <a:ext uri="{FF2B5EF4-FFF2-40B4-BE49-F238E27FC236}">
                <a16:creationId xmlns:a16="http://schemas.microsoft.com/office/drawing/2014/main" id="{A814953C-09C8-72DB-F9CC-A72CEF118B18}"/>
              </a:ext>
            </a:extLst>
          </p:cNvPr>
          <p:cNvSpPr/>
          <p:nvPr/>
        </p:nvSpPr>
        <p:spPr>
          <a:xfrm>
            <a:off x="4923539"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SÉCURITÉ: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clients, les </a:t>
            </a:r>
            <a:r>
              <a:rPr lang="en-US" dirty="0" err="1">
                <a:solidFill>
                  <a:schemeClr val="lt1"/>
                </a:solidFill>
                <a:latin typeface="Calibri"/>
                <a:cs typeface="Calibri"/>
                <a:sym typeface="Calibri"/>
              </a:rPr>
              <a:t>travailleurs</a:t>
            </a:r>
            <a:r>
              <a:rPr lang="en-US" dirty="0">
                <a:solidFill>
                  <a:schemeClr val="lt1"/>
                </a:solidFill>
                <a:latin typeface="Calibri"/>
                <a:cs typeface="Calibri"/>
                <a:sym typeface="Calibri"/>
              </a:rPr>
              <a:t> et les </a:t>
            </a:r>
            <a:r>
              <a:rPr lang="en-US" dirty="0" err="1">
                <a:solidFill>
                  <a:schemeClr val="lt1"/>
                </a:solidFill>
                <a:latin typeface="Calibri"/>
                <a:cs typeface="Calibri"/>
                <a:sym typeface="Calibri"/>
              </a:rPr>
              <a:t>communautés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protégés </a:t>
            </a:r>
            <a:r>
              <a:rPr lang="en-US" dirty="0" err="1">
                <a:solidFill>
                  <a:schemeClr val="lt1"/>
                </a:solidFill>
                <a:latin typeface="Calibri"/>
                <a:cs typeface="Calibri"/>
                <a:sym typeface="Calibri"/>
              </a:rPr>
              <a:t>contre</a:t>
            </a:r>
            <a:r>
              <a:rPr lang="en-US" dirty="0">
                <a:solidFill>
                  <a:schemeClr val="lt1"/>
                </a:solidFill>
                <a:latin typeface="Calibri"/>
                <a:cs typeface="Calibri"/>
                <a:sym typeface="Calibri"/>
              </a:rPr>
              <a:t> les </a:t>
            </a:r>
            <a:r>
              <a:rPr lang="en-US" dirty="0" err="1">
                <a:solidFill>
                  <a:schemeClr val="lt1"/>
                </a:solidFill>
                <a:latin typeface="Calibri"/>
                <a:cs typeface="Calibri"/>
                <a:sym typeface="Calibri"/>
              </a:rPr>
              <a:t>risques</a:t>
            </a:r>
            <a:r>
              <a:rPr lang="en-US" dirty="0">
                <a:solidFill>
                  <a:schemeClr val="lt1"/>
                </a:solidFill>
                <a:latin typeface="Calibri"/>
                <a:cs typeface="Calibri"/>
                <a:sym typeface="Calibri"/>
              </a:rPr>
              <a:t> pour la </a:t>
            </a:r>
            <a:r>
              <a:rPr lang="en-US" dirty="0" err="1">
                <a:solidFill>
                  <a:schemeClr val="lt1"/>
                </a:solidFill>
                <a:latin typeface="Calibri"/>
                <a:cs typeface="Calibri"/>
                <a:sym typeface="Calibri"/>
              </a:rPr>
              <a:t>sécurité</a:t>
            </a:r>
            <a:r>
              <a:rPr lang="en-US" dirty="0">
                <a:solidFill>
                  <a:schemeClr val="lt1"/>
                </a:solidFill>
                <a:latin typeface="Calibri"/>
                <a:cs typeface="Calibri"/>
                <a:sym typeface="Calibri"/>
              </a:rPr>
              <a:t> et la </a:t>
            </a:r>
            <a:r>
              <a:rPr lang="en-US" dirty="0" err="1">
                <a:solidFill>
                  <a:schemeClr val="lt1"/>
                </a:solidFill>
                <a:latin typeface="Calibri"/>
                <a:cs typeface="Calibri"/>
                <a:sym typeface="Calibri"/>
              </a:rPr>
              <a:t>santé</a:t>
            </a:r>
            <a:endParaRPr lang="en-US" dirty="0">
              <a:solidFill>
                <a:schemeClr val="lt1"/>
              </a:solidFill>
              <a:latin typeface="Calibri"/>
              <a:cs typeface="Calibri"/>
              <a:sym typeface="Calibri"/>
            </a:endParaRPr>
          </a:p>
        </p:txBody>
      </p:sp>
      <p:sp>
        <p:nvSpPr>
          <p:cNvPr id="21" name="Google Shape;168;p7">
            <a:extLst>
              <a:ext uri="{FF2B5EF4-FFF2-40B4-BE49-F238E27FC236}">
                <a16:creationId xmlns:a16="http://schemas.microsoft.com/office/drawing/2014/main" id="{E0760E0E-11F8-95EB-E8D9-AB5405D8866D}"/>
              </a:ext>
            </a:extLst>
          </p:cNvPr>
          <p:cNvSpPr/>
          <p:nvPr/>
        </p:nvSpPr>
        <p:spPr>
          <a:xfrm>
            <a:off x="7934132" y="1144441"/>
            <a:ext cx="2828925" cy="2108867"/>
          </a:xfrm>
          <a:prstGeom prst="rect">
            <a:avLst/>
          </a:prstGeom>
          <a:solidFill>
            <a:schemeClr val="bg1">
              <a:lumMod val="8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solidFill>
                  <a:schemeClr val="lt1"/>
                </a:solidFill>
                <a:latin typeface="Calibri"/>
                <a:cs typeface="Calibri"/>
                <a:sym typeface="Calibri"/>
              </a:rPr>
              <a:t>DURABILITÉ: </a:t>
            </a:r>
            <a:endParaRPr b="1" dirty="0">
              <a:solidFill>
                <a:schemeClr val="lt1"/>
              </a:solidFill>
              <a:latin typeface="Calibri"/>
              <a:cs typeface="Calibri"/>
            </a:endParaRPr>
          </a:p>
          <a:p>
            <a:pPr>
              <a:lnSpc>
                <a:spcPts val="2200"/>
              </a:lnSpc>
              <a:spcAft>
                <a:spcPts val="600"/>
              </a:spcAft>
            </a:pPr>
            <a:r>
              <a:rPr lang="en-US" dirty="0">
                <a:solidFill>
                  <a:schemeClr val="lt1"/>
                </a:solidFill>
                <a:latin typeface="Calibri"/>
                <a:cs typeface="Calibri"/>
                <a:sym typeface="Calibri"/>
              </a:rPr>
              <a:t>Les services </a:t>
            </a:r>
            <a:r>
              <a:rPr lang="en-US" dirty="0" err="1">
                <a:solidFill>
                  <a:schemeClr val="lt1"/>
                </a:solidFill>
                <a:latin typeface="Calibri"/>
                <a:cs typeface="Calibri"/>
                <a:sym typeface="Calibri"/>
              </a:rPr>
              <a:t>sont</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fournis</a:t>
            </a:r>
            <a:r>
              <a:rPr lang="en-US" dirty="0">
                <a:solidFill>
                  <a:schemeClr val="lt1"/>
                </a:solidFill>
                <a:latin typeface="Calibri"/>
                <a:cs typeface="Calibri"/>
                <a:sym typeface="Calibri"/>
              </a:rPr>
              <a:t> de manière </a:t>
            </a:r>
            <a:r>
              <a:rPr lang="en-US" dirty="0" err="1">
                <a:solidFill>
                  <a:schemeClr val="lt1"/>
                </a:solidFill>
                <a:latin typeface="Calibri"/>
                <a:cs typeface="Calibri"/>
                <a:sym typeface="Calibri"/>
              </a:rPr>
              <a:t>fiable</a:t>
            </a:r>
            <a:r>
              <a:rPr lang="en-US" dirty="0">
                <a:solidFill>
                  <a:schemeClr val="lt1"/>
                </a:solidFill>
                <a:latin typeface="Calibri"/>
                <a:cs typeface="Calibri"/>
                <a:sym typeface="Calibri"/>
              </a:rPr>
              <a:t> grâce </a:t>
            </a:r>
            <a:r>
              <a:rPr lang="en-US" dirty="0" err="1">
                <a:solidFill>
                  <a:schemeClr val="lt1"/>
                </a:solidFill>
                <a:latin typeface="Calibri"/>
                <a:cs typeface="Calibri"/>
                <a:sym typeface="Calibri"/>
              </a:rPr>
              <a:t>à</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une</a:t>
            </a:r>
            <a:r>
              <a:rPr lang="en-US" dirty="0">
                <a:solidFill>
                  <a:schemeClr val="lt1"/>
                </a:solidFill>
                <a:latin typeface="Calibri"/>
                <a:cs typeface="Calibri"/>
                <a:sym typeface="Calibri"/>
              </a:rPr>
              <a:t> bonne gestion des </a:t>
            </a:r>
            <a:r>
              <a:rPr lang="en-US" dirty="0" err="1">
                <a:solidFill>
                  <a:schemeClr val="lt1"/>
                </a:solidFill>
                <a:latin typeface="Calibri"/>
                <a:cs typeface="Calibri"/>
                <a:sym typeface="Calibri"/>
              </a:rPr>
              <a:t>ressources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humaines</a:t>
            </a:r>
            <a:r>
              <a:rPr lang="en-US" dirty="0">
                <a:solidFill>
                  <a:schemeClr val="lt1"/>
                </a:solidFill>
                <a:latin typeface="Calibri"/>
                <a:cs typeface="Calibri"/>
                <a:sym typeface="Calibri"/>
              </a:rPr>
              <a:t>, </a:t>
            </a:r>
            <a:r>
              <a:rPr lang="en-US" dirty="0" err="1">
                <a:solidFill>
                  <a:schemeClr val="lt1"/>
                </a:solidFill>
                <a:latin typeface="Calibri"/>
                <a:cs typeface="Calibri"/>
                <a:sym typeface="Calibri"/>
              </a:rPr>
              <a:t>financières</a:t>
            </a:r>
            <a:r>
              <a:rPr lang="en-US" dirty="0">
                <a:solidFill>
                  <a:schemeClr val="lt1"/>
                </a:solidFill>
                <a:latin typeface="Calibri"/>
                <a:cs typeface="Calibri"/>
                <a:sym typeface="Calibri"/>
              </a:rPr>
              <a:t> et </a:t>
            </a:r>
            <a:r>
              <a:rPr lang="en-US" dirty="0" err="1">
                <a:solidFill>
                  <a:schemeClr val="lt1"/>
                </a:solidFill>
                <a:latin typeface="Calibri"/>
                <a:cs typeface="Calibri"/>
                <a:sym typeface="Calibri"/>
              </a:rPr>
              <a:t>naturelles</a:t>
            </a:r>
            <a:endParaRPr lang="en-US" dirty="0">
              <a:solidFill>
                <a:schemeClr val="lt1"/>
              </a:solidFill>
              <a:latin typeface="Calibri"/>
              <a:cs typeface="Calibri"/>
              <a:sym typeface="Calibri"/>
            </a:endParaRPr>
          </a:p>
        </p:txBody>
      </p:sp>
      <p:sp>
        <p:nvSpPr>
          <p:cNvPr id="22" name="Google Shape;168;p7">
            <a:extLst>
              <a:ext uri="{FF2B5EF4-FFF2-40B4-BE49-F238E27FC236}">
                <a16:creationId xmlns:a16="http://schemas.microsoft.com/office/drawing/2014/main" id="{549B5AEA-A7D9-F193-3755-55A3C1531719}"/>
              </a:ext>
            </a:extLst>
          </p:cNvPr>
          <p:cNvSpPr/>
          <p:nvPr/>
        </p:nvSpPr>
        <p:spPr>
          <a:xfrm>
            <a:off x="1923856"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RESPONSABILITÉ: </a:t>
            </a:r>
            <a:endParaRPr b="1" dirty="0">
              <a:latin typeface="Calibri"/>
              <a:cs typeface="Calibri"/>
            </a:endParaRPr>
          </a:p>
          <a:p>
            <a:pPr>
              <a:lnSpc>
                <a:spcPts val="2200"/>
              </a:lnSpc>
              <a:spcAft>
                <a:spcPts val="600"/>
              </a:spcAft>
            </a:pPr>
            <a:r>
              <a:rPr lang="en-US" dirty="0" err="1">
                <a:latin typeface="Calibri"/>
                <a:cs typeface="Calibri"/>
                <a:sym typeface="Calibri"/>
              </a:rPr>
              <a:t>L'autorité</a:t>
            </a:r>
            <a:r>
              <a:rPr lang="en-US" dirty="0">
                <a:latin typeface="Calibri"/>
                <a:cs typeface="Calibri"/>
                <a:sym typeface="Calibri"/>
              </a:rPr>
              <a:t> </a:t>
            </a:r>
            <a:r>
              <a:rPr lang="en-US" dirty="0" err="1">
                <a:latin typeface="Calibri"/>
                <a:cs typeface="Calibri"/>
                <a:sym typeface="Calibri"/>
              </a:rPr>
              <a:t>ou</a:t>
            </a:r>
            <a:r>
              <a:rPr lang="en-US" dirty="0">
                <a:latin typeface="Calibri"/>
                <a:cs typeface="Calibri"/>
                <a:sym typeface="Calibri"/>
              </a:rPr>
              <a:t> les </a:t>
            </a:r>
            <a:r>
              <a:rPr lang="en-US" dirty="0" err="1">
                <a:latin typeface="Calibri"/>
                <a:cs typeface="Calibri"/>
                <a:sym typeface="Calibri"/>
              </a:rPr>
              <a:t>autorités</a:t>
            </a:r>
            <a:r>
              <a:rPr lang="en-US" dirty="0">
                <a:latin typeface="Calibri"/>
                <a:cs typeface="Calibri"/>
                <a:sym typeface="Calibri"/>
              </a:rPr>
              <a:t> </a:t>
            </a:r>
            <a:r>
              <a:rPr lang="en-US" dirty="0" err="1">
                <a:latin typeface="Calibri"/>
                <a:cs typeface="Calibri"/>
                <a:sym typeface="Calibri"/>
              </a:rPr>
              <a:t>ont</a:t>
            </a:r>
            <a:r>
              <a:rPr lang="en-US" dirty="0">
                <a:latin typeface="Calibri"/>
                <a:cs typeface="Calibri"/>
                <a:sym typeface="Calibri"/>
              </a:rPr>
              <a:t> un </a:t>
            </a:r>
            <a:r>
              <a:rPr lang="en-US" dirty="0" err="1">
                <a:latin typeface="Calibri"/>
                <a:cs typeface="Calibri"/>
                <a:sym typeface="Calibri"/>
              </a:rPr>
              <a:t>mandat</a:t>
            </a:r>
            <a:r>
              <a:rPr lang="en-US" dirty="0">
                <a:latin typeface="Calibri"/>
                <a:cs typeface="Calibri"/>
                <a:sym typeface="Calibri"/>
              </a:rPr>
              <a:t> </a:t>
            </a:r>
            <a:r>
              <a:rPr lang="en-US" dirty="0" err="1">
                <a:latin typeface="Calibri"/>
                <a:cs typeface="Calibri"/>
                <a:sym typeface="Calibri"/>
              </a:rPr>
              <a:t>clair</a:t>
            </a:r>
            <a:r>
              <a:rPr lang="en-US" dirty="0">
                <a:latin typeface="Calibri"/>
                <a:cs typeface="Calibri"/>
                <a:sym typeface="Calibri"/>
              </a:rPr>
              <a:t> pour </a:t>
            </a:r>
            <a:r>
              <a:rPr lang="en-US" dirty="0" err="1">
                <a:latin typeface="Calibri"/>
                <a:cs typeface="Calibri"/>
                <a:sym typeface="Calibri"/>
              </a:rPr>
              <a:t>garantir</a:t>
            </a:r>
            <a:r>
              <a:rPr lang="en-US" dirty="0">
                <a:latin typeface="Calibri"/>
                <a:cs typeface="Calibri"/>
                <a:sym typeface="Calibri"/>
              </a:rPr>
              <a:t> des services </a:t>
            </a:r>
            <a:r>
              <a:rPr lang="en-US" dirty="0" err="1">
                <a:latin typeface="Calibri"/>
                <a:cs typeface="Calibri"/>
                <a:sym typeface="Calibri"/>
              </a:rPr>
              <a:t>d'assainissement</a:t>
            </a:r>
            <a:r>
              <a:rPr lang="en-US" dirty="0">
                <a:latin typeface="Calibri"/>
                <a:cs typeface="Calibri"/>
                <a:sym typeface="Calibri"/>
              </a:rPr>
              <a:t> </a:t>
            </a:r>
            <a:r>
              <a:rPr lang="en-US" dirty="0" err="1">
                <a:latin typeface="Calibri"/>
                <a:cs typeface="Calibri"/>
                <a:sym typeface="Calibri"/>
              </a:rPr>
              <a:t>inclusifs</a:t>
            </a:r>
            <a:r>
              <a:rPr lang="en-US" dirty="0">
                <a:latin typeface="Calibri"/>
                <a:cs typeface="Calibri"/>
                <a:sym typeface="Calibri"/>
              </a:rPr>
              <a:t> et </a:t>
            </a:r>
            <a:r>
              <a:rPr lang="en-US" dirty="0" err="1">
                <a:latin typeface="Calibri"/>
                <a:cs typeface="Calibri"/>
                <a:sym typeface="Calibri"/>
              </a:rPr>
              <a:t>sûrs</a:t>
            </a:r>
            <a:endParaRPr dirty="0">
              <a:latin typeface="Calibri"/>
              <a:cs typeface="Calibri"/>
            </a:endParaRPr>
          </a:p>
        </p:txBody>
      </p:sp>
      <p:sp>
        <p:nvSpPr>
          <p:cNvPr id="23" name="Google Shape;174;p7">
            <a:extLst>
              <a:ext uri="{FF2B5EF4-FFF2-40B4-BE49-F238E27FC236}">
                <a16:creationId xmlns:a16="http://schemas.microsoft.com/office/drawing/2014/main" id="{77EF3A5F-F856-4691-40C2-210AB485D34F}"/>
              </a:ext>
            </a:extLst>
          </p:cNvPr>
          <p:cNvSpPr txBox="1"/>
          <p:nvPr/>
        </p:nvSpPr>
        <p:spPr>
          <a:xfrm rot="-5400000">
            <a:off x="606111" y="3927657"/>
            <a:ext cx="1778434" cy="857056"/>
          </a:xfrm>
          <a:prstGeom prst="rect">
            <a:avLst/>
          </a:prstGeom>
          <a:noFill/>
          <a:ln>
            <a:noFill/>
          </a:ln>
        </p:spPr>
        <p:txBody>
          <a:bodyPr spcFirstLastPara="1" wrap="square" lIns="0" tIns="0" rIns="0" bIns="0" anchor="ctr" anchorCtr="0">
            <a:noAutofit/>
          </a:bodyPr>
          <a:lstStyle/>
          <a:p>
            <a:pPr marL="0" marR="0" lvl="0" indent="0" algn="ctr" rtl="0">
              <a:lnSpc>
                <a:spcPts val="2300"/>
              </a:lnSpc>
              <a:spcBef>
                <a:spcPts val="0"/>
              </a:spcBef>
              <a:spcAft>
                <a:spcPts val="0"/>
              </a:spcAft>
              <a:buNone/>
            </a:pPr>
            <a:r>
              <a:rPr lang="en-GB" sz="2400" b="1" dirty="0" err="1">
                <a:latin typeface="Calibri" panose="020F0502020204030204" pitchFamily="34" charset="0"/>
                <a:cs typeface="Calibri" panose="020F0502020204030204" pitchFamily="34" charset="0"/>
                <a:sym typeface="Arial"/>
              </a:rPr>
              <a:t>Fonctions</a:t>
            </a:r>
            <a:r>
              <a:rPr lang="en-GB" sz="2400" b="1" dirty="0">
                <a:latin typeface="Calibri" panose="020F0502020204030204" pitchFamily="34" charset="0"/>
                <a:cs typeface="Calibri" panose="020F0502020204030204" pitchFamily="34" charset="0"/>
                <a:sym typeface="Arial"/>
              </a:rPr>
              <a:t> du </a:t>
            </a:r>
            <a:r>
              <a:rPr lang="en-GB" sz="2400" b="1" dirty="0" err="1">
                <a:latin typeface="Calibri" panose="020F0502020204030204" pitchFamily="34" charset="0"/>
                <a:cs typeface="Calibri" panose="020F0502020204030204" pitchFamily="34" charset="0"/>
                <a:sym typeface="Arial"/>
              </a:rPr>
              <a:t>système</a:t>
            </a:r>
            <a:endParaRPr lang="en-GB" sz="2400" b="1" dirty="0">
              <a:latin typeface="Calibri" panose="020F0502020204030204" pitchFamily="34" charset="0"/>
              <a:cs typeface="Calibri" panose="020F0502020204030204" pitchFamily="34" charset="0"/>
              <a:sym typeface="Arial"/>
            </a:endParaRPr>
          </a:p>
        </p:txBody>
      </p:sp>
      <p:sp>
        <p:nvSpPr>
          <p:cNvPr id="24" name="Google Shape;168;p7">
            <a:extLst>
              <a:ext uri="{FF2B5EF4-FFF2-40B4-BE49-F238E27FC236}">
                <a16:creationId xmlns:a16="http://schemas.microsoft.com/office/drawing/2014/main" id="{F522C1F8-C5D7-0AB7-9FC7-2F58246CA264}"/>
              </a:ext>
            </a:extLst>
          </p:cNvPr>
          <p:cNvSpPr/>
          <p:nvPr/>
        </p:nvSpPr>
        <p:spPr>
          <a:xfrm>
            <a:off x="4923539"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OBLIGATION DE RENDRE COMPTE: </a:t>
            </a:r>
            <a:endParaRPr b="1" dirty="0">
              <a:latin typeface="Calibri"/>
              <a:cs typeface="Calibri"/>
            </a:endParaRPr>
          </a:p>
          <a:p>
            <a:pPr>
              <a:lnSpc>
                <a:spcPts val="2200"/>
              </a:lnSpc>
              <a:spcAft>
                <a:spcPts val="600"/>
              </a:spcAft>
            </a:pPr>
            <a:r>
              <a:rPr lang="en-US" dirty="0">
                <a:latin typeface="Calibri"/>
                <a:cs typeface="Calibri"/>
                <a:sym typeface="Calibri"/>
              </a:rPr>
              <a:t>La performance </a:t>
            </a:r>
            <a:r>
              <a:rPr lang="en-US" dirty="0" err="1">
                <a:latin typeface="Calibri"/>
                <a:cs typeface="Calibri"/>
                <a:sym typeface="Calibri"/>
              </a:rPr>
              <a:t>est</a:t>
            </a:r>
            <a:r>
              <a:rPr lang="en-US" dirty="0">
                <a:latin typeface="Calibri"/>
                <a:cs typeface="Calibri"/>
                <a:sym typeface="Calibri"/>
              </a:rPr>
              <a:t> </a:t>
            </a:r>
            <a:r>
              <a:rPr lang="en-US" dirty="0" err="1">
                <a:latin typeface="Calibri"/>
                <a:cs typeface="Calibri"/>
                <a:sym typeface="Calibri"/>
              </a:rPr>
              <a:t>surveillée</a:t>
            </a:r>
            <a:r>
              <a:rPr lang="en-US" dirty="0">
                <a:latin typeface="Calibri"/>
                <a:cs typeface="Calibri"/>
                <a:sym typeface="Calibri"/>
              </a:rPr>
              <a:t> de manière </a:t>
            </a:r>
            <a:r>
              <a:rPr lang="en-US" dirty="0" err="1">
                <a:latin typeface="Calibri"/>
                <a:cs typeface="Calibri"/>
                <a:sym typeface="Calibri"/>
              </a:rPr>
              <a:t>transparente</a:t>
            </a:r>
            <a:r>
              <a:rPr lang="en-US" dirty="0">
                <a:latin typeface="Calibri"/>
                <a:cs typeface="Calibri"/>
                <a:sym typeface="Calibri"/>
              </a:rPr>
              <a:t> et </a:t>
            </a:r>
            <a:r>
              <a:rPr lang="en-US" dirty="0" err="1">
                <a:latin typeface="Calibri"/>
                <a:cs typeface="Calibri"/>
                <a:sym typeface="Calibri"/>
              </a:rPr>
              <a:t>gérée</a:t>
            </a:r>
            <a:r>
              <a:rPr lang="en-US" dirty="0">
                <a:latin typeface="Calibri"/>
                <a:cs typeface="Calibri"/>
                <a:sym typeface="Calibri"/>
              </a:rPr>
              <a:t> avec des </a:t>
            </a:r>
            <a:r>
              <a:rPr lang="en-US" dirty="0" err="1">
                <a:latin typeface="Calibri"/>
                <a:cs typeface="Calibri"/>
                <a:sym typeface="Calibri"/>
              </a:rPr>
              <a:t>données</a:t>
            </a:r>
            <a:r>
              <a:rPr lang="en-US" dirty="0">
                <a:latin typeface="Calibri"/>
                <a:cs typeface="Calibri"/>
                <a:sym typeface="Calibri"/>
              </a:rPr>
              <a:t>, de la transparence et des </a:t>
            </a:r>
            <a:r>
              <a:rPr lang="en-US" dirty="0" err="1">
                <a:latin typeface="Calibri"/>
                <a:cs typeface="Calibri"/>
                <a:sym typeface="Calibri"/>
              </a:rPr>
              <a:t>incitations</a:t>
            </a:r>
            <a:endParaRPr lang="en-US" dirty="0">
              <a:latin typeface="Calibri"/>
              <a:cs typeface="Calibri"/>
              <a:sym typeface="Calibri"/>
            </a:endParaRPr>
          </a:p>
        </p:txBody>
      </p:sp>
      <p:sp>
        <p:nvSpPr>
          <p:cNvPr id="25" name="Google Shape;168;p7">
            <a:extLst>
              <a:ext uri="{FF2B5EF4-FFF2-40B4-BE49-F238E27FC236}">
                <a16:creationId xmlns:a16="http://schemas.microsoft.com/office/drawing/2014/main" id="{41E69445-8D5E-E3AE-34ED-CB978B7AF987}"/>
              </a:ext>
            </a:extLst>
          </p:cNvPr>
          <p:cNvSpPr/>
          <p:nvPr/>
        </p:nvSpPr>
        <p:spPr>
          <a:xfrm>
            <a:off x="7934132" y="3434757"/>
            <a:ext cx="2828925" cy="2426397"/>
          </a:xfrm>
          <a:prstGeom prst="rect">
            <a:avLst/>
          </a:prstGeom>
          <a:solidFill>
            <a:schemeClr val="bg2">
              <a:lumMod val="75000"/>
              <a:alpha val="15000"/>
            </a:schemeClr>
          </a:solidFill>
          <a:ln>
            <a:noFill/>
          </a:ln>
        </p:spPr>
        <p:txBody>
          <a:bodyPr spcFirstLastPara="1" wrap="square" lIns="91425" tIns="45700" rIns="91425" bIns="45700" anchor="t" anchorCtr="0">
            <a:noAutofit/>
          </a:bodyPr>
          <a:lstStyle/>
          <a:p>
            <a:pPr>
              <a:lnSpc>
                <a:spcPts val="2200"/>
              </a:lnSpc>
              <a:spcAft>
                <a:spcPts val="600"/>
              </a:spcAft>
            </a:pPr>
            <a:r>
              <a:rPr lang="en-GB" b="1" dirty="0">
                <a:latin typeface="Calibri"/>
                <a:cs typeface="Calibri"/>
                <a:sym typeface="Calibri"/>
              </a:rPr>
              <a:t>PLANIFICATION ET GESTION DES RESSOURCES: </a:t>
            </a:r>
            <a:endParaRPr b="1" dirty="0">
              <a:latin typeface="Calibri"/>
              <a:cs typeface="Calibri"/>
            </a:endParaRPr>
          </a:p>
          <a:p>
            <a:pPr>
              <a:lnSpc>
                <a:spcPts val="2200"/>
              </a:lnSpc>
              <a:spcAft>
                <a:spcPts val="600"/>
              </a:spcAft>
            </a:pPr>
            <a:r>
              <a:rPr lang="en-US" dirty="0">
                <a:latin typeface="Calibri"/>
                <a:cs typeface="Calibri"/>
                <a:sym typeface="Calibri"/>
              </a:rPr>
              <a:t>Les </a:t>
            </a:r>
            <a:r>
              <a:rPr lang="en-US" dirty="0" err="1">
                <a:latin typeface="Calibri"/>
                <a:cs typeface="Calibri"/>
                <a:sym typeface="Calibri"/>
              </a:rPr>
              <a:t>ressources</a:t>
            </a:r>
            <a:r>
              <a:rPr lang="en-US" dirty="0">
                <a:latin typeface="Calibri"/>
                <a:cs typeface="Calibri"/>
                <a:sym typeface="Calibri"/>
              </a:rPr>
              <a:t> </a:t>
            </a:r>
            <a:r>
              <a:rPr lang="en-US" dirty="0" err="1">
                <a:latin typeface="Calibri"/>
                <a:cs typeface="Calibri"/>
                <a:sym typeface="Calibri"/>
              </a:rPr>
              <a:t>sont</a:t>
            </a:r>
            <a:r>
              <a:rPr lang="en-US" dirty="0">
                <a:latin typeface="Calibri"/>
                <a:cs typeface="Calibri"/>
                <a:sym typeface="Calibri"/>
              </a:rPr>
              <a:t> </a:t>
            </a:r>
            <a:r>
              <a:rPr lang="en-US" dirty="0" err="1">
                <a:latin typeface="Calibri"/>
                <a:cs typeface="Calibri"/>
                <a:sym typeface="Calibri"/>
              </a:rPr>
              <a:t>gérées</a:t>
            </a:r>
            <a:r>
              <a:rPr lang="en-US" dirty="0">
                <a:latin typeface="Calibri"/>
                <a:cs typeface="Calibri"/>
                <a:sym typeface="Calibri"/>
              </a:rPr>
              <a:t> pour </a:t>
            </a:r>
            <a:r>
              <a:rPr lang="en-US" dirty="0" err="1">
                <a:latin typeface="Calibri"/>
                <a:cs typeface="Calibri"/>
                <a:sym typeface="Calibri"/>
              </a:rPr>
              <a:t>soutenir</a:t>
            </a:r>
            <a:r>
              <a:rPr lang="en-US" dirty="0">
                <a:latin typeface="Calibri"/>
                <a:cs typeface="Calibri"/>
                <a:sym typeface="Calibri"/>
              </a:rPr>
              <a:t> la mise </a:t>
            </a:r>
            <a:r>
              <a:rPr lang="en-US" dirty="0" err="1">
                <a:latin typeface="Calibri"/>
                <a:cs typeface="Calibri"/>
                <a:sym typeface="Calibri"/>
              </a:rPr>
              <a:t>en</a:t>
            </a:r>
            <a:r>
              <a:rPr lang="en-US" dirty="0">
                <a:latin typeface="Calibri"/>
                <a:cs typeface="Calibri"/>
                <a:sym typeface="Calibri"/>
              </a:rPr>
              <a:t> </a:t>
            </a:r>
            <a:r>
              <a:rPr lang="en-US" dirty="0" err="1">
                <a:latin typeface="Calibri"/>
                <a:cs typeface="Calibri"/>
                <a:sym typeface="Calibri"/>
              </a:rPr>
              <a:t>œuvre</a:t>
            </a:r>
            <a:r>
              <a:rPr lang="en-US" dirty="0">
                <a:latin typeface="Calibri"/>
                <a:cs typeface="Calibri"/>
                <a:sym typeface="Calibri"/>
              </a:rPr>
              <a:t> du </a:t>
            </a:r>
            <a:r>
              <a:rPr lang="en-US" dirty="0" err="1">
                <a:latin typeface="Calibri"/>
                <a:cs typeface="Calibri"/>
                <a:sym typeface="Calibri"/>
              </a:rPr>
              <a:t>mandat</a:t>
            </a:r>
            <a:r>
              <a:rPr lang="en-US" dirty="0">
                <a:latin typeface="Calibri"/>
                <a:cs typeface="Calibri"/>
                <a:sym typeface="Calibri"/>
              </a:rPr>
              <a:t> et </a:t>
            </a:r>
            <a:r>
              <a:rPr lang="en-US" dirty="0" err="1">
                <a:latin typeface="Calibri"/>
                <a:cs typeface="Calibri"/>
                <a:sym typeface="Calibri"/>
              </a:rPr>
              <a:t>atteindre</a:t>
            </a:r>
            <a:r>
              <a:rPr lang="en-US" dirty="0">
                <a:latin typeface="Calibri"/>
                <a:cs typeface="Calibri"/>
                <a:sym typeface="Calibri"/>
              </a:rPr>
              <a:t> les </a:t>
            </a:r>
            <a:r>
              <a:rPr lang="en-US" dirty="0" err="1">
                <a:latin typeface="Calibri"/>
                <a:cs typeface="Calibri"/>
                <a:sym typeface="Calibri"/>
              </a:rPr>
              <a:t>objectifs</a:t>
            </a:r>
            <a:r>
              <a:rPr lang="en-US" dirty="0">
                <a:latin typeface="Calibri"/>
                <a:cs typeface="Calibri"/>
                <a:sym typeface="Calibri"/>
              </a:rPr>
              <a:t> dans le temps et </a:t>
            </a:r>
            <a:r>
              <a:rPr lang="en-US" dirty="0" err="1">
                <a:latin typeface="Calibri"/>
                <a:cs typeface="Calibri"/>
                <a:sym typeface="Calibri"/>
              </a:rPr>
              <a:t>l'espace</a:t>
            </a:r>
            <a:endParaRPr lang="en-US" dirty="0">
              <a:latin typeface="Calibri"/>
              <a:cs typeface="Calibri"/>
              <a:sym typeface="Calibri"/>
            </a:endParaRPr>
          </a:p>
        </p:txBody>
      </p:sp>
    </p:spTree>
    <p:extLst>
      <p:ext uri="{BB962C8B-B14F-4D97-AF65-F5344CB8AC3E}">
        <p14:creationId xmlns:p14="http://schemas.microsoft.com/office/powerpoint/2010/main" val="11215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6" name="Google Shape;210;p10">
            <a:extLst>
              <a:ext uri="{FF2B5EF4-FFF2-40B4-BE49-F238E27FC236}">
                <a16:creationId xmlns:a16="http://schemas.microsoft.com/office/drawing/2014/main" id="{7AD86543-F093-DFC7-B42F-B875B7092BA6}"/>
              </a:ext>
            </a:extLst>
          </p:cNvPr>
          <p:cNvSpPr/>
          <p:nvPr/>
        </p:nvSpPr>
        <p:spPr>
          <a:xfrm>
            <a:off x="723900" y="1066800"/>
            <a:ext cx="10744199" cy="4571999"/>
          </a:xfrm>
          <a:prstGeom prst="roundRect">
            <a:avLst>
              <a:gd name="adj" fmla="val 3478"/>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8" name="Google Shape;211;p10">
            <a:extLst>
              <a:ext uri="{FF2B5EF4-FFF2-40B4-BE49-F238E27FC236}">
                <a16:creationId xmlns:a16="http://schemas.microsoft.com/office/drawing/2014/main" id="{6071B337-30E2-A5BE-38CD-E0FD2827D7EB}"/>
              </a:ext>
            </a:extLst>
          </p:cNvPr>
          <p:cNvSpPr txBox="1"/>
          <p:nvPr/>
        </p:nvSpPr>
        <p:spPr>
          <a:xfrm>
            <a:off x="3092815" y="1172505"/>
            <a:ext cx="6006367" cy="499792"/>
          </a:xfrm>
          <a:prstGeom prst="rect">
            <a:avLst/>
          </a:prstGeom>
          <a:noFill/>
          <a:ln>
            <a:noFill/>
          </a:ln>
        </p:spPr>
        <p:txBody>
          <a:bodyPr spcFirstLastPara="1" wrap="square" lIns="121900" tIns="121900" rIns="121900" bIns="121900" anchor="ctr" anchorCtr="0">
            <a:noAutofit/>
          </a:bodyPr>
          <a:lstStyle/>
          <a:p>
            <a:pPr lvl="0" algn="ctr">
              <a:lnSpc>
                <a:spcPct val="90000"/>
              </a:lnSpc>
              <a:buClr>
                <a:schemeClr val="dk1"/>
              </a:buClr>
              <a:buSzPts val="3200"/>
            </a:pPr>
            <a:r>
              <a:rPr lang="en-GB" sz="2800" b="1" dirty="0">
                <a:solidFill>
                  <a:schemeClr val="bg1"/>
                </a:solidFill>
                <a:latin typeface="Calibri" panose="020F0502020204030204" pitchFamily="34" charset="0"/>
                <a:ea typeface="Lato"/>
                <a:cs typeface="Calibri" panose="020F0502020204030204" pitchFamily="34" charset="0"/>
                <a:sym typeface="Lato"/>
              </a:rPr>
              <a:t>Avec </a:t>
            </a:r>
            <a:r>
              <a:rPr lang="en-GB" sz="2800" b="1" dirty="0" err="1">
                <a:solidFill>
                  <a:schemeClr val="bg1"/>
                </a:solidFill>
                <a:latin typeface="Calibri" panose="020F0502020204030204" pitchFamily="34" charset="0"/>
                <a:ea typeface="Lato"/>
                <a:cs typeface="Calibri" panose="020F0502020204030204" pitchFamily="34" charset="0"/>
                <a:sym typeface="Lato"/>
              </a:rPr>
              <a:t>une</a:t>
            </a:r>
            <a:r>
              <a:rPr lang="en-GB" sz="2800" b="1" dirty="0">
                <a:solidFill>
                  <a:schemeClr val="bg1"/>
                </a:solidFill>
                <a:latin typeface="Calibri" panose="020F0502020204030204" pitchFamily="34" charset="0"/>
                <a:ea typeface="Lato"/>
                <a:cs typeface="Calibri" panose="020F0502020204030204" pitchFamily="34" charset="0"/>
                <a:sym typeface="Lato"/>
              </a:rPr>
              <a:t> </a:t>
            </a:r>
            <a:r>
              <a:rPr lang="en-GB" sz="2800" b="1" dirty="0" err="1">
                <a:solidFill>
                  <a:schemeClr val="bg1"/>
                </a:solidFill>
                <a:latin typeface="Calibri" panose="020F0502020204030204" pitchFamily="34" charset="0"/>
                <a:ea typeface="Lato"/>
                <a:cs typeface="Calibri" panose="020F0502020204030204" pitchFamily="34" charset="0"/>
                <a:sym typeface="Lato"/>
              </a:rPr>
              <a:t>approche</a:t>
            </a:r>
            <a:r>
              <a:rPr lang="en-GB" sz="2800" b="1" dirty="0">
                <a:solidFill>
                  <a:schemeClr val="bg1"/>
                </a:solidFill>
                <a:latin typeface="Calibri" panose="020F0502020204030204" pitchFamily="34" charset="0"/>
                <a:ea typeface="Lato"/>
                <a:cs typeface="Calibri" panose="020F0502020204030204" pitchFamily="34" charset="0"/>
                <a:sym typeface="Lato"/>
              </a:rPr>
              <a:t> </a:t>
            </a:r>
            <a:r>
              <a:rPr lang="en-GB" sz="2800" b="1" dirty="0" err="1">
                <a:solidFill>
                  <a:schemeClr val="bg1"/>
                </a:solidFill>
                <a:latin typeface="Calibri" panose="020F0502020204030204" pitchFamily="34" charset="0"/>
                <a:ea typeface="Lato"/>
                <a:cs typeface="Calibri" panose="020F0502020204030204" pitchFamily="34" charset="0"/>
                <a:sym typeface="Lato"/>
              </a:rPr>
              <a:t>conventionnelle</a:t>
            </a:r>
            <a:r>
              <a:rPr lang="en-GB" sz="2800" b="1" dirty="0">
                <a:solidFill>
                  <a:schemeClr val="bg1"/>
                </a:solidFill>
                <a:latin typeface="Calibri" panose="020F0502020204030204" pitchFamily="34" charset="0"/>
                <a:ea typeface="Lato"/>
                <a:cs typeface="Calibri" panose="020F0502020204030204" pitchFamily="34" charset="0"/>
                <a:sym typeface="Lato"/>
              </a:rPr>
              <a:t>...</a:t>
            </a:r>
          </a:p>
        </p:txBody>
      </p:sp>
      <p:sp>
        <p:nvSpPr>
          <p:cNvPr id="9" name="Google Shape;212;p10">
            <a:extLst>
              <a:ext uri="{FF2B5EF4-FFF2-40B4-BE49-F238E27FC236}">
                <a16:creationId xmlns:a16="http://schemas.microsoft.com/office/drawing/2014/main" id="{EAC35DF9-5AF8-249B-DEBB-64E2C4325766}"/>
              </a:ext>
            </a:extLst>
          </p:cNvPr>
          <p:cNvSpPr/>
          <p:nvPr/>
        </p:nvSpPr>
        <p:spPr>
          <a:xfrm>
            <a:off x="1222112" y="1805157"/>
            <a:ext cx="9634072"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err="1">
                <a:solidFill>
                  <a:schemeClr val="tx2"/>
                </a:solidFill>
                <a:latin typeface="Calibri" panose="020F0502020204030204" pitchFamily="34" charset="0"/>
                <a:ea typeface="Lato"/>
                <a:cs typeface="Calibri" panose="020F0502020204030204" pitchFamily="34" charset="0"/>
                <a:sym typeface="Lato"/>
              </a:rPr>
              <a:t>Autorité</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ayant</a:t>
            </a:r>
            <a:r>
              <a:rPr lang="en-US" dirty="0">
                <a:solidFill>
                  <a:schemeClr val="tx2"/>
                </a:solidFill>
                <a:latin typeface="Calibri" panose="020F0502020204030204" pitchFamily="34" charset="0"/>
                <a:ea typeface="Lato"/>
                <a:cs typeface="Calibri" panose="020F0502020204030204" pitchFamily="34" charset="0"/>
                <a:sym typeface="Lato"/>
              </a:rPr>
              <a:t> un </a:t>
            </a:r>
            <a:r>
              <a:rPr lang="en-US" dirty="0" err="1">
                <a:solidFill>
                  <a:schemeClr val="tx2"/>
                </a:solidFill>
                <a:latin typeface="Calibri" panose="020F0502020204030204" pitchFamily="34" charset="0"/>
                <a:ea typeface="Lato"/>
                <a:cs typeface="Calibri" panose="020F0502020204030204" pitchFamily="34" charset="0"/>
                <a:sym typeface="Lato"/>
              </a:rPr>
              <a:t>mandat</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légal</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uniquement</a:t>
            </a:r>
            <a:r>
              <a:rPr lang="en-US" dirty="0">
                <a:solidFill>
                  <a:schemeClr val="tx2"/>
                </a:solidFill>
                <a:latin typeface="Calibri" panose="020F0502020204030204" pitchFamily="34" charset="0"/>
                <a:ea typeface="Lato"/>
                <a:cs typeface="Calibri" panose="020F0502020204030204" pitchFamily="34" charset="0"/>
                <a:sym typeface="Lato"/>
              </a:rPr>
              <a:t> pour les zones </a:t>
            </a:r>
            <a:r>
              <a:rPr lang="en-US" dirty="0" err="1">
                <a:solidFill>
                  <a:schemeClr val="tx2"/>
                </a:solidFill>
                <a:latin typeface="Calibri" panose="020F0502020204030204" pitchFamily="34" charset="0"/>
                <a:ea typeface="Lato"/>
                <a:cs typeface="Calibri" panose="020F0502020204030204" pitchFamily="34" charset="0"/>
                <a:sym typeface="Lato"/>
              </a:rPr>
              <a:t>conventionnelles</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raccordées</a:t>
            </a:r>
            <a:r>
              <a:rPr lang="en-US" dirty="0">
                <a:solidFill>
                  <a:schemeClr val="tx2"/>
                </a:solidFill>
                <a:latin typeface="Calibri" panose="020F0502020204030204" pitchFamily="34" charset="0"/>
                <a:ea typeface="Lato"/>
                <a:cs typeface="Calibri" panose="020F0502020204030204" pitchFamily="34" charset="0"/>
                <a:sym typeface="Lato"/>
              </a:rPr>
              <a:t> au </a:t>
            </a:r>
            <a:r>
              <a:rPr lang="en-US" dirty="0" err="1">
                <a:solidFill>
                  <a:schemeClr val="tx2"/>
                </a:solidFill>
                <a:latin typeface="Calibri" panose="020F0502020204030204" pitchFamily="34" charset="0"/>
                <a:ea typeface="Lato"/>
                <a:cs typeface="Calibri" panose="020F0502020204030204" pitchFamily="34" charset="0"/>
                <a:sym typeface="Lato"/>
              </a:rPr>
              <a:t>réseau</a:t>
            </a:r>
            <a:r>
              <a:rPr lang="en-US" dirty="0">
                <a:solidFill>
                  <a:schemeClr val="tx2"/>
                </a:solidFill>
                <a:latin typeface="Calibri" panose="020F0502020204030204" pitchFamily="34" charset="0"/>
                <a:ea typeface="Lato"/>
                <a:cs typeface="Calibri" panose="020F0502020204030204" pitchFamily="34" charset="0"/>
                <a:sym typeface="Lato"/>
              </a:rPr>
              <a:t> </a:t>
            </a:r>
            <a:r>
              <a:rPr lang="en-US" dirty="0" err="1">
                <a:solidFill>
                  <a:schemeClr val="tx2"/>
                </a:solidFill>
                <a:latin typeface="Calibri" panose="020F0502020204030204" pitchFamily="34" charset="0"/>
                <a:ea typeface="Lato"/>
                <a:cs typeface="Calibri" panose="020F0502020204030204" pitchFamily="34" charset="0"/>
                <a:sym typeface="Lato"/>
              </a:rPr>
              <a:t>d'égouts</a:t>
            </a:r>
            <a:r>
              <a:rPr lang="en-US" dirty="0">
                <a:solidFill>
                  <a:schemeClr val="tx2"/>
                </a:solidFill>
                <a:latin typeface="Calibri" panose="020F0502020204030204" pitchFamily="34" charset="0"/>
                <a:ea typeface="Lato"/>
                <a:cs typeface="Calibri" panose="020F0502020204030204" pitchFamily="34" charset="0"/>
                <a:sym typeface="Lato"/>
              </a:rPr>
              <a:t>, les services sur site </a:t>
            </a:r>
            <a:r>
              <a:rPr lang="en-US" dirty="0" err="1">
                <a:solidFill>
                  <a:schemeClr val="tx2"/>
                </a:solidFill>
                <a:latin typeface="Calibri" panose="020F0502020204030204" pitchFamily="34" charset="0"/>
                <a:ea typeface="Lato"/>
                <a:cs typeface="Calibri" panose="020F0502020204030204" pitchFamily="34" charset="0"/>
                <a:sym typeface="Lato"/>
              </a:rPr>
              <a:t>exclus</a:t>
            </a:r>
            <a:r>
              <a:rPr lang="en-US" dirty="0">
                <a:solidFill>
                  <a:schemeClr val="tx2"/>
                </a:solidFill>
                <a:latin typeface="Calibri" panose="020F0502020204030204" pitchFamily="34" charset="0"/>
                <a:ea typeface="Lato"/>
                <a:cs typeface="Calibri" panose="020F0502020204030204" pitchFamily="34" charset="0"/>
                <a:sym typeface="Lato"/>
              </a:rPr>
              <a:t> du </a:t>
            </a:r>
            <a:r>
              <a:rPr lang="en-US" dirty="0" err="1">
                <a:solidFill>
                  <a:schemeClr val="tx2"/>
                </a:solidFill>
                <a:latin typeface="Calibri" panose="020F0502020204030204" pitchFamily="34" charset="0"/>
                <a:ea typeface="Lato"/>
                <a:cs typeface="Calibri" panose="020F0502020204030204" pitchFamily="34" charset="0"/>
                <a:sym typeface="Lato"/>
              </a:rPr>
              <a:t>mandat</a:t>
            </a:r>
            <a:endParaRPr lang="en-US" dirty="0">
              <a:solidFill>
                <a:schemeClr val="tx2"/>
              </a:solidFill>
              <a:latin typeface="Calibri" panose="020F0502020204030204" pitchFamily="34" charset="0"/>
              <a:ea typeface="Lato"/>
              <a:cs typeface="Calibri" panose="020F0502020204030204" pitchFamily="34" charset="0"/>
              <a:sym typeface="Lato"/>
            </a:endParaRPr>
          </a:p>
        </p:txBody>
      </p:sp>
      <p:sp>
        <p:nvSpPr>
          <p:cNvPr id="39" name="Google Shape;212;p10">
            <a:extLst>
              <a:ext uri="{FF2B5EF4-FFF2-40B4-BE49-F238E27FC236}">
                <a16:creationId xmlns:a16="http://schemas.microsoft.com/office/drawing/2014/main" id="{E602EACE-49E9-6CDC-7CF6-C4D2D0BCD696}"/>
              </a:ext>
            </a:extLst>
          </p:cNvPr>
          <p:cNvSpPr/>
          <p:nvPr/>
        </p:nvSpPr>
        <p:spPr>
          <a:xfrm>
            <a:off x="1222111" y="2390875"/>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err="1">
                <a:solidFill>
                  <a:schemeClr val="tx2"/>
                </a:solidFill>
                <a:latin typeface="Calibri" panose="020F0502020204030204" pitchFamily="34" charset="0"/>
                <a:cs typeface="Calibri" panose="020F0502020204030204" pitchFamily="34" charset="0"/>
                <a:sym typeface="Lato"/>
              </a:rPr>
              <a:t>Autorité</a:t>
            </a:r>
            <a:r>
              <a:rPr lang="en-US" dirty="0">
                <a:solidFill>
                  <a:schemeClr val="tx2"/>
                </a:solidFill>
                <a:latin typeface="Calibri" panose="020F0502020204030204" pitchFamily="34" charset="0"/>
                <a:cs typeface="Calibri" panose="020F0502020204030204" pitchFamily="34" charset="0"/>
                <a:sym typeface="Lato"/>
              </a:rPr>
              <a:t> non </a:t>
            </a:r>
            <a:r>
              <a:rPr lang="en-US" dirty="0" err="1">
                <a:solidFill>
                  <a:schemeClr val="tx2"/>
                </a:solidFill>
                <a:latin typeface="Calibri" panose="020F0502020204030204" pitchFamily="34" charset="0"/>
                <a:cs typeface="Calibri" panose="020F0502020204030204" pitchFamily="34" charset="0"/>
                <a:sym typeface="Lato"/>
              </a:rPr>
              <a:t>censé</a:t>
            </a:r>
            <a:r>
              <a:rPr lang="en-US" dirty="0">
                <a:solidFill>
                  <a:schemeClr val="tx2"/>
                </a:solidFill>
                <a:latin typeface="Calibri" panose="020F0502020204030204" pitchFamily="34" charset="0"/>
                <a:cs typeface="Calibri" panose="020F0502020204030204" pitchFamily="34" charset="0"/>
                <a:sym typeface="Lato"/>
              </a:rPr>
              <a:t>(e) </a:t>
            </a:r>
            <a:r>
              <a:rPr lang="en-US" dirty="0" err="1">
                <a:solidFill>
                  <a:schemeClr val="tx2"/>
                </a:solidFill>
                <a:latin typeface="Calibri" panose="020F0502020204030204" pitchFamily="34" charset="0"/>
                <a:cs typeface="Calibri" panose="020F0502020204030204" pitchFamily="34" charset="0"/>
                <a:sym typeface="Lato"/>
              </a:rPr>
              <a:t>planifier</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investir</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ou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desservir</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l'ensemble</a:t>
            </a:r>
            <a:r>
              <a:rPr lang="en-US" dirty="0">
                <a:solidFill>
                  <a:schemeClr val="tx2"/>
                </a:solidFill>
                <a:latin typeface="Calibri" panose="020F0502020204030204" pitchFamily="34" charset="0"/>
                <a:cs typeface="Calibri" panose="020F0502020204030204" pitchFamily="34" charset="0"/>
                <a:sym typeface="Lato"/>
              </a:rPr>
              <a:t> de la population de la </a:t>
            </a:r>
            <a:r>
              <a:rPr lang="en-US" dirty="0" err="1">
                <a:solidFill>
                  <a:schemeClr val="tx2"/>
                </a:solidFill>
                <a:latin typeface="Calibri" panose="020F0502020204030204" pitchFamily="34" charset="0"/>
                <a:cs typeface="Calibri" panose="020F0502020204030204" pitchFamily="34" charset="0"/>
                <a:sym typeface="Lato"/>
              </a:rPr>
              <a:t>ville</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0" name="Google Shape;212;p10">
            <a:extLst>
              <a:ext uri="{FF2B5EF4-FFF2-40B4-BE49-F238E27FC236}">
                <a16:creationId xmlns:a16="http://schemas.microsoft.com/office/drawing/2014/main" id="{2ECBCD08-2DF9-1428-3986-1039BFD5FE08}"/>
              </a:ext>
            </a:extLst>
          </p:cNvPr>
          <p:cNvSpPr/>
          <p:nvPr/>
        </p:nvSpPr>
        <p:spPr>
          <a:xfrm>
            <a:off x="1222111" y="29817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Les </a:t>
            </a:r>
            <a:r>
              <a:rPr lang="en-US" dirty="0" err="1">
                <a:solidFill>
                  <a:schemeClr val="tx2"/>
                </a:solidFill>
                <a:latin typeface="Calibri" panose="020F0502020204030204" pitchFamily="34" charset="0"/>
                <a:cs typeface="Calibri" panose="020F0502020204030204" pitchFamily="34" charset="0"/>
                <a:sym typeface="Lato"/>
              </a:rPr>
              <a:t>régulateurs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utilisent</a:t>
            </a:r>
            <a:r>
              <a:rPr lang="en-US" dirty="0">
                <a:solidFill>
                  <a:schemeClr val="tx2"/>
                </a:solidFill>
                <a:latin typeface="Calibri" panose="020F0502020204030204" pitchFamily="34" charset="0"/>
                <a:cs typeface="Calibri" panose="020F0502020204030204" pitchFamily="34" charset="0"/>
                <a:sym typeface="Lato"/>
              </a:rPr>
              <a:t> des </a:t>
            </a:r>
            <a:r>
              <a:rPr lang="en-US" dirty="0" err="1">
                <a:solidFill>
                  <a:schemeClr val="tx2"/>
                </a:solidFill>
                <a:latin typeface="Calibri" panose="020F0502020204030204" pitchFamily="34" charset="0"/>
                <a:cs typeface="Calibri" panose="020F0502020204030204" pitchFamily="34" charset="0"/>
                <a:sym typeface="Lato"/>
              </a:rPr>
              <a:t>indicateurs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clés</a:t>
            </a:r>
            <a:r>
              <a:rPr lang="en-US" dirty="0">
                <a:solidFill>
                  <a:schemeClr val="tx2"/>
                </a:solidFill>
                <a:latin typeface="Calibri" panose="020F0502020204030204" pitchFamily="34" charset="0"/>
                <a:cs typeface="Calibri" panose="020F0502020204030204" pitchFamily="34" charset="0"/>
                <a:sym typeface="Lato"/>
              </a:rPr>
              <a:t> de performance </a:t>
            </a:r>
            <a:r>
              <a:rPr lang="en-US" dirty="0" err="1">
                <a:solidFill>
                  <a:schemeClr val="tx2"/>
                </a:solidFill>
                <a:latin typeface="Calibri" panose="020F0502020204030204" pitchFamily="34" charset="0"/>
                <a:cs typeface="Calibri" panose="020F0502020204030204" pitchFamily="34" charset="0"/>
                <a:sym typeface="Lato"/>
              </a:rPr>
              <a:t>nominaux</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couvrant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uniquement</a:t>
            </a:r>
            <a:r>
              <a:rPr lang="en-US" dirty="0">
                <a:solidFill>
                  <a:schemeClr val="tx2"/>
                </a:solidFill>
                <a:latin typeface="Calibri" panose="020F0502020204030204" pitchFamily="34" charset="0"/>
                <a:cs typeface="Calibri" panose="020F0502020204030204" pitchFamily="34" charset="0"/>
                <a:sym typeface="Lato"/>
              </a:rPr>
              <a:t> les services </a:t>
            </a:r>
            <a:r>
              <a:rPr lang="en-US" dirty="0" err="1">
                <a:solidFill>
                  <a:schemeClr val="tx2"/>
                </a:solidFill>
                <a:latin typeface="Calibri" panose="020F0502020204030204" pitchFamily="34" charset="0"/>
                <a:cs typeface="Calibri" panose="020F0502020204030204" pitchFamily="34" charset="0"/>
                <a:sym typeface="Lato"/>
              </a:rPr>
              <a:t>raccordés</a:t>
            </a:r>
            <a:r>
              <a:rPr lang="en-US" dirty="0">
                <a:solidFill>
                  <a:schemeClr val="tx2"/>
                </a:solidFill>
                <a:latin typeface="Calibri" panose="020F0502020204030204" pitchFamily="34" charset="0"/>
                <a:cs typeface="Calibri" panose="020F0502020204030204" pitchFamily="34" charset="0"/>
                <a:sym typeface="Lato"/>
              </a:rPr>
              <a:t> au </a:t>
            </a:r>
            <a:r>
              <a:rPr lang="en-US" dirty="0" err="1">
                <a:solidFill>
                  <a:schemeClr val="tx2"/>
                </a:solidFill>
                <a:latin typeface="Calibri" panose="020F0502020204030204" pitchFamily="34" charset="0"/>
                <a:cs typeface="Calibri" panose="020F0502020204030204" pitchFamily="34" charset="0"/>
                <a:sym typeface="Lato"/>
              </a:rPr>
              <a:t>réseau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d'égouts</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1" name="Google Shape;212;p10">
            <a:extLst>
              <a:ext uri="{FF2B5EF4-FFF2-40B4-BE49-F238E27FC236}">
                <a16:creationId xmlns:a16="http://schemas.microsoft.com/office/drawing/2014/main" id="{30171281-CA8A-B2D4-0BA4-09A93FC80F92}"/>
              </a:ext>
            </a:extLst>
          </p:cNvPr>
          <p:cNvSpPr/>
          <p:nvPr/>
        </p:nvSpPr>
        <p:spPr>
          <a:xfrm>
            <a:off x="1222111" y="35700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La </a:t>
            </a:r>
            <a:r>
              <a:rPr lang="en-US" dirty="0" err="1">
                <a:solidFill>
                  <a:schemeClr val="tx2"/>
                </a:solidFill>
                <a:latin typeface="Calibri" panose="020F0502020204030204" pitchFamily="34" charset="0"/>
                <a:cs typeface="Calibri" panose="020F0502020204030204" pitchFamily="34" charset="0"/>
                <a:sym typeface="Lato"/>
              </a:rPr>
              <a:t>responsabilité</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en</a:t>
            </a:r>
            <a:r>
              <a:rPr lang="en-US" dirty="0">
                <a:solidFill>
                  <a:schemeClr val="tx2"/>
                </a:solidFill>
                <a:latin typeface="Calibri" panose="020F0502020204030204" pitchFamily="34" charset="0"/>
                <a:cs typeface="Calibri" panose="020F0502020204030204" pitchFamily="34" charset="0"/>
                <a:sym typeface="Lato"/>
              </a:rPr>
              <a:t> matière de performance </a:t>
            </a:r>
            <a:r>
              <a:rPr lang="en-US" dirty="0" err="1">
                <a:solidFill>
                  <a:schemeClr val="tx2"/>
                </a:solidFill>
                <a:latin typeface="Calibri" panose="020F0502020204030204" pitchFamily="34" charset="0"/>
                <a:cs typeface="Calibri" panose="020F0502020204030204" pitchFamily="34" charset="0"/>
                <a:sym typeface="Lato"/>
              </a:rPr>
              <a:t>ou</a:t>
            </a:r>
            <a:r>
              <a:rPr lang="en-US" dirty="0">
                <a:solidFill>
                  <a:schemeClr val="tx2"/>
                </a:solidFill>
                <a:latin typeface="Calibri" panose="020F0502020204030204" pitchFamily="34" charset="0"/>
                <a:cs typeface="Calibri" panose="020F0502020204030204" pitchFamily="34" charset="0"/>
                <a:sym typeface="Lato"/>
              </a:rPr>
              <a:t> de </a:t>
            </a:r>
            <a:r>
              <a:rPr lang="en-US" dirty="0" err="1">
                <a:solidFill>
                  <a:schemeClr val="tx2"/>
                </a:solidFill>
                <a:latin typeface="Calibri" panose="020F0502020204030204" pitchFamily="34" charset="0"/>
                <a:cs typeface="Calibri" panose="020F0502020204030204" pitchFamily="34" charset="0"/>
                <a:sym typeface="Lato"/>
              </a:rPr>
              <a:t>tarifs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est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limitée</a:t>
            </a:r>
            <a:r>
              <a:rPr lang="en-US" dirty="0">
                <a:solidFill>
                  <a:schemeClr val="tx2"/>
                </a:solidFill>
                <a:latin typeface="Calibri" panose="020F0502020204030204" pitchFamily="34" charset="0"/>
                <a:cs typeface="Calibri" panose="020F0502020204030204" pitchFamily="34" charset="0"/>
                <a:sym typeface="Lato"/>
              </a:rPr>
              <a:t>.</a:t>
            </a:r>
          </a:p>
        </p:txBody>
      </p:sp>
      <p:sp>
        <p:nvSpPr>
          <p:cNvPr id="42" name="Google Shape;212;p10">
            <a:extLst>
              <a:ext uri="{FF2B5EF4-FFF2-40B4-BE49-F238E27FC236}">
                <a16:creationId xmlns:a16="http://schemas.microsoft.com/office/drawing/2014/main" id="{DC209FCB-9185-F522-9EC2-9EE1718E1D6F}"/>
              </a:ext>
            </a:extLst>
          </p:cNvPr>
          <p:cNvSpPr/>
          <p:nvPr/>
        </p:nvSpPr>
        <p:spPr>
          <a:xfrm>
            <a:off x="1222111" y="4158367"/>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solidFill>
                  <a:schemeClr val="tx2"/>
                </a:solidFill>
                <a:latin typeface="Calibri" panose="020F0502020204030204" pitchFamily="34" charset="0"/>
                <a:cs typeface="Calibri" panose="020F0502020204030204" pitchFamily="34" charset="0"/>
                <a:sym typeface="Lato"/>
              </a:rPr>
              <a:t>Les </a:t>
            </a:r>
            <a:r>
              <a:rPr lang="en-US" dirty="0" err="1">
                <a:solidFill>
                  <a:schemeClr val="tx2"/>
                </a:solidFill>
                <a:latin typeface="Calibri" panose="020F0502020204030204" pitchFamily="34" charset="0"/>
                <a:cs typeface="Calibri" panose="020F0502020204030204" pitchFamily="34" charset="0"/>
                <a:sym typeface="Lato"/>
              </a:rPr>
              <a:t>financements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gouvernementaux</a:t>
            </a:r>
            <a:r>
              <a:rPr lang="en-US" dirty="0">
                <a:solidFill>
                  <a:schemeClr val="tx2"/>
                </a:solidFill>
                <a:latin typeface="Calibri" panose="020F0502020204030204" pitchFamily="34" charset="0"/>
                <a:cs typeface="Calibri" panose="020F0502020204030204" pitchFamily="34" charset="0"/>
                <a:sym typeface="Lato"/>
              </a:rPr>
              <a:t> et </a:t>
            </a:r>
            <a:r>
              <a:rPr lang="en-US" dirty="0" err="1">
                <a:solidFill>
                  <a:schemeClr val="tx2"/>
                </a:solidFill>
                <a:latin typeface="Calibri" panose="020F0502020204030204" pitchFamily="34" charset="0"/>
                <a:cs typeface="Calibri" panose="020F0502020204030204" pitchFamily="34" charset="0"/>
                <a:sym typeface="Lato"/>
              </a:rPr>
              <a:t>concessionnaires</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sont</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axés</a:t>
            </a:r>
            <a:r>
              <a:rPr lang="en-US" dirty="0">
                <a:solidFill>
                  <a:schemeClr val="tx2"/>
                </a:solidFill>
                <a:latin typeface="Calibri" panose="020F0502020204030204" pitchFamily="34" charset="0"/>
                <a:cs typeface="Calibri" panose="020F0502020204030204" pitchFamily="34" charset="0"/>
                <a:sym typeface="Lato"/>
              </a:rPr>
              <a:t> sur les services </a:t>
            </a:r>
            <a:r>
              <a:rPr lang="en-US" dirty="0" err="1">
                <a:solidFill>
                  <a:schemeClr val="tx2"/>
                </a:solidFill>
                <a:latin typeface="Calibri" panose="020F0502020204030204" pitchFamily="34" charset="0"/>
                <a:cs typeface="Calibri" panose="020F0502020204030204" pitchFamily="34" charset="0"/>
                <a:sym typeface="Lato"/>
              </a:rPr>
              <a:t>raccordés</a:t>
            </a:r>
            <a:r>
              <a:rPr lang="en-US" dirty="0">
                <a:solidFill>
                  <a:schemeClr val="tx2"/>
                </a:solidFill>
                <a:latin typeface="Calibri" panose="020F0502020204030204" pitchFamily="34" charset="0"/>
                <a:cs typeface="Calibri" panose="020F0502020204030204" pitchFamily="34" charset="0"/>
                <a:sym typeface="Lato"/>
              </a:rPr>
              <a:t> au </a:t>
            </a:r>
            <a:r>
              <a:rPr lang="en-US" dirty="0" err="1">
                <a:solidFill>
                  <a:schemeClr val="tx2"/>
                </a:solidFill>
                <a:latin typeface="Calibri" panose="020F0502020204030204" pitchFamily="34" charset="0"/>
                <a:cs typeface="Calibri" panose="020F0502020204030204" pitchFamily="34" charset="0"/>
                <a:sym typeface="Lato"/>
              </a:rPr>
              <a:t>réseau</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d'égouts</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43" name="Google Shape;212;p10">
            <a:extLst>
              <a:ext uri="{FF2B5EF4-FFF2-40B4-BE49-F238E27FC236}">
                <a16:creationId xmlns:a16="http://schemas.microsoft.com/office/drawing/2014/main" id="{8036494C-6939-41FC-CC30-EFC0541284F2}"/>
              </a:ext>
            </a:extLst>
          </p:cNvPr>
          <p:cNvSpPr/>
          <p:nvPr/>
        </p:nvSpPr>
        <p:spPr>
          <a:xfrm>
            <a:off x="1222111" y="4756252"/>
            <a:ext cx="9634071" cy="499791"/>
          </a:xfrm>
          <a:prstGeom prst="roundRect">
            <a:avLst>
              <a:gd name="adj" fmla="val 10000"/>
            </a:avLst>
          </a:prstGeom>
          <a:solidFill>
            <a:schemeClr val="tx2">
              <a:lumMod val="20000"/>
              <a:lumOff val="8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lnSpc>
                <a:spcPts val="1300"/>
              </a:lnSpc>
            </a:pPr>
            <a:r>
              <a:rPr lang="en-US" dirty="0">
                <a:solidFill>
                  <a:schemeClr val="tx2"/>
                </a:solidFill>
                <a:latin typeface="Calibri" panose="020F0502020204030204" pitchFamily="34" charset="0"/>
                <a:cs typeface="Calibri" panose="020F0502020204030204" pitchFamily="34" charset="0"/>
                <a:sym typeface="Lato"/>
              </a:rPr>
              <a:t>Les allocations </a:t>
            </a:r>
            <a:r>
              <a:rPr lang="en-US" dirty="0" err="1">
                <a:solidFill>
                  <a:schemeClr val="tx2"/>
                </a:solidFill>
                <a:latin typeface="Calibri" panose="020F0502020204030204" pitchFamily="34" charset="0"/>
                <a:cs typeface="Calibri" panose="020F0502020204030204" pitchFamily="34" charset="0"/>
                <a:sym typeface="Lato"/>
              </a:rPr>
              <a:t>financières</a:t>
            </a:r>
            <a:r>
              <a:rPr lang="en-US" dirty="0">
                <a:solidFill>
                  <a:schemeClr val="tx2"/>
                </a:solidFill>
                <a:latin typeface="Calibri" panose="020F0502020204030204" pitchFamily="34" charset="0"/>
                <a:cs typeface="Calibri" panose="020F0502020204030204" pitchFamily="34" charset="0"/>
                <a:sym typeface="Lato"/>
              </a:rPr>
              <a:t> ne </a:t>
            </a:r>
            <a:r>
              <a:rPr lang="en-US" dirty="0" err="1">
                <a:solidFill>
                  <a:schemeClr val="tx2"/>
                </a:solidFill>
                <a:latin typeface="Calibri" panose="020F0502020204030204" pitchFamily="34" charset="0"/>
                <a:cs typeface="Calibri" panose="020F0502020204030204" pitchFamily="34" charset="0"/>
                <a:sym typeface="Lato"/>
              </a:rPr>
              <a:t>sont</a:t>
            </a:r>
            <a:r>
              <a:rPr lang="en-US" dirty="0">
                <a:solidFill>
                  <a:schemeClr val="tx2"/>
                </a:solidFill>
                <a:latin typeface="Calibri" panose="020F0502020204030204" pitchFamily="34" charset="0"/>
                <a:cs typeface="Calibri" panose="020F0502020204030204" pitchFamily="34" charset="0"/>
                <a:sym typeface="Lato"/>
              </a:rPr>
              <a:t> pas </a:t>
            </a:r>
            <a:r>
              <a:rPr lang="en-US" dirty="0" err="1">
                <a:solidFill>
                  <a:schemeClr val="tx2"/>
                </a:solidFill>
                <a:latin typeface="Calibri" panose="020F0502020204030204" pitchFamily="34" charset="0"/>
                <a:cs typeface="Calibri" panose="020F0502020204030204" pitchFamily="34" charset="0"/>
                <a:sym typeface="Lato"/>
              </a:rPr>
              <a:t>basées</a:t>
            </a:r>
            <a:r>
              <a:rPr lang="en-US" dirty="0">
                <a:solidFill>
                  <a:schemeClr val="tx2"/>
                </a:solidFill>
                <a:latin typeface="Calibri" panose="020F0502020204030204" pitchFamily="34" charset="0"/>
                <a:cs typeface="Calibri" panose="020F0502020204030204" pitchFamily="34" charset="0"/>
                <a:sym typeface="Lato"/>
              </a:rPr>
              <a:t> sur </a:t>
            </a:r>
            <a:r>
              <a:rPr lang="en-US" dirty="0" err="1">
                <a:solidFill>
                  <a:schemeClr val="tx2"/>
                </a:solidFill>
                <a:latin typeface="Calibri" panose="020F0502020204030204" pitchFamily="34" charset="0"/>
                <a:cs typeface="Calibri" panose="020F0502020204030204" pitchFamily="34" charset="0"/>
                <a:sym typeface="Lato"/>
              </a:rPr>
              <a:t>l'efficacité</a:t>
            </a:r>
            <a:r>
              <a:rPr lang="en-US" dirty="0">
                <a:solidFill>
                  <a:schemeClr val="tx2"/>
                </a:solidFill>
                <a:latin typeface="Calibri" panose="020F0502020204030204" pitchFamily="34" charset="0"/>
                <a:cs typeface="Calibri" panose="020F0502020204030204" pitchFamily="34" charset="0"/>
                <a:sym typeface="Lato"/>
              </a:rPr>
              <a:t>, </a:t>
            </a:r>
            <a:r>
              <a:rPr lang="en-US" dirty="0" err="1">
                <a:solidFill>
                  <a:schemeClr val="tx2"/>
                </a:solidFill>
                <a:latin typeface="Calibri" panose="020F0502020204030204" pitchFamily="34" charset="0"/>
                <a:cs typeface="Calibri" panose="020F0502020204030204" pitchFamily="34" charset="0"/>
                <a:sym typeface="Lato"/>
              </a:rPr>
              <a:t>l'inclusivité</a:t>
            </a:r>
            <a:r>
              <a:rPr lang="en-US" dirty="0">
                <a:solidFill>
                  <a:schemeClr val="tx2"/>
                </a:solidFill>
                <a:latin typeface="Calibri" panose="020F0502020204030204" pitchFamily="34" charset="0"/>
                <a:cs typeface="Calibri" panose="020F0502020204030204" pitchFamily="34" charset="0"/>
                <a:sym typeface="Lato"/>
              </a:rPr>
              <a:t>, la performance et les </a:t>
            </a:r>
            <a:r>
              <a:rPr lang="en-US" dirty="0" err="1">
                <a:solidFill>
                  <a:schemeClr val="tx2"/>
                </a:solidFill>
                <a:latin typeface="Calibri" panose="020F0502020204030204" pitchFamily="34" charset="0"/>
                <a:cs typeface="Calibri" panose="020F0502020204030204" pitchFamily="34" charset="0"/>
                <a:sym typeface="Lato"/>
              </a:rPr>
              <a:t>priorités</a:t>
            </a:r>
            <a:r>
              <a:rPr lang="en-US" dirty="0">
                <a:solidFill>
                  <a:schemeClr val="tx2"/>
                </a:solidFill>
                <a:latin typeface="Calibri" panose="020F0502020204030204" pitchFamily="34" charset="0"/>
                <a:cs typeface="Calibri" panose="020F0502020204030204" pitchFamily="34" charset="0"/>
                <a:sym typeface="Lato"/>
              </a:rPr>
              <a:t> du </a:t>
            </a:r>
            <a:r>
              <a:rPr lang="en-US" dirty="0" err="1">
                <a:solidFill>
                  <a:schemeClr val="tx2"/>
                </a:solidFill>
                <a:latin typeface="Calibri" panose="020F0502020204030204" pitchFamily="34" charset="0"/>
                <a:cs typeface="Calibri" panose="020F0502020204030204" pitchFamily="34" charset="0"/>
                <a:sym typeface="Lato"/>
              </a:rPr>
              <a:t>secteur</a:t>
            </a:r>
            <a:endParaRPr lang="en-US" dirty="0">
              <a:solidFill>
                <a:schemeClr val="tx2"/>
              </a:solidFill>
              <a:latin typeface="Calibri" panose="020F0502020204030204" pitchFamily="34" charset="0"/>
              <a:cs typeface="Calibri" panose="020F0502020204030204" pitchFamily="34" charset="0"/>
              <a:sym typeface="Lato"/>
            </a:endParaRPr>
          </a:p>
        </p:txBody>
      </p:sp>
      <p:sp>
        <p:nvSpPr>
          <p:cNvPr id="3" name="Title 1">
            <a:extLst>
              <a:ext uri="{FF2B5EF4-FFF2-40B4-BE49-F238E27FC236}">
                <a16:creationId xmlns:a16="http://schemas.microsoft.com/office/drawing/2014/main" id="{B5E6E247-3046-346E-73C1-1458F641462C}"/>
              </a:ext>
            </a:extLst>
          </p:cNvPr>
          <p:cNvSpPr txBox="1">
            <a:spLocks/>
          </p:cNvSpPr>
          <p:nvPr/>
        </p:nvSpPr>
        <p:spPr>
          <a:xfrm>
            <a:off x="723900" y="368053"/>
            <a:ext cx="9563100" cy="518508"/>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sont</a:t>
            </a:r>
            <a:r>
              <a:rPr lang="en-US" sz="3200" b="1" dirty="0">
                <a:solidFill>
                  <a:schemeClr val="tx2"/>
                </a:solidFill>
                <a:latin typeface="Calibri" panose="020F0502020204030204" pitchFamily="34" charset="0"/>
              </a:rPr>
              <a:t> les </a:t>
            </a:r>
            <a:r>
              <a:rPr lang="en-US" sz="3200" b="1" dirty="0" err="1">
                <a:solidFill>
                  <a:schemeClr val="tx2"/>
                </a:solidFill>
                <a:latin typeface="Calibri" panose="020F0502020204030204" pitchFamily="34" charset="0"/>
              </a:rPr>
              <a:t>résultats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typiques</a:t>
            </a:r>
            <a:r>
              <a:rPr lang="en-US" sz="3200" b="1" dirty="0">
                <a:solidFill>
                  <a:schemeClr val="tx2"/>
                </a:solidFill>
                <a:latin typeface="Calibri" panose="020F0502020204030204" pitchFamily="34" charset="0"/>
              </a:rPr>
              <a:t> de la « routine » ?</a:t>
            </a:r>
          </a:p>
        </p:txBody>
      </p:sp>
    </p:spTree>
    <p:extLst>
      <p:ext uri="{BB962C8B-B14F-4D97-AF65-F5344CB8AC3E}">
        <p14:creationId xmlns:p14="http://schemas.microsoft.com/office/powerpoint/2010/main" val="36115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39" grpId="0" animBg="1"/>
      <p:bldP spid="40" grpId="0" animBg="1"/>
      <p:bldP spid="41" grpId="0" animBg="1"/>
      <p:bldP spid="42" grpId="0" animBg="1"/>
      <p:bldP spid="43"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9477375"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Quels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résultats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peuvent</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découler</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d'une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approche</a:t>
            </a:r>
            <a:r>
              <a:rPr lang="en-US" sz="3200" b="1" dirty="0">
                <a:solidFill>
                  <a:schemeClr val="tx2"/>
                </a:solidFill>
                <a:latin typeface="Calibri" panose="020F0502020204030204" pitchFamily="34" charset="0"/>
              </a:rPr>
              <a:t> CWIS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44" name="Google Shape;210;p10">
            <a:extLst>
              <a:ext uri="{FF2B5EF4-FFF2-40B4-BE49-F238E27FC236}">
                <a16:creationId xmlns:a16="http://schemas.microsoft.com/office/drawing/2014/main" id="{1ABFF4AD-1810-364F-C3BD-50A5ED83207E}"/>
              </a:ext>
            </a:extLst>
          </p:cNvPr>
          <p:cNvSpPr/>
          <p:nvPr/>
        </p:nvSpPr>
        <p:spPr>
          <a:xfrm>
            <a:off x="723900" y="1066800"/>
            <a:ext cx="10744200" cy="4571999"/>
          </a:xfrm>
          <a:prstGeom prst="roundRect">
            <a:avLst>
              <a:gd name="adj" fmla="val 2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45" name="Google Shape;211;p10">
            <a:extLst>
              <a:ext uri="{FF2B5EF4-FFF2-40B4-BE49-F238E27FC236}">
                <a16:creationId xmlns:a16="http://schemas.microsoft.com/office/drawing/2014/main" id="{BD696302-F7A7-C1EE-D63D-45316EB39B50}"/>
              </a:ext>
            </a:extLst>
          </p:cNvPr>
          <p:cNvSpPr txBox="1"/>
          <p:nvPr/>
        </p:nvSpPr>
        <p:spPr>
          <a:xfrm>
            <a:off x="723900" y="1219201"/>
            <a:ext cx="10440100" cy="499792"/>
          </a:xfrm>
          <a:prstGeom prst="rect">
            <a:avLst/>
          </a:prstGeom>
          <a:noFill/>
          <a:ln>
            <a:noFill/>
          </a:ln>
        </p:spPr>
        <p:txBody>
          <a:bodyPr spcFirstLastPara="1" wrap="square" lIns="121900" tIns="121900" rIns="121900" bIns="121900" anchor="ctr" anchorCtr="0">
            <a:noAutofit/>
          </a:bodyPr>
          <a:lstStyle/>
          <a:p>
            <a:pPr lvl="0" algn="ctr">
              <a:lnSpc>
                <a:spcPct val="90000"/>
              </a:lnSpc>
              <a:buClr>
                <a:schemeClr val="dk1"/>
              </a:buClr>
              <a:buSzPts val="3200"/>
            </a:pPr>
            <a:r>
              <a:rPr lang="en-GB" sz="2800" b="1" dirty="0">
                <a:latin typeface="Calibri" panose="020F0502020204030204" pitchFamily="34" charset="0"/>
                <a:ea typeface="Lato"/>
                <a:cs typeface="Calibri" panose="020F0502020204030204" pitchFamily="34" charset="0"/>
                <a:sym typeface="Lato"/>
              </a:rPr>
              <a:t>Avec </a:t>
            </a:r>
            <a:r>
              <a:rPr lang="en-GB" sz="2800" b="1" dirty="0" err="1">
                <a:latin typeface="Calibri" panose="020F0502020204030204" pitchFamily="34" charset="0"/>
                <a:ea typeface="Lato"/>
                <a:cs typeface="Calibri" panose="020F0502020204030204" pitchFamily="34" charset="0"/>
                <a:sym typeface="Lato"/>
              </a:rPr>
              <a:t>une</a:t>
            </a:r>
            <a:r>
              <a:rPr lang="en-GB" sz="2800" b="1" dirty="0">
                <a:latin typeface="Calibri" panose="020F0502020204030204" pitchFamily="34" charset="0"/>
                <a:ea typeface="Lato"/>
                <a:cs typeface="Calibri" panose="020F0502020204030204" pitchFamily="34" charset="0"/>
                <a:sym typeface="Lato"/>
              </a:rPr>
              <a:t> </a:t>
            </a:r>
            <a:r>
              <a:rPr lang="en-GB" sz="2800" b="1" dirty="0" err="1">
                <a:latin typeface="Calibri" panose="020F0502020204030204" pitchFamily="34" charset="0"/>
                <a:ea typeface="Lato"/>
                <a:cs typeface="Calibri" panose="020F0502020204030204" pitchFamily="34" charset="0"/>
                <a:sym typeface="Lato"/>
              </a:rPr>
              <a:t>approche</a:t>
            </a:r>
            <a:r>
              <a:rPr lang="en-GB" sz="2800" b="1" dirty="0">
                <a:latin typeface="Calibri" panose="020F0502020204030204" pitchFamily="34" charset="0"/>
                <a:ea typeface="Lato"/>
                <a:cs typeface="Calibri" panose="020F0502020204030204" pitchFamily="34" charset="0"/>
                <a:sym typeface="Lato"/>
              </a:rPr>
              <a:t> CWIS…</a:t>
            </a:r>
          </a:p>
        </p:txBody>
      </p:sp>
      <p:sp>
        <p:nvSpPr>
          <p:cNvPr id="46" name="Google Shape;212;p10">
            <a:extLst>
              <a:ext uri="{FF2B5EF4-FFF2-40B4-BE49-F238E27FC236}">
                <a16:creationId xmlns:a16="http://schemas.microsoft.com/office/drawing/2014/main" id="{810C1065-B81B-FD35-9D85-C0AAB6E2A048}"/>
              </a:ext>
            </a:extLst>
          </p:cNvPr>
          <p:cNvSpPr/>
          <p:nvPr/>
        </p:nvSpPr>
        <p:spPr>
          <a:xfrm>
            <a:off x="1028000" y="180515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autorités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publiques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responsables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doivent</a:t>
            </a:r>
            <a:r>
              <a:rPr lang="en-US" dirty="0">
                <a:latin typeface="Calibri" panose="020F0502020204030204" pitchFamily="34" charset="0"/>
                <a:ea typeface="Lato"/>
                <a:cs typeface="Calibri" panose="020F0502020204030204" pitchFamily="34" charset="0"/>
                <a:sym typeface="Lato"/>
              </a:rPr>
              <a:t> assumer le </a:t>
            </a:r>
            <a:r>
              <a:rPr lang="en-US" dirty="0" err="1">
                <a:latin typeface="Calibri" panose="020F0502020204030204" pitchFamily="34" charset="0"/>
                <a:ea typeface="Lato"/>
                <a:cs typeface="Calibri" panose="020F0502020204030204" pitchFamily="34" charset="0"/>
                <a:sym typeface="Lato"/>
              </a:rPr>
              <a:t>mandat</a:t>
            </a:r>
            <a:r>
              <a:rPr lang="en-US" dirty="0">
                <a:latin typeface="Calibri" panose="020F0502020204030204" pitchFamily="34" charset="0"/>
                <a:ea typeface="Lato"/>
                <a:cs typeface="Calibri" panose="020F0502020204030204" pitchFamily="34" charset="0"/>
                <a:sym typeface="Lato"/>
              </a:rPr>
              <a:t> des </a:t>
            </a:r>
            <a:r>
              <a:rPr lang="en-US" dirty="0" err="1">
                <a:latin typeface="Calibri" panose="020F0502020204030204" pitchFamily="34" charset="0"/>
                <a:ea typeface="Lato"/>
                <a:cs typeface="Calibri" panose="020F0502020204030204" pitchFamily="34" charset="0"/>
                <a:sym typeface="Lato"/>
              </a:rPr>
              <a:t>résultats</a:t>
            </a:r>
            <a:r>
              <a:rPr lang="en-US" dirty="0">
                <a:latin typeface="Calibri" panose="020F0502020204030204" pitchFamily="34" charset="0"/>
                <a:ea typeface="Lato"/>
                <a:cs typeface="Calibri" panose="020F0502020204030204" pitchFamily="34" charset="0"/>
                <a:sym typeface="Lato"/>
              </a:rPr>
              <a:t> de service pour </a:t>
            </a:r>
            <a:r>
              <a:rPr lang="en-US" dirty="0" err="1">
                <a:latin typeface="Calibri" panose="020F0502020204030204" pitchFamily="34" charset="0"/>
                <a:ea typeface="Lato"/>
                <a:cs typeface="Calibri" panose="020F0502020204030204" pitchFamily="34" charset="0"/>
                <a:sym typeface="Lato"/>
              </a:rPr>
              <a:t>tous</a:t>
            </a:r>
            <a:endParaRPr lang="en-US" dirty="0">
              <a:latin typeface="Calibri" panose="020F0502020204030204" pitchFamily="34" charset="0"/>
              <a:ea typeface="Lato"/>
              <a:cs typeface="Calibri" panose="020F0502020204030204" pitchFamily="34" charset="0"/>
              <a:sym typeface="Lato"/>
            </a:endParaRPr>
          </a:p>
        </p:txBody>
      </p:sp>
      <p:sp>
        <p:nvSpPr>
          <p:cNvPr id="47" name="Google Shape;212;p10">
            <a:extLst>
              <a:ext uri="{FF2B5EF4-FFF2-40B4-BE49-F238E27FC236}">
                <a16:creationId xmlns:a16="http://schemas.microsoft.com/office/drawing/2014/main" id="{A090AD1F-5A2A-F7A0-FF5A-0F9ED798A47D}"/>
              </a:ext>
            </a:extLst>
          </p:cNvPr>
          <p:cNvSpPr/>
          <p:nvPr/>
        </p:nvSpPr>
        <p:spPr>
          <a:xfrm>
            <a:off x="1028000" y="2390875"/>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La participation du </a:t>
            </a:r>
            <a:r>
              <a:rPr lang="en-US" dirty="0" err="1">
                <a:latin typeface="Calibri" panose="020F0502020204030204" pitchFamily="34" charset="0"/>
                <a:ea typeface="Lato"/>
                <a:cs typeface="Calibri" panose="020F0502020204030204" pitchFamily="34" charset="0"/>
                <a:sym typeface="Lato"/>
              </a:rPr>
              <a:t>secteur</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privé</a:t>
            </a:r>
            <a:r>
              <a:rPr lang="en-US" dirty="0">
                <a:latin typeface="Calibri" panose="020F0502020204030204" pitchFamily="34" charset="0"/>
                <a:ea typeface="Lato"/>
                <a:cs typeface="Calibri" panose="020F0502020204030204" pitchFamily="34" charset="0"/>
                <a:sym typeface="Lato"/>
              </a:rPr>
              <a:t> se </a:t>
            </a:r>
            <a:r>
              <a:rPr lang="en-US" dirty="0" err="1">
                <a:latin typeface="Calibri" panose="020F0502020204030204" pitchFamily="34" charset="0"/>
                <a:ea typeface="Lato"/>
                <a:cs typeface="Calibri" panose="020F0502020204030204" pitchFamily="34" charset="0"/>
                <a:sym typeface="Lato"/>
              </a:rPr>
              <a:t>déroule</a:t>
            </a:r>
            <a:r>
              <a:rPr lang="en-US" dirty="0">
                <a:latin typeface="Calibri" panose="020F0502020204030204" pitchFamily="34" charset="0"/>
                <a:ea typeface="Lato"/>
                <a:cs typeface="Calibri" panose="020F0502020204030204" pitchFamily="34" charset="0"/>
                <a:sym typeface="Lato"/>
              </a:rPr>
              <a:t> dans le cadre </a:t>
            </a:r>
            <a:r>
              <a:rPr lang="en-US" dirty="0" err="1">
                <a:latin typeface="Calibri" panose="020F0502020204030204" pitchFamily="34" charset="0"/>
                <a:ea typeface="Lato"/>
                <a:cs typeface="Calibri" panose="020F0502020204030204" pitchFamily="34" charset="0"/>
                <a:sym typeface="Lato"/>
              </a:rPr>
              <a:t>institutionnel</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clair</a:t>
            </a:r>
            <a:endParaRPr lang="en-US" dirty="0">
              <a:latin typeface="Calibri" panose="020F0502020204030204" pitchFamily="34" charset="0"/>
              <a:ea typeface="Lato"/>
              <a:cs typeface="Calibri" panose="020F0502020204030204" pitchFamily="34" charset="0"/>
              <a:sym typeface="Lato"/>
            </a:endParaRPr>
          </a:p>
        </p:txBody>
      </p:sp>
      <p:sp>
        <p:nvSpPr>
          <p:cNvPr id="48" name="Google Shape;212;p10">
            <a:extLst>
              <a:ext uri="{FF2B5EF4-FFF2-40B4-BE49-F238E27FC236}">
                <a16:creationId xmlns:a16="http://schemas.microsoft.com/office/drawing/2014/main" id="{6351FFD7-12B9-9391-6734-23376602C606}"/>
              </a:ext>
            </a:extLst>
          </p:cNvPr>
          <p:cNvSpPr/>
          <p:nvPr/>
        </p:nvSpPr>
        <p:spPr>
          <a:xfrm>
            <a:off x="1028000" y="29817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a:t>
            </a:r>
            <a:r>
              <a:rPr lang="en-US" dirty="0" err="1">
                <a:latin typeface="Calibri" panose="020F0502020204030204" pitchFamily="34" charset="0"/>
                <a:ea typeface="Lato"/>
                <a:cs typeface="Calibri" panose="020F0502020204030204" pitchFamily="34" charset="0"/>
                <a:sym typeface="Lato"/>
              </a:rPr>
              <a:t>résultats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surveillés</a:t>
            </a:r>
            <a:r>
              <a:rPr lang="en-US" dirty="0">
                <a:latin typeface="Calibri" panose="020F0502020204030204" pitchFamily="34" charset="0"/>
                <a:ea typeface="Lato"/>
                <a:cs typeface="Calibri" panose="020F0502020204030204" pitchFamily="34" charset="0"/>
                <a:sym typeface="Lato"/>
              </a:rPr>
              <a:t> et les </a:t>
            </a:r>
            <a:r>
              <a:rPr lang="en-US" dirty="0" err="1">
                <a:latin typeface="Calibri" panose="020F0502020204030204" pitchFamily="34" charset="0"/>
                <a:ea typeface="Lato"/>
                <a:cs typeface="Calibri" panose="020F0502020204030204" pitchFamily="34" charset="0"/>
                <a:sym typeface="Lato"/>
              </a:rPr>
              <a:t>autorités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tenues </a:t>
            </a:r>
            <a:r>
              <a:rPr lang="en-US" dirty="0" err="1">
                <a:latin typeface="Calibri" panose="020F0502020204030204" pitchFamily="34" charset="0"/>
                <a:ea typeface="Lato"/>
                <a:cs typeface="Calibri" panose="020F0502020204030204" pitchFamily="34" charset="0"/>
                <a:sym typeface="Lato"/>
              </a:rPr>
              <a:t>responsables</a:t>
            </a:r>
            <a:r>
              <a:rPr lang="en-US" dirty="0">
                <a:latin typeface="Calibri" panose="020F0502020204030204" pitchFamily="34" charset="0"/>
                <a:ea typeface="Lato"/>
                <a:cs typeface="Calibri" panose="020F0502020204030204" pitchFamily="34" charset="0"/>
                <a:sym typeface="Lato"/>
              </a:rPr>
              <a:t> des </a:t>
            </a:r>
            <a:r>
              <a:rPr lang="en-US" dirty="0" err="1">
                <a:latin typeface="Calibri" panose="020F0502020204030204" pitchFamily="34" charset="0"/>
                <a:ea typeface="Lato"/>
                <a:cs typeface="Calibri" panose="020F0502020204030204" pitchFamily="34" charset="0"/>
                <a:sym typeface="Lato"/>
              </a:rPr>
              <a:t>indicateurs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clés</a:t>
            </a:r>
            <a:r>
              <a:rPr lang="en-US" dirty="0">
                <a:latin typeface="Calibri" panose="020F0502020204030204" pitchFamily="34" charset="0"/>
                <a:ea typeface="Lato"/>
                <a:cs typeface="Calibri" panose="020F0502020204030204" pitchFamily="34" charset="0"/>
                <a:sym typeface="Lato"/>
              </a:rPr>
              <a:t> de performance</a:t>
            </a:r>
          </a:p>
        </p:txBody>
      </p:sp>
      <p:sp>
        <p:nvSpPr>
          <p:cNvPr id="49" name="Google Shape;212;p10">
            <a:extLst>
              <a:ext uri="{FF2B5EF4-FFF2-40B4-BE49-F238E27FC236}">
                <a16:creationId xmlns:a16="http://schemas.microsoft.com/office/drawing/2014/main" id="{5D2D0ABA-B0B0-A6EA-DF96-6C4EFEA83290}"/>
              </a:ext>
            </a:extLst>
          </p:cNvPr>
          <p:cNvSpPr/>
          <p:nvPr/>
        </p:nvSpPr>
        <p:spPr>
          <a:xfrm>
            <a:off x="1028000" y="35700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De </a:t>
            </a:r>
            <a:r>
              <a:rPr lang="en-US" dirty="0" err="1">
                <a:latin typeface="Calibri" panose="020F0502020204030204" pitchFamily="34" charset="0"/>
                <a:ea typeface="Lato"/>
                <a:cs typeface="Calibri" panose="020F0502020204030204" pitchFamily="34" charset="0"/>
                <a:sym typeface="Lato"/>
              </a:rPr>
              <a:t>l'espace</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est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créé</a:t>
            </a:r>
            <a:r>
              <a:rPr lang="en-US" dirty="0">
                <a:latin typeface="Calibri" panose="020F0502020204030204" pitchFamily="34" charset="0"/>
                <a:ea typeface="Lato"/>
                <a:cs typeface="Calibri" panose="020F0502020204030204" pitchFamily="34" charset="0"/>
                <a:sym typeface="Lato"/>
              </a:rPr>
              <a:t> pour des </a:t>
            </a:r>
            <a:r>
              <a:rPr lang="en-US" dirty="0" err="1">
                <a:latin typeface="Calibri" panose="020F0502020204030204" pitchFamily="34" charset="0"/>
                <a:ea typeface="Lato"/>
                <a:cs typeface="Calibri" panose="020F0502020204030204" pitchFamily="34" charset="0"/>
                <a:sym typeface="Lato"/>
              </a:rPr>
              <a:t>améliorations</a:t>
            </a:r>
            <a:r>
              <a:rPr lang="en-US" dirty="0">
                <a:latin typeface="Calibri" panose="020F0502020204030204" pitchFamily="34" charset="0"/>
                <a:ea typeface="Lato"/>
                <a:cs typeface="Calibri" panose="020F0502020204030204" pitchFamily="34" charset="0"/>
                <a:sym typeface="Lato"/>
              </a:rPr>
              <a:t>, des technologies </a:t>
            </a:r>
            <a:r>
              <a:rPr lang="en-US" dirty="0" err="1">
                <a:latin typeface="Calibri" panose="020F0502020204030204" pitchFamily="34" charset="0"/>
                <a:ea typeface="Lato"/>
                <a:cs typeface="Calibri" panose="020F0502020204030204" pitchFamily="34" charset="0"/>
                <a:sym typeface="Lato"/>
              </a:rPr>
              <a:t>innovantes</a:t>
            </a:r>
            <a:r>
              <a:rPr lang="en-US" dirty="0">
                <a:latin typeface="Calibri" panose="020F0502020204030204" pitchFamily="34" charset="0"/>
                <a:ea typeface="Lato"/>
                <a:cs typeface="Calibri" panose="020F0502020204030204" pitchFamily="34" charset="0"/>
                <a:sym typeface="Lato"/>
              </a:rPr>
              <a:t> et des </a:t>
            </a:r>
            <a:r>
              <a:rPr lang="en-US" dirty="0" err="1">
                <a:latin typeface="Calibri" panose="020F0502020204030204" pitchFamily="34" charset="0"/>
                <a:ea typeface="Lato"/>
                <a:cs typeface="Calibri" panose="020F0502020204030204" pitchFamily="34" charset="0"/>
                <a:sym typeface="Lato"/>
              </a:rPr>
              <a:t>modèles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commerciaux</a:t>
            </a:r>
            <a:r>
              <a:rPr lang="en-US" dirty="0">
                <a:latin typeface="Calibri" panose="020F0502020204030204" pitchFamily="34" charset="0"/>
                <a:ea typeface="Lato"/>
                <a:cs typeface="Calibri" panose="020F0502020204030204" pitchFamily="34" charset="0"/>
                <a:sym typeface="Lato"/>
              </a:rPr>
              <a:t> plus </a:t>
            </a:r>
            <a:r>
              <a:rPr lang="en-US" dirty="0" err="1">
                <a:latin typeface="Calibri" panose="020F0502020204030204" pitchFamily="34" charset="0"/>
                <a:ea typeface="Lato"/>
                <a:cs typeface="Calibri" panose="020F0502020204030204" pitchFamily="34" charset="0"/>
                <a:sym typeface="Lato"/>
              </a:rPr>
              <a:t>intelligents</a:t>
            </a:r>
            <a:endParaRPr lang="en-US" dirty="0">
              <a:latin typeface="Calibri" panose="020F0502020204030204" pitchFamily="34" charset="0"/>
              <a:ea typeface="Lato"/>
              <a:cs typeface="Calibri" panose="020F0502020204030204" pitchFamily="34" charset="0"/>
              <a:sym typeface="Lato"/>
            </a:endParaRPr>
          </a:p>
        </p:txBody>
      </p:sp>
      <p:sp>
        <p:nvSpPr>
          <p:cNvPr id="50" name="Google Shape;212;p10">
            <a:extLst>
              <a:ext uri="{FF2B5EF4-FFF2-40B4-BE49-F238E27FC236}">
                <a16:creationId xmlns:a16="http://schemas.microsoft.com/office/drawing/2014/main" id="{95E5AD29-442C-D5C1-4A0E-187CAE8CD921}"/>
              </a:ext>
            </a:extLst>
          </p:cNvPr>
          <p:cNvSpPr/>
          <p:nvPr/>
        </p:nvSpPr>
        <p:spPr>
          <a:xfrm>
            <a:off x="1028000" y="4158367"/>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cadres de </a:t>
            </a:r>
            <a:r>
              <a:rPr lang="en-US" dirty="0" err="1">
                <a:latin typeface="Calibri" panose="020F0502020204030204" pitchFamily="34" charset="0"/>
                <a:ea typeface="Lato"/>
                <a:cs typeface="Calibri" panose="020F0502020204030204" pitchFamily="34" charset="0"/>
                <a:sym typeface="Lato"/>
              </a:rPr>
              <a:t>financement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guident</a:t>
            </a:r>
            <a:r>
              <a:rPr lang="en-US" dirty="0">
                <a:latin typeface="Calibri" panose="020F0502020204030204" pitchFamily="34" charset="0"/>
                <a:ea typeface="Lato"/>
                <a:cs typeface="Calibri" panose="020F0502020204030204" pitchFamily="34" charset="0"/>
                <a:sym typeface="Lato"/>
              </a:rPr>
              <a:t> la </a:t>
            </a:r>
            <a:r>
              <a:rPr lang="en-US" dirty="0" err="1">
                <a:latin typeface="Calibri" panose="020F0502020204030204" pitchFamily="34" charset="0"/>
                <a:ea typeface="Lato"/>
                <a:cs typeface="Calibri" panose="020F0502020204030204" pitchFamily="34" charset="0"/>
                <a:sym typeface="Lato"/>
              </a:rPr>
              <a:t>prise</a:t>
            </a:r>
            <a:r>
              <a:rPr lang="en-US" dirty="0">
                <a:latin typeface="Calibri" panose="020F0502020204030204" pitchFamily="34" charset="0"/>
                <a:ea typeface="Lato"/>
                <a:cs typeface="Calibri" panose="020F0502020204030204" pitchFamily="34" charset="0"/>
                <a:sym typeface="Lato"/>
              </a:rPr>
              <a:t> de </a:t>
            </a:r>
            <a:r>
              <a:rPr lang="en-US" dirty="0" err="1">
                <a:latin typeface="Calibri" panose="020F0502020204030204" pitchFamily="34" charset="0"/>
                <a:ea typeface="Lato"/>
                <a:cs typeface="Calibri" panose="020F0502020204030204" pitchFamily="34" charset="0"/>
                <a:sym typeface="Lato"/>
              </a:rPr>
              <a:t>décision</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basée</a:t>
            </a:r>
            <a:r>
              <a:rPr lang="en-US" dirty="0">
                <a:latin typeface="Calibri" panose="020F0502020204030204" pitchFamily="34" charset="0"/>
                <a:ea typeface="Lato"/>
                <a:cs typeface="Calibri" panose="020F0502020204030204" pitchFamily="34" charset="0"/>
                <a:sym typeface="Lato"/>
              </a:rPr>
              <a:t> sur les </a:t>
            </a:r>
            <a:r>
              <a:rPr lang="en-US" dirty="0" err="1">
                <a:latin typeface="Calibri" panose="020F0502020204030204" pitchFamily="34" charset="0"/>
                <a:ea typeface="Lato"/>
                <a:cs typeface="Calibri" panose="020F0502020204030204" pitchFamily="34" charset="0"/>
                <a:sym typeface="Lato"/>
              </a:rPr>
              <a:t>données</a:t>
            </a:r>
            <a:r>
              <a:rPr lang="en-US" dirty="0">
                <a:latin typeface="Calibri" panose="020F0502020204030204" pitchFamily="34" charset="0"/>
                <a:ea typeface="Lato"/>
                <a:cs typeface="Calibri" panose="020F0502020204030204" pitchFamily="34" charset="0"/>
                <a:sym typeface="Lato"/>
              </a:rPr>
              <a:t> pour </a:t>
            </a:r>
            <a:r>
              <a:rPr lang="en-US" dirty="0" err="1">
                <a:latin typeface="Calibri" panose="020F0502020204030204" pitchFamily="34" charset="0"/>
                <a:ea typeface="Lato"/>
                <a:cs typeface="Calibri" panose="020F0502020204030204" pitchFamily="34" charset="0"/>
                <a:sym typeface="Lato"/>
              </a:rPr>
              <a:t>l'allocation</a:t>
            </a:r>
            <a:r>
              <a:rPr lang="en-US" dirty="0">
                <a:latin typeface="Calibri" panose="020F0502020204030204" pitchFamily="34" charset="0"/>
                <a:ea typeface="Lato"/>
                <a:cs typeface="Calibri" panose="020F0502020204030204" pitchFamily="34" charset="0"/>
                <a:sym typeface="Lato"/>
              </a:rPr>
              <a:t> des </a:t>
            </a:r>
            <a:r>
              <a:rPr lang="en-US" dirty="0" err="1">
                <a:latin typeface="Calibri" panose="020F0502020204030204" pitchFamily="34" charset="0"/>
                <a:ea typeface="Lato"/>
                <a:cs typeface="Calibri" panose="020F0502020204030204" pitchFamily="34" charset="0"/>
                <a:sym typeface="Lato"/>
              </a:rPr>
              <a:t>ressources</a:t>
            </a:r>
            <a:endParaRPr lang="en-US" dirty="0">
              <a:latin typeface="Calibri" panose="020F0502020204030204" pitchFamily="34" charset="0"/>
              <a:ea typeface="Lato"/>
              <a:cs typeface="Calibri" panose="020F0502020204030204" pitchFamily="34" charset="0"/>
              <a:sym typeface="Lato"/>
            </a:endParaRPr>
          </a:p>
        </p:txBody>
      </p:sp>
      <p:sp>
        <p:nvSpPr>
          <p:cNvPr id="51" name="Google Shape;212;p10">
            <a:extLst>
              <a:ext uri="{FF2B5EF4-FFF2-40B4-BE49-F238E27FC236}">
                <a16:creationId xmlns:a16="http://schemas.microsoft.com/office/drawing/2014/main" id="{632991B6-83B7-311B-BD79-71789312C026}"/>
              </a:ext>
            </a:extLst>
          </p:cNvPr>
          <p:cNvSpPr/>
          <p:nvPr/>
        </p:nvSpPr>
        <p:spPr>
          <a:xfrm>
            <a:off x="1028000" y="4756252"/>
            <a:ext cx="9950855" cy="499791"/>
          </a:xfrm>
          <a:prstGeom prst="roundRect">
            <a:avLst>
              <a:gd name="adj" fmla="val 10000"/>
            </a:avLst>
          </a:prstGeom>
          <a:solidFill>
            <a:schemeClr val="accent1">
              <a:lumMod val="60000"/>
              <a:lumOff val="400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lgn="ctr"/>
            <a:r>
              <a:rPr lang="en-US" dirty="0">
                <a:latin typeface="Calibri" panose="020F0502020204030204" pitchFamily="34" charset="0"/>
                <a:ea typeface="Lato"/>
                <a:cs typeface="Calibri" panose="020F0502020204030204" pitchFamily="34" charset="0"/>
                <a:sym typeface="Lato"/>
              </a:rPr>
              <a:t>Les finances </a:t>
            </a:r>
            <a:r>
              <a:rPr lang="en-US" dirty="0" err="1">
                <a:latin typeface="Calibri" panose="020F0502020204030204" pitchFamily="34" charset="0"/>
                <a:ea typeface="Lato"/>
                <a:cs typeface="Calibri" panose="020F0502020204030204" pitchFamily="34" charset="0"/>
                <a:sym typeface="Lato"/>
              </a:rPr>
              <a:t>sont</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liées</a:t>
            </a:r>
            <a:r>
              <a:rPr lang="en-US" dirty="0">
                <a:latin typeface="Calibri" panose="020F0502020204030204" pitchFamily="34" charset="0"/>
                <a:ea typeface="Lato"/>
                <a:cs typeface="Calibri" panose="020F0502020204030204" pitchFamily="34" charset="0"/>
                <a:sym typeface="Lato"/>
              </a:rPr>
              <a:t>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la performance par rapport aux </a:t>
            </a:r>
            <a:r>
              <a:rPr lang="en-US" dirty="0" err="1">
                <a:latin typeface="Calibri" panose="020F0502020204030204" pitchFamily="34" charset="0"/>
                <a:ea typeface="Lato"/>
                <a:cs typeface="Calibri" panose="020F0502020204030204" pitchFamily="34" charset="0"/>
                <a:sym typeface="Lato"/>
              </a:rPr>
              <a:t>objectifs</a:t>
            </a:r>
            <a:r>
              <a:rPr lang="en-US" dirty="0">
                <a:latin typeface="Calibri" panose="020F0502020204030204" pitchFamily="34" charset="0"/>
                <a:ea typeface="Lato"/>
                <a:cs typeface="Calibri" panose="020F0502020204030204" pitchFamily="34" charset="0"/>
                <a:sym typeface="Lato"/>
              </a:rPr>
              <a:t> et aux plans </a:t>
            </a:r>
            <a:r>
              <a:rPr lang="en-US" dirty="0" err="1">
                <a:latin typeface="Calibri" panose="020F0502020204030204" pitchFamily="34" charset="0"/>
                <a:ea typeface="Lato"/>
                <a:cs typeface="Calibri" panose="020F0502020204030204" pitchFamily="34" charset="0"/>
                <a:sym typeface="Lato"/>
              </a:rPr>
              <a:t>à</a:t>
            </a:r>
            <a:r>
              <a:rPr lang="en-US" dirty="0">
                <a:latin typeface="Calibri" panose="020F0502020204030204" pitchFamily="34" charset="0"/>
                <a:ea typeface="Lato"/>
                <a:cs typeface="Calibri" panose="020F0502020204030204" pitchFamily="34" charset="0"/>
                <a:sym typeface="Lato"/>
              </a:rPr>
              <a:t> long </a:t>
            </a:r>
            <a:r>
              <a:rPr lang="en-US" dirty="0" err="1">
                <a:latin typeface="Calibri" panose="020F0502020204030204" pitchFamily="34" charset="0"/>
                <a:ea typeface="Lato"/>
                <a:cs typeface="Calibri" panose="020F0502020204030204" pitchFamily="34" charset="0"/>
                <a:sym typeface="Lato"/>
              </a:rPr>
              <a:t>terme</a:t>
            </a:r>
            <a:endParaRPr lang="en-US" dirty="0">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14720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p:bldP spid="46" grpId="0" animBg="1"/>
      <p:bldP spid="47" grpId="0" animBg="1"/>
      <p:bldP spid="48" grpId="0" animBg="1"/>
      <p:bldP spid="49" grpId="0" animBg="1"/>
      <p:bldP spid="50" grpId="0" animBg="1"/>
      <p:bldP spid="5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2"/>
            <a:ext cx="7473896" cy="792837"/>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Principales</a:t>
            </a:r>
            <a:r>
              <a:rPr lang="en-US" sz="3200" b="1" dirty="0">
                <a:solidFill>
                  <a:schemeClr val="tx2"/>
                </a:solidFill>
                <a:latin typeface="Calibri" panose="020F0502020204030204" pitchFamily="34" charset="0"/>
              </a:rPr>
              <a:t> conclusions</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267102"/>
            <a:ext cx="10010641" cy="4938826"/>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284400" lvl="0" indent="-285750">
              <a:lnSpc>
                <a:spcPts val="2200"/>
              </a:lnSpc>
              <a:spcBef>
                <a:spcPts val="1000"/>
              </a:spcBef>
              <a:buClr>
                <a:schemeClr val="dk1"/>
              </a:buClr>
              <a:buSzPts val="1800"/>
              <a:buFont typeface="Arial" panose="020B0604020202020204" pitchFamily="34" charset="0"/>
              <a:buChar char="•"/>
            </a:pPr>
            <a:r>
              <a:rPr lang="en-US" sz="2000" dirty="0">
                <a:sym typeface="Lato"/>
              </a:rPr>
              <a:t>Les </a:t>
            </a:r>
            <a:r>
              <a:rPr lang="en-US" sz="2000" dirty="0" err="1">
                <a:sym typeface="Lato"/>
              </a:rPr>
              <a:t>responsabilités</a:t>
            </a:r>
            <a:r>
              <a:rPr lang="en-US" sz="2000" dirty="0">
                <a:sym typeface="Lato"/>
              </a:rPr>
              <a:t> </a:t>
            </a:r>
            <a:r>
              <a:rPr lang="en-US" sz="2000" dirty="0" err="1">
                <a:sym typeface="Lato"/>
              </a:rPr>
              <a:t>en</a:t>
            </a:r>
            <a:r>
              <a:rPr lang="en-US" sz="2000" dirty="0">
                <a:sym typeface="Lato"/>
              </a:rPr>
              <a:t> matière </a:t>
            </a:r>
            <a:r>
              <a:rPr lang="en-US" sz="2000" dirty="0" err="1">
                <a:sym typeface="Lato"/>
              </a:rPr>
              <a:t>d'assainissement</a:t>
            </a:r>
            <a:r>
              <a:rPr lang="en-US" sz="2000" dirty="0">
                <a:sym typeface="Lato"/>
              </a:rPr>
              <a:t> </a:t>
            </a:r>
            <a:r>
              <a:rPr lang="en-US" sz="2000" dirty="0" err="1">
                <a:sym typeface="Lato"/>
              </a:rPr>
              <a:t>raccordé</a:t>
            </a:r>
            <a:r>
              <a:rPr lang="en-US" sz="2000" dirty="0">
                <a:sym typeface="Lato"/>
              </a:rPr>
              <a:t> au </a:t>
            </a:r>
            <a:r>
              <a:rPr lang="en-US" sz="2000" dirty="0" err="1">
                <a:sym typeface="Lato"/>
              </a:rPr>
              <a:t>réseau</a:t>
            </a:r>
            <a:r>
              <a:rPr lang="en-US" sz="2000" dirty="0">
                <a:sym typeface="Lato"/>
              </a:rPr>
              <a:t> </a:t>
            </a:r>
            <a:r>
              <a:rPr lang="en-US" sz="2000" dirty="0" err="1">
                <a:sym typeface="Lato"/>
              </a:rPr>
              <a:t>d'égouts</a:t>
            </a:r>
            <a:r>
              <a:rPr lang="en-US" sz="2000" dirty="0">
                <a:sym typeface="Lato"/>
              </a:rPr>
              <a:t> et </a:t>
            </a:r>
            <a:r>
              <a:rPr lang="en-US" sz="2000" dirty="0" err="1">
                <a:sym typeface="Lato"/>
              </a:rPr>
              <a:t>d'assainissement</a:t>
            </a:r>
            <a:r>
              <a:rPr lang="en-US" sz="2000" dirty="0">
                <a:sym typeface="Lato"/>
              </a:rPr>
              <a:t> non </a:t>
            </a:r>
            <a:r>
              <a:rPr lang="en-US" sz="2000" dirty="0" err="1">
                <a:sym typeface="Lato"/>
              </a:rPr>
              <a:t>raccordé</a:t>
            </a:r>
            <a:r>
              <a:rPr lang="en-US" sz="2000" dirty="0">
                <a:sym typeface="Lato"/>
              </a:rPr>
              <a:t> au </a:t>
            </a:r>
            <a:r>
              <a:rPr lang="en-US" sz="2000" dirty="0" err="1">
                <a:sym typeface="Lato"/>
              </a:rPr>
              <a:t>réseau</a:t>
            </a:r>
            <a:r>
              <a:rPr lang="en-US" sz="2000" dirty="0">
                <a:sym typeface="Lato"/>
              </a:rPr>
              <a:t> </a:t>
            </a:r>
            <a:r>
              <a:rPr lang="en-US" sz="2000" dirty="0" err="1">
                <a:sym typeface="Lato"/>
              </a:rPr>
              <a:t>d'égouts</a:t>
            </a:r>
            <a:r>
              <a:rPr lang="en-US" sz="2000" dirty="0">
                <a:sym typeface="Lato"/>
              </a:rPr>
              <a:t> </a:t>
            </a:r>
            <a:r>
              <a:rPr lang="en-US" sz="2000" b="1" dirty="0" err="1">
                <a:sym typeface="Lato"/>
              </a:rPr>
              <a:t>devraient</a:t>
            </a:r>
            <a:r>
              <a:rPr lang="en-US" sz="2000" b="1" dirty="0">
                <a:sym typeface="Lato"/>
              </a:rPr>
              <a:t> </a:t>
            </a:r>
            <a:r>
              <a:rPr lang="en-US" sz="2000" b="1" dirty="0" err="1">
                <a:sym typeface="Lato"/>
              </a:rPr>
              <a:t>être</a:t>
            </a:r>
            <a:r>
              <a:rPr lang="en-US" sz="2000" b="1" dirty="0">
                <a:sym typeface="Lato"/>
              </a:rPr>
              <a:t> </a:t>
            </a:r>
            <a:r>
              <a:rPr lang="en-US" sz="2000" b="1" dirty="0" err="1">
                <a:sym typeface="Lato"/>
              </a:rPr>
              <a:t>intégrées</a:t>
            </a:r>
            <a:r>
              <a:rPr lang="en-US" sz="2000" b="1" dirty="0">
                <a:sym typeface="Lato"/>
              </a:rPr>
              <a:t> au sein </a:t>
            </a:r>
            <a:r>
              <a:rPr lang="en-US" sz="2000" b="1" dirty="0" err="1">
                <a:sym typeface="Lato"/>
              </a:rPr>
              <a:t>d'une</a:t>
            </a:r>
            <a:r>
              <a:rPr lang="en-US" sz="2000" b="1" dirty="0">
                <a:sym typeface="Lato"/>
              </a:rPr>
              <a:t> </a:t>
            </a:r>
            <a:r>
              <a:rPr lang="en-US" sz="2000" b="1" dirty="0" err="1">
                <a:sym typeface="Lato"/>
              </a:rPr>
              <a:t>autorité</a:t>
            </a:r>
            <a:r>
              <a:rPr lang="en-US" sz="2000" b="1" dirty="0">
                <a:sym typeface="Lato"/>
              </a:rPr>
              <a:t> </a:t>
            </a:r>
            <a:r>
              <a:rPr lang="en-US" sz="2000" b="1" dirty="0" err="1">
                <a:sym typeface="Lato"/>
              </a:rPr>
              <a:t>responsable</a:t>
            </a:r>
            <a:r>
              <a:rPr lang="en-US" sz="2000" b="1" dirty="0">
                <a:sym typeface="Lato"/>
              </a:rPr>
              <a:t>, dans la </a:t>
            </a:r>
            <a:r>
              <a:rPr lang="en-US" sz="2000" b="1" dirty="0" err="1">
                <a:sym typeface="Lato"/>
              </a:rPr>
              <a:t>mesure</a:t>
            </a:r>
            <a:r>
              <a:rPr lang="en-US" sz="2000" b="1" dirty="0">
                <a:sym typeface="Lato"/>
              </a:rPr>
              <a:t> du possible</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dirty="0">
                <a:sym typeface="Lato"/>
              </a:rPr>
              <a:t>La clarification du </a:t>
            </a:r>
            <a:r>
              <a:rPr lang="en-US" sz="2000" dirty="0" err="1">
                <a:sym typeface="Lato"/>
              </a:rPr>
              <a:t>mandat</a:t>
            </a:r>
            <a:r>
              <a:rPr lang="en-US" sz="2000" dirty="0">
                <a:sym typeface="Lato"/>
              </a:rPr>
              <a:t> des services publics </a:t>
            </a:r>
            <a:r>
              <a:rPr lang="en-US" sz="2000" b="1" dirty="0" err="1">
                <a:sym typeface="Lato"/>
              </a:rPr>
              <a:t>n'implique</a:t>
            </a:r>
            <a:r>
              <a:rPr lang="en-US" sz="2000" b="1" dirty="0">
                <a:sym typeface="Lato"/>
              </a:rPr>
              <a:t> pas </a:t>
            </a:r>
            <a:r>
              <a:rPr lang="en-US" sz="2000" b="1" dirty="0" err="1">
                <a:sym typeface="Lato"/>
              </a:rPr>
              <a:t>nécessairement</a:t>
            </a:r>
            <a:r>
              <a:rPr lang="en-US" sz="2000" b="1" dirty="0">
                <a:sym typeface="Lato"/>
              </a:rPr>
              <a:t> la prestation </a:t>
            </a:r>
            <a:r>
              <a:rPr lang="en-US" sz="2000" b="1" dirty="0" err="1">
                <a:sym typeface="Lato"/>
              </a:rPr>
              <a:t>complète</a:t>
            </a:r>
            <a:r>
              <a:rPr lang="en-US" sz="2000" b="1" dirty="0">
                <a:sym typeface="Lato"/>
              </a:rPr>
              <a:t> de services par le </a:t>
            </a:r>
            <a:r>
              <a:rPr lang="en-US" sz="2000" b="1" dirty="0" err="1">
                <a:sym typeface="Lato"/>
              </a:rPr>
              <a:t>secteur</a:t>
            </a:r>
            <a:r>
              <a:rPr lang="en-US" sz="2000" b="1" dirty="0">
                <a:sym typeface="Lato"/>
              </a:rPr>
              <a:t> public</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dirty="0">
                <a:sym typeface="Lato"/>
              </a:rPr>
              <a:t>La </a:t>
            </a:r>
            <a:r>
              <a:rPr lang="en-US" sz="2000" dirty="0" err="1">
                <a:sym typeface="Lato"/>
              </a:rPr>
              <a:t>responsabilité</a:t>
            </a:r>
            <a:r>
              <a:rPr lang="en-US" sz="2000" dirty="0">
                <a:sym typeface="Lato"/>
              </a:rPr>
              <a:t> </a:t>
            </a:r>
            <a:r>
              <a:rPr lang="en-US" sz="2000" dirty="0" err="1">
                <a:sym typeface="Lato"/>
              </a:rPr>
              <a:t>en</a:t>
            </a:r>
            <a:r>
              <a:rPr lang="en-US" sz="2000" dirty="0">
                <a:sym typeface="Lato"/>
              </a:rPr>
              <a:t> matière de services </a:t>
            </a:r>
            <a:r>
              <a:rPr lang="en-US" sz="2000" dirty="0" err="1">
                <a:sym typeface="Lato"/>
              </a:rPr>
              <a:t>d'assainissement</a:t>
            </a:r>
            <a:r>
              <a:rPr lang="en-US" sz="2000" dirty="0">
                <a:sym typeface="Lato"/>
              </a:rPr>
              <a:t> non </a:t>
            </a:r>
            <a:r>
              <a:rPr lang="en-US" sz="2000" dirty="0" err="1">
                <a:sym typeface="Lato"/>
              </a:rPr>
              <a:t>raccordés</a:t>
            </a:r>
            <a:r>
              <a:rPr lang="en-US" sz="2000" dirty="0">
                <a:sym typeface="Lato"/>
              </a:rPr>
              <a:t> au </a:t>
            </a:r>
            <a:r>
              <a:rPr lang="en-US" sz="2000" dirty="0" err="1">
                <a:sym typeface="Lato"/>
              </a:rPr>
              <a:t>réseau</a:t>
            </a:r>
            <a:r>
              <a:rPr lang="en-US" sz="2000" dirty="0">
                <a:sym typeface="Lato"/>
              </a:rPr>
              <a:t>, et de services pour les populations </a:t>
            </a:r>
            <a:r>
              <a:rPr lang="en-US" sz="2000" dirty="0" err="1">
                <a:sym typeface="Lato"/>
              </a:rPr>
              <a:t>pauvres</a:t>
            </a:r>
            <a:r>
              <a:rPr lang="en-US" sz="2000" dirty="0">
                <a:sym typeface="Lato"/>
              </a:rPr>
              <a:t>, </a:t>
            </a:r>
            <a:r>
              <a:rPr lang="en-US" sz="2000" b="1" dirty="0" err="1">
                <a:sym typeface="Lato"/>
              </a:rPr>
              <a:t>mérite</a:t>
            </a:r>
            <a:r>
              <a:rPr lang="en-US" sz="2000" b="1" dirty="0">
                <a:sym typeface="Lato"/>
              </a:rPr>
              <a:t> </a:t>
            </a:r>
            <a:r>
              <a:rPr lang="en-US" sz="2000" b="1" dirty="0" err="1">
                <a:sym typeface="Lato"/>
              </a:rPr>
              <a:t>une</a:t>
            </a:r>
            <a:r>
              <a:rPr lang="en-US" sz="2000" b="1" dirty="0">
                <a:sym typeface="Lato"/>
              </a:rPr>
              <a:t> attention </a:t>
            </a:r>
            <a:r>
              <a:rPr lang="en-US" sz="2000" b="1" dirty="0" err="1">
                <a:sym typeface="Lato"/>
              </a:rPr>
              <a:t>particulière</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dirty="0">
                <a:sym typeface="Lato"/>
              </a:rPr>
              <a:t>Les cadres de </a:t>
            </a:r>
            <a:r>
              <a:rPr lang="en-US" sz="2000" dirty="0" err="1">
                <a:sym typeface="Lato"/>
              </a:rPr>
              <a:t>financement</a:t>
            </a:r>
            <a:r>
              <a:rPr lang="en-US" sz="2000" dirty="0">
                <a:sym typeface="Lato"/>
              </a:rPr>
              <a:t> </a:t>
            </a:r>
            <a:r>
              <a:rPr lang="en-US" sz="2000" dirty="0" err="1">
                <a:sym typeface="Lato"/>
              </a:rPr>
              <a:t>sont</a:t>
            </a:r>
            <a:r>
              <a:rPr lang="en-US" sz="2000" dirty="0">
                <a:sym typeface="Lato"/>
              </a:rPr>
              <a:t> </a:t>
            </a:r>
            <a:r>
              <a:rPr lang="en-US" sz="2000" dirty="0" err="1">
                <a:sym typeface="Lato"/>
              </a:rPr>
              <a:t>essentiels</a:t>
            </a:r>
            <a:r>
              <a:rPr lang="en-US" sz="2000" dirty="0">
                <a:sym typeface="Lato"/>
              </a:rPr>
              <a:t> pour </a:t>
            </a:r>
            <a:r>
              <a:rPr lang="en-US" sz="2000" b="1" dirty="0" err="1">
                <a:sym typeface="Lato"/>
              </a:rPr>
              <a:t>prioriser</a:t>
            </a:r>
            <a:r>
              <a:rPr lang="en-US" sz="2000" b="1" dirty="0">
                <a:sym typeface="Lato"/>
              </a:rPr>
              <a:t> les finances </a:t>
            </a:r>
            <a:r>
              <a:rPr lang="en-US" sz="2000" b="1" dirty="0" err="1">
                <a:sym typeface="Lato"/>
              </a:rPr>
              <a:t>publiques</a:t>
            </a:r>
            <a:r>
              <a:rPr lang="en-US" sz="2000" b="1" dirty="0">
                <a:sym typeface="Lato"/>
              </a:rPr>
              <a:t> </a:t>
            </a:r>
            <a:r>
              <a:rPr lang="en-US" sz="2000" dirty="0" err="1">
                <a:sym typeface="Lato"/>
              </a:rPr>
              <a:t>en</a:t>
            </a:r>
            <a:r>
              <a:rPr lang="en-US" sz="2000" dirty="0">
                <a:sym typeface="Lato"/>
              </a:rPr>
              <a:t> </a:t>
            </a:r>
            <a:r>
              <a:rPr lang="en-US" sz="2000" dirty="0" err="1">
                <a:sym typeface="Lato"/>
              </a:rPr>
              <a:t>vue</a:t>
            </a:r>
            <a:r>
              <a:rPr lang="en-US" sz="2000" dirty="0">
                <a:sym typeface="Lato"/>
              </a:rPr>
              <a:t> de </a:t>
            </a:r>
            <a:r>
              <a:rPr lang="en-US" sz="2000" dirty="0" err="1">
                <a:sym typeface="Lato"/>
              </a:rPr>
              <a:t>parvenir</a:t>
            </a:r>
            <a:r>
              <a:rPr lang="en-US" sz="2000" dirty="0">
                <a:sym typeface="Lato"/>
              </a:rPr>
              <a:t> </a:t>
            </a:r>
            <a:r>
              <a:rPr lang="en-US" sz="2000" dirty="0" err="1">
                <a:sym typeface="Lato"/>
              </a:rPr>
              <a:t>à</a:t>
            </a:r>
            <a:r>
              <a:rPr lang="en-US" sz="2000" dirty="0">
                <a:sym typeface="Lato"/>
              </a:rPr>
              <a:t> des </a:t>
            </a:r>
            <a:r>
              <a:rPr lang="en-US" sz="2000" dirty="0" err="1">
                <a:sym typeface="Lato"/>
              </a:rPr>
              <a:t>résultats</a:t>
            </a:r>
            <a:r>
              <a:rPr lang="en-US" sz="2000" dirty="0">
                <a:sym typeface="Lato"/>
              </a:rPr>
              <a:t> de service </a:t>
            </a:r>
            <a:r>
              <a:rPr lang="en-US" sz="2000" dirty="0" err="1">
                <a:sym typeface="Lato"/>
              </a:rPr>
              <a:t>inclusifs</a:t>
            </a:r>
            <a:r>
              <a:rPr lang="en-US" sz="2000" dirty="0">
                <a:sym typeface="Lato"/>
              </a:rPr>
              <a:t> </a:t>
            </a:r>
            <a:r>
              <a:rPr lang="en-US" sz="2000" dirty="0" err="1">
                <a:sym typeface="Lato"/>
              </a:rPr>
              <a:t>plutôt</a:t>
            </a:r>
            <a:r>
              <a:rPr lang="en-US" sz="2000" dirty="0">
                <a:sym typeface="Lato"/>
              </a:rPr>
              <a:t> que </a:t>
            </a:r>
            <a:r>
              <a:rPr lang="en-US" sz="2000" dirty="0" err="1">
                <a:sym typeface="Lato"/>
              </a:rPr>
              <a:t>d'investir</a:t>
            </a:r>
            <a:r>
              <a:rPr lang="en-US" sz="2000" dirty="0">
                <a:sym typeface="Lato"/>
              </a:rPr>
              <a:t> dans des infrastructures et des subventions </a:t>
            </a:r>
            <a:r>
              <a:rPr lang="en-US" sz="2000" dirty="0" err="1">
                <a:sym typeface="Lato"/>
              </a:rPr>
              <a:t>régressives</a:t>
            </a:r>
            <a:r>
              <a:rPr lang="en-US" sz="2000" dirty="0">
                <a:sym typeface="Lato"/>
              </a:rPr>
              <a:t> (</a:t>
            </a:r>
            <a:r>
              <a:rPr lang="en-US" sz="2000" dirty="0" err="1">
                <a:sym typeface="Lato"/>
              </a:rPr>
              <a:t>notez</a:t>
            </a:r>
            <a:r>
              <a:rPr lang="en-US" sz="2000" dirty="0">
                <a:sym typeface="Lato"/>
              </a:rPr>
              <a:t> que les </a:t>
            </a:r>
            <a:r>
              <a:rPr lang="en-US" sz="2000" b="1" dirty="0">
                <a:sym typeface="Lato"/>
              </a:rPr>
              <a:t>subventions ne </a:t>
            </a:r>
            <a:r>
              <a:rPr lang="en-US" sz="2000" b="1" dirty="0" err="1">
                <a:sym typeface="Lato"/>
              </a:rPr>
              <a:t>sont</a:t>
            </a:r>
            <a:r>
              <a:rPr lang="en-US" sz="2000" b="1" dirty="0">
                <a:sym typeface="Lato"/>
              </a:rPr>
              <a:t> pas </a:t>
            </a:r>
            <a:r>
              <a:rPr lang="en-US" sz="2000" b="1" dirty="0" err="1">
                <a:sym typeface="Lato"/>
              </a:rPr>
              <a:t>automatiquement</a:t>
            </a:r>
            <a:r>
              <a:rPr lang="en-US" sz="2000" b="1" dirty="0">
                <a:sym typeface="Lato"/>
              </a:rPr>
              <a:t> &lt;&lt;</a:t>
            </a:r>
            <a:r>
              <a:rPr lang="en-US" sz="2000" b="1" dirty="0" err="1">
                <a:sym typeface="Lato"/>
              </a:rPr>
              <a:t>régressives</a:t>
            </a:r>
            <a:r>
              <a:rPr lang="en-US" sz="2000" b="1" dirty="0">
                <a:sym typeface="Lato"/>
              </a:rPr>
              <a:t>&gt;&gt;</a:t>
            </a:r>
            <a:r>
              <a:rPr lang="en-US" sz="2000" dirty="0">
                <a:sym typeface="Lato"/>
              </a:rPr>
              <a:t>, </a:t>
            </a:r>
            <a:r>
              <a:rPr lang="en-US" sz="2000" dirty="0" err="1">
                <a:sym typeface="Lato"/>
              </a:rPr>
              <a:t>mais</a:t>
            </a:r>
            <a:r>
              <a:rPr lang="en-US" sz="2000" dirty="0">
                <a:sym typeface="Lato"/>
              </a:rPr>
              <a:t> il </a:t>
            </a:r>
            <a:r>
              <a:rPr lang="en-US" sz="2000" dirty="0" err="1">
                <a:sym typeface="Lato"/>
              </a:rPr>
              <a:t>convient</a:t>
            </a:r>
            <a:r>
              <a:rPr lang="en-US" sz="2000" dirty="0">
                <a:sym typeface="Lato"/>
              </a:rPr>
              <a:t> de </a:t>
            </a:r>
            <a:r>
              <a:rPr lang="en-US" sz="2000" dirty="0" err="1">
                <a:sym typeface="Lato"/>
              </a:rPr>
              <a:t>veiller</a:t>
            </a:r>
            <a:r>
              <a:rPr lang="en-US" sz="2000" dirty="0">
                <a:sym typeface="Lato"/>
              </a:rPr>
              <a:t> </a:t>
            </a:r>
            <a:r>
              <a:rPr lang="en-US" sz="2000" dirty="0" err="1">
                <a:sym typeface="Lato"/>
              </a:rPr>
              <a:t>à</a:t>
            </a:r>
            <a:r>
              <a:rPr lang="en-US" sz="2000" dirty="0">
                <a:sym typeface="Lato"/>
              </a:rPr>
              <a:t> </a:t>
            </a:r>
            <a:r>
              <a:rPr lang="en-US" sz="2000" dirty="0" err="1">
                <a:sym typeface="Lato"/>
              </a:rPr>
              <a:t>leur</a:t>
            </a:r>
            <a:r>
              <a:rPr lang="en-US" sz="2000" dirty="0">
                <a:sym typeface="Lato"/>
              </a:rPr>
              <a:t> conception pour </a:t>
            </a:r>
            <a:r>
              <a:rPr lang="en-US" sz="2000" dirty="0" err="1">
                <a:sym typeface="Lato"/>
              </a:rPr>
              <a:t>garantir</a:t>
            </a:r>
            <a:r>
              <a:rPr lang="en-US" sz="2000" dirty="0">
                <a:sym typeface="Lato"/>
              </a:rPr>
              <a:t> que les finances </a:t>
            </a:r>
            <a:r>
              <a:rPr lang="en-US" sz="2000" dirty="0" err="1">
                <a:sym typeface="Lato"/>
              </a:rPr>
              <a:t>publiques</a:t>
            </a:r>
            <a:r>
              <a:rPr lang="en-US" sz="2000" dirty="0">
                <a:sym typeface="Lato"/>
              </a:rPr>
              <a:t> ne </a:t>
            </a:r>
            <a:r>
              <a:rPr lang="en-US" sz="2000" dirty="0" err="1">
                <a:sym typeface="Lato"/>
              </a:rPr>
              <a:t>renforcent</a:t>
            </a:r>
            <a:r>
              <a:rPr lang="en-US" sz="2000" dirty="0">
                <a:sym typeface="Lato"/>
              </a:rPr>
              <a:t> pas </a:t>
            </a:r>
            <a:r>
              <a:rPr lang="en-US" sz="2000" dirty="0" err="1">
                <a:sym typeface="Lato"/>
              </a:rPr>
              <a:t>indirectement</a:t>
            </a:r>
            <a:r>
              <a:rPr lang="en-US" sz="2000" dirty="0">
                <a:sym typeface="Lato"/>
              </a:rPr>
              <a:t> les </a:t>
            </a:r>
            <a:r>
              <a:rPr lang="en-US" sz="2000" dirty="0" err="1">
                <a:sym typeface="Lato"/>
              </a:rPr>
              <a:t>inégalités</a:t>
            </a:r>
            <a:r>
              <a:rPr lang="en-US" sz="2000" dirty="0">
                <a:sym typeface="Lato"/>
              </a:rPr>
              <a:t>).</a:t>
            </a:r>
          </a:p>
          <a:p>
            <a:pPr marL="284400" lvl="0" indent="-285750">
              <a:lnSpc>
                <a:spcPts val="2200"/>
              </a:lnSpc>
              <a:spcBef>
                <a:spcPts val="1000"/>
              </a:spcBef>
              <a:buClr>
                <a:schemeClr val="dk1"/>
              </a:buClr>
              <a:buSzPts val="1800"/>
              <a:buFont typeface="Arial" panose="020B0604020202020204" pitchFamily="34" charset="0"/>
              <a:buChar char="•"/>
            </a:pPr>
            <a:r>
              <a:rPr lang="en-US" sz="2000" dirty="0" err="1">
                <a:sym typeface="Lato"/>
              </a:rPr>
              <a:t>L'investissement</a:t>
            </a:r>
            <a:r>
              <a:rPr lang="en-US" sz="2000" dirty="0">
                <a:sym typeface="Lato"/>
              </a:rPr>
              <a:t> dans </a:t>
            </a:r>
            <a:r>
              <a:rPr lang="en-US" sz="2000" b="1" dirty="0" err="1">
                <a:sym typeface="Lato"/>
              </a:rPr>
              <a:t>l'infrastructure</a:t>
            </a:r>
            <a:r>
              <a:rPr lang="en-US" sz="2000" b="1" dirty="0">
                <a:sym typeface="Lato"/>
              </a:rPr>
              <a:t> souple</a:t>
            </a:r>
            <a:r>
              <a:rPr lang="en-US" sz="2000" dirty="0">
                <a:sym typeface="Lato"/>
              </a:rPr>
              <a:t> du </a:t>
            </a:r>
            <a:r>
              <a:rPr lang="en-US" sz="2000" dirty="0" err="1">
                <a:sym typeface="Lato"/>
              </a:rPr>
              <a:t>système</a:t>
            </a:r>
            <a:r>
              <a:rPr lang="en-US" sz="2000" dirty="0">
                <a:sym typeface="Lato"/>
              </a:rPr>
              <a:t> national doit </a:t>
            </a:r>
            <a:r>
              <a:rPr lang="en-US" sz="2000" dirty="0" err="1">
                <a:sym typeface="Lato"/>
              </a:rPr>
              <a:t>accompagner</a:t>
            </a:r>
            <a:r>
              <a:rPr lang="en-US" sz="2000" dirty="0">
                <a:sym typeface="Lato"/>
              </a:rPr>
              <a:t> le </a:t>
            </a:r>
            <a:r>
              <a:rPr lang="en-US" sz="2000" dirty="0" err="1">
                <a:sym typeface="Lato"/>
              </a:rPr>
              <a:t>financement</a:t>
            </a:r>
            <a:r>
              <a:rPr lang="en-US" sz="2000" dirty="0">
                <a:sym typeface="Lato"/>
              </a:rPr>
              <a:t> de </a:t>
            </a:r>
            <a:r>
              <a:rPr lang="en-US" sz="2000" b="1" dirty="0" err="1">
                <a:sym typeface="Lato"/>
              </a:rPr>
              <a:t>l'infrastructure</a:t>
            </a:r>
            <a:r>
              <a:rPr lang="en-US" sz="2000" b="1" dirty="0">
                <a:sym typeface="Lato"/>
              </a:rPr>
              <a:t> </a:t>
            </a:r>
            <a:r>
              <a:rPr lang="en-US" sz="2000" b="1" dirty="0" err="1">
                <a:sym typeface="Lato"/>
              </a:rPr>
              <a:t>matérielle</a:t>
            </a:r>
            <a:r>
              <a:rPr lang="en-US" sz="2000" dirty="0">
                <a:sym typeface="Lato"/>
              </a:rPr>
              <a:t>.</a:t>
            </a:r>
          </a:p>
        </p:txBody>
      </p:sp>
    </p:spTree>
    <p:extLst>
      <p:ext uri="{BB962C8B-B14F-4D97-AF65-F5344CB8AC3E}">
        <p14:creationId xmlns:p14="http://schemas.microsoft.com/office/powerpoint/2010/main" val="21455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2"/>
            <a:ext cx="7473896" cy="792837"/>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La </a:t>
            </a:r>
            <a:r>
              <a:rPr lang="en-US" sz="3200" b="1" dirty="0" err="1">
                <a:solidFill>
                  <a:schemeClr val="tx2"/>
                </a:solidFill>
                <a:latin typeface="Calibri" panose="020F0502020204030204" pitchFamily="34" charset="0"/>
              </a:rPr>
              <a:t>principale</a:t>
            </a:r>
            <a:r>
              <a:rPr lang="en-US" sz="3200" b="1" dirty="0">
                <a:solidFill>
                  <a:schemeClr val="tx2"/>
                </a:solidFill>
                <a:latin typeface="Calibri" panose="020F0502020204030204" pitchFamily="34" charset="0"/>
              </a:rPr>
              <a:t> conclusion !</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
        <p:nvSpPr>
          <p:cNvPr id="9" name="Google Shape;284;p14">
            <a:extLst>
              <a:ext uri="{FF2B5EF4-FFF2-40B4-BE49-F238E27FC236}">
                <a16:creationId xmlns:a16="http://schemas.microsoft.com/office/drawing/2014/main" id="{A567C80C-FCBD-5246-2CB8-DB23BE3810E7}"/>
              </a:ext>
            </a:extLst>
          </p:cNvPr>
          <p:cNvSpPr/>
          <p:nvPr/>
        </p:nvSpPr>
        <p:spPr>
          <a:xfrm>
            <a:off x="723900" y="1000125"/>
            <a:ext cx="10744200" cy="5257800"/>
          </a:xfrm>
          <a:prstGeom prst="rect">
            <a:avLst/>
          </a:prstGeom>
          <a:solidFill>
            <a:srgbClr val="6F2875">
              <a:alpha val="10000"/>
            </a:srgbClr>
          </a:solid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lvl="0" algn="ctr">
              <a:spcBef>
                <a:spcPts val="1000"/>
              </a:spcBef>
              <a:buClr>
                <a:schemeClr val="dk1"/>
              </a:buClr>
              <a:buSzPts val="1800"/>
            </a:pPr>
            <a:r>
              <a:rPr lang="en-US" sz="5400" b="1" dirty="0">
                <a:solidFill>
                  <a:schemeClr val="tx2"/>
                </a:solidFill>
                <a:latin typeface="Calibri" panose="020F0502020204030204" pitchFamily="34" charset="0"/>
              </a:rPr>
              <a:t>Les services </a:t>
            </a:r>
            <a:r>
              <a:rPr lang="en-US" sz="5400" b="1" dirty="0" err="1">
                <a:solidFill>
                  <a:schemeClr val="tx2"/>
                </a:solidFill>
                <a:latin typeface="Calibri" panose="020F0502020204030204" pitchFamily="34" charset="0"/>
              </a:rPr>
              <a:t>d'assainissement</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doivent</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être</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organisés</a:t>
            </a:r>
            <a:r>
              <a:rPr lang="en-US" sz="5400" b="1" dirty="0">
                <a:solidFill>
                  <a:schemeClr val="tx2"/>
                </a:solidFill>
                <a:latin typeface="Calibri" panose="020F0502020204030204" pitchFamily="34" charset="0"/>
              </a:rPr>
              <a:t> au sein d'un </a:t>
            </a:r>
            <a:r>
              <a:rPr lang="en-US" sz="5400" b="1" dirty="0" err="1">
                <a:solidFill>
                  <a:schemeClr val="tx2"/>
                </a:solidFill>
                <a:latin typeface="Calibri" panose="020F0502020204030204" pitchFamily="34" charset="0"/>
              </a:rPr>
              <a:t>système</a:t>
            </a:r>
            <a:r>
              <a:rPr lang="en-US" sz="5400" b="1" dirty="0">
                <a:solidFill>
                  <a:schemeClr val="tx2"/>
                </a:solidFill>
                <a:latin typeface="Calibri" panose="020F0502020204030204" pitchFamily="34" charset="0"/>
              </a:rPr>
              <a:t> de service public qui </a:t>
            </a:r>
            <a:r>
              <a:rPr lang="en-US" sz="5400" b="1" dirty="0" err="1">
                <a:solidFill>
                  <a:schemeClr val="tx2"/>
                </a:solidFill>
                <a:latin typeface="Calibri" panose="020F0502020204030204" pitchFamily="34" charset="0"/>
              </a:rPr>
              <a:t>n'est</a:t>
            </a:r>
            <a:r>
              <a:rPr lang="en-US" sz="5400" b="1" dirty="0">
                <a:solidFill>
                  <a:schemeClr val="tx2"/>
                </a:solidFill>
                <a:latin typeface="Calibri" panose="020F0502020204030204" pitchFamily="34" charset="0"/>
              </a:rPr>
              <a:t> plus </a:t>
            </a:r>
            <a:r>
              <a:rPr lang="en-US" sz="5400" b="1" dirty="0" err="1">
                <a:solidFill>
                  <a:schemeClr val="tx2"/>
                </a:solidFill>
                <a:latin typeface="Calibri" panose="020F0502020204030204" pitchFamily="34" charset="0"/>
              </a:rPr>
              <a:t>orienté</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vers</a:t>
            </a:r>
            <a:r>
              <a:rPr lang="en-US" sz="5400" b="1" dirty="0">
                <a:solidFill>
                  <a:schemeClr val="tx2"/>
                </a:solidFill>
                <a:latin typeface="Calibri" panose="020F0502020204030204" pitchFamily="34" charset="0"/>
              </a:rPr>
              <a:t> des </a:t>
            </a:r>
            <a:r>
              <a:rPr lang="en-US" sz="5400" b="1" dirty="0" err="1">
                <a:solidFill>
                  <a:schemeClr val="tx2"/>
                </a:solidFill>
                <a:latin typeface="Calibri" panose="020F0502020204030204" pitchFamily="34" charset="0"/>
              </a:rPr>
              <a:t>projets</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mais</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vers</a:t>
            </a:r>
            <a:r>
              <a:rPr lang="en-US" sz="5400" b="1" dirty="0">
                <a:solidFill>
                  <a:schemeClr val="tx2"/>
                </a:solidFill>
                <a:latin typeface="Calibri" panose="020F0502020204030204" pitchFamily="34" charset="0"/>
              </a:rPr>
              <a:t> </a:t>
            </a:r>
            <a:r>
              <a:rPr lang="en-US" sz="5400" b="1" dirty="0" err="1">
                <a:solidFill>
                  <a:schemeClr val="tx2"/>
                </a:solidFill>
                <a:latin typeface="Calibri" panose="020F0502020204030204" pitchFamily="34" charset="0"/>
              </a:rPr>
              <a:t>une</a:t>
            </a:r>
            <a:r>
              <a:rPr lang="en-US" sz="5400" b="1" dirty="0">
                <a:solidFill>
                  <a:schemeClr val="tx2"/>
                </a:solidFill>
                <a:latin typeface="Calibri" panose="020F0502020204030204" pitchFamily="34" charset="0"/>
              </a:rPr>
              <a:t> planification </a:t>
            </a:r>
            <a:r>
              <a:rPr lang="en-US" sz="5400" b="1" dirty="0" err="1">
                <a:solidFill>
                  <a:schemeClr val="tx2"/>
                </a:solidFill>
                <a:latin typeface="Calibri" panose="020F0502020204030204" pitchFamily="34" charset="0"/>
              </a:rPr>
              <a:t>stratégique</a:t>
            </a:r>
            <a:r>
              <a:rPr lang="en-US" sz="5400" b="1" dirty="0">
                <a:solidFill>
                  <a:schemeClr val="tx2"/>
                </a:solidFill>
                <a:latin typeface="Calibri" panose="020F0502020204030204" pitchFamily="34" charset="0"/>
              </a:rPr>
              <a:t> et des </a:t>
            </a:r>
            <a:r>
              <a:rPr lang="en-US" sz="5400" b="1" dirty="0" err="1">
                <a:solidFill>
                  <a:schemeClr val="tx2"/>
                </a:solidFill>
                <a:latin typeface="Calibri" panose="020F0502020204030204" pitchFamily="34" charset="0"/>
              </a:rPr>
              <a:t>investissements</a:t>
            </a:r>
            <a:endParaRPr lang="en-US" sz="5400" dirty="0">
              <a:sym typeface="Lato"/>
            </a:endParaRPr>
          </a:p>
        </p:txBody>
      </p:sp>
    </p:spTree>
    <p:extLst>
      <p:ext uri="{BB962C8B-B14F-4D97-AF65-F5344CB8AC3E}">
        <p14:creationId xmlns:p14="http://schemas.microsoft.com/office/powerpoint/2010/main" val="1015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37CC6E-C255-896E-DC90-4D7E7687572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6518" y="1098110"/>
            <a:ext cx="10517282" cy="2135773"/>
          </a:xfrm>
          <a:prstGeom prst="rect">
            <a:avLst/>
          </a:prstGeom>
          <a:ln>
            <a:noFill/>
          </a:ln>
        </p:spPr>
      </p:pic>
      <p:sp>
        <p:nvSpPr>
          <p:cNvPr id="5" name="TextBox 4">
            <a:extLst>
              <a:ext uri="{FF2B5EF4-FFF2-40B4-BE49-F238E27FC236}">
                <a16:creationId xmlns:a16="http://schemas.microsoft.com/office/drawing/2014/main" id="{0AFE216E-E756-CBD0-E5F1-6DDA46E469D1}"/>
              </a:ext>
            </a:extLst>
          </p:cNvPr>
          <p:cNvSpPr txBox="1"/>
          <p:nvPr/>
        </p:nvSpPr>
        <p:spPr>
          <a:xfrm>
            <a:off x="836516" y="3224754"/>
            <a:ext cx="1686765" cy="323165"/>
          </a:xfrm>
          <a:prstGeom prst="rect">
            <a:avLst/>
          </a:prstGeom>
          <a:noFill/>
          <a:ln>
            <a:noFill/>
          </a:ln>
        </p:spPr>
        <p:txBody>
          <a:bodyPr wrap="square" rtlCol="0">
            <a:spAutoFit/>
          </a:bodyPr>
          <a:lstStyle/>
          <a:p>
            <a:pPr algn="ctr"/>
            <a:r>
              <a:rPr lang="en-US" sz="1500" b="1" dirty="0"/>
              <a:t>User Interface</a:t>
            </a:r>
            <a:endParaRPr lang="en-IN" sz="1500" b="1" dirty="0"/>
          </a:p>
        </p:txBody>
      </p:sp>
      <p:sp>
        <p:nvSpPr>
          <p:cNvPr id="6" name="TextBox 5">
            <a:extLst>
              <a:ext uri="{FF2B5EF4-FFF2-40B4-BE49-F238E27FC236}">
                <a16:creationId xmlns:a16="http://schemas.microsoft.com/office/drawing/2014/main" id="{10299CBF-8A50-7F3D-FC6F-E914EE6B32EF}"/>
              </a:ext>
            </a:extLst>
          </p:cNvPr>
          <p:cNvSpPr txBox="1"/>
          <p:nvPr/>
        </p:nvSpPr>
        <p:spPr>
          <a:xfrm>
            <a:off x="2523281" y="3224754"/>
            <a:ext cx="1614664" cy="323165"/>
          </a:xfrm>
          <a:prstGeom prst="rect">
            <a:avLst/>
          </a:prstGeom>
          <a:noFill/>
          <a:ln>
            <a:noFill/>
          </a:ln>
        </p:spPr>
        <p:txBody>
          <a:bodyPr wrap="square" rtlCol="0">
            <a:spAutoFit/>
          </a:bodyPr>
          <a:lstStyle/>
          <a:p>
            <a:pPr algn="ctr"/>
            <a:r>
              <a:rPr lang="en-US" sz="1500" b="1" dirty="0"/>
              <a:t>Containment</a:t>
            </a:r>
            <a:endParaRPr lang="en-IN" sz="1500" b="1" dirty="0"/>
          </a:p>
        </p:txBody>
      </p:sp>
      <p:sp>
        <p:nvSpPr>
          <p:cNvPr id="7" name="TextBox 6">
            <a:extLst>
              <a:ext uri="{FF2B5EF4-FFF2-40B4-BE49-F238E27FC236}">
                <a16:creationId xmlns:a16="http://schemas.microsoft.com/office/drawing/2014/main" id="{E6B0A28C-723D-896D-594F-3293CBA10E91}"/>
              </a:ext>
            </a:extLst>
          </p:cNvPr>
          <p:cNvSpPr txBox="1"/>
          <p:nvPr/>
        </p:nvSpPr>
        <p:spPr>
          <a:xfrm>
            <a:off x="4143737" y="3213178"/>
            <a:ext cx="2511707" cy="323165"/>
          </a:xfrm>
          <a:prstGeom prst="rect">
            <a:avLst/>
          </a:prstGeom>
          <a:noFill/>
          <a:ln>
            <a:noFill/>
          </a:ln>
        </p:spPr>
        <p:txBody>
          <a:bodyPr wrap="square" rtlCol="0">
            <a:spAutoFit/>
          </a:bodyPr>
          <a:lstStyle/>
          <a:p>
            <a:pPr algn="r"/>
            <a:r>
              <a:rPr lang="en-US" sz="1500" b="1" dirty="0"/>
              <a:t>Collection and Conveyance</a:t>
            </a:r>
            <a:endParaRPr lang="en-IN" sz="1500" b="1" dirty="0"/>
          </a:p>
        </p:txBody>
      </p:sp>
      <p:sp>
        <p:nvSpPr>
          <p:cNvPr id="8" name="TextBox 7">
            <a:extLst>
              <a:ext uri="{FF2B5EF4-FFF2-40B4-BE49-F238E27FC236}">
                <a16:creationId xmlns:a16="http://schemas.microsoft.com/office/drawing/2014/main" id="{04404CEB-8C7F-51C7-E12E-FA24879983E3}"/>
              </a:ext>
            </a:extLst>
          </p:cNvPr>
          <p:cNvSpPr txBox="1"/>
          <p:nvPr/>
        </p:nvSpPr>
        <p:spPr>
          <a:xfrm>
            <a:off x="6518476" y="3213178"/>
            <a:ext cx="1888610" cy="323165"/>
          </a:xfrm>
          <a:prstGeom prst="rect">
            <a:avLst/>
          </a:prstGeom>
          <a:noFill/>
          <a:ln>
            <a:noFill/>
          </a:ln>
        </p:spPr>
        <p:txBody>
          <a:bodyPr wrap="square" rtlCol="0">
            <a:spAutoFit/>
          </a:bodyPr>
          <a:lstStyle/>
          <a:p>
            <a:pPr algn="ctr"/>
            <a:r>
              <a:rPr lang="en-US" sz="1500" b="1" dirty="0"/>
              <a:t>Treatment</a:t>
            </a:r>
            <a:endParaRPr lang="en-IN" sz="1500" b="1" dirty="0"/>
          </a:p>
        </p:txBody>
      </p:sp>
      <p:cxnSp>
        <p:nvCxnSpPr>
          <p:cNvPr id="10" name="Straight Connector 9">
            <a:extLst>
              <a:ext uri="{FF2B5EF4-FFF2-40B4-BE49-F238E27FC236}">
                <a16:creationId xmlns:a16="http://schemas.microsoft.com/office/drawing/2014/main" id="{D696BEB3-3CDD-8A84-9EED-78CC2F9358D4}"/>
              </a:ext>
            </a:extLst>
          </p:cNvPr>
          <p:cNvCxnSpPr>
            <a:cxnSpLocks/>
          </p:cNvCxnSpPr>
          <p:nvPr/>
        </p:nvCxnSpPr>
        <p:spPr>
          <a:xfrm>
            <a:off x="2523279" y="3213177"/>
            <a:ext cx="2"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9FE8A1-267C-0C78-9A6B-3C926F90BB7F}"/>
              </a:ext>
            </a:extLst>
          </p:cNvPr>
          <p:cNvCxnSpPr>
            <a:cxnSpLocks/>
          </p:cNvCxnSpPr>
          <p:nvPr/>
        </p:nvCxnSpPr>
        <p:spPr>
          <a:xfrm>
            <a:off x="4213187" y="3213177"/>
            <a:ext cx="28933"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EB5678-CA91-E696-74A0-0E8308E71972}"/>
              </a:ext>
            </a:extLst>
          </p:cNvPr>
          <p:cNvCxnSpPr>
            <a:cxnSpLocks/>
          </p:cNvCxnSpPr>
          <p:nvPr/>
        </p:nvCxnSpPr>
        <p:spPr>
          <a:xfrm>
            <a:off x="6564776" y="3113590"/>
            <a:ext cx="0"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20C4B9-899E-97AC-B65B-5BF65A659F97}"/>
              </a:ext>
            </a:extLst>
          </p:cNvPr>
          <p:cNvCxnSpPr>
            <a:cxnSpLocks/>
          </p:cNvCxnSpPr>
          <p:nvPr/>
        </p:nvCxnSpPr>
        <p:spPr>
          <a:xfrm>
            <a:off x="8407086" y="3113590"/>
            <a:ext cx="2"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4EBCBC-7719-38DA-759C-CF7A1CC1FF75}"/>
              </a:ext>
            </a:extLst>
          </p:cNvPr>
          <p:cNvSpPr txBox="1"/>
          <p:nvPr/>
        </p:nvSpPr>
        <p:spPr>
          <a:xfrm>
            <a:off x="8407088" y="3213177"/>
            <a:ext cx="2946710" cy="323165"/>
          </a:xfrm>
          <a:prstGeom prst="rect">
            <a:avLst/>
          </a:prstGeom>
          <a:noFill/>
          <a:ln>
            <a:noFill/>
          </a:ln>
        </p:spPr>
        <p:txBody>
          <a:bodyPr wrap="square" rtlCol="0">
            <a:spAutoFit/>
          </a:bodyPr>
          <a:lstStyle/>
          <a:p>
            <a:pPr algn="ctr"/>
            <a:r>
              <a:rPr lang="en-US" sz="1500" b="1" dirty="0"/>
              <a:t>Reuse and Disposal</a:t>
            </a:r>
            <a:endParaRPr lang="en-IN" sz="1500" b="1" dirty="0"/>
          </a:p>
        </p:txBody>
      </p:sp>
      <p:sp>
        <p:nvSpPr>
          <p:cNvPr id="15" name="Rectangle: Rounded Corners 14">
            <a:extLst>
              <a:ext uri="{FF2B5EF4-FFF2-40B4-BE49-F238E27FC236}">
                <a16:creationId xmlns:a16="http://schemas.microsoft.com/office/drawing/2014/main" id="{11DC7653-5A43-007D-4F12-D49B82D7DF28}"/>
              </a:ext>
            </a:extLst>
          </p:cNvPr>
          <p:cNvSpPr/>
          <p:nvPr/>
        </p:nvSpPr>
        <p:spPr>
          <a:xfrm>
            <a:off x="836516" y="3680755"/>
            <a:ext cx="10517282" cy="1021201"/>
          </a:xfrm>
          <a:prstGeom prst="roundRect">
            <a:avLst>
              <a:gd name="adj" fmla="val 14400"/>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City Service Delivery Assessment</a:t>
            </a:r>
          </a:p>
          <a:p>
            <a:r>
              <a:rPr lang="en-US" sz="1200" b="1" dirty="0">
                <a:solidFill>
                  <a:schemeClr val="tx1"/>
                </a:solidFill>
              </a:rPr>
              <a:t>CWIS Costing &amp; Planning Tool</a:t>
            </a:r>
          </a:p>
          <a:p>
            <a:r>
              <a:rPr lang="en-US" sz="1200" b="1" dirty="0" err="1">
                <a:solidFill>
                  <a:schemeClr val="tx1"/>
                </a:solidFill>
              </a:rPr>
              <a:t>SaniPlan</a:t>
            </a:r>
            <a:endParaRPr lang="en-US" sz="1200" b="1" dirty="0">
              <a:solidFill>
                <a:schemeClr val="tx1"/>
              </a:solidFill>
            </a:endParaRPr>
          </a:p>
          <a:p>
            <a:r>
              <a:rPr lang="en-US" sz="1200" b="1" dirty="0">
                <a:solidFill>
                  <a:schemeClr val="tx1"/>
                </a:solidFill>
              </a:rPr>
              <a:t>Santiago</a:t>
            </a:r>
          </a:p>
          <a:p>
            <a:r>
              <a:rPr lang="en-US" sz="1200" b="1" dirty="0">
                <a:solidFill>
                  <a:schemeClr val="tx1"/>
                </a:solidFill>
              </a:rPr>
              <a:t>Citywide &amp; Regional Planning Tool</a:t>
            </a:r>
          </a:p>
          <a:p>
            <a:r>
              <a:rPr lang="en-US" sz="1200" b="1" dirty="0">
                <a:solidFill>
                  <a:schemeClr val="tx1"/>
                </a:solidFill>
              </a:rPr>
              <a:t>Business Model Tool </a:t>
            </a:r>
          </a:p>
          <a:p>
            <a:r>
              <a:rPr lang="en-US" sz="1200" b="1" dirty="0">
                <a:solidFill>
                  <a:schemeClr val="tx1"/>
                </a:solidFill>
              </a:rPr>
              <a:t>EquiServe &amp; Rapid Equity Analysis Model</a:t>
            </a:r>
          </a:p>
          <a:p>
            <a:r>
              <a:rPr lang="en-US" sz="1200" b="1" dirty="0">
                <a:solidFill>
                  <a:schemeClr val="tx1"/>
                </a:solidFill>
              </a:rPr>
              <a:t>WASHBAT</a:t>
            </a:r>
          </a:p>
          <a:p>
            <a:r>
              <a:rPr kumimoji="0" lang="en-US" sz="1200" b="1" i="0" u="none" strike="noStrike" kern="1200" cap="none" spc="0" normalizeH="0" baseline="0" noProof="0" dirty="0">
                <a:ln>
                  <a:noFill/>
                </a:ln>
                <a:solidFill>
                  <a:schemeClr val="tx1"/>
                </a:solidFill>
                <a:effectLst/>
                <a:uLnTx/>
                <a:uFillTx/>
                <a:ea typeface="+mn-ea"/>
                <a:cs typeface="+mn-cs"/>
              </a:rPr>
              <a:t>Sustainable Sanitation Management Tool</a:t>
            </a:r>
          </a:p>
          <a:p>
            <a:r>
              <a:rPr lang="en-US" sz="1200" b="1" dirty="0" err="1">
                <a:solidFill>
                  <a:schemeClr val="tx1"/>
                </a:solidFill>
              </a:rPr>
              <a:t>SaniTech</a:t>
            </a:r>
            <a:endParaRPr lang="en-US" sz="1200" b="1" dirty="0">
              <a:solidFill>
                <a:schemeClr val="tx1"/>
              </a:solidFill>
            </a:endParaRPr>
          </a:p>
          <a:p>
            <a:pPr marL="266700" indent="-266700"/>
            <a:r>
              <a:rPr kumimoji="0" lang="en-US" sz="1200" b="1" i="0" u="none" strike="noStrike" kern="1200" cap="none" spc="0" normalizeH="0" baseline="0" noProof="0" dirty="0">
                <a:ln>
                  <a:noFill/>
                </a:ln>
                <a:solidFill>
                  <a:schemeClr val="tx1"/>
                </a:solidFill>
                <a:effectLst/>
                <a:uLnTx/>
                <a:uFillTx/>
                <a:ea typeface="+mn-ea"/>
                <a:cs typeface="+mn-cs"/>
              </a:rPr>
              <a:t>MUSE</a:t>
            </a:r>
          </a:p>
          <a:p>
            <a:pPr marL="266700" indent="-266700"/>
            <a:r>
              <a:rPr lang="en-US" sz="1200" b="1" dirty="0">
                <a:solidFill>
                  <a:schemeClr val="tx1"/>
                </a:solidFill>
              </a:rPr>
              <a:t>CWIS Measurement Tool</a:t>
            </a:r>
          </a:p>
          <a:p>
            <a:r>
              <a:rPr kumimoji="0" lang="en-US" sz="1200" b="1" i="0" u="none" strike="noStrike" kern="1200" cap="none" spc="0" normalizeH="0" baseline="0" noProof="0" dirty="0" err="1">
                <a:ln>
                  <a:noFill/>
                </a:ln>
                <a:solidFill>
                  <a:schemeClr val="tx1"/>
                </a:solidFill>
                <a:effectLst/>
                <a:uLnTx/>
                <a:uFillTx/>
                <a:ea typeface="+mn-ea"/>
                <a:cs typeface="+mn-cs"/>
              </a:rPr>
              <a:t>Akvopedia</a:t>
            </a:r>
            <a:endParaRPr lang="en-US" sz="1200" b="1" dirty="0">
              <a:solidFill>
                <a:schemeClr val="tx1"/>
              </a:solidFill>
            </a:endParaRPr>
          </a:p>
        </p:txBody>
      </p:sp>
      <p:sp>
        <p:nvSpPr>
          <p:cNvPr id="16" name="Title 1">
            <a:extLst>
              <a:ext uri="{FF2B5EF4-FFF2-40B4-BE49-F238E27FC236}">
                <a16:creationId xmlns:a16="http://schemas.microsoft.com/office/drawing/2014/main" id="{F3D7A201-A308-B4D1-EDE8-994005C3C769}"/>
              </a:ext>
            </a:extLst>
          </p:cNvPr>
          <p:cNvSpPr>
            <a:spLocks noGrp="1"/>
          </p:cNvSpPr>
          <p:nvPr>
            <p:ph type="title"/>
          </p:nvPr>
        </p:nvSpPr>
        <p:spPr>
          <a:xfrm>
            <a:off x="223157" y="234498"/>
            <a:ext cx="12188699" cy="719199"/>
          </a:xfrm>
        </p:spPr>
        <p:txBody>
          <a:bodyPr/>
          <a:lstStyle/>
          <a:p>
            <a:r>
              <a:rPr lang="en-US" sz="3200" b="1" dirty="0" err="1">
                <a:solidFill>
                  <a:schemeClr val="tx2"/>
                </a:solidFill>
                <a:latin typeface="Calibri" panose="020F0502020204030204" pitchFamily="34" charset="0"/>
              </a:rPr>
              <a:t>Ressources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clés</a:t>
            </a:r>
            <a:r>
              <a:rPr lang="en-US" sz="3200" b="1" dirty="0">
                <a:solidFill>
                  <a:schemeClr val="tx2"/>
                </a:solidFill>
                <a:latin typeface="Calibri" panose="020F0502020204030204" pitchFamily="34" charset="0"/>
              </a:rPr>
              <a:t> : </a:t>
            </a:r>
            <a:r>
              <a:rPr lang="en-US" sz="3200" b="1" dirty="0" err="1">
                <a:solidFill>
                  <a:schemeClr val="tx2"/>
                </a:solidFill>
                <a:latin typeface="Calibri" panose="020F0502020204030204" pitchFamily="34" charset="0"/>
              </a:rPr>
              <a:t>Outils</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d'aide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à</a:t>
            </a:r>
            <a:r>
              <a:rPr lang="en-US" sz="3200" b="1" dirty="0">
                <a:solidFill>
                  <a:schemeClr val="tx2"/>
                </a:solidFill>
                <a:latin typeface="Calibri" panose="020F0502020204030204" pitchFamily="34" charset="0"/>
              </a:rPr>
              <a:t> la </a:t>
            </a:r>
            <a:r>
              <a:rPr lang="en-US" sz="3200" b="1" dirty="0" err="1">
                <a:solidFill>
                  <a:schemeClr val="tx2"/>
                </a:solidFill>
                <a:latin typeface="Calibri" panose="020F0502020204030204" pitchFamily="34" charset="0"/>
              </a:rPr>
              <a:t>décision</a:t>
            </a:r>
            <a:r>
              <a:rPr lang="en-US" sz="3200" b="1" dirty="0">
                <a:solidFill>
                  <a:schemeClr val="tx2"/>
                </a:solidFill>
                <a:latin typeface="Calibri" panose="020F0502020204030204" pitchFamily="34" charset="0"/>
              </a:rPr>
              <a:t> le long de la </a:t>
            </a:r>
            <a:r>
              <a:rPr lang="en-US" sz="3200" b="1" dirty="0" err="1">
                <a:solidFill>
                  <a:schemeClr val="tx2"/>
                </a:solidFill>
                <a:latin typeface="Calibri" panose="020F0502020204030204" pitchFamily="34" charset="0"/>
              </a:rPr>
              <a:t>chaîne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d'assainissement</a:t>
            </a:r>
            <a:endParaRPr lang="en-IN" sz="3200" b="1" dirty="0">
              <a:solidFill>
                <a:schemeClr val="tx2"/>
              </a:solidFill>
              <a:latin typeface="Calibri" panose="020F0502020204030204" pitchFamily="34" charset="0"/>
            </a:endParaRPr>
          </a:p>
        </p:txBody>
      </p:sp>
      <p:sp>
        <p:nvSpPr>
          <p:cNvPr id="17" name="Rectangle: Rounded Corners 16">
            <a:extLst>
              <a:ext uri="{FF2B5EF4-FFF2-40B4-BE49-F238E27FC236}">
                <a16:creationId xmlns:a16="http://schemas.microsoft.com/office/drawing/2014/main" id="{4EE7BBC0-83DC-27D9-B2C5-9E26E8C6E645}"/>
              </a:ext>
            </a:extLst>
          </p:cNvPr>
          <p:cNvSpPr/>
          <p:nvPr/>
        </p:nvSpPr>
        <p:spPr>
          <a:xfrm>
            <a:off x="4242120" y="5586040"/>
            <a:ext cx="4176548" cy="2259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CLARA-SPT</a:t>
            </a:r>
          </a:p>
          <a:p>
            <a:r>
              <a:rPr lang="en-US" sz="1200" b="1" dirty="0">
                <a:solidFill>
                  <a:schemeClr val="tx1"/>
                </a:solidFill>
              </a:rPr>
              <a:t>   ECAM</a:t>
            </a:r>
          </a:p>
          <a:p>
            <a:r>
              <a:rPr lang="en-US" sz="1200" b="1" dirty="0">
                <a:solidFill>
                  <a:schemeClr val="tx1"/>
                </a:solidFill>
              </a:rPr>
              <a:t>   Simba</a:t>
            </a:r>
          </a:p>
        </p:txBody>
      </p:sp>
      <p:sp>
        <p:nvSpPr>
          <p:cNvPr id="18" name="Rectangle: Rounded Corners 17">
            <a:extLst>
              <a:ext uri="{FF2B5EF4-FFF2-40B4-BE49-F238E27FC236}">
                <a16:creationId xmlns:a16="http://schemas.microsoft.com/office/drawing/2014/main" id="{56B2C231-539F-55D5-2A33-0A299CFA2744}"/>
              </a:ext>
            </a:extLst>
          </p:cNvPr>
          <p:cNvSpPr/>
          <p:nvPr/>
        </p:nvSpPr>
        <p:spPr>
          <a:xfrm>
            <a:off x="2523279" y="5042324"/>
            <a:ext cx="5895389" cy="5069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Shit Flow Diagram</a:t>
            </a:r>
          </a:p>
          <a:p>
            <a:r>
              <a:rPr lang="en-US" sz="1200" b="1" dirty="0">
                <a:solidFill>
                  <a:schemeClr val="tx1"/>
                </a:solidFill>
              </a:rPr>
              <a:t>Rapid Assessment Tool</a:t>
            </a:r>
          </a:p>
          <a:p>
            <a:r>
              <a:rPr lang="en-US" sz="1200" b="1" dirty="0">
                <a:solidFill>
                  <a:schemeClr val="tx1"/>
                </a:solidFill>
              </a:rPr>
              <a:t>Urban Sanitation Status Index (USSI)</a:t>
            </a:r>
          </a:p>
          <a:p>
            <a:r>
              <a:rPr lang="en-US" sz="1200" b="1" dirty="0">
                <a:solidFill>
                  <a:schemeClr val="tx1"/>
                </a:solidFill>
              </a:rPr>
              <a:t>Rapid Environment Assessment Tool</a:t>
            </a:r>
          </a:p>
        </p:txBody>
      </p:sp>
      <p:sp>
        <p:nvSpPr>
          <p:cNvPr id="2" name="Rectangle: Rounded Corners 1">
            <a:extLst>
              <a:ext uri="{FF2B5EF4-FFF2-40B4-BE49-F238E27FC236}">
                <a16:creationId xmlns:a16="http://schemas.microsoft.com/office/drawing/2014/main" id="{87705355-6847-8C10-E481-4176842A76C8}"/>
              </a:ext>
            </a:extLst>
          </p:cNvPr>
          <p:cNvSpPr/>
          <p:nvPr/>
        </p:nvSpPr>
        <p:spPr>
          <a:xfrm>
            <a:off x="2523279" y="4748359"/>
            <a:ext cx="8830519" cy="2491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Faecal Waste Flow Calculator</a:t>
            </a:r>
          </a:p>
          <a:p>
            <a:r>
              <a:rPr lang="en-US" sz="1200" b="1" dirty="0">
                <a:solidFill>
                  <a:schemeClr val="tx1"/>
                </a:solidFill>
              </a:rPr>
              <a:t>          WASH Cost Tool</a:t>
            </a:r>
          </a:p>
          <a:p>
            <a:r>
              <a:rPr lang="en-US" sz="1200" b="1" dirty="0">
                <a:solidFill>
                  <a:schemeClr val="tx1"/>
                </a:solidFill>
              </a:rPr>
              <a:t>             Cactus</a:t>
            </a:r>
          </a:p>
        </p:txBody>
      </p:sp>
      <p:sp>
        <p:nvSpPr>
          <p:cNvPr id="3" name="Rectangle: Rounded Corners 2">
            <a:extLst>
              <a:ext uri="{FF2B5EF4-FFF2-40B4-BE49-F238E27FC236}">
                <a16:creationId xmlns:a16="http://schemas.microsoft.com/office/drawing/2014/main" id="{8F81787A-41C2-EC5B-02B3-BC4323FD35DE}"/>
              </a:ext>
            </a:extLst>
          </p:cNvPr>
          <p:cNvSpPr/>
          <p:nvPr/>
        </p:nvSpPr>
        <p:spPr>
          <a:xfrm>
            <a:off x="8441809" y="5383462"/>
            <a:ext cx="2911989" cy="3206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US" sz="1200" b="1" dirty="0">
                <a:solidFill>
                  <a:schemeClr val="tx1"/>
                </a:solidFill>
              </a:rPr>
              <a:t>Toilet Resource Calculator</a:t>
            </a:r>
          </a:p>
        </p:txBody>
      </p:sp>
      <p:sp>
        <p:nvSpPr>
          <p:cNvPr id="9" name="Rectangle: Rounded Corners 8">
            <a:extLst>
              <a:ext uri="{FF2B5EF4-FFF2-40B4-BE49-F238E27FC236}">
                <a16:creationId xmlns:a16="http://schemas.microsoft.com/office/drawing/2014/main" id="{471A1C5E-406A-DCAA-7334-901D616B729E}"/>
              </a:ext>
            </a:extLst>
          </p:cNvPr>
          <p:cNvSpPr/>
          <p:nvPr/>
        </p:nvSpPr>
        <p:spPr>
          <a:xfrm>
            <a:off x="6564777" y="5858384"/>
            <a:ext cx="1853892" cy="997413"/>
          </a:xfrm>
          <a:prstGeom prst="roundRect">
            <a:avLst>
              <a:gd name="adj" fmla="val 7383"/>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Bio WATT</a:t>
            </a:r>
          </a:p>
          <a:p>
            <a:r>
              <a:rPr lang="en-US" sz="1200" b="1" dirty="0">
                <a:solidFill>
                  <a:schemeClr val="tx1"/>
                </a:solidFill>
              </a:rPr>
              <a:t>Ease Tech</a:t>
            </a:r>
          </a:p>
          <a:p>
            <a:r>
              <a:rPr lang="en-US" sz="1200" b="1" dirty="0">
                <a:solidFill>
                  <a:schemeClr val="tx1"/>
                </a:solidFill>
              </a:rPr>
              <a:t>EVAS</a:t>
            </a:r>
          </a:p>
          <a:p>
            <a:r>
              <a:rPr lang="en-US" sz="1200" b="1" dirty="0">
                <a:solidFill>
                  <a:schemeClr val="tx1"/>
                </a:solidFill>
              </a:rPr>
              <a:t>Fit Water</a:t>
            </a:r>
          </a:p>
          <a:p>
            <a:r>
              <a:rPr lang="en-US" sz="1200" b="1" dirty="0">
                <a:solidFill>
                  <a:schemeClr val="tx1"/>
                </a:solidFill>
              </a:rPr>
              <a:t>Poseidon</a:t>
            </a:r>
          </a:p>
          <a:p>
            <a:pPr algn="r"/>
            <a:r>
              <a:rPr lang="en-US" sz="1200" b="1" dirty="0">
                <a:solidFill>
                  <a:schemeClr val="tx1"/>
                </a:solidFill>
              </a:rPr>
              <a:t>Sampsons</a:t>
            </a:r>
          </a:p>
          <a:p>
            <a:pPr algn="r"/>
            <a:r>
              <a:rPr lang="en-US" sz="1200" b="1" dirty="0">
                <a:solidFill>
                  <a:schemeClr val="tx1"/>
                </a:solidFill>
              </a:rPr>
              <a:t>West+</a:t>
            </a:r>
          </a:p>
          <a:p>
            <a:pPr algn="r"/>
            <a:r>
              <a:rPr lang="en-US" sz="1200" b="1" dirty="0">
                <a:solidFill>
                  <a:schemeClr val="tx1"/>
                </a:solidFill>
              </a:rPr>
              <a:t>Tech Select</a:t>
            </a:r>
          </a:p>
          <a:p>
            <a:pPr algn="ctr"/>
            <a:endParaRPr lang="en-US" sz="1200" b="1" dirty="0">
              <a:solidFill>
                <a:schemeClr val="tx1"/>
              </a:solidFill>
            </a:endParaRPr>
          </a:p>
        </p:txBody>
      </p:sp>
    </p:spTree>
    <p:extLst>
      <p:ext uri="{BB962C8B-B14F-4D97-AF65-F5344CB8AC3E}">
        <p14:creationId xmlns:p14="http://schemas.microsoft.com/office/powerpoint/2010/main" val="418453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Google Shape;120;p3">
            <a:extLst>
              <a:ext uri="{FF2B5EF4-FFF2-40B4-BE49-F238E27FC236}">
                <a16:creationId xmlns:a16="http://schemas.microsoft.com/office/drawing/2014/main" id="{CA3D0146-CE01-FD54-27D9-F8B1508D4487}"/>
              </a:ext>
            </a:extLst>
          </p:cNvPr>
          <p:cNvSpPr txBox="1">
            <a:spLocks/>
          </p:cNvSpPr>
          <p:nvPr/>
        </p:nvSpPr>
        <p:spPr>
          <a:xfrm>
            <a:off x="723900" y="1400175"/>
            <a:ext cx="10744200" cy="5092047"/>
          </a:xfrm>
          <a:prstGeom prst="rect">
            <a:avLst/>
          </a:prstGeom>
          <a:noFill/>
          <a:ln>
            <a:noFill/>
          </a:ln>
        </p:spPr>
        <p:txBody>
          <a:bodyPr spcFirstLastPara="1" wrap="square" lIns="91425" tIns="45700" rIns="91425" bIns="45700" anchor="ctr" anchorCtr="0">
            <a:normAutofit fontScale="850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228600" indent="-228600">
              <a:lnSpc>
                <a:spcPts val="3800"/>
              </a:lnSpc>
              <a:spcBef>
                <a:spcPts val="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Un cadre pour </a:t>
            </a:r>
            <a:r>
              <a:rPr lang="en-US" sz="2800" b="1" dirty="0" err="1">
                <a:latin typeface="Lato Light"/>
                <a:ea typeface="Lato Light"/>
                <a:cs typeface="Calibri" panose="020F0502020204030204" pitchFamily="34" charset="0"/>
                <a:sym typeface="Lato Light"/>
              </a:rPr>
              <a:t>une</a:t>
            </a:r>
            <a:r>
              <a:rPr lang="en-US" sz="2800" b="1" dirty="0">
                <a:latin typeface="Lato Light"/>
                <a:ea typeface="Lato Light"/>
                <a:cs typeface="Calibri" panose="020F0502020204030204" pitchFamily="34" charset="0"/>
                <a:sym typeface="Lato Light"/>
              </a:rPr>
              <a:t> </a:t>
            </a:r>
            <a:r>
              <a:rPr lang="en-US" sz="2800" b="1" dirty="0" err="1">
                <a:latin typeface="Lato Light"/>
                <a:ea typeface="Lato Light"/>
                <a:cs typeface="Calibri" panose="020F0502020204030204" pitchFamily="34" charset="0"/>
                <a:sym typeface="Lato Light"/>
              </a:rPr>
              <a:t>approche</a:t>
            </a:r>
            <a:r>
              <a:rPr lang="en-US" sz="2800" b="1" dirty="0">
                <a:latin typeface="Lato Light"/>
                <a:ea typeface="Lato Light"/>
                <a:cs typeface="Calibri" panose="020F0502020204030204" pitchFamily="34" charset="0"/>
                <a:sym typeface="Lato Light"/>
              </a:rPr>
              <a:t> de service public </a:t>
            </a:r>
            <a:r>
              <a:rPr lang="en-US" sz="2800" dirty="0">
                <a:latin typeface="Lato Light"/>
                <a:ea typeface="Lato Light"/>
                <a:cs typeface="Calibri" panose="020F0502020204030204" pitchFamily="34" charset="0"/>
                <a:sym typeface="Lato Light"/>
              </a:rPr>
              <a:t>de </a:t>
            </a:r>
            <a:r>
              <a:rPr lang="en-US" sz="2800" dirty="0" err="1">
                <a:latin typeface="Lato Light"/>
                <a:ea typeface="Lato Light"/>
                <a:cs typeface="Calibri" panose="020F0502020204030204" pitchFamily="34" charset="0"/>
                <a:sym typeface="Lato Light"/>
              </a:rPr>
              <a:t>l'assainissement</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urbain</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où</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tous</a:t>
            </a:r>
            <a:r>
              <a:rPr lang="en-US" sz="2800" dirty="0">
                <a:latin typeface="Lato Light"/>
                <a:ea typeface="Lato Light"/>
                <a:cs typeface="Calibri" panose="020F0502020204030204" pitchFamily="34" charset="0"/>
                <a:sym typeface="Lato Light"/>
              </a:rPr>
              <a:t> les </a:t>
            </a:r>
            <a:r>
              <a:rPr lang="en-US" sz="2800" dirty="0" err="1">
                <a:latin typeface="Lato Light"/>
                <a:ea typeface="Lato Light"/>
                <a:cs typeface="Calibri" panose="020F0502020204030204" pitchFamily="34" charset="0"/>
                <a:sym typeface="Lato Light"/>
              </a:rPr>
              <a:t>membres</a:t>
            </a:r>
            <a:r>
              <a:rPr lang="en-US" sz="2800" dirty="0">
                <a:latin typeface="Lato Light"/>
                <a:ea typeface="Lato Light"/>
                <a:cs typeface="Calibri" panose="020F0502020204030204" pitchFamily="34" charset="0"/>
                <a:sym typeface="Lato Light"/>
              </a:rPr>
              <a:t> de la </a:t>
            </a:r>
            <a:r>
              <a:rPr lang="en-US" sz="2800" dirty="0" err="1">
                <a:latin typeface="Lato Light"/>
                <a:ea typeface="Lato Light"/>
                <a:cs typeface="Calibri" panose="020F0502020204030204" pitchFamily="34" charset="0"/>
                <a:sym typeface="Lato Light"/>
              </a:rPr>
              <a:t>ville</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ont</a:t>
            </a:r>
            <a:r>
              <a:rPr lang="en-US" sz="2800" dirty="0">
                <a:latin typeface="Lato Light"/>
                <a:ea typeface="Lato Light"/>
                <a:cs typeface="Calibri" panose="020F0502020204030204" pitchFamily="34" charset="0"/>
                <a:sym typeface="Lato Light"/>
              </a:rPr>
              <a:t> un </a:t>
            </a:r>
            <a:r>
              <a:rPr lang="en-US" sz="2800" dirty="0" err="1">
                <a:latin typeface="Lato Light"/>
                <a:ea typeface="Lato Light"/>
                <a:cs typeface="Calibri" panose="020F0502020204030204" pitchFamily="34" charset="0"/>
                <a:sym typeface="Lato Light"/>
              </a:rPr>
              <a:t>accès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équitable</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à</a:t>
            </a:r>
            <a:r>
              <a:rPr lang="en-US" sz="2800" dirty="0">
                <a:latin typeface="Lato Light"/>
                <a:ea typeface="Lato Light"/>
                <a:cs typeface="Calibri" panose="020F0502020204030204" pitchFamily="34" charset="0"/>
                <a:sym typeface="Lato Light"/>
              </a:rPr>
              <a:t> des services </a:t>
            </a:r>
            <a:r>
              <a:rPr lang="en-US" sz="2800" dirty="0" err="1">
                <a:latin typeface="Lato Light"/>
                <a:ea typeface="Lato Light"/>
                <a:cs typeface="Calibri" panose="020F0502020204030204" pitchFamily="34" charset="0"/>
                <a:sym typeface="Lato Light"/>
              </a:rPr>
              <a:t>d'assainissement</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améliorés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adéquats</a:t>
            </a:r>
            <a:r>
              <a:rPr lang="en-US" sz="2800" dirty="0">
                <a:latin typeface="Lato Light"/>
                <a:ea typeface="Lato Light"/>
                <a:cs typeface="Calibri" panose="020F0502020204030204" pitchFamily="34" charset="0"/>
                <a:sym typeface="Lato Light"/>
              </a:rPr>
              <a:t> et </a:t>
            </a:r>
            <a:r>
              <a:rPr lang="en-US" sz="2800" dirty="0" err="1">
                <a:latin typeface="Lato Light"/>
                <a:ea typeface="Lato Light"/>
                <a:cs typeface="Calibri" panose="020F0502020204030204" pitchFamily="34" charset="0"/>
                <a:sym typeface="Lato Light"/>
              </a:rPr>
              <a:t>abordables</a:t>
            </a:r>
            <a:r>
              <a:rPr lang="en-US" sz="2800" dirty="0">
                <a:latin typeface="Lato Light"/>
                <a:ea typeface="Lato Light"/>
                <a:cs typeface="Calibri" panose="020F0502020204030204" pitchFamily="34" charset="0"/>
                <a:sym typeface="Lato Light"/>
              </a:rPr>
              <a:t>.</a:t>
            </a:r>
          </a:p>
          <a:p>
            <a:pPr marL="228600" indent="-228600">
              <a:lnSpc>
                <a:spcPts val="3800"/>
              </a:lnSpc>
              <a:spcBef>
                <a:spcPts val="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CWIS </a:t>
            </a:r>
            <a:r>
              <a:rPr lang="en-US" sz="2800" dirty="0" err="1">
                <a:latin typeface="Lato Light"/>
                <a:ea typeface="Lato Light"/>
                <a:cs typeface="Calibri" panose="020F0502020204030204" pitchFamily="34" charset="0"/>
                <a:sym typeface="Lato Light"/>
              </a:rPr>
              <a:t>signifie</a:t>
            </a:r>
            <a:r>
              <a:rPr lang="en-US" sz="2800" dirty="0">
                <a:latin typeface="Lato Light"/>
                <a:ea typeface="Lato Light"/>
                <a:cs typeface="Calibri" panose="020F0502020204030204" pitchFamily="34" charset="0"/>
                <a:sym typeface="Lato Light"/>
              </a:rPr>
              <a:t> </a:t>
            </a:r>
            <a:r>
              <a:rPr lang="en-US" sz="2800" b="1" dirty="0" err="1">
                <a:latin typeface="Lato Light"/>
                <a:ea typeface="Lato Light"/>
                <a:cs typeface="Calibri" panose="020F0502020204030204" pitchFamily="34" charset="0"/>
                <a:sym typeface="Lato Light"/>
              </a:rPr>
              <a:t>l'utilisation</a:t>
            </a:r>
            <a:r>
              <a:rPr lang="en-US" sz="2800" b="1" dirty="0">
                <a:latin typeface="Lato Light"/>
                <a:ea typeface="Lato Light"/>
                <a:cs typeface="Calibri" panose="020F0502020204030204" pitchFamily="34" charset="0"/>
                <a:sym typeface="Lato Light"/>
              </a:rPr>
              <a:t> de </a:t>
            </a:r>
            <a:r>
              <a:rPr lang="en-US" sz="2800" b="1" dirty="0" err="1">
                <a:latin typeface="Lato Light"/>
                <a:ea typeface="Lato Light"/>
                <a:cs typeface="Calibri" panose="020F0502020204030204" pitchFamily="34" charset="0"/>
                <a:sym typeface="Lato Light"/>
              </a:rPr>
              <a:t>systèmes</a:t>
            </a:r>
            <a:r>
              <a:rPr lang="en-US" sz="2800" b="1" dirty="0">
                <a:latin typeface="Lato Light"/>
                <a:ea typeface="Lato Light"/>
                <a:cs typeface="Calibri" panose="020F0502020204030204" pitchFamily="34" charset="0"/>
                <a:sym typeface="Lato Light"/>
              </a:rPr>
              <a:t> </a:t>
            </a:r>
            <a:r>
              <a:rPr lang="en-US" sz="2800" b="1" dirty="0" err="1">
                <a:latin typeface="Lato Light"/>
                <a:ea typeface="Lato Light"/>
                <a:cs typeface="Calibri" panose="020F0502020204030204" pitchFamily="34" charset="0"/>
                <a:sym typeface="Lato Light"/>
              </a:rPr>
              <a:t>appropriés</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de </a:t>
            </a:r>
            <a:r>
              <a:rPr lang="en-US" sz="2800" dirty="0" err="1">
                <a:latin typeface="Lato Light"/>
                <a:ea typeface="Lato Light"/>
                <a:cs typeface="Calibri" panose="020F0502020204030204" pitchFamily="34" charset="0"/>
                <a:sym typeface="Lato Light"/>
              </a:rPr>
              <a:t>toutes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échelles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raccordés</a:t>
            </a:r>
            <a:r>
              <a:rPr lang="en-US" sz="2800" dirty="0">
                <a:latin typeface="Lato Light"/>
                <a:ea typeface="Lato Light"/>
                <a:cs typeface="Calibri" panose="020F0502020204030204" pitchFamily="34" charset="0"/>
                <a:sym typeface="Lato Light"/>
              </a:rPr>
              <a:t> au </a:t>
            </a:r>
            <a:r>
              <a:rPr lang="en-US" sz="2800" dirty="0" err="1">
                <a:latin typeface="Lato Light"/>
                <a:ea typeface="Lato Light"/>
                <a:cs typeface="Calibri" panose="020F0502020204030204" pitchFamily="34" charset="0"/>
                <a:sym typeface="Lato Light"/>
              </a:rPr>
              <a:t>réseau</a:t>
            </a:r>
            <a:r>
              <a:rPr lang="en-US" sz="2800" dirty="0">
                <a:latin typeface="Lato Light"/>
                <a:ea typeface="Lato Light"/>
                <a:cs typeface="Calibri" panose="020F0502020204030204" pitchFamily="34" charset="0"/>
                <a:sym typeface="Lato Light"/>
              </a:rPr>
              <a:t> et </a:t>
            </a:r>
            <a:r>
              <a:rPr lang="en-US" sz="2800" dirty="0" err="1">
                <a:latin typeface="Lato Light"/>
                <a:ea typeface="Lato Light"/>
                <a:cs typeface="Calibri" panose="020F0502020204030204" pitchFamily="34" charset="0"/>
                <a:sym typeface="Lato Light"/>
              </a:rPr>
              <a:t>autonomes</a:t>
            </a:r>
            <a:r>
              <a:rPr lang="en-US" sz="2800" dirty="0">
                <a:latin typeface="Lato Light"/>
                <a:ea typeface="Lato Light"/>
                <a:cs typeface="Calibri" panose="020F0502020204030204" pitchFamily="34" charset="0"/>
                <a:sym typeface="Lato Light"/>
              </a:rPr>
              <a:t>) sur </a:t>
            </a:r>
            <a:r>
              <a:rPr lang="en-US" sz="2800" dirty="0" err="1">
                <a:latin typeface="Lato Light"/>
                <a:ea typeface="Lato Light"/>
                <a:cs typeface="Calibri" panose="020F0502020204030204" pitchFamily="34" charset="0"/>
                <a:sym typeface="Lato Light"/>
              </a:rPr>
              <a:t>l'ensemble</a:t>
            </a:r>
            <a:r>
              <a:rPr lang="en-US" sz="2800" dirty="0">
                <a:latin typeface="Lato Light"/>
                <a:ea typeface="Lato Light"/>
                <a:cs typeface="Calibri" panose="020F0502020204030204" pitchFamily="34" charset="0"/>
                <a:sym typeface="Lato Light"/>
              </a:rPr>
              <a:t> de la </a:t>
            </a:r>
            <a:r>
              <a:rPr lang="en-US" sz="2800" dirty="0" err="1">
                <a:latin typeface="Lato Light"/>
                <a:ea typeface="Lato Light"/>
                <a:cs typeface="Calibri" panose="020F0502020204030204" pitchFamily="34" charset="0"/>
                <a:sym typeface="Lato Light"/>
              </a:rPr>
              <a:t>chaîne</a:t>
            </a:r>
            <a:r>
              <a:rPr lang="en-US" sz="2800" dirty="0">
                <a:latin typeface="Lato Light"/>
                <a:ea typeface="Lato Light"/>
                <a:cs typeface="Calibri" panose="020F0502020204030204" pitchFamily="34" charset="0"/>
                <a:sym typeface="Lato Light"/>
              </a:rPr>
              <a:t> de </a:t>
            </a:r>
            <a:r>
              <a:rPr lang="en-US" sz="2800" dirty="0" err="1">
                <a:latin typeface="Lato Light"/>
                <a:ea typeface="Lato Light"/>
                <a:cs typeface="Calibri" panose="020F0502020204030204" pitchFamily="34" charset="0"/>
                <a:sym typeface="Lato Light"/>
              </a:rPr>
              <a:t>valeur</a:t>
            </a:r>
            <a:r>
              <a:rPr lang="en-US" sz="2800" dirty="0">
                <a:latin typeface="Lato Light"/>
                <a:ea typeface="Lato Light"/>
                <a:cs typeface="Calibri" panose="020F0502020204030204" pitchFamily="34" charset="0"/>
                <a:sym typeface="Lato Light"/>
              </a:rPr>
              <a:t> de </a:t>
            </a:r>
            <a:r>
              <a:rPr lang="en-US" sz="2800" dirty="0" err="1">
                <a:latin typeface="Lato Light"/>
                <a:ea typeface="Lato Light"/>
                <a:cs typeface="Calibri" panose="020F0502020204030204" pitchFamily="34" charset="0"/>
                <a:sym typeface="Lato Light"/>
              </a:rPr>
              <a:t>l'assainissement</a:t>
            </a:r>
            <a:r>
              <a:rPr lang="en-US" sz="2800" dirty="0">
                <a:latin typeface="Lato Light"/>
                <a:ea typeface="Lato Light"/>
                <a:cs typeface="Calibri" panose="020F0502020204030204" pitchFamily="34" charset="0"/>
                <a:sym typeface="Lato Light"/>
              </a:rPr>
              <a:t> pour </a:t>
            </a:r>
            <a:r>
              <a:rPr lang="en-US" sz="2800" dirty="0" err="1">
                <a:latin typeface="Lato Light"/>
                <a:ea typeface="Lato Light"/>
                <a:cs typeface="Calibri" panose="020F0502020204030204" pitchFamily="34" charset="0"/>
                <a:sym typeface="Lato Light"/>
              </a:rPr>
              <a:t>atteindre</a:t>
            </a:r>
            <a:r>
              <a:rPr lang="en-US" sz="2800" dirty="0">
                <a:latin typeface="Lato Light"/>
                <a:ea typeface="Lato Light"/>
                <a:cs typeface="Calibri" panose="020F0502020204030204" pitchFamily="34" charset="0"/>
                <a:sym typeface="Lato Light"/>
              </a:rPr>
              <a:t> des </a:t>
            </a:r>
            <a:r>
              <a:rPr lang="en-US" sz="2800" dirty="0" err="1">
                <a:latin typeface="Lato Light"/>
                <a:ea typeface="Lato Light"/>
                <a:cs typeface="Calibri" panose="020F0502020204030204" pitchFamily="34" charset="0"/>
                <a:sym typeface="Lato Light"/>
              </a:rPr>
              <a:t>résultats</a:t>
            </a:r>
            <a:r>
              <a:rPr lang="en-US" sz="2800" dirty="0">
                <a:latin typeface="Lato Light"/>
                <a:ea typeface="Lato Light"/>
                <a:cs typeface="Calibri" panose="020F0502020204030204" pitchFamily="34" charset="0"/>
                <a:sym typeface="Lato Light"/>
              </a:rPr>
              <a:t> de service </a:t>
            </a:r>
            <a:r>
              <a:rPr lang="en-US" sz="2800" dirty="0" err="1">
                <a:latin typeface="Lato Light"/>
                <a:ea typeface="Lato Light"/>
                <a:cs typeface="Calibri" panose="020F0502020204030204" pitchFamily="34" charset="0"/>
                <a:sym typeface="Lato Light"/>
              </a:rPr>
              <a:t>sûrs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équitables</a:t>
            </a:r>
            <a:r>
              <a:rPr lang="en-US" sz="2800" dirty="0">
                <a:latin typeface="Lato Light"/>
                <a:ea typeface="Lato Light"/>
                <a:cs typeface="Calibri" panose="020F0502020204030204" pitchFamily="34" charset="0"/>
                <a:sym typeface="Lato Light"/>
              </a:rPr>
              <a:t> et durables.</a:t>
            </a:r>
          </a:p>
          <a:p>
            <a:pPr marL="228600" indent="-228600">
              <a:lnSpc>
                <a:spcPts val="3800"/>
              </a:lnSpc>
              <a:spcBef>
                <a:spcPts val="0"/>
              </a:spcBef>
              <a:spcAft>
                <a:spcPts val="1200"/>
              </a:spcAft>
              <a:buClr>
                <a:schemeClr val="dk1"/>
              </a:buClr>
              <a:buSzPct val="100000"/>
              <a:buFont typeface="Arial" pitchFamily="34" charset="0"/>
              <a:buChar char="•"/>
            </a:pPr>
            <a:r>
              <a:rPr lang="en-US" sz="2800" dirty="0">
                <a:latin typeface="Lato Light"/>
                <a:ea typeface="Lato Light"/>
                <a:cs typeface="Calibri" panose="020F0502020204030204" pitchFamily="34" charset="0"/>
                <a:sym typeface="Lato Light"/>
              </a:rPr>
              <a:t>CWIS </a:t>
            </a:r>
            <a:r>
              <a:rPr lang="en-US" sz="2800" dirty="0" err="1">
                <a:latin typeface="Lato Light"/>
                <a:ea typeface="Lato Light"/>
                <a:cs typeface="Calibri" panose="020F0502020204030204" pitchFamily="34" charset="0"/>
                <a:sym typeface="Lato Light"/>
              </a:rPr>
              <a:t>réunit</a:t>
            </a:r>
            <a:r>
              <a:rPr lang="en-US" sz="2800" dirty="0">
                <a:latin typeface="Lato Light"/>
                <a:ea typeface="Lato Light"/>
                <a:cs typeface="Calibri" panose="020F0502020204030204" pitchFamily="34" charset="0"/>
                <a:sym typeface="Lato Light"/>
              </a:rPr>
              <a:t> les </a:t>
            </a:r>
            <a:r>
              <a:rPr lang="en-US" sz="2800" b="1" dirty="0">
                <a:latin typeface="Lato Light"/>
                <a:ea typeface="Lato Light"/>
                <a:cs typeface="Calibri" panose="020F0502020204030204" pitchFamily="34" charset="0"/>
                <a:sym typeface="Lato Light"/>
              </a:rPr>
              <a:t>'</a:t>
            </a:r>
            <a:r>
              <a:rPr lang="en-US" sz="2800" b="1" dirty="0" err="1">
                <a:latin typeface="Lato Light"/>
                <a:ea typeface="Lato Light"/>
                <a:cs typeface="Calibri" panose="020F0502020204030204" pitchFamily="34" charset="0"/>
                <a:sym typeface="Lato Light"/>
              </a:rPr>
              <a:t>solveurs</a:t>
            </a:r>
            <a:r>
              <a:rPr lang="en-US" sz="2800" b="1" dirty="0">
                <a:latin typeface="Lato Light"/>
                <a:ea typeface="Lato Light"/>
                <a:cs typeface="Calibri" panose="020F0502020204030204" pitchFamily="34" charset="0"/>
                <a:sym typeface="Lato Light"/>
              </a:rPr>
              <a:t> de </a:t>
            </a:r>
            <a:r>
              <a:rPr lang="en-US" sz="2800" b="1" dirty="0" err="1">
                <a:latin typeface="Lato Light"/>
                <a:ea typeface="Lato Light"/>
                <a:cs typeface="Calibri" panose="020F0502020204030204" pitchFamily="34" charset="0"/>
                <a:sym typeface="Lato Light"/>
              </a:rPr>
              <a:t>problèmes</a:t>
            </a:r>
            <a:r>
              <a:rPr lang="en-US" sz="2800" b="1" dirty="0">
                <a:latin typeface="Lato Light"/>
                <a:ea typeface="Lato Light"/>
                <a:cs typeface="Calibri" panose="020F0502020204030204" pitchFamily="34" charset="0"/>
                <a:sym typeface="Lato Light"/>
              </a:rPr>
              <a:t>' </a:t>
            </a:r>
            <a:r>
              <a:rPr lang="en-US" sz="2800" dirty="0">
                <a:latin typeface="Lato Light"/>
                <a:ea typeface="Lato Light"/>
                <a:cs typeface="Calibri" panose="020F0502020204030204" pitchFamily="34" charset="0"/>
                <a:sym typeface="Lato Light"/>
              </a:rPr>
              <a:t>des services </a:t>
            </a:r>
            <a:r>
              <a:rPr lang="en-US" sz="2800" dirty="0" err="1">
                <a:latin typeface="Lato Light"/>
                <a:ea typeface="Lato Light"/>
                <a:cs typeface="Calibri" panose="020F0502020204030204" pitchFamily="34" charset="0"/>
                <a:sym typeface="Lato Light"/>
              </a:rPr>
              <a:t>urbains</a:t>
            </a:r>
            <a:r>
              <a:rPr lang="en-US" sz="2800" dirty="0">
                <a:latin typeface="Lato Light"/>
                <a:ea typeface="Lato Light"/>
                <a:cs typeface="Calibri" panose="020F0502020204030204" pitchFamily="34" charset="0"/>
                <a:sym typeface="Lato Light"/>
              </a:rPr>
              <a:t> pour </a:t>
            </a:r>
            <a:r>
              <a:rPr lang="en-US" sz="2800" dirty="0" err="1">
                <a:latin typeface="Lato Light"/>
                <a:ea typeface="Lato Light"/>
                <a:cs typeface="Calibri" panose="020F0502020204030204" pitchFamily="34" charset="0"/>
                <a:sym typeface="Lato Light"/>
              </a:rPr>
              <a:t>utiliser</a:t>
            </a:r>
            <a:r>
              <a:rPr lang="en-US" sz="2800" dirty="0">
                <a:latin typeface="Lato Light"/>
                <a:ea typeface="Lato Light"/>
                <a:cs typeface="Calibri" panose="020F0502020204030204" pitchFamily="34" charset="0"/>
                <a:sym typeface="Lato Light"/>
              </a:rPr>
              <a:t> des </a:t>
            </a:r>
            <a:r>
              <a:rPr lang="en-US" sz="2800" dirty="0" err="1">
                <a:latin typeface="Lato Light"/>
                <a:ea typeface="Lato Light"/>
                <a:cs typeface="Calibri" panose="020F0502020204030204" pitchFamily="34" charset="0"/>
                <a:sym typeface="Lato Light"/>
              </a:rPr>
              <a:t>données</a:t>
            </a:r>
            <a:r>
              <a:rPr lang="en-US" sz="2800" dirty="0">
                <a:latin typeface="Lato Light"/>
                <a:ea typeface="Lato Light"/>
                <a:cs typeface="Calibri" panose="020F0502020204030204" pitchFamily="34" charset="0"/>
                <a:sym typeface="Lato Light"/>
              </a:rPr>
              <a:t> et des </a:t>
            </a:r>
            <a:r>
              <a:rPr lang="en-US" sz="2800" dirty="0" err="1">
                <a:latin typeface="Lato Light"/>
                <a:ea typeface="Lato Light"/>
                <a:cs typeface="Calibri" panose="020F0502020204030204" pitchFamily="34" charset="0"/>
                <a:sym typeface="Lato Light"/>
              </a:rPr>
              <a:t>preuves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afin</a:t>
            </a:r>
            <a:r>
              <a:rPr lang="en-US" sz="2800" dirty="0">
                <a:latin typeface="Lato Light"/>
                <a:ea typeface="Lato Light"/>
                <a:cs typeface="Calibri" panose="020F0502020204030204" pitchFamily="34" charset="0"/>
                <a:sym typeface="Lato Light"/>
              </a:rPr>
              <a:t> de mobiliser les </a:t>
            </a:r>
            <a:r>
              <a:rPr lang="en-US" sz="2800" dirty="0" err="1">
                <a:latin typeface="Lato Light"/>
                <a:ea typeface="Lato Light"/>
                <a:cs typeface="Calibri" panose="020F0502020204030204" pitchFamily="34" charset="0"/>
                <a:sym typeface="Lato Light"/>
              </a:rPr>
              <a:t>rares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ressources</a:t>
            </a:r>
            <a:r>
              <a:rPr lang="en-US" sz="2800" dirty="0">
                <a:latin typeface="Lato Light"/>
                <a:ea typeface="Lato Light"/>
                <a:cs typeface="Calibri" panose="020F0502020204030204" pitchFamily="34" charset="0"/>
                <a:sym typeface="Lato Light"/>
              </a:rPr>
              <a:t> </a:t>
            </a:r>
            <a:r>
              <a:rPr lang="en-US" sz="2800" dirty="0" err="1">
                <a:latin typeface="Lato Light"/>
                <a:ea typeface="Lato Light"/>
                <a:cs typeface="Calibri" panose="020F0502020204030204" pitchFamily="34" charset="0"/>
                <a:sym typeface="Lato Light"/>
              </a:rPr>
              <a:t>publiques</a:t>
            </a:r>
            <a:r>
              <a:rPr lang="en-US" sz="2800" dirty="0">
                <a:latin typeface="Lato Light"/>
                <a:ea typeface="Lato Light"/>
                <a:cs typeface="Calibri" panose="020F0502020204030204" pitchFamily="34" charset="0"/>
                <a:sym typeface="Lato Light"/>
              </a:rPr>
              <a:t>.</a:t>
            </a:r>
            <a:endParaRPr lang="en-US" dirty="0">
              <a:latin typeface="Lato Light"/>
              <a:ea typeface="Lato Light"/>
              <a:cs typeface="Calibri" panose="020F0502020204030204" pitchFamily="34" charset="0"/>
              <a:sym typeface="Lato Light"/>
            </a:endParaRPr>
          </a:p>
          <a:p>
            <a:pPr marL="0" indent="0">
              <a:lnSpc>
                <a:spcPct val="90000"/>
              </a:lnSpc>
              <a:spcBef>
                <a:spcPts val="1000"/>
              </a:spcBef>
              <a:buClr>
                <a:schemeClr val="dk1"/>
              </a:buClr>
              <a:buSzPct val="100000"/>
              <a:buFont typeface="Arial" pitchFamily="34" charset="0"/>
              <a:buNone/>
            </a:pPr>
            <a:endParaRPr lang="en-US"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989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899" y="368053"/>
            <a:ext cx="8976691" cy="518508"/>
          </a:xfrm>
          <a:prstGeom prst="rect">
            <a:avLst/>
          </a:prstGeom>
        </p:spPr>
        <p:txBody>
          <a:bodyPr vert="horz" lIns="0" tIns="0" rIns="0" bIns="0" rtlCol="0" anchor="t" anchorCtr="0">
            <a:normAutofit/>
          </a:bodyPr>
          <a:lstStyle/>
          <a:p>
            <a:r>
              <a:rPr lang="en-US" sz="3200" b="1" dirty="0" err="1">
                <a:solidFill>
                  <a:schemeClr val="tx2"/>
                </a:solidFill>
                <a:latin typeface="Calibri" panose="020F0502020204030204" pitchFamily="34" charset="0"/>
              </a:rPr>
              <a:t>Pourquoi</a:t>
            </a:r>
            <a:r>
              <a:rPr lang="en-US" sz="3200" b="1" dirty="0">
                <a:solidFill>
                  <a:schemeClr val="tx2"/>
                </a:solidFill>
                <a:latin typeface="Calibri" panose="020F0502020204030204" pitchFamily="34" charset="0"/>
              </a:rPr>
              <a:t> a-t-on </a:t>
            </a:r>
            <a:r>
              <a:rPr lang="en-US" sz="3200" b="1" dirty="0" err="1">
                <a:solidFill>
                  <a:schemeClr val="tx2"/>
                </a:solidFill>
                <a:latin typeface="Calibri" panose="020F0502020204030204" pitchFamily="34" charset="0"/>
              </a:rPr>
              <a:t>besoin</a:t>
            </a:r>
            <a:r>
              <a:rPr lang="en-US" sz="3200" b="1" dirty="0">
                <a:solidFill>
                  <a:schemeClr val="tx2"/>
                </a:solidFill>
                <a:latin typeface="Calibri" panose="020F0502020204030204" pitchFamily="34" charset="0"/>
              </a:rPr>
              <a:t> du 'CWIS' ?</a:t>
            </a:r>
          </a:p>
        </p:txBody>
      </p:sp>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1349798"/>
            <a:ext cx="10200640" cy="5264068"/>
          </a:xfrm>
          <a:prstGeom prst="rect">
            <a:avLst/>
          </a:prstGeom>
        </p:spPr>
        <p:txBody>
          <a:bodyPr vert="horz" lIns="0" tIns="0" rIns="0" bIns="0" rtlCol="0">
            <a:noAutofit/>
          </a:bodyPr>
          <a:lstStyle/>
          <a:p>
            <a:pPr marL="216000" indent="-216000">
              <a:lnSpc>
                <a:spcPts val="2400"/>
              </a:lnSpc>
              <a:spcBef>
                <a:spcPts val="0"/>
              </a:spcBef>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systèmes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traditionnels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urbain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se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concentrent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souvent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sur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égouts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qui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tendance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p>
          <a:p>
            <a:pPr marL="216000" indent="-216000">
              <a:lnSpc>
                <a:spcPts val="2400"/>
              </a:lnSpc>
              <a:spcBef>
                <a:spcPts val="0"/>
              </a:spcBef>
              <a:buClr>
                <a:schemeClr val="tx2"/>
              </a:buClr>
              <a:buFont typeface="Arial" panose="020B0604020202020204" pitchFamily="34" charset="0"/>
              <a:buChar char="•"/>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Ne pas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s'étendre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aux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communautés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vulnérables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informelles</a:t>
            </a: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Être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menacés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par le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changement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climatique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et le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vieillissement</a:t>
            </a: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Être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entravés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par des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approvisionnements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en</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énergie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insuffisants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ou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incohérents</a:t>
            </a: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432000" indent="-216000">
              <a:lnSpc>
                <a:spcPts val="2400"/>
              </a:lnSpc>
              <a:spcBef>
                <a:spcPts val="0"/>
              </a:spcBef>
              <a:buClr>
                <a:schemeClr val="tx2"/>
              </a:buClr>
              <a:buFont typeface="Arial" panose="020B0604020202020204" pitchFamily="34" charset="0"/>
              <a:buChar char="•"/>
            </a:pP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Coûter</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cher</a:t>
            </a: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216000" indent="0">
              <a:lnSpc>
                <a:spcPts val="2400"/>
              </a:lnSpc>
              <a:spcBef>
                <a:spcPts val="0"/>
              </a:spcBef>
              <a:buClr>
                <a:schemeClr val="tx2"/>
              </a:buClr>
              <a:buNone/>
            </a:pPr>
            <a:endParaRPr lang="en-US" dirty="0">
              <a:solidFill>
                <a:srgbClr val="000000"/>
              </a:solidFill>
              <a:latin typeface="Calibri Light" panose="020F0302020204030204" pitchFamily="34" charset="0"/>
              <a:ea typeface="Lato Light"/>
              <a:cs typeface="Calibri Light" panose="020F0302020204030204" pitchFamily="34" charset="0"/>
              <a:sym typeface="Lato Light"/>
            </a:endParaRPr>
          </a:p>
          <a:p>
            <a:pPr marL="216000" indent="-216000">
              <a:lnSpc>
                <a:spcPts val="2400"/>
              </a:lnSpc>
              <a:spcBef>
                <a:spcPts val="0"/>
              </a:spcBef>
              <a:spcAft>
                <a:spcPts val="1200"/>
              </a:spcAft>
              <a:buClr>
                <a:schemeClr val="tx2"/>
              </a:buClr>
              <a:buFont typeface="Arial" panose="020B0604020202020204" pitchFamily="34" charset="0"/>
              <a:buChar char="•"/>
            </a:pP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Traiter</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systèmes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non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raccordés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au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réseau</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comme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une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responsabilité</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des ménages</a:t>
            </a:r>
          </a:p>
          <a:p>
            <a:pPr marL="216000" indent="-216000">
              <a:lnSpc>
                <a:spcPts val="2400"/>
              </a:lnSpc>
              <a:spcBef>
                <a:spcPts val="0"/>
              </a:spcBef>
              <a:spcAft>
                <a:spcPts val="1200"/>
              </a:spcAft>
              <a:buClr>
                <a:schemeClr val="tx2"/>
              </a:buClr>
              <a:buFont typeface="Arial" panose="020B0604020202020204" pitchFamily="34" charset="0"/>
              <a:buChar char="•"/>
            </a:pPr>
            <a:r>
              <a:rPr lang="en-US" dirty="0">
                <a:solidFill>
                  <a:srgbClr val="000000"/>
                </a:solidFill>
                <a:latin typeface="Calibri Light" panose="020F0302020204030204" pitchFamily="34" charset="0"/>
                <a:ea typeface="Lato Light"/>
                <a:cs typeface="Calibri Light" panose="020F0302020204030204" pitchFamily="34" charset="0"/>
                <a:sym typeface="Lato Light"/>
              </a:rPr>
              <a:t>Ne pas inciter les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systèmes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institutionnels</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améliorer</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l'assainissement</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l'échelle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 de la </a:t>
            </a:r>
            <a:r>
              <a:rPr lang="en-US" dirty="0" err="1">
                <a:solidFill>
                  <a:srgbClr val="000000"/>
                </a:solidFill>
                <a:latin typeface="Calibri Light" panose="020F0302020204030204" pitchFamily="34" charset="0"/>
                <a:ea typeface="Lato Light"/>
                <a:cs typeface="Calibri Light" panose="020F0302020204030204" pitchFamily="34" charset="0"/>
                <a:sym typeface="Lato Light"/>
              </a:rPr>
              <a:t>ville</a:t>
            </a:r>
            <a:r>
              <a:rPr lang="en-US" dirty="0">
                <a:solidFill>
                  <a:srgbClr val="000000"/>
                </a:solidFill>
                <a:latin typeface="Calibri Light" panose="020F0302020204030204" pitchFamily="34" charset="0"/>
                <a:ea typeface="Lato Light"/>
                <a:cs typeface="Calibri Light" panose="020F0302020204030204" pitchFamily="34" charset="0"/>
                <a:sym typeface="Lato Light"/>
              </a:rPr>
              <a:t>.</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400396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A6C9-ED71-25CF-1AC6-F8A37071C570}"/>
              </a:ext>
            </a:extLst>
          </p:cNvPr>
          <p:cNvSpPr>
            <a:spLocks noGrp="1"/>
          </p:cNvSpPr>
          <p:nvPr>
            <p:ph type="title" idx="4294967295"/>
          </p:nvPr>
        </p:nvSpPr>
        <p:spPr>
          <a:xfrm>
            <a:off x="723900" y="368053"/>
            <a:ext cx="11106150" cy="518508"/>
          </a:xfrm>
          <a:prstGeom prst="rect">
            <a:avLst/>
          </a:prstGeom>
        </p:spPr>
        <p:txBody>
          <a:bodyPr vert="horz" lIns="0" tIns="0" rIns="0" bIns="0" rtlCol="0" anchor="t" anchorCtr="0">
            <a:normAutofit/>
          </a:bodyPr>
          <a:lstStyle/>
          <a:p>
            <a:r>
              <a:rPr lang="en-US" sz="3200" b="1" dirty="0">
                <a:solidFill>
                  <a:schemeClr val="tx2"/>
                </a:solidFill>
                <a:latin typeface="Calibri" panose="020F0502020204030204" pitchFamily="34" charset="0"/>
              </a:rPr>
              <a:t>Comparer </a:t>
            </a:r>
            <a:r>
              <a:rPr lang="en-US" sz="3200" b="1" dirty="0" err="1">
                <a:solidFill>
                  <a:schemeClr val="tx2"/>
                </a:solidFill>
                <a:latin typeface="Calibri" panose="020F0502020204030204" pitchFamily="34" charset="0"/>
              </a:rPr>
              <a:t>à</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une</a:t>
            </a:r>
            <a:r>
              <a:rPr lang="en-US" sz="3200" b="1" dirty="0">
                <a:solidFill>
                  <a:schemeClr val="tx2"/>
                </a:solidFill>
                <a:latin typeface="Calibri" panose="020F0502020204030204" pitchFamily="34" charset="0"/>
              </a:rPr>
              <a:t> </a:t>
            </a:r>
            <a:r>
              <a:rPr lang="en-US" sz="3200" b="1" dirty="0" err="1">
                <a:solidFill>
                  <a:schemeClr val="tx2"/>
                </a:solidFill>
                <a:latin typeface="Calibri" panose="020F0502020204030204" pitchFamily="34" charset="0"/>
              </a:rPr>
              <a:t>approche</a:t>
            </a:r>
            <a:r>
              <a:rPr lang="en-US" sz="3200" b="1" dirty="0">
                <a:solidFill>
                  <a:schemeClr val="tx2"/>
                </a:solidFill>
                <a:latin typeface="Calibri" panose="020F0502020204030204" pitchFamily="34" charset="0"/>
              </a:rPr>
              <a:t> de service public de </a:t>
            </a:r>
            <a:r>
              <a:rPr lang="en-US" sz="3200" b="1" dirty="0" err="1">
                <a:solidFill>
                  <a:schemeClr val="tx2"/>
                </a:solidFill>
                <a:latin typeface="Calibri" panose="020F0502020204030204" pitchFamily="34" charset="0"/>
              </a:rPr>
              <a:t>l'assainissement</a:t>
            </a:r>
            <a:endParaRPr lang="en-US" sz="3200" b="1" dirty="0">
              <a:solidFill>
                <a:schemeClr val="tx2"/>
              </a:solidFill>
              <a:latin typeface="Calibri" panose="020F0502020204030204" pitchFamily="34" charset="0"/>
            </a:endParaRPr>
          </a:p>
        </p:txBody>
      </p:sp>
      <p:sp>
        <p:nvSpPr>
          <p:cNvPr id="3" name="Content Placeholder 2">
            <a:extLst>
              <a:ext uri="{FF2B5EF4-FFF2-40B4-BE49-F238E27FC236}">
                <a16:creationId xmlns:a16="http://schemas.microsoft.com/office/drawing/2014/main" id="{B8326678-68EF-3EC8-F565-CFFCF2596EFB}"/>
              </a:ext>
            </a:extLst>
          </p:cNvPr>
          <p:cNvSpPr>
            <a:spLocks noGrp="1"/>
          </p:cNvSpPr>
          <p:nvPr>
            <p:ph idx="4294967295"/>
          </p:nvPr>
        </p:nvSpPr>
        <p:spPr>
          <a:xfrm>
            <a:off x="1066800" y="1349798"/>
            <a:ext cx="10200640" cy="4784301"/>
          </a:xfrm>
          <a:prstGeom prst="rect">
            <a:avLst/>
          </a:prstGeom>
        </p:spPr>
        <p:txBody>
          <a:bodyPr vert="horz" lIns="0" tIns="0" rIns="0" bIns="0" rtlCol="0">
            <a:noAutofit/>
          </a:bodyPr>
          <a:lstStyle/>
          <a:p>
            <a:pPr marL="216000" indent="-216000">
              <a:lnSpc>
                <a:spcPts val="2400"/>
              </a:lnSpc>
              <a:spcBef>
                <a:spcPts val="0"/>
              </a:spcBef>
              <a:spcAft>
                <a:spcPts val="1200"/>
              </a:spcAft>
              <a:buClr>
                <a:schemeClr val="tx2"/>
              </a:buClr>
              <a:buFont typeface="Arial" panose="020B0604020202020204" pitchFamily="34" charset="0"/>
              <a:buChar char="•"/>
            </a:pPr>
            <a:r>
              <a:rPr lang="en-US" sz="2000" b="1" dirty="0" err="1">
                <a:solidFill>
                  <a:srgbClr val="000000"/>
                </a:solidFill>
                <a:latin typeface="Calibri" panose="020F0502020204030204" pitchFamily="34" charset="0"/>
                <a:ea typeface="Lato Light"/>
                <a:cs typeface="Calibri" panose="020F0502020204030204" pitchFamily="34" charset="0"/>
                <a:sym typeface="Lato Light"/>
              </a:rPr>
              <a:t>L'assainissement</a:t>
            </a:r>
            <a:r>
              <a:rPr lang="en-US" sz="2000" b="1" dirty="0">
                <a:solidFill>
                  <a:srgbClr val="000000"/>
                </a:solidFill>
                <a:latin typeface="Calibri" panose="020F0502020204030204" pitchFamily="34" charset="0"/>
                <a:ea typeface="Lato Light"/>
                <a:cs typeface="Calibri" panose="020F0502020204030204" pitchFamily="34" charset="0"/>
                <a:sym typeface="Lato Light"/>
              </a:rPr>
              <a:t>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est</a:t>
            </a:r>
            <a:r>
              <a:rPr lang="en-US" sz="2000" b="1" dirty="0">
                <a:solidFill>
                  <a:srgbClr val="000000"/>
                </a:solidFill>
                <a:latin typeface="Calibri" panose="020F0502020204030204" pitchFamily="34" charset="0"/>
                <a:ea typeface="Lato Light"/>
                <a:cs typeface="Calibri" panose="020F0502020204030204" pitchFamily="34" charset="0"/>
                <a:sym typeface="Lato Light"/>
              </a:rPr>
              <a:t> un bien public,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mais</a:t>
            </a:r>
            <a:r>
              <a:rPr lang="en-US" sz="2000" b="1" dirty="0">
                <a:solidFill>
                  <a:srgbClr val="000000"/>
                </a:solidFill>
                <a:latin typeface="Calibri" panose="020F0502020204030204" pitchFamily="34" charset="0"/>
                <a:ea typeface="Lato Light"/>
                <a:cs typeface="Calibri" panose="020F0502020204030204" pitchFamily="34" charset="0"/>
                <a:sym typeface="Lato Light"/>
              </a:rPr>
              <a:t> il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relève</a:t>
            </a:r>
            <a:r>
              <a:rPr lang="en-US" sz="2000" b="1" dirty="0">
                <a:solidFill>
                  <a:srgbClr val="000000"/>
                </a:solidFill>
                <a:latin typeface="Calibri" panose="020F0502020204030204" pitchFamily="34" charset="0"/>
                <a:ea typeface="Lato Light"/>
                <a:cs typeface="Calibri" panose="020F0502020204030204" pitchFamily="34" charset="0"/>
                <a:sym typeface="Lato Light"/>
              </a:rPr>
              <a:t> de la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responsabilité</a:t>
            </a:r>
            <a:r>
              <a:rPr lang="en-US" sz="2000" b="1" dirty="0">
                <a:solidFill>
                  <a:srgbClr val="000000"/>
                </a:solidFill>
                <a:latin typeface="Calibri" panose="020F0502020204030204" pitchFamily="34" charset="0"/>
                <a:ea typeface="Lato Light"/>
                <a:cs typeface="Calibri" panose="020F0502020204030204" pitchFamily="34" charset="0"/>
                <a:sym typeface="Lato Light"/>
              </a:rPr>
              <a:t> de multiples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acteurs</a:t>
            </a:r>
            <a:r>
              <a:rPr lang="en-US" sz="2000" b="1" dirty="0">
                <a:solidFill>
                  <a:srgbClr val="000000"/>
                </a:solidFill>
                <a:latin typeface="Calibri" panose="020F0502020204030204" pitchFamily="34" charset="0"/>
                <a:ea typeface="Lato Light"/>
                <a:cs typeface="Calibri" panose="020F0502020204030204" pitchFamily="34" charset="0"/>
                <a:sym typeface="Lato Light"/>
              </a:rPr>
              <a:t>, y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compris</a:t>
            </a:r>
            <a:r>
              <a:rPr lang="en-US" sz="2000" b="1" dirty="0">
                <a:solidFill>
                  <a:srgbClr val="000000"/>
                </a:solidFill>
                <a:latin typeface="Calibri" panose="020F0502020204030204" pitchFamily="34" charset="0"/>
                <a:ea typeface="Lato Light"/>
                <a:cs typeface="Calibri" panose="020F0502020204030204" pitchFamily="34" charset="0"/>
                <a:sym typeface="Lato Light"/>
              </a:rPr>
              <a:t> le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secteur</a:t>
            </a:r>
            <a:r>
              <a:rPr lang="en-US" sz="2000" b="1" dirty="0">
                <a:solidFill>
                  <a:srgbClr val="000000"/>
                </a:solidFill>
                <a:latin typeface="Calibri" panose="020F0502020204030204" pitchFamily="34" charset="0"/>
                <a:ea typeface="Lato Light"/>
                <a:cs typeface="Calibri" panose="020F0502020204030204" pitchFamily="34" charset="0"/>
                <a:sym typeface="Lato Light"/>
              </a:rPr>
              <a:t> </a:t>
            </a:r>
            <a:r>
              <a:rPr lang="en-US" sz="2000" b="1" dirty="0" err="1">
                <a:solidFill>
                  <a:srgbClr val="000000"/>
                </a:solidFill>
                <a:latin typeface="Calibri" panose="020F0502020204030204" pitchFamily="34" charset="0"/>
                <a:ea typeface="Lato Light"/>
                <a:cs typeface="Calibri" panose="020F0502020204030204" pitchFamily="34" charset="0"/>
                <a:sym typeface="Lato Light"/>
              </a:rPr>
              <a:t>privé</a:t>
            </a:r>
            <a:r>
              <a:rPr lang="en-US" sz="2000" b="1" dirty="0">
                <a:solidFill>
                  <a:srgbClr val="000000"/>
                </a:solidFill>
                <a:latin typeface="Calibri" panose="020F0502020204030204" pitchFamily="34" charset="0"/>
                <a:ea typeface="Lato Light"/>
                <a:cs typeface="Calibri" panose="020F0502020204030204" pitchFamily="34" charset="0"/>
                <a:sym typeface="Lato Light"/>
              </a:rPr>
              <a: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Un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secteur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bien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structuré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réglementé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favorise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l'augmentation</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opportunités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commerciales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opportunités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d'emploi</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et encourage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l'innovation</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et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l'efficacité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pour les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acteurs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publics et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privés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Le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secteur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privé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y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compris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prestataires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 services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informels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joue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un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rôle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clé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au sein de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qui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devrait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être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un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écosystème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d'assainissement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géré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publiquement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Dans de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nombreux</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endroits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secteur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privé</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est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seul</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fournir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services aux clients.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Ils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peuvent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être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que les clients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associent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aux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biens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publics'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tels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que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l'assainissement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secteur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public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devrait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s'appuyer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sur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relations au lieu de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tenter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 les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remplacer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t>
            </a:r>
          </a:p>
          <a:p>
            <a:pPr marL="472032" lvl="1" indent="-216000">
              <a:lnSpc>
                <a:spcPts val="2400"/>
              </a:lnSpc>
              <a:spcBef>
                <a:spcPts val="0"/>
              </a:spcBef>
              <a:spcAft>
                <a:spcPts val="1200"/>
              </a:spcAft>
              <a:buClr>
                <a:schemeClr val="tx2"/>
              </a:buClr>
              <a:buFont typeface="Arial" panose="020B0604020202020204" pitchFamily="34" charset="0"/>
              <a:buChar char="•"/>
            </a:pP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Cependant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mécanismes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explicites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pour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atteindre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les plus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pauvres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sont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nécessaires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pour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s'assurer</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qu'ils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reçoivent</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des services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sûrs</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à</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 un prix </a:t>
            </a:r>
            <a:r>
              <a:rPr lang="en-US" sz="2000" dirty="0" err="1">
                <a:solidFill>
                  <a:srgbClr val="000000"/>
                </a:solidFill>
                <a:latin typeface="Calibri Light" panose="020F0302020204030204" pitchFamily="34" charset="0"/>
                <a:ea typeface="Lato Light"/>
                <a:cs typeface="Calibri Light" panose="020F0302020204030204" pitchFamily="34" charset="0"/>
                <a:sym typeface="Lato Light"/>
              </a:rPr>
              <a:t>équitable</a:t>
            </a:r>
            <a:r>
              <a:rPr lang="en-US" sz="2000" dirty="0">
                <a:solidFill>
                  <a:srgbClr val="000000"/>
                </a:solidFill>
                <a:latin typeface="Calibri Light" panose="020F0302020204030204" pitchFamily="34" charset="0"/>
                <a:ea typeface="Lato Light"/>
                <a:cs typeface="Calibri Light" panose="020F0302020204030204" pitchFamily="34" charset="0"/>
                <a:sym typeface="Lato Light"/>
              </a:rPr>
              <a:t>.</a:t>
            </a:r>
          </a:p>
        </p:txBody>
      </p:sp>
      <p:sp>
        <p:nvSpPr>
          <p:cNvPr id="4" name="Content Placeholder 2">
            <a:extLst>
              <a:ext uri="{FF2B5EF4-FFF2-40B4-BE49-F238E27FC236}">
                <a16:creationId xmlns:a16="http://schemas.microsoft.com/office/drawing/2014/main" id="{617501D9-323E-E6C8-9FF8-B20266DE6B37}"/>
              </a:ext>
            </a:extLst>
          </p:cNvPr>
          <p:cNvSpPr txBox="1">
            <a:spLocks/>
          </p:cNvSpPr>
          <p:nvPr/>
        </p:nvSpPr>
        <p:spPr>
          <a:xfrm>
            <a:off x="6096000" y="5486796"/>
            <a:ext cx="5372100" cy="1127070"/>
          </a:xfrm>
          <a:prstGeom prst="rect">
            <a:avLst/>
          </a:prstGeom>
        </p:spPr>
        <p:txBody>
          <a:bodyPr vert="horz" lIns="0" tIns="0" rIns="0" bIns="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ts val="2100"/>
              </a:lnSpc>
              <a:spcBef>
                <a:spcPts val="0"/>
              </a:spcBef>
              <a:buFont typeface="Arial" pitchFamily="34" charset="0"/>
              <a:buNone/>
            </a:pPr>
            <a:endParaRPr lang="en-US" sz="1800" b="1" dirty="0"/>
          </a:p>
        </p:txBody>
      </p:sp>
    </p:spTree>
    <p:extLst>
      <p:ext uri="{BB962C8B-B14F-4D97-AF65-F5344CB8AC3E}">
        <p14:creationId xmlns:p14="http://schemas.microsoft.com/office/powerpoint/2010/main" val="31643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F2EE21-790C-5862-5707-151EF835B2DF}"/>
              </a:ext>
            </a:extLst>
          </p:cNvPr>
          <p:cNvSpPr txBox="1"/>
          <p:nvPr/>
        </p:nvSpPr>
        <p:spPr>
          <a:xfrm>
            <a:off x="823220" y="952587"/>
            <a:ext cx="2025747" cy="400110"/>
          </a:xfrm>
          <a:prstGeom prst="rect">
            <a:avLst/>
          </a:prstGeom>
          <a:noFill/>
        </p:spPr>
        <p:txBody>
          <a:bodyPr wrap="none" rtlCol="0">
            <a:spAutoFit/>
          </a:bodyPr>
          <a:lstStyle/>
          <a:p>
            <a:r>
              <a:rPr lang="en-US" sz="2000" b="1" dirty="0" err="1"/>
              <a:t>Cela</a:t>
            </a:r>
            <a:r>
              <a:rPr lang="en-US" sz="2000" b="1" dirty="0"/>
              <a:t> </a:t>
            </a:r>
            <a:r>
              <a:rPr lang="en-US" sz="2000" b="1" dirty="0" err="1"/>
              <a:t>signifie</a:t>
            </a:r>
            <a:r>
              <a:rPr lang="en-US" sz="2000" b="1" dirty="0"/>
              <a:t>-t-il…</a:t>
            </a:r>
          </a:p>
        </p:txBody>
      </p:sp>
      <p:sp>
        <p:nvSpPr>
          <p:cNvPr id="3" name="TextBox 2">
            <a:extLst>
              <a:ext uri="{FF2B5EF4-FFF2-40B4-BE49-F238E27FC236}">
                <a16:creationId xmlns:a16="http://schemas.microsoft.com/office/drawing/2014/main" id="{632357CC-C036-7806-15AE-6E443C396573}"/>
              </a:ext>
            </a:extLst>
          </p:cNvPr>
          <p:cNvSpPr txBox="1"/>
          <p:nvPr/>
        </p:nvSpPr>
        <p:spPr>
          <a:xfrm>
            <a:off x="3386138" y="1450813"/>
            <a:ext cx="8369599" cy="707886"/>
          </a:xfrm>
          <a:prstGeom prst="rect">
            <a:avLst/>
          </a:prstGeom>
          <a:noFill/>
        </p:spPr>
        <p:txBody>
          <a:bodyPr wrap="square" rtlCol="0">
            <a:spAutoFit/>
          </a:bodyPr>
          <a:lstStyle/>
          <a:p>
            <a:r>
              <a:rPr lang="en-US" sz="2000" dirty="0"/>
              <a:t>…</a:t>
            </a:r>
            <a:r>
              <a:rPr lang="en-US" sz="2000" dirty="0" err="1"/>
              <a:t>reposer</a:t>
            </a:r>
            <a:r>
              <a:rPr lang="en-US" sz="2000" dirty="0"/>
              <a:t> sur les subventions </a:t>
            </a:r>
            <a:r>
              <a:rPr lang="en-US" sz="2000" dirty="0" err="1"/>
              <a:t>en</a:t>
            </a:r>
            <a:r>
              <a:rPr lang="en-US" sz="2000" dirty="0"/>
              <a:t> tant que </a:t>
            </a:r>
            <a:r>
              <a:rPr lang="en-US" sz="2000" dirty="0" err="1"/>
              <a:t>mécanisme</a:t>
            </a:r>
            <a:r>
              <a:rPr lang="en-US" sz="2000" dirty="0"/>
              <a:t> </a:t>
            </a:r>
            <a:r>
              <a:rPr lang="en-US" sz="2000" dirty="0" err="1"/>
              <a:t>à</a:t>
            </a:r>
            <a:r>
              <a:rPr lang="en-US" sz="2000" dirty="0"/>
              <a:t> long </a:t>
            </a:r>
            <a:r>
              <a:rPr lang="en-US" sz="2000" dirty="0" err="1"/>
              <a:t>terme</a:t>
            </a:r>
            <a:r>
              <a:rPr lang="en-US" sz="2000" dirty="0"/>
              <a:t> pour </a:t>
            </a:r>
            <a:r>
              <a:rPr lang="en-US" sz="2000" dirty="0" err="1"/>
              <a:t>améliorer</a:t>
            </a:r>
            <a:r>
              <a:rPr lang="en-US" sz="2000" dirty="0"/>
              <a:t> la prestation de services ?</a:t>
            </a:r>
          </a:p>
        </p:txBody>
      </p:sp>
      <p:sp>
        <p:nvSpPr>
          <p:cNvPr id="4" name="TextBox 3">
            <a:extLst>
              <a:ext uri="{FF2B5EF4-FFF2-40B4-BE49-F238E27FC236}">
                <a16:creationId xmlns:a16="http://schemas.microsoft.com/office/drawing/2014/main" id="{6E43BADC-65AF-924A-1271-1FACDADE7C94}"/>
              </a:ext>
            </a:extLst>
          </p:cNvPr>
          <p:cNvSpPr txBox="1"/>
          <p:nvPr/>
        </p:nvSpPr>
        <p:spPr>
          <a:xfrm>
            <a:off x="1711972" y="2949314"/>
            <a:ext cx="8062335" cy="400110"/>
          </a:xfrm>
          <a:prstGeom prst="rect">
            <a:avLst/>
          </a:prstGeom>
          <a:noFill/>
        </p:spPr>
        <p:txBody>
          <a:bodyPr wrap="none" rtlCol="0">
            <a:spAutoFit/>
          </a:bodyPr>
          <a:lstStyle/>
          <a:p>
            <a:r>
              <a:rPr lang="en-US" sz="2000" dirty="0"/>
              <a:t>…se </a:t>
            </a:r>
            <a:r>
              <a:rPr lang="en-US" sz="2000" dirty="0" err="1"/>
              <a:t>concentrer</a:t>
            </a:r>
            <a:r>
              <a:rPr lang="en-US" sz="2000" dirty="0"/>
              <a:t> </a:t>
            </a:r>
            <a:r>
              <a:rPr lang="en-US" sz="2000" dirty="0" err="1"/>
              <a:t>uniquement</a:t>
            </a:r>
            <a:r>
              <a:rPr lang="en-US" sz="2000" dirty="0"/>
              <a:t> sur la </a:t>
            </a:r>
            <a:r>
              <a:rPr lang="en-US" sz="2000" dirty="0" err="1"/>
              <a:t>réalisation</a:t>
            </a:r>
            <a:r>
              <a:rPr lang="en-US" sz="2000" dirty="0"/>
              <a:t>/supervision de </a:t>
            </a:r>
            <a:r>
              <a:rPr lang="en-US" sz="2000" dirty="0" err="1"/>
              <a:t>projets</a:t>
            </a:r>
            <a:r>
              <a:rPr lang="en-US" sz="2000" dirty="0"/>
              <a:t> 'CWIS' ?</a:t>
            </a:r>
          </a:p>
        </p:txBody>
      </p:sp>
      <p:sp>
        <p:nvSpPr>
          <p:cNvPr id="6" name="TextBox 5">
            <a:extLst>
              <a:ext uri="{FF2B5EF4-FFF2-40B4-BE49-F238E27FC236}">
                <a16:creationId xmlns:a16="http://schemas.microsoft.com/office/drawing/2014/main" id="{BB56C826-5497-FE59-7B06-E78B5482BAFC}"/>
              </a:ext>
            </a:extLst>
          </p:cNvPr>
          <p:cNvSpPr txBox="1"/>
          <p:nvPr/>
        </p:nvSpPr>
        <p:spPr>
          <a:xfrm>
            <a:off x="5769917" y="4018098"/>
            <a:ext cx="5012013" cy="400110"/>
          </a:xfrm>
          <a:prstGeom prst="rect">
            <a:avLst/>
          </a:prstGeom>
          <a:noFill/>
        </p:spPr>
        <p:txBody>
          <a:bodyPr wrap="none" rtlCol="0">
            <a:spAutoFit/>
          </a:bodyPr>
          <a:lstStyle/>
          <a:p>
            <a:r>
              <a:rPr lang="en-US" sz="2000" dirty="0"/>
              <a:t>…</a:t>
            </a:r>
            <a:r>
              <a:rPr lang="en-US" sz="2000" dirty="0" err="1"/>
              <a:t>décharger</a:t>
            </a:r>
            <a:r>
              <a:rPr lang="en-US" sz="2000" dirty="0"/>
              <a:t> la </a:t>
            </a:r>
            <a:r>
              <a:rPr lang="en-US" sz="2000" dirty="0" err="1"/>
              <a:t>responsabilité</a:t>
            </a:r>
            <a:r>
              <a:rPr lang="en-US" sz="2000" dirty="0"/>
              <a:t> au </a:t>
            </a:r>
            <a:r>
              <a:rPr lang="en-US" sz="2000" dirty="0" err="1"/>
              <a:t>secteur</a:t>
            </a:r>
            <a:r>
              <a:rPr lang="en-US" sz="2000" dirty="0"/>
              <a:t> </a:t>
            </a:r>
            <a:r>
              <a:rPr lang="en-US" sz="2000" dirty="0" err="1"/>
              <a:t>privé</a:t>
            </a:r>
            <a:r>
              <a:rPr lang="en-US" sz="2000" dirty="0"/>
              <a:t> ?</a:t>
            </a:r>
          </a:p>
        </p:txBody>
      </p:sp>
      <p:sp>
        <p:nvSpPr>
          <p:cNvPr id="7" name="TextBox 6">
            <a:extLst>
              <a:ext uri="{FF2B5EF4-FFF2-40B4-BE49-F238E27FC236}">
                <a16:creationId xmlns:a16="http://schemas.microsoft.com/office/drawing/2014/main" id="{B658EFB2-DABB-266E-CF65-6B8CAC6905F7}"/>
              </a:ext>
            </a:extLst>
          </p:cNvPr>
          <p:cNvSpPr txBox="1"/>
          <p:nvPr/>
        </p:nvSpPr>
        <p:spPr>
          <a:xfrm>
            <a:off x="841067" y="5286937"/>
            <a:ext cx="9779344" cy="400110"/>
          </a:xfrm>
          <a:prstGeom prst="rect">
            <a:avLst/>
          </a:prstGeom>
          <a:noFill/>
        </p:spPr>
        <p:txBody>
          <a:bodyPr wrap="none" rtlCol="0">
            <a:spAutoFit/>
          </a:bodyPr>
          <a:lstStyle/>
          <a:p>
            <a:r>
              <a:rPr lang="en-US" sz="2000" dirty="0"/>
              <a:t>…</a:t>
            </a:r>
            <a:r>
              <a:rPr lang="en-US" sz="2000" dirty="0" err="1"/>
              <a:t>déchirer</a:t>
            </a:r>
            <a:r>
              <a:rPr lang="en-US" sz="2000" dirty="0"/>
              <a:t> les plans </a:t>
            </a:r>
            <a:r>
              <a:rPr lang="en-US" sz="2000" dirty="0" err="1"/>
              <a:t>directeurs</a:t>
            </a:r>
            <a:r>
              <a:rPr lang="en-US" sz="2000" dirty="0"/>
              <a:t>, les politiques et les régimes </a:t>
            </a:r>
            <a:r>
              <a:rPr lang="en-US" sz="2000" dirty="0" err="1"/>
              <a:t>tarifaires</a:t>
            </a:r>
            <a:r>
              <a:rPr lang="en-US" sz="2000" dirty="0"/>
              <a:t> et </a:t>
            </a:r>
            <a:r>
              <a:rPr lang="en-US" sz="2000" dirty="0" err="1"/>
              <a:t>recommencer</a:t>
            </a:r>
            <a:r>
              <a:rPr lang="en-US" sz="2000" dirty="0"/>
              <a:t> </a:t>
            </a:r>
            <a:r>
              <a:rPr lang="en-US" sz="2000" dirty="0" err="1"/>
              <a:t>à</a:t>
            </a:r>
            <a:r>
              <a:rPr lang="en-US" sz="2000" dirty="0"/>
              <a:t> </a:t>
            </a:r>
            <a:r>
              <a:rPr lang="en-US" sz="2000" dirty="0" err="1"/>
              <a:t>zéro</a:t>
            </a:r>
            <a:r>
              <a:rPr lang="en-US" sz="2000" dirty="0"/>
              <a:t> ?</a:t>
            </a:r>
          </a:p>
        </p:txBody>
      </p:sp>
    </p:spTree>
    <p:extLst>
      <p:ext uri="{BB962C8B-B14F-4D97-AF65-F5344CB8AC3E}">
        <p14:creationId xmlns:p14="http://schemas.microsoft.com/office/powerpoint/2010/main" val="153801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7E28E-2D74-1CA0-F86A-C0AA6AD25A00}"/>
              </a:ext>
            </a:extLst>
          </p:cNvPr>
          <p:cNvSpPr txBox="1">
            <a:spLocks/>
          </p:cNvSpPr>
          <p:nvPr/>
        </p:nvSpPr>
        <p:spPr>
          <a:xfrm>
            <a:off x="3077001" y="3105150"/>
            <a:ext cx="6037998" cy="647700"/>
          </a:xfrm>
          <a:prstGeom prst="rect">
            <a:avLst/>
          </a:prstGeom>
        </p:spPr>
        <p:txBody>
          <a:bodyPr lIns="0" tIns="0" rIns="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en-GB" sz="4000" b="1" dirty="0" err="1">
                <a:solidFill>
                  <a:schemeClr val="tx2"/>
                </a:solidFill>
                <a:latin typeface="Calibri" panose="020F0502020204030204" pitchFamily="34" charset="0"/>
              </a:rPr>
              <a:t>Qu'est-ce</a:t>
            </a:r>
            <a:r>
              <a:rPr lang="en-GB" sz="4000" b="1" dirty="0">
                <a:solidFill>
                  <a:schemeClr val="tx2"/>
                </a:solidFill>
                <a:latin typeface="Calibri" panose="020F0502020204030204" pitchFamily="34" charset="0"/>
              </a:rPr>
              <a:t> qui </a:t>
            </a:r>
            <a:r>
              <a:rPr lang="en-GB" sz="4000" b="1" u="sng" dirty="0" err="1">
                <a:solidFill>
                  <a:schemeClr val="tx2"/>
                </a:solidFill>
                <a:latin typeface="Calibri" panose="020F0502020204030204" pitchFamily="34" charset="0"/>
              </a:rPr>
              <a:t>n'est</a:t>
            </a:r>
            <a:r>
              <a:rPr lang="en-GB" sz="4000" b="1" u="sng" dirty="0">
                <a:solidFill>
                  <a:schemeClr val="tx2"/>
                </a:solidFill>
                <a:latin typeface="Calibri" panose="020F0502020204030204" pitchFamily="34" charset="0"/>
              </a:rPr>
              <a:t> pas </a:t>
            </a:r>
            <a:r>
              <a:rPr lang="en-GB" sz="4000" b="1" dirty="0">
                <a:solidFill>
                  <a:schemeClr val="tx2"/>
                </a:solidFill>
                <a:latin typeface="Calibri" panose="020F0502020204030204" pitchFamily="34" charset="0"/>
              </a:rPr>
              <a:t>CWIS ?</a:t>
            </a:r>
          </a:p>
          <a:p>
            <a:pPr algn="ctr"/>
            <a:endParaRPr lang="en-GB" sz="40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6707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Metropolitan">
  <a:themeElements>
    <a:clrScheme name="CWIS">
      <a:dk1>
        <a:srgbClr val="000000"/>
      </a:dk1>
      <a:lt1>
        <a:srgbClr val="FFFFFF"/>
      </a:lt1>
      <a:dk2>
        <a:srgbClr val="6F2875"/>
      </a:dk2>
      <a:lt2>
        <a:srgbClr val="EF4443"/>
      </a:lt2>
      <a:accent1>
        <a:srgbClr val="FFDD00"/>
      </a:accent1>
      <a:accent2>
        <a:srgbClr val="00B050"/>
      </a:accent2>
      <a:accent3>
        <a:srgbClr val="00B0F0"/>
      </a:accent3>
      <a:accent4>
        <a:srgbClr val="FF0000"/>
      </a:accent4>
      <a:accent5>
        <a:srgbClr val="002060"/>
      </a:accent5>
      <a:accent6>
        <a:srgbClr val="FFF6E1"/>
      </a:accent6>
      <a:hlink>
        <a:srgbClr val="4863AE"/>
      </a:hlink>
      <a:folHlink>
        <a:srgbClr val="D78278"/>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ABC925B54804AB5AE7EDB5FFF2F09" ma:contentTypeVersion="13" ma:contentTypeDescription="Create a new document." ma:contentTypeScope="" ma:versionID="cb36e31c6d2f12504b20b1fb7b9eff11">
  <xsd:schema xmlns:xsd="http://www.w3.org/2001/XMLSchema" xmlns:xs="http://www.w3.org/2001/XMLSchema" xmlns:p="http://schemas.microsoft.com/office/2006/metadata/properties" xmlns:ns2="1aabe83f-a186-4790-99f5-f7a0b7cc8c1f" xmlns:ns3="655560fe-6fd8-403f-a01b-4a0c2fdd543a" targetNamespace="http://schemas.microsoft.com/office/2006/metadata/properties" ma:root="true" ma:fieldsID="0be6a7b7da01c28569c7f6c3f69f3d8a" ns2:_="" ns3:_="">
    <xsd:import namespace="1aabe83f-a186-4790-99f5-f7a0b7cc8c1f"/>
    <xsd:import namespace="655560fe-6fd8-403f-a01b-4a0c2fdd54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be83f-a186-4790-99f5-f7a0b7cc8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acb3203-8b50-4bd0-a991-d81b88900ec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5560fe-6fd8-403f-a01b-4a0c2fdd54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2414cb1-d1f7-4406-b5de-036f79f45325}" ma:internalName="TaxCatchAll" ma:showField="CatchAllData" ma:web="655560fe-6fd8-403f-a01b-4a0c2fdd5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abe83f-a186-4790-99f5-f7a0b7cc8c1f">
      <Terms xmlns="http://schemas.microsoft.com/office/infopath/2007/PartnerControls"/>
    </lcf76f155ced4ddcb4097134ff3c332f>
    <TaxCatchAll xmlns="655560fe-6fd8-403f-a01b-4a0c2fdd543a" xsi:nil="true"/>
  </documentManagement>
</p:properties>
</file>

<file path=customXml/itemProps1.xml><?xml version="1.0" encoding="utf-8"?>
<ds:datastoreItem xmlns:ds="http://schemas.openxmlformats.org/officeDocument/2006/customXml" ds:itemID="{D44298A4-3F3F-46E9-91AE-CA69FC508DBD}"/>
</file>

<file path=customXml/itemProps2.xml><?xml version="1.0" encoding="utf-8"?>
<ds:datastoreItem xmlns:ds="http://schemas.openxmlformats.org/officeDocument/2006/customXml" ds:itemID="{032705DB-EE5E-4896-998D-0667F6AD3BF3}"/>
</file>

<file path=customXml/itemProps3.xml><?xml version="1.0" encoding="utf-8"?>
<ds:datastoreItem xmlns:ds="http://schemas.openxmlformats.org/officeDocument/2006/customXml" ds:itemID="{197DD98E-DE11-4443-8BC0-F9C6618E1732}"/>
</file>

<file path=docProps/app.xml><?xml version="1.0" encoding="utf-8"?>
<Properties xmlns="http://schemas.openxmlformats.org/officeDocument/2006/extended-properties" xmlns:vt="http://schemas.openxmlformats.org/officeDocument/2006/docPropsVTypes">
  <Template>TM03457491[[fn=Metropolitan]]</Template>
  <TotalTime>2954</TotalTime>
  <Words>6295</Words>
  <Application>Microsoft Macintosh PowerPoint</Application>
  <PresentationFormat>Widescreen</PresentationFormat>
  <Paragraphs>498</Paragraphs>
  <Slides>46</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Lato</vt:lpstr>
      <vt:lpstr>Lato Light</vt:lpstr>
      <vt:lpstr>Söhne</vt:lpstr>
      <vt:lpstr>Wingdings</vt:lpstr>
      <vt:lpstr>Metropolitan</vt:lpstr>
      <vt:lpstr>‘CWIS’ session d’orientation</vt:lpstr>
      <vt:lpstr>Objectifs pédagogiques</vt:lpstr>
      <vt:lpstr>PowerPoint Presentation</vt:lpstr>
      <vt:lpstr>PowerPoint Presentation</vt:lpstr>
      <vt:lpstr>PowerPoint Presentation</vt:lpstr>
      <vt:lpstr>Pourquoi a-t-on besoin du 'CWIS' ?</vt:lpstr>
      <vt:lpstr>Comparer à une approche de service public de l'assainissement</vt:lpstr>
      <vt:lpstr>PowerPoint Presentation</vt:lpstr>
      <vt:lpstr>PowerPoint Presentation</vt:lpstr>
      <vt:lpstr>PowerPoint Presentation</vt:lpstr>
      <vt:lpstr>PowerPoint Presentation</vt:lpstr>
      <vt:lpstr>PowerPoint Presentation</vt:lpstr>
      <vt:lpstr>PowerPoint Presentation</vt:lpstr>
      <vt:lpstr>CWIS Cadre</vt:lpstr>
      <vt:lpstr>Quels sont les résultats typiques de la « routine » ?   </vt:lpstr>
      <vt:lpstr>Quels résultats peuvent découler d'une approche CWIS ?</vt:lpstr>
      <vt:lpstr>Cas pratique</vt:lpstr>
      <vt:lpstr>PowerPoint Presentation</vt:lpstr>
      <vt:lpstr>CWIS Cadre</vt:lpstr>
      <vt:lpstr>CWIS Cadre</vt:lpstr>
      <vt:lpstr>Responsabilité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 responsabilités claires sont le fondement</vt:lpstr>
      <vt:lpstr>Obligation de rendre compte</vt:lpstr>
      <vt:lpstr>PowerPoint Presentation</vt:lpstr>
      <vt:lpstr>Quels sont les mécanismes de responsabilité ?</vt:lpstr>
      <vt:lpstr>Recommandations pour améliorer la responsabilité</vt:lpstr>
      <vt:lpstr>Planification et gestion des ressources</vt:lpstr>
      <vt:lpstr>PowerPoint Presentation</vt:lpstr>
      <vt:lpstr>Mettre en pratique les principes</vt:lpstr>
      <vt:lpstr>Prendre des décisions concernant les investissements et le financement</vt:lpstr>
      <vt:lpstr>Investir à la fois dans les aspects "matériels" et "logiciels" du système</vt:lpstr>
      <vt:lpstr>Composantes d'un cadre financier</vt:lpstr>
      <vt:lpstr>CWIS Cadre: Récap des fonctions du système</vt:lpstr>
      <vt:lpstr>Questions ?</vt:lpstr>
      <vt:lpstr>PowerPoint Presentation</vt:lpstr>
      <vt:lpstr>Quels résultats peuvent découler d'une approche CWIS ?</vt:lpstr>
      <vt:lpstr>Principales conclusions</vt:lpstr>
      <vt:lpstr>La principale conclusion !</vt:lpstr>
      <vt:lpstr>Ressources clés : Outils d'aide à la décision le long de la chaîne d'assainissement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ecosystem assessment</dc:title>
  <dc:creator>Joshua Bryant</dc:creator>
  <cp:lastModifiedBy>Rosie Renouf</cp:lastModifiedBy>
  <cp:revision>138</cp:revision>
  <dcterms:created xsi:type="dcterms:W3CDTF">2023-05-25T16:14:30Z</dcterms:created>
  <dcterms:modified xsi:type="dcterms:W3CDTF">2023-10-19T09:09:32Z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0x010100FE7ABC925B54804AB5AE7EDB5FFF2F09</vt:lpwstr>
  </property>
</Properties>
</file>