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352" r:id="rId5"/>
    <p:sldId id="348" r:id="rId6"/>
    <p:sldId id="349" r:id="rId7"/>
    <p:sldId id="279" r:id="rId8"/>
    <p:sldId id="300" r:id="rId9"/>
    <p:sldId id="302" r:id="rId10"/>
    <p:sldId id="353" r:id="rId11"/>
    <p:sldId id="301" r:id="rId12"/>
    <p:sldId id="314" r:id="rId13"/>
    <p:sldId id="303" r:id="rId14"/>
    <p:sldId id="306" r:id="rId15"/>
    <p:sldId id="308" r:id="rId16"/>
    <p:sldId id="320" r:id="rId17"/>
    <p:sldId id="322" r:id="rId18"/>
    <p:sldId id="328" r:id="rId19"/>
    <p:sldId id="343" r:id="rId20"/>
    <p:sldId id="344" r:id="rId21"/>
    <p:sldId id="347" r:id="rId22"/>
    <p:sldId id="342" r:id="rId23"/>
    <p:sldId id="310" r:id="rId24"/>
    <p:sldId id="321" r:id="rId25"/>
    <p:sldId id="307" r:id="rId26"/>
    <p:sldId id="309" r:id="rId27"/>
    <p:sldId id="311" r:id="rId28"/>
    <p:sldId id="312" r:id="rId29"/>
    <p:sldId id="317" r:id="rId30"/>
    <p:sldId id="340" r:id="rId31"/>
    <p:sldId id="341" r:id="rId32"/>
    <p:sldId id="345" r:id="rId33"/>
    <p:sldId id="350" r:id="rId34"/>
    <p:sldId id="346" r:id="rId35"/>
    <p:sldId id="304" r:id="rId36"/>
    <p:sldId id="26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2F71"/>
    <a:srgbClr val="2D9F57"/>
    <a:srgbClr val="2B2F71"/>
    <a:srgbClr val="D99C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A7382-30A1-4EA4-8922-817D20B0BE13}" v="17" dt="2023-11-07T16:31:15.3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2857" autoAdjust="0"/>
  </p:normalViewPr>
  <p:slideViewPr>
    <p:cSldViewPr snapToGrid="0">
      <p:cViewPr varScale="1">
        <p:scale>
          <a:sx n="104" d="100"/>
          <a:sy n="104" d="100"/>
        </p:scale>
        <p:origin x="808" y="2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D1BEA-819F-4B3E-B783-382AEB339991}" type="datetimeFigureOut">
              <a:rPr lang="en-IN" smtClean="0"/>
              <a:t>19-12-2023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E0EF2-00EF-4892-81C7-A298D7F631FB}" type="slidenum">
              <a:rPr lang="en-IN" smtClean="0"/>
              <a:t>‹#›</a:t>
            </a:fld>
            <a:endParaRPr lang="en-IN"/>
          </a:p>
        </p:txBody>
      </p:sp>
    </p:spTree>
    <p:extLst>
      <p:ext uri="{BB962C8B-B14F-4D97-AF65-F5344CB8AC3E}">
        <p14:creationId xmlns:p14="http://schemas.microsoft.com/office/powerpoint/2010/main" val="3425419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Materials:</a:t>
            </a:r>
          </a:p>
          <a:p>
            <a:pPr marL="228600" indent="-228600">
              <a:buAutoNum type="arabicPeriod"/>
            </a:pPr>
            <a:r>
              <a:rPr lang="en-US" dirty="0"/>
              <a:t>https://www.ircwash.org/blog/integrated-waste-management-assessment-and-planning</a:t>
            </a:r>
          </a:p>
          <a:p>
            <a:pPr marL="228600" indent="-228600">
              <a:buAutoNum type="arabicPeriod"/>
            </a:pPr>
            <a:r>
              <a:rPr lang="en-IN" dirty="0"/>
              <a:t>https://www.sciencedirect.com/science/article/pii/S0301479723011532?via%3Dihub</a:t>
            </a:r>
            <a:endParaRPr lang="en-US" dirty="0"/>
          </a:p>
          <a:p>
            <a:pPr marL="228600" indent="-228600">
              <a:buAutoNum type="arabicPeriod"/>
            </a:pPr>
            <a:endParaRPr lang="en-IN" dirty="0"/>
          </a:p>
          <a:p>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1</a:t>
            </a:fld>
            <a:endParaRPr lang="en-IN"/>
          </a:p>
        </p:txBody>
      </p:sp>
    </p:spTree>
    <p:extLst>
      <p:ext uri="{BB962C8B-B14F-4D97-AF65-F5344CB8AC3E}">
        <p14:creationId xmlns:p14="http://schemas.microsoft.com/office/powerpoint/2010/main" val="295791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Publication 1: https://</a:t>
            </a:r>
            <a:r>
              <a:rPr lang="en-US" dirty="0" err="1"/>
              <a:t>www.researchgate.net</a:t>
            </a:r>
            <a:r>
              <a:rPr lang="en-US" dirty="0"/>
              <a:t>/publication/372360347_Exploring_the_usage_and_impact_of_urban_sanitation_tools_targeting_low-_and_middle-income_countries</a:t>
            </a:r>
          </a:p>
          <a:p>
            <a:r>
              <a:rPr lang="en-US" dirty="0"/>
              <a:t>Publication 2: https://</a:t>
            </a:r>
            <a:r>
              <a:rPr lang="en-US" dirty="0" err="1"/>
              <a:t>www.sciencedirect.com</a:t>
            </a:r>
            <a:r>
              <a:rPr lang="en-US" dirty="0"/>
              <a:t>/science/article/</a:t>
            </a:r>
            <a:r>
              <a:rPr lang="en-US" dirty="0" err="1"/>
              <a:t>pii</a:t>
            </a:r>
            <a:r>
              <a:rPr lang="en-US" dirty="0"/>
              <a:t>/S0301479723011532?via%3Dihub </a:t>
            </a:r>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2</a:t>
            </a:fld>
            <a:endParaRPr lang="en-IN"/>
          </a:p>
        </p:txBody>
      </p:sp>
    </p:spTree>
    <p:extLst>
      <p:ext uri="{BB962C8B-B14F-4D97-AF65-F5344CB8AC3E}">
        <p14:creationId xmlns:p14="http://schemas.microsoft.com/office/powerpoint/2010/main" val="2901265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3</a:t>
            </a:fld>
            <a:endParaRPr lang="en-IN"/>
          </a:p>
        </p:txBody>
      </p:sp>
    </p:spTree>
    <p:extLst>
      <p:ext uri="{BB962C8B-B14F-4D97-AF65-F5344CB8AC3E}">
        <p14:creationId xmlns:p14="http://schemas.microsoft.com/office/powerpoint/2010/main" val="1954361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7E0EF2-00EF-4892-81C7-A298D7F631FB}" type="slidenum">
              <a:rPr lang="en-IN" smtClean="0"/>
              <a:t>11</a:t>
            </a:fld>
            <a:endParaRPr lang="en-IN"/>
          </a:p>
        </p:txBody>
      </p:sp>
    </p:spTree>
    <p:extLst>
      <p:ext uri="{BB962C8B-B14F-4D97-AF65-F5344CB8AC3E}">
        <p14:creationId xmlns:p14="http://schemas.microsoft.com/office/powerpoint/2010/main" val="1475793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C7E0EF2-00EF-4892-81C7-A298D7F631FB}" type="slidenum">
              <a:rPr lang="en-IN" smtClean="0"/>
              <a:t>23</a:t>
            </a:fld>
            <a:endParaRPr lang="en-IN"/>
          </a:p>
        </p:txBody>
      </p:sp>
    </p:spTree>
    <p:extLst>
      <p:ext uri="{BB962C8B-B14F-4D97-AF65-F5344CB8AC3E}">
        <p14:creationId xmlns:p14="http://schemas.microsoft.com/office/powerpoint/2010/main" val="2911201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2733C-10E6-68CA-96F3-D977E357FEE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EAD13E4-6084-7131-8F1E-AC5EB8069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A7EAF6E-7CA1-8EA5-92B4-C47EFBB48EC8}"/>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2440A711-6F6E-5597-7A4B-D704BD8D947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4924AFD-D59D-FB92-4AAD-91CCB8751641}"/>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7887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7A18-BA54-D03D-0DAE-48729F67B7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4AF882-E96F-680B-1020-A7EC81B8AE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E80EAE2-4217-88E4-AA31-344255F3D1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700254-A4D2-0897-FC81-76CD6C6AB74D}"/>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6" name="Footer Placeholder 5">
            <a:extLst>
              <a:ext uri="{FF2B5EF4-FFF2-40B4-BE49-F238E27FC236}">
                <a16:creationId xmlns:a16="http://schemas.microsoft.com/office/drawing/2014/main" id="{3B8693ED-B48C-BDFF-5F05-8CF11F5996C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303E38F-363F-5072-A8F4-4AFB7DF9A4E2}"/>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1413144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2D23E-91D6-FF3E-662E-1587E939CCCF}"/>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F772646-DFB8-444B-88B4-50BE1C3964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5B162F-D06D-6F22-FD0F-533972A50DF3}"/>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3055A565-C4C8-4501-301E-765455EB131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0E57A43-4A7E-B13C-3850-906A56868910}"/>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15673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18F71B-2567-45EF-DFD8-2378EA7C7C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4A44F4B-4B73-BF53-49E7-9931068941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AC2F1B5-5F3B-4D0B-2D1E-AF50E93260D9}"/>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0FD5A909-D256-6EBA-3B83-A0242C7297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2861F74-9522-BAA9-0A4C-B93D30D1D80C}"/>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1971740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CD7C0EA-A484-EE80-1837-ACE76D75EBC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2410" y="6169385"/>
            <a:ext cx="1177726" cy="417112"/>
          </a:xfrm>
          <a:prstGeom prst="rect">
            <a:avLst/>
          </a:prstGeom>
        </p:spPr>
      </p:pic>
    </p:spTree>
    <p:extLst>
      <p:ext uri="{BB962C8B-B14F-4D97-AF65-F5344CB8AC3E}">
        <p14:creationId xmlns:p14="http://schemas.microsoft.com/office/powerpoint/2010/main" val="2774352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ontents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00F82C1-0169-E0BC-F64D-4E8FD4F7F344}"/>
              </a:ext>
            </a:extLst>
          </p:cNvPr>
          <p:cNvSpPr>
            <a:spLocks noGrp="1"/>
          </p:cNvSpPr>
          <p:nvPr>
            <p:ph type="pic" sz="quarter" idx="10"/>
          </p:nvPr>
        </p:nvSpPr>
        <p:spPr>
          <a:xfrm>
            <a:off x="4454525" y="0"/>
            <a:ext cx="7737475" cy="6858000"/>
          </a:xfrm>
        </p:spPr>
        <p:txBody>
          <a:bodyPr/>
          <a:lstStyle/>
          <a:p>
            <a:endParaRPr lang="en-US"/>
          </a:p>
        </p:txBody>
      </p:sp>
    </p:spTree>
    <p:extLst>
      <p:ext uri="{BB962C8B-B14F-4D97-AF65-F5344CB8AC3E}">
        <p14:creationId xmlns:p14="http://schemas.microsoft.com/office/powerpoint/2010/main" val="3310006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Rectangle 6">
            <a:extLst>
              <a:ext uri="{FF2B5EF4-FFF2-40B4-BE49-F238E27FC236}">
                <a16:creationId xmlns:a16="http://schemas.microsoft.com/office/drawing/2014/main" id="{D075C1DE-E117-4FA9-A867-4ED89AC25A98}"/>
              </a:ext>
            </a:extLst>
          </p:cNvPr>
          <p:cNvSpPr/>
          <p:nvPr userDrawn="1"/>
        </p:nvSpPr>
        <p:spPr>
          <a:xfrm>
            <a:off x="-1" y="1"/>
            <a:ext cx="5621868" cy="6857999"/>
          </a:xfrm>
          <a:prstGeom prst="rect">
            <a:avLst/>
          </a:prstGeom>
          <a:solidFill>
            <a:srgbClr val="2B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Picture Placeholder 2"/>
          <p:cNvSpPr>
            <a:spLocks noGrp="1"/>
          </p:cNvSpPr>
          <p:nvPr>
            <p:ph type="pic" idx="10" hasCustomPrompt="1"/>
          </p:nvPr>
        </p:nvSpPr>
        <p:spPr>
          <a:xfrm>
            <a:off x="4315581" y="-1"/>
            <a:ext cx="2612571" cy="437363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9" name="Picture Placeholder 2"/>
          <p:cNvSpPr>
            <a:spLocks noGrp="1"/>
          </p:cNvSpPr>
          <p:nvPr>
            <p:ph type="pic" idx="11" hasCustomPrompt="1"/>
          </p:nvPr>
        </p:nvSpPr>
        <p:spPr>
          <a:xfrm>
            <a:off x="4315581" y="4567162"/>
            <a:ext cx="7876419" cy="229083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CE83DDED-D6C7-4848-B289-2830377167D2}"/>
              </a:ext>
            </a:extLst>
          </p:cNvPr>
          <p:cNvSpPr>
            <a:spLocks noGrp="1"/>
          </p:cNvSpPr>
          <p:nvPr>
            <p:ph type="pic" idx="12" hasCustomPrompt="1"/>
          </p:nvPr>
        </p:nvSpPr>
        <p:spPr>
          <a:xfrm>
            <a:off x="532191" y="0"/>
            <a:ext cx="3531809"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81070655"/>
      </p:ext>
    </p:extLst>
  </p:cSld>
  <p:clrMapOvr>
    <a:masterClrMapping/>
  </p:clrMapOvr>
  <p:extLst>
    <p:ext uri="{DCECCB84-F9BA-43D5-87BE-67443E8EF086}">
      <p15:sldGuideLst xmlns:p15="http://schemas.microsoft.com/office/powerpoint/2012/main">
        <p15:guide id="1" orient="horz" pos="2160">
          <p15:clr>
            <a:srgbClr val="FBAE40"/>
          </p15:clr>
        </p15:guide>
        <p15:guide id="2" pos="25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asic Layout">
    <p:bg>
      <p:bgPr>
        <a:solidFill>
          <a:srgbClr val="2B2F7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55332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Layout">
    <p:bg>
      <p:bgPr>
        <a:solidFill>
          <a:srgbClr val="2B2F7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2E3202-328C-F9B2-0091-4CD8CB36A4E8}"/>
              </a:ext>
            </a:extLst>
          </p:cNvPr>
          <p:cNvSpPr>
            <a:spLocks noGrp="1"/>
          </p:cNvSpPr>
          <p:nvPr>
            <p:ph type="pic" sz="quarter" idx="11"/>
          </p:nvPr>
        </p:nvSpPr>
        <p:spPr>
          <a:xfrm>
            <a:off x="0" y="0"/>
            <a:ext cx="2419350" cy="6858000"/>
          </a:xfrm>
        </p:spPr>
        <p:txBody>
          <a:bodyPr/>
          <a:lstStyle/>
          <a:p>
            <a:endParaRPr lang="en-US"/>
          </a:p>
        </p:txBody>
      </p:sp>
    </p:spTree>
    <p:extLst>
      <p:ext uri="{BB962C8B-B14F-4D97-AF65-F5344CB8AC3E}">
        <p14:creationId xmlns:p14="http://schemas.microsoft.com/office/powerpoint/2010/main" val="2543457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49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64D7-3CF9-66C0-0F6A-61997657C3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49AB180-DD9D-04CD-360D-605CCBD27A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1DF3DDC-E6FD-E478-F845-97A2D25DD87F}"/>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6A095B0E-2FFD-256C-21BE-DF4721FA55E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0BEA240-9BE7-55EB-ED4A-5F09870EA114}"/>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456853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D5A59-3932-7656-1788-67CE5D9A4B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BC0BDC3-9B0C-21AB-CD8D-3DEA91183A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505029-3A1C-E695-0463-67B95C75E129}"/>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D9F7D9B8-8075-70AD-9ED5-5CA7B474562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1096605-1DDB-8047-46C0-788612F798BF}"/>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572883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0F1B-9261-F753-07CE-B20B542739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5D2E9B2-4945-3BB9-1B71-A84208BDCF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88F3848-5BF0-26B2-96C6-4581CC8036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1F1D45A-63D0-2923-5EA4-CB07E894A5B6}"/>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6" name="Footer Placeholder 5">
            <a:extLst>
              <a:ext uri="{FF2B5EF4-FFF2-40B4-BE49-F238E27FC236}">
                <a16:creationId xmlns:a16="http://schemas.microsoft.com/office/drawing/2014/main" id="{B03A275B-B5AC-A62A-D25F-C591A274ED2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2D5C82E-10F4-41E5-E53A-87E375143D86}"/>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972314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CF5B-AED1-4688-6075-E8E525D8531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2219F74-C49B-FB0D-F1CF-48F87AB381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517BF7-A0DB-F5AE-8992-A2AED345A2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0EAE770D-6012-54E7-0BAB-38E1816F34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058DC0-1858-4628-1E2C-04604E1A7A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F010EA72-AD7E-4729-A0B0-698CFCCDBBE2}"/>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8" name="Footer Placeholder 7">
            <a:extLst>
              <a:ext uri="{FF2B5EF4-FFF2-40B4-BE49-F238E27FC236}">
                <a16:creationId xmlns:a16="http://schemas.microsoft.com/office/drawing/2014/main" id="{18E6343E-2DDF-C296-7FA1-8FBD1CFB342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E5FF796-75E9-503A-9186-BCD1C928E127}"/>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1720144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ADA91-7752-5012-DBD0-76824283374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A67E151-FBF6-CD39-6FAB-A783117F2562}"/>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4" name="Footer Placeholder 3">
            <a:extLst>
              <a:ext uri="{FF2B5EF4-FFF2-40B4-BE49-F238E27FC236}">
                <a16:creationId xmlns:a16="http://schemas.microsoft.com/office/drawing/2014/main" id="{10258EFB-DED0-C2F6-817C-DE4BA607F5F2}"/>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B3660C83-2F43-6499-5D56-0125C9159A9B}"/>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779552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BE92B2-7339-2641-724A-96674257223C}"/>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3" name="Footer Placeholder 2">
            <a:extLst>
              <a:ext uri="{FF2B5EF4-FFF2-40B4-BE49-F238E27FC236}">
                <a16:creationId xmlns:a16="http://schemas.microsoft.com/office/drawing/2014/main" id="{E5402E53-BBE0-0882-DD57-17F5798B850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4D6E4EB-51FC-6868-99A8-C6EE9D22D856}"/>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2973661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38B4-A62F-5131-0D6A-1D44A473C9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A52CAA-0F46-967A-C4E9-9FA913B08343}"/>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4" name="Footer Placeholder 3">
            <a:extLst>
              <a:ext uri="{FF2B5EF4-FFF2-40B4-BE49-F238E27FC236}">
                <a16:creationId xmlns:a16="http://schemas.microsoft.com/office/drawing/2014/main" id="{83F19640-F902-49F2-314A-54D07D624CE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2001D487-95BE-6BCF-4909-186B443ACA81}"/>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304693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FCECF-79A6-38FD-67F3-C876C00876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595BB45-DB9B-273D-0BF5-41C444B472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1C4D951-26AE-A87A-6CB5-5C16C54B7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F7B701-BD24-3B15-9B8A-708D93C220A3}"/>
              </a:ext>
            </a:extLst>
          </p:cNvPr>
          <p:cNvSpPr>
            <a:spLocks noGrp="1"/>
          </p:cNvSpPr>
          <p:nvPr>
            <p:ph type="dt" sz="half" idx="10"/>
          </p:nvPr>
        </p:nvSpPr>
        <p:spPr/>
        <p:txBody>
          <a:bodyPr/>
          <a:lstStyle/>
          <a:p>
            <a:fld id="{3B9927FC-08D2-4FCF-AA15-A463628E9D62}" type="datetimeFigureOut">
              <a:rPr lang="en-IN" smtClean="0"/>
              <a:t>19-12-2023</a:t>
            </a:fld>
            <a:endParaRPr lang="en-IN"/>
          </a:p>
        </p:txBody>
      </p:sp>
      <p:sp>
        <p:nvSpPr>
          <p:cNvPr id="6" name="Footer Placeholder 5">
            <a:extLst>
              <a:ext uri="{FF2B5EF4-FFF2-40B4-BE49-F238E27FC236}">
                <a16:creationId xmlns:a16="http://schemas.microsoft.com/office/drawing/2014/main" id="{849F5BBD-5CE7-7512-7BC7-192D159BB2A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B547EA-0837-B44E-94F5-1E2E409687D1}"/>
              </a:ext>
            </a:extLst>
          </p:cNvPr>
          <p:cNvSpPr>
            <a:spLocks noGrp="1"/>
          </p:cNvSpPr>
          <p:nvPr>
            <p:ph type="sldNum" sz="quarter" idx="12"/>
          </p:nvPr>
        </p:nvSpPr>
        <p:spPr/>
        <p:txBody>
          <a:bodyPr/>
          <a:lstStyle/>
          <a:p>
            <a:fld id="{7AE8DB7F-AE8E-4B83-8730-C450D5C5774F}" type="slidenum">
              <a:rPr lang="en-IN" smtClean="0"/>
              <a:t>‹#›</a:t>
            </a:fld>
            <a:endParaRPr lang="en-IN"/>
          </a:p>
        </p:txBody>
      </p:sp>
    </p:spTree>
    <p:extLst>
      <p:ext uri="{BB962C8B-B14F-4D97-AF65-F5344CB8AC3E}">
        <p14:creationId xmlns:p14="http://schemas.microsoft.com/office/powerpoint/2010/main" val="1388597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B0D9F-19A7-43BA-E373-1E40A2C88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96DDF7-16E9-DA5C-7AB5-86EBD5154F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FD814C-088E-C22A-4D6C-ADDC89B752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9927FC-08D2-4FCF-AA15-A463628E9D62}" type="datetimeFigureOut">
              <a:rPr lang="en-IN" smtClean="0"/>
              <a:t>19-12-2023</a:t>
            </a:fld>
            <a:endParaRPr lang="en-IN"/>
          </a:p>
        </p:txBody>
      </p:sp>
      <p:sp>
        <p:nvSpPr>
          <p:cNvPr id="5" name="Footer Placeholder 4">
            <a:extLst>
              <a:ext uri="{FF2B5EF4-FFF2-40B4-BE49-F238E27FC236}">
                <a16:creationId xmlns:a16="http://schemas.microsoft.com/office/drawing/2014/main" id="{78DD418B-CCDD-E3B8-A8A7-E46CAA48B5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7B9C6BB-1CB7-2FEB-BEF9-4250A3756E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8DB7F-AE8E-4B83-8730-C450D5C5774F}" type="slidenum">
              <a:rPr lang="en-IN" smtClean="0"/>
              <a:t>‹#›</a:t>
            </a:fld>
            <a:endParaRPr lang="en-IN"/>
          </a:p>
        </p:txBody>
      </p:sp>
    </p:spTree>
    <p:extLst>
      <p:ext uri="{BB962C8B-B14F-4D97-AF65-F5344CB8AC3E}">
        <p14:creationId xmlns:p14="http://schemas.microsoft.com/office/powerpoint/2010/main" val="58355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moodle.ircwash.org/" TargetMode="External"/><Relationship Id="rId2" Type="http://schemas.openxmlformats.org/officeDocument/2006/relationships/hyperlink" Target="https://www.ircwash.org/washcost"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sswm.info/planning-and-programming/decision-making/situation-and-problem-analysis/clara-simplified-planning-too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swm.info/sites/default/files/reference_attachments/CASIELLES%20et%20al%202014%20CLARA%20SPT.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worldbank.org/en/topic/sanitation/brief/citywide-inclusive-sanitation#3" TargetMode="External"/><Relationship Id="rId2" Type="http://schemas.openxmlformats.org/officeDocument/2006/relationships/hyperlink" Target="http://200.58.79.50/fmi/webd/CWIS%20Planning%20Tool%201_4"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pas.org.in/Portal/document/UrbanSanitation/uploads/Application_SANIPLAN_sinnar.pdf" TargetMode="External"/><Relationship Id="rId7" Type="http://schemas.openxmlformats.org/officeDocument/2006/relationships/hyperlink" Target="https://www.pas.org.in/Portal/document/UrbanSanitation/uploads/Part-2%20Step%20by%20Step%20guide%20for%20users.pdf" TargetMode="External"/><Relationship Id="rId2" Type="http://schemas.openxmlformats.org/officeDocument/2006/relationships/hyperlink" Target="https://www.pas.org.in/web/ceptpas/csp?p_p_id=CitySanitationPlanning_WAR_Portal&amp;p_p_lifecycle=1&amp;p_p_state=normal&amp;p_p_mode=view&amp;p_p_col_id=column-1&amp;p_p_col_count=2&amp;requestType=UrbanSanitationRH&amp;actionVal=getSaniPlan" TargetMode="External"/><Relationship Id="rId1" Type="http://schemas.openxmlformats.org/officeDocument/2006/relationships/slideLayout" Target="../slideLayouts/slideLayout2.xml"/><Relationship Id="rId6" Type="http://schemas.openxmlformats.org/officeDocument/2006/relationships/hyperlink" Target="https://www.pas.org.in/Portal/document/UrbanSanitation/uploads/Part%20-1%20SaniPlan%20Approach%20Paper_Nov%202016.pdf" TargetMode="External"/><Relationship Id="rId5" Type="http://schemas.openxmlformats.org/officeDocument/2006/relationships/hyperlink" Target="https://www.pas.org.in/Portal/document/UrbanSanitation/uploads/SaniPlan%20IFSM%20guidance%20note.pdf" TargetMode="External"/><Relationship Id="rId4" Type="http://schemas.openxmlformats.org/officeDocument/2006/relationships/hyperlink" Target="https://www.pas.org.in/Portal/document/UrbanSanitation/uploads/Part-3%20Application%20of%20SaniPlan%20in%20wai%20city%20.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301479720309324?ref=pdf_download&amp;fr=RR-2&amp;rr=813775234dd794c4" TargetMode="External"/><Relationship Id="rId2" Type="http://schemas.openxmlformats.org/officeDocument/2006/relationships/hyperlink" Target="https://www.research-collection.ethz.ch/bitstream/handle/20.500.11850/444234/Thesis_DorotheeSpuhler20200921_screenview.pdf?sequence=1&amp;isAllowed=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ZLUUfy4lIw" TargetMode="External"/><Relationship Id="rId2" Type="http://schemas.openxmlformats.org/officeDocument/2006/relationships/hyperlink" Target="https://www.fsmtoolbox.com/planning"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youtube.com/watch?v=bMtipCcJzk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4ewrH1BTQs" TargetMode="External"/><Relationship Id="rId2" Type="http://schemas.openxmlformats.org/officeDocument/2006/relationships/hyperlink" Target="https://www.fsmtoolbox.com/planning"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XmNbfz5Mpuw" TargetMode="External"/><Relationship Id="rId13" Type="http://schemas.openxmlformats.org/officeDocument/2006/relationships/hyperlink" Target="https://uploads-ssl.webflow.com/63d90e61a0e28dfae7d9556b/6512b5714c84be0d0f048451_Equiserve_NWASCO%20User%20story_v1.pdf" TargetMode="External"/><Relationship Id="rId3" Type="http://schemas.openxmlformats.org/officeDocument/2006/relationships/hyperlink" Target="https://uploads-ssl.webflow.com/63d90e61a0e28dfae7d9556b/65238c861f5870e1444b9eb1_Rapid%20equity%20framework%20model.xlsx" TargetMode="External"/><Relationship Id="rId7" Type="http://schemas.openxmlformats.org/officeDocument/2006/relationships/hyperlink" Target="https://www.youtube.com/watch?v=81ItQ407X1o" TargetMode="External"/><Relationship Id="rId12" Type="http://schemas.openxmlformats.org/officeDocument/2006/relationships/hyperlink" Target="https://uploads-ssl.webflow.com/63d90e61a0e28dfae7d9556b/65238de982dd299f7c492bd3_EquiServe_Strengthening%20regulatory%20oversightUganda.pdf" TargetMode="External"/><Relationship Id="rId2" Type="http://schemas.openxmlformats.org/officeDocument/2006/relationships/hyperlink" Target="https://www.equiserve.io/" TargetMode="External"/><Relationship Id="rId1" Type="http://schemas.openxmlformats.org/officeDocument/2006/relationships/slideLayout" Target="../slideLayouts/slideLayout2.xml"/><Relationship Id="rId6" Type="http://schemas.openxmlformats.org/officeDocument/2006/relationships/hyperlink" Target="https://www.youtube.com/watch?v=svX3glHUFJM" TargetMode="External"/><Relationship Id="rId11" Type="http://schemas.openxmlformats.org/officeDocument/2006/relationships/hyperlink" Target="https://uploads-ssl.webflow.com/63d90e61a0e28dfae7d9556b/6512b51df41c615d871b2b7d_EquiServe_LWSC%20User%20story_v1.pdf" TargetMode="External"/><Relationship Id="rId5" Type="http://schemas.openxmlformats.org/officeDocument/2006/relationships/hyperlink" Target="https://s3.us-east-1.amazonaws.com/resources.saponline.com/docs/CWISSAP%20Data%20Manual.pdf" TargetMode="External"/><Relationship Id="rId15" Type="http://schemas.openxmlformats.org/officeDocument/2006/relationships/hyperlink" Target="https://uploads-ssl.webflow.com/63d90e61a0e28dfae7d9556b/65238e2d1b687388fa42a120_EquiServe_Financing%20Innovation_SOIL.pdf" TargetMode="External"/><Relationship Id="rId10" Type="http://schemas.openxmlformats.org/officeDocument/2006/relationships/image" Target="../media/image13.png"/><Relationship Id="rId4" Type="http://schemas.openxmlformats.org/officeDocument/2006/relationships/hyperlink" Target="https://uploads-ssl.webflow.com/63d90e61a0e28dfae7d9556b/6517be65afa18ec428f40eec_Equiserve%20tool%20user%20guide.pdf" TargetMode="External"/><Relationship Id="rId9" Type="http://schemas.openxmlformats.org/officeDocument/2006/relationships/hyperlink" Target="https://uploads-ssl.webflow.com/63d90e61a0e28dfae7d9556b/65238c3df2062f8222123f33_Rapid%20Equity%20Analysis%20for%20EquiServe.pdf" TargetMode="External"/><Relationship Id="rId14" Type="http://schemas.openxmlformats.org/officeDocument/2006/relationships/hyperlink" Target="https://uploads-ssl.webflow.com/63d90e61a0e28dfae7d9556b/6524ef06cc9c8570ee123f23_EquiServe_TEMA%20User%20story_v1.pdf"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www.washbat.org/resources/resources/users/en/WASHBAT_FoldableBrochure.pdf" TargetMode="External"/><Relationship Id="rId3" Type="http://schemas.openxmlformats.org/officeDocument/2006/relationships/hyperlink" Target="https://www.washbat.org/resources/resources/facilitators/en/G07_%20Bangladesh%20WASHBAT%20Guidance_2021.pdf" TargetMode="External"/><Relationship Id="rId7" Type="http://schemas.openxmlformats.org/officeDocument/2006/relationships/hyperlink" Target="https://www.washbat.org/resources/resources/users/en/WASH_BAT_2_User_Manual.pdf" TargetMode="External"/><Relationship Id="rId12" Type="http://schemas.openxmlformats.org/officeDocument/2006/relationships/hyperlink" Target="https://www.washbat.org/resources/resources/training-washbat/TRAINING%20MATERIALS%20ON%20THE%20WASH%20BAT.zip" TargetMode="External"/><Relationship Id="rId2" Type="http://schemas.openxmlformats.org/officeDocument/2006/relationships/hyperlink" Target="https://washbat.org/tool/#/" TargetMode="Externa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washbat.org/resources/resources/facilitators/en/WASH_BAT_Implementaton_Guide_Website.pdf" TargetMode="External"/><Relationship Id="rId5" Type="http://schemas.openxmlformats.org/officeDocument/2006/relationships/hyperlink" Target="https://www.washbat.org/resources/resources/facilitators/en/FN49%20Pakistan%20Jhang%20Field%20Note_Final%202020.pdf" TargetMode="External"/><Relationship Id="rId10" Type="http://schemas.openxmlformats.org/officeDocument/2006/relationships/hyperlink" Target="https://www.washbat.org/resources/resources/users/en/WASH%20BAT%20PPT%20Simple%20Guide%20to%20Online%20Tool.pptx" TargetMode="External"/><Relationship Id="rId4" Type="http://schemas.openxmlformats.org/officeDocument/2006/relationships/hyperlink" Target="https://www.washbat.org/resources/resources/facilitators/en/FN35%20Ecuador%20climate%20resilience%20and%20WASH%20BAT.pdf" TargetMode="External"/><Relationship Id="rId9" Type="http://schemas.openxmlformats.org/officeDocument/2006/relationships/hyperlink" Target="https://www.washbat.org/wp-content/uploads/en/WASH%20BAT%20Tutorial%20Video/WASH%20BAT%20Tutorial%20Video.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sswm.info/" TargetMode="External"/><Relationship Id="rId2" Type="http://schemas.openxmlformats.org/officeDocument/2006/relationships/hyperlink" Target="https://seecon.ch/" TargetMode="External"/><Relationship Id="rId1" Type="http://schemas.openxmlformats.org/officeDocument/2006/relationships/slideLayout" Target="../slideLayouts/slideLayout2.xml"/><Relationship Id="rId4" Type="http://schemas.openxmlformats.org/officeDocument/2006/relationships/hyperlink" Target="https://www.toiletboard.org/calculato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researchgate.net/publication/372360347_Exploring_the_usage_and_impact_of_urban_sanitation_tools_targeting_low-_and_middle-income_countrie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sciencedirect.com/science/article/pii/S0301479723011532?via%3Dihub"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ndcpartnership.org/knowledge-portal/climate-toolbox/energy-performance-and-carbon-emissions-assessment-and-monitoring-ecam-tool" TargetMode="External"/><Relationship Id="rId2" Type="http://schemas.openxmlformats.org/officeDocument/2006/relationships/hyperlink" Target="https://climatesmartwater.org/eca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climatesmartwater.org/ecam/frontend/docs/giz/UserManual_FinalVersion.pdf" TargetMode="External"/><Relationship Id="rId4" Type="http://schemas.openxmlformats.org/officeDocument/2006/relationships/hyperlink" Target="https://climatesmartwater.org/ecam/frontend/docs/giz/MethodologyGuide_FinalVersion.pdf"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step.in/publications-details.php?id=690" TargetMode="External"/><Relationship Id="rId2" Type="http://schemas.openxmlformats.org/officeDocument/2006/relationships/hyperlink" Target="http://darpan.cstep.in/sanitech" TargetMode="External"/><Relationship Id="rId1" Type="http://schemas.openxmlformats.org/officeDocument/2006/relationships/slideLayout" Target="../slideLayouts/slideLayout2.xml"/><Relationship Id="rId4" Type="http://schemas.openxmlformats.org/officeDocument/2006/relationships/hyperlink" Target="http://darpan.cstep.in/sanitech/SANITECH_Manual.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view.officeapps.live.com/op/view.aspx?src=https%3A%2F%2Fwww.globalmethane.org%2Fdocuments%2FBioWATT_v1-0_FINAL_1-27-16.xlsx&amp;wdOrigin=BROWSELINK" TargetMode="External"/><Relationship Id="rId2" Type="http://schemas.openxmlformats.org/officeDocument/2006/relationships/hyperlink" Target="https://www.globalmethane.org/resources/details.aspx?resourceid=1913" TargetMode="External"/><Relationship Id="rId1" Type="http://schemas.openxmlformats.org/officeDocument/2006/relationships/slideLayout" Target="../slideLayouts/slideLayout2.xml"/><Relationship Id="rId5" Type="http://schemas.openxmlformats.org/officeDocument/2006/relationships/hyperlink" Target="https://www.globalmethane.org/resources/details.aspx?resourceid=2692" TargetMode="External"/><Relationship Id="rId4" Type="http://schemas.openxmlformats.org/officeDocument/2006/relationships/hyperlink" Target="https://www.globalmethane.org/resources/details.aspx?resourceid=191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easetech.dk/model-descrip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easetech.dk/training-courses" TargetMode="External"/><Relationship Id="rId4" Type="http://schemas.openxmlformats.org/officeDocument/2006/relationships/hyperlink" Target="http://www.easetech.dk/publications"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www.sciencedirect.com/science/article/pii/S0048969720344673" TargetMode="External"/><Relationship Id="rId7" Type="http://schemas.openxmlformats.org/officeDocument/2006/relationships/hyperlink" Target="https://research.chalmers.se/en/publication/524585" TargetMode="External"/><Relationship Id="rId2" Type="http://schemas.openxmlformats.org/officeDocument/2006/relationships/hyperlink" Target="https://research.chalmers.se/publication/516714/file/516714_AdditionalFile_74b54d16.zip" TargetMode="External"/><Relationship Id="rId1" Type="http://schemas.openxmlformats.org/officeDocument/2006/relationships/slideLayout" Target="../slideLayouts/slideLayout2.xml"/><Relationship Id="rId6" Type="http://schemas.openxmlformats.org/officeDocument/2006/relationships/hyperlink" Target="https://research.chalmers.se/en/publication/504765" TargetMode="External"/><Relationship Id="rId5" Type="http://schemas.openxmlformats.org/officeDocument/2006/relationships/hyperlink" Target="https://research.chalmers.se/en/publication/513195" TargetMode="External"/><Relationship Id="rId4" Type="http://schemas.openxmlformats.org/officeDocument/2006/relationships/hyperlink" Target="https://research.chalmers.se/en/publication/51671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abs/pii/S0048969717316972" TargetMode="External"/><Relationship Id="rId2" Type="http://schemas.openxmlformats.org/officeDocument/2006/relationships/hyperlink" Target="https://www.sciencedirect.com/science/article/abs/pii/S0048969717316984"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zenodo.org/record/3341573/files/Handbook.pdf?download=1" TargetMode="External"/><Relationship Id="rId2" Type="http://schemas.openxmlformats.org/officeDocument/2006/relationships/hyperlink" Target="https://zenodo.org/record/3341573/files/POSEIDON_1.1.1.xlsx?download=1" TargetMode="External"/><Relationship Id="rId1" Type="http://schemas.openxmlformats.org/officeDocument/2006/relationships/slideLayout" Target="../slideLayouts/slideLayout2.xml"/><Relationship Id="rId6" Type="http://schemas.openxmlformats.org/officeDocument/2006/relationships/hyperlink" Target="https://zenodo.org/record/3341573" TargetMode="External"/><Relationship Id="rId5" Type="http://schemas.openxmlformats.org/officeDocument/2006/relationships/hyperlink" Target="https://zenodo.org/record/3238277" TargetMode="External"/><Relationship Id="rId4" Type="http://schemas.openxmlformats.org/officeDocument/2006/relationships/hyperlink" Target="https://www.mdpi.com/2073-4441/11/1/153#B51-water-11-0015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ifak.eu/en" TargetMode="External"/><Relationship Id="rId2" Type="http://schemas.openxmlformats.org/officeDocument/2006/relationships/hyperlink" Target="https://iwaponline.com/wst/article/79/10/1966/67943/Simulation-and-visualization-of-material-flows-in" TargetMode="External"/><Relationship Id="rId1" Type="http://schemas.openxmlformats.org/officeDocument/2006/relationships/slideLayout" Target="../slideLayouts/slideLayout2.xml"/><Relationship Id="rId6" Type="http://schemas.openxmlformats.org/officeDocument/2006/relationships/hyperlink" Target="https://www.inctrl.com/" TargetMode="External"/><Relationship Id="rId5" Type="http://schemas.openxmlformats.org/officeDocument/2006/relationships/hyperlink" Target="https://www.inctrl.com/software/simba.html" TargetMode="External"/><Relationship Id="rId4" Type="http://schemas.openxmlformats.org/officeDocument/2006/relationships/hyperlink" Target="https://www.ifak.eu/en/products/sampsons"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mikepoweredbydhi.com/products/wes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leigh-munoz.co.uk/wash/cactus/images/poster.pdf" TargetMode="External"/><Relationship Id="rId2" Type="http://schemas.openxmlformats.org/officeDocument/2006/relationships/hyperlink" Target="http://cactuscosting.com/download-workbook.php"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s3.amazonaws.com/resources.cwis.com/learning/107/WarangalCitySnapshotFinal.pdf" TargetMode="External"/><Relationship Id="rId13" Type="http://schemas.openxmlformats.org/officeDocument/2006/relationships/hyperlink" Target="https://s3.amazonaws.com/resources.cwis.com/learning/103/LusakaCitySnapshotFinal.pdf" TargetMode="External"/><Relationship Id="rId3" Type="http://schemas.openxmlformats.org/officeDocument/2006/relationships/image" Target="../media/image18.png"/><Relationship Id="rId7" Type="http://schemas.openxmlformats.org/officeDocument/2006/relationships/hyperlink" Target="https://s3.amazonaws.com/resources.cwis.com/learning/106/WaiCitySnapshotFinal.pdf" TargetMode="External"/><Relationship Id="rId12" Type="http://schemas.openxmlformats.org/officeDocument/2006/relationships/hyperlink" Target="https://s3.amazonaws.com/resources.cwis.com/learning/101/KampalaCitySnapshotFinal.pdf" TargetMode="External"/><Relationship Id="rId2" Type="http://schemas.openxmlformats.org/officeDocument/2006/relationships/hyperlink" Target="https://www.cwiscities.com/" TargetMode="External"/><Relationship Id="rId1" Type="http://schemas.openxmlformats.org/officeDocument/2006/relationships/slideLayout" Target="../slideLayouts/slideLayout2.xml"/><Relationship Id="rId6" Type="http://schemas.openxmlformats.org/officeDocument/2006/relationships/hyperlink" Target="https://s3.amazonaws.com/resources.cwis.com/assets/documents/Full+List+of+CWIS+Indicators_July2021_v2.pdf" TargetMode="External"/><Relationship Id="rId11" Type="http://schemas.openxmlformats.org/officeDocument/2006/relationships/hyperlink" Target="https://s3.amazonaws.com/resources.cwis.com/learning/102/KhulnaCitySnapshotFinal.pdf" TargetMode="External"/><Relationship Id="rId5" Type="http://schemas.openxmlformats.org/officeDocument/2006/relationships/hyperlink" Target="https://s3.amazonaws.com/resources.cwis.com/learning/201/CWISMeasurementNote2021Julyv3.pdf" TargetMode="External"/><Relationship Id="rId10" Type="http://schemas.openxmlformats.org/officeDocument/2006/relationships/hyperlink" Target="https://s3.amazonaws.com/resources.cwis.com/learning/105/TrichySnapshotFinal.pdf" TargetMode="External"/><Relationship Id="rId4" Type="http://schemas.openxmlformats.org/officeDocument/2006/relationships/hyperlink" Target="https://s3.amazonaws.com/resources.cwis.com/assets/documents/Methodology+Note_CWIS+Indicators_Mar9.pdf" TargetMode="External"/><Relationship Id="rId9" Type="http://schemas.openxmlformats.org/officeDocument/2006/relationships/hyperlink" Target="https://s3.amazonaws.com/resources.cwis.com/learning/104/NarsapurCitySnapshotFinal.pdf" TargetMode="External"/><Relationship Id="rId14" Type="http://schemas.openxmlformats.org/officeDocument/2006/relationships/hyperlink" Target="https://s3.amazonaws.com/resources.cwis.com/learning/108/DakarCitySnapshotFinalFrench.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static1.squarespace.com/static/5ef633241be36b19dec466df/t/631b9417efd9996d22715932/1662751767466/MUSE+-+Table+of+Definitions.pdf" TargetMode="External"/><Relationship Id="rId7" Type="http://schemas.openxmlformats.org/officeDocument/2006/relationships/image" Target="../media/image19.png"/><Relationship Id="rId2" Type="http://schemas.openxmlformats.org/officeDocument/2006/relationships/hyperlink" Target="https://www.museproject.org/about-muse" TargetMode="External"/><Relationship Id="rId1" Type="http://schemas.openxmlformats.org/officeDocument/2006/relationships/slideLayout" Target="../slideLayouts/slideLayout2.xml"/><Relationship Id="rId6" Type="http://schemas.openxmlformats.org/officeDocument/2006/relationships/hyperlink" Target="https://static1.squarespace.com/static/5ef633241be36b19dec466df/t/63082641efe96c45833c7a9e/1661478466101/e053104.full.pdf" TargetMode="External"/><Relationship Id="rId5" Type="http://schemas.openxmlformats.org/officeDocument/2006/relationships/hyperlink" Target="https://static1.squarespace.com/static/5ef633241be36b19dec466df/t/63c180655096a60e84b4214a/1673625702852/1-s2.0-S0305750X23000013-main.pdf" TargetMode="External"/><Relationship Id="rId4" Type="http://schemas.openxmlformats.org/officeDocument/2006/relationships/hyperlink" Target="https://static1.squarespace.com/static/5ef633241be36b19dec466df/t/62c71f8df32b244b54957293/1657216912343/journal.pwat.0000026+%281%29.pdf"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s://akvopedia.org/wiki/Main_Page"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8" Type="http://schemas.openxmlformats.org/officeDocument/2006/relationships/hyperlink" Target="https://sfd.susana.org/knowledge/online-training" TargetMode="External"/><Relationship Id="rId3" Type="http://schemas.openxmlformats.org/officeDocument/2006/relationships/hyperlink" Target="http://sfd.susana.org/graphic-generator/offlineversion/windows" TargetMode="External"/><Relationship Id="rId7" Type="http://schemas.openxmlformats.org/officeDocument/2006/relationships/hyperlink" Target="https://www.susana.org/_resources/documents/default/3-3524-7-1615368544.docx" TargetMode="External"/><Relationship Id="rId2" Type="http://schemas.openxmlformats.org/officeDocument/2006/relationships/hyperlink" Target="https://sfd.susana.org/data-to-graphic" TargetMode="External"/><Relationship Id="rId1" Type="http://schemas.openxmlformats.org/officeDocument/2006/relationships/slideLayout" Target="../slideLayouts/slideLayout2.xml"/><Relationship Id="rId6" Type="http://schemas.openxmlformats.org/officeDocument/2006/relationships/hyperlink" Target="https://www.susana.org/_resources/documents/default/3-3524-7-1611327443.docx" TargetMode="External"/><Relationship Id="rId5" Type="http://schemas.openxmlformats.org/officeDocument/2006/relationships/hyperlink" Target="https://sfd.susana.org/knowledge/the-sfd-manual" TargetMode="External"/><Relationship Id="rId4" Type="http://schemas.openxmlformats.org/officeDocument/2006/relationships/image" Target="../media/image6.jpg"/><Relationship Id="rId9" Type="http://schemas.openxmlformats.org/officeDocument/2006/relationships/hyperlink" Target="https://sfd.susana.org/about/worldwide-projec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view.officeapps.live.com/op/view.aspx?src=https%3A%2F%2Fwww.ircwash.org%2Fsites%2Fdefault%2Ffiles%2Frapid_assessment_sanitation_demand_tool.xlsx&amp;wdOrigin=BROWSELINK" TargetMode="External"/><Relationship Id="rId2" Type="http://schemas.openxmlformats.org/officeDocument/2006/relationships/hyperlink" Target="https://www.ircwash.org/resources/sanitation-market-research-rural-cambodia" TargetMode="External"/><Relationship Id="rId1" Type="http://schemas.openxmlformats.org/officeDocument/2006/relationships/slideLayout" Target="../slideLayouts/slideLayout2.xml"/><Relationship Id="rId4" Type="http://schemas.openxmlformats.org/officeDocument/2006/relationships/hyperlink" Target="https://www.ircwash.org/tools/sanitation-demand-and-supply-too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fsmtoolbox.com/assessment" TargetMode="External"/><Relationship Id="rId2" Type="http://schemas.openxmlformats.org/officeDocument/2006/relationships/hyperlink" Target="https://incsanprac.com/tools.html"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ISP@incsanprac.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sanipath.net/post/towards-inclusive-green-city-sanitation-for-lusaka-achievements-and-way-forward" TargetMode="External"/><Relationship Id="rId3" Type="http://schemas.openxmlformats.org/officeDocument/2006/relationships/hyperlink" Target="https://sites.google.com/view/sanipathwiki/training/preliminary-assessment" TargetMode="External"/><Relationship Id="rId7" Type="http://schemas.openxmlformats.org/officeDocument/2006/relationships/hyperlink" Target="https://www.ajtmh.org/view/journals/tpmd/97/4/article-p1009.xml" TargetMode="External"/><Relationship Id="rId2" Type="http://schemas.openxmlformats.org/officeDocument/2006/relationships/hyperlink" Target="https://tool.sanipath.org/" TargetMode="External"/><Relationship Id="rId1" Type="http://schemas.openxmlformats.org/officeDocument/2006/relationships/slideLayout" Target="../slideLayouts/slideLayout2.xml"/><Relationship Id="rId6" Type="http://schemas.openxmlformats.org/officeDocument/2006/relationships/hyperlink" Target="https://www.sanipath.net/post/food-safety-guidelines-released-by-mlgrd-in-ghana" TargetMode="External"/><Relationship Id="rId5" Type="http://schemas.openxmlformats.org/officeDocument/2006/relationships/hyperlink" Target="https://sites.google.com/view/sanipathwiki/training/sample-collection-team" TargetMode="External"/><Relationship Id="rId4" Type="http://schemas.openxmlformats.org/officeDocument/2006/relationships/hyperlink" Target="https://sites.google.com/view/sanipathwiki/training/survey-team" TargetMode="External"/><Relationship Id="rId9" Type="http://schemas.openxmlformats.org/officeDocument/2006/relationships/hyperlink" Target="https://journals.plos.org/plosone/article?id=10.1371/journal.pone.0221193"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eawag.ch/fileadmin/Domain1/Abteilungen/sandec/schwerpunkte/sesp/ConCad/Spoc_materials/Course_Contents/Block_II/block_II_part_b_diagnostic_tools.pptx" TargetMode="External"/><Relationship Id="rId2" Type="http://schemas.openxmlformats.org/officeDocument/2006/relationships/hyperlink" Target="https://www.worldbank.org/en/programs/global-water-security-sanitation-partnership" TargetMode="External"/><Relationship Id="rId1" Type="http://schemas.openxmlformats.org/officeDocument/2006/relationships/slideLayout" Target="../slideLayouts/slideLayout2.xml"/><Relationship Id="rId4" Type="http://schemas.openxmlformats.org/officeDocument/2006/relationships/hyperlink" Target="https://journals.plos.org/plosone/article?id=10.1371/journal.pone.0224333#:~:text=The%20USSI%20was%20developed%20based,disposal%20%5B39%2C40%5D."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rcwash.org/blog/plotting-urban-shit-volumes-and-practices-put-your-money-where-your-shit" TargetMode="External"/><Relationship Id="rId2" Type="http://schemas.openxmlformats.org/officeDocument/2006/relationships/hyperlink" Target="https://www.ircwash.org/tools/faecal-waste-flow-calculator" TargetMode="External"/><Relationship Id="rId1" Type="http://schemas.openxmlformats.org/officeDocument/2006/relationships/slideLayout" Target="../slideLayouts/slideLayout2.xml"/><Relationship Id="rId4" Type="http://schemas.openxmlformats.org/officeDocument/2006/relationships/hyperlink" Target="https://www.ircwash.org/blog/how-do-you-solve-problem-sanita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omputer on a desk&#10;&#10;Description automatically generated">
            <a:extLst>
              <a:ext uri="{FF2B5EF4-FFF2-40B4-BE49-F238E27FC236}">
                <a16:creationId xmlns:a16="http://schemas.microsoft.com/office/drawing/2014/main" id="{F9312612-FDA0-F145-479B-4F329D7F0CCA}"/>
              </a:ext>
            </a:extLst>
          </p:cNvPr>
          <p:cNvPicPr>
            <a:picLocks noChangeAspect="1"/>
          </p:cNvPicPr>
          <p:nvPr/>
        </p:nvPicPr>
        <p:blipFill rotWithShape="1">
          <a:blip r:embed="rId3"/>
          <a:srcRect l="28264" t="9091" r="6805"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35C7D2C-2E00-C758-0374-4F72217FEDD3}"/>
              </a:ext>
            </a:extLst>
          </p:cNvPr>
          <p:cNvSpPr txBox="1"/>
          <p:nvPr/>
        </p:nvSpPr>
        <p:spPr>
          <a:xfrm>
            <a:off x="424814" y="1375777"/>
            <a:ext cx="5304653" cy="1077218"/>
          </a:xfrm>
          <a:prstGeom prst="rect">
            <a:avLst/>
          </a:prstGeom>
          <a:noFill/>
        </p:spPr>
        <p:txBody>
          <a:bodyPr wrap="square">
            <a:spAutoFit/>
          </a:bodyPr>
          <a:lstStyle/>
          <a:p>
            <a:r>
              <a:rPr lang="en-US" sz="3200" b="1" dirty="0">
                <a:solidFill>
                  <a:schemeClr val="bg1">
                    <a:lumMod val="95000"/>
                  </a:schemeClr>
                </a:solidFill>
                <a:latin typeface="Lato Black" panose="020F0502020204030203" pitchFamily="34" charset="0"/>
                <a:ea typeface="Lato Black" panose="020F0502020204030203" pitchFamily="34" charset="0"/>
                <a:cs typeface="Lato Black" panose="020F0502020204030203" pitchFamily="34" charset="0"/>
              </a:rPr>
              <a:t>Tools for Citywide Inclusive Sanitation</a:t>
            </a:r>
            <a:endParaRPr lang="en-IN" sz="3200" dirty="0">
              <a:solidFill>
                <a:schemeClr val="bg1">
                  <a:lumMod val="95000"/>
                </a:schemeClr>
              </a:solidFill>
            </a:endParaRPr>
          </a:p>
        </p:txBody>
      </p:sp>
      <p:sp>
        <p:nvSpPr>
          <p:cNvPr id="12" name="TextBox 11">
            <a:extLst>
              <a:ext uri="{FF2B5EF4-FFF2-40B4-BE49-F238E27FC236}">
                <a16:creationId xmlns:a16="http://schemas.microsoft.com/office/drawing/2014/main" id="{FC904D97-1619-CB26-15AD-7B348E6D3635}"/>
              </a:ext>
            </a:extLst>
          </p:cNvPr>
          <p:cNvSpPr txBox="1"/>
          <p:nvPr/>
        </p:nvSpPr>
        <p:spPr>
          <a:xfrm>
            <a:off x="424815" y="2542753"/>
            <a:ext cx="3304413" cy="954107"/>
          </a:xfrm>
          <a:prstGeom prst="rect">
            <a:avLst/>
          </a:prstGeom>
          <a:noFill/>
        </p:spPr>
        <p:txBody>
          <a:bodyPr wrap="square">
            <a:spAutoFit/>
          </a:bodyPr>
          <a:lstStyle/>
          <a:p>
            <a:r>
              <a:rPr lang="en-US" sz="2400" b="1" dirty="0">
                <a:solidFill>
                  <a:schemeClr val="bg1"/>
                </a:solidFill>
                <a:ea typeface="Lato Black" panose="020F0502020204030203" pitchFamily="34" charset="0"/>
                <a:cs typeface="Lato Black" panose="020F0502020204030203" pitchFamily="34" charset="0"/>
              </a:rPr>
              <a:t>An overview</a:t>
            </a:r>
          </a:p>
          <a:p>
            <a:endParaRPr lang="en-US" sz="1600" b="1" dirty="0">
              <a:solidFill>
                <a:schemeClr val="bg1"/>
              </a:solidFill>
            </a:endParaRPr>
          </a:p>
          <a:p>
            <a:r>
              <a:rPr lang="en-US" sz="1600" b="1" i="1" dirty="0">
                <a:solidFill>
                  <a:schemeClr val="bg1"/>
                </a:solidFill>
              </a:rPr>
              <a:t>Version 1: October 2023</a:t>
            </a:r>
            <a:endParaRPr lang="en-IN" sz="1600" i="1" dirty="0">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E63A9466-F390-250B-7C02-1F9CDC073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736" y="5935724"/>
            <a:ext cx="1325560" cy="623244"/>
          </a:xfrm>
          <a:prstGeom prst="rect">
            <a:avLst/>
          </a:prstGeom>
        </p:spPr>
      </p:pic>
    </p:spTree>
    <p:extLst>
      <p:ext uri="{BB962C8B-B14F-4D97-AF65-F5344CB8AC3E}">
        <p14:creationId xmlns:p14="http://schemas.microsoft.com/office/powerpoint/2010/main" val="3968767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WASH Cost</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986430256"/>
              </p:ext>
            </p:extLst>
          </p:nvPr>
        </p:nvGraphicFramePr>
        <p:xfrm>
          <a:off x="142504" y="926524"/>
          <a:ext cx="6266214" cy="3312896"/>
        </p:xfrm>
        <a:graphic>
          <a:graphicData uri="http://schemas.openxmlformats.org/drawingml/2006/table">
            <a:tbl>
              <a:tblPr firstRow="1" bandRow="1">
                <a:tableStyleId>{616DA210-FB5B-4158-B5E0-FEB733F419BA}</a:tableStyleId>
              </a:tblPr>
              <a:tblGrid>
                <a:gridCol w="1428620">
                  <a:extLst>
                    <a:ext uri="{9D8B030D-6E8A-4147-A177-3AD203B41FA5}">
                      <a16:colId xmlns:a16="http://schemas.microsoft.com/office/drawing/2014/main" val="603931931"/>
                    </a:ext>
                  </a:extLst>
                </a:gridCol>
                <a:gridCol w="4837594">
                  <a:extLst>
                    <a:ext uri="{9D8B030D-6E8A-4147-A177-3AD203B41FA5}">
                      <a16:colId xmlns:a16="http://schemas.microsoft.com/office/drawing/2014/main" val="460663066"/>
                    </a:ext>
                  </a:extLst>
                </a:gridCol>
              </a:tblGrid>
              <a:tr h="494165">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IRC WASH</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556726">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2008</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94165">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Web-based tool, </a:t>
                      </a:r>
                      <a:r>
                        <a:rPr lang="en-US" sz="1400" b="0" dirty="0">
                          <a:latin typeface="+mn-lt"/>
                          <a:hlinkClick r:id="rId2"/>
                        </a:rPr>
                        <a:t>available online for free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495631">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Water and Faecal waste</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4165">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Containment, Collection and Conveyance, Treatment, Disposal and Reuse.</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697645">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Consultants, facilitators or in-house specialists as a participatory tool for working with stakeholders in cities and towns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42504" y="4533250"/>
            <a:ext cx="6179090" cy="2339102"/>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WASH Cost aims to analyze the costs of water, sanitation, and hygiene (WASH) services in rural and peri-urban areas without utility coverage. It addresses the lack of data regarding these costs and emphasizes the importance of funding recurrent expenditures for sustainable service delivery. </a:t>
            </a:r>
            <a:endParaRPr lang="en-US" sz="1400" b="1" dirty="0"/>
          </a:p>
          <a:p>
            <a:pPr algn="just">
              <a:lnSpc>
                <a:spcPct val="90000"/>
              </a:lnSpc>
              <a:spcAft>
                <a:spcPts val="600"/>
              </a:spcAft>
            </a:pPr>
            <a:r>
              <a:rPr lang="en-US" sz="1400" b="1" dirty="0"/>
              <a:t>Case Studies:</a:t>
            </a:r>
          </a:p>
          <a:p>
            <a:pPr>
              <a:lnSpc>
                <a:spcPct val="90000"/>
              </a:lnSpc>
              <a:spcAft>
                <a:spcPts val="600"/>
              </a:spcAft>
            </a:pPr>
            <a:r>
              <a:rPr lang="en-US" sz="1400" dirty="0">
                <a:hlinkClick r:id="rId2"/>
              </a:rPr>
              <a:t>WASH Cost Burkina Faso, WASH Cost Ghana, WASH Cost Mozambique and WASH Cost Andhra Pradesh (India). </a:t>
            </a:r>
            <a:endParaRPr lang="en-US" sz="1400" dirty="0"/>
          </a:p>
          <a:p>
            <a:pPr>
              <a:lnSpc>
                <a:spcPct val="90000"/>
              </a:lnSpc>
              <a:spcAft>
                <a:spcPts val="600"/>
              </a:spcAft>
            </a:pPr>
            <a:endParaRPr lang="en-US" sz="1400" b="1"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494813" y="4596523"/>
            <a:ext cx="5594268" cy="1815882"/>
          </a:xfrm>
          <a:prstGeom prst="rect">
            <a:avLst/>
          </a:prstGeom>
          <a:noFill/>
        </p:spPr>
        <p:txBody>
          <a:bodyPr wrap="square">
            <a:spAutoFit/>
          </a:bodyPr>
          <a:lstStyle/>
          <a:p>
            <a:r>
              <a:rPr lang="en-US" sz="1400" b="1" dirty="0"/>
              <a:t>Data Requirements: </a:t>
            </a:r>
          </a:p>
          <a:p>
            <a:r>
              <a:rPr lang="en-US" sz="1400" dirty="0"/>
              <a:t>Data related to enabling environment including policy, legal and institutional environment, resources and mechanisms available to improve sanitation, operating environment, funding and personnel availability to provide ongoing and sustainable sanitation services.</a:t>
            </a:r>
            <a:endParaRPr lang="en-US" sz="1400" b="1" dirty="0"/>
          </a:p>
          <a:p>
            <a:endParaRPr lang="en-US" sz="1400" b="1" dirty="0"/>
          </a:p>
          <a:p>
            <a:r>
              <a:rPr lang="en-US" sz="1400" b="1" dirty="0"/>
              <a:t>Training Resources </a:t>
            </a:r>
            <a:endParaRPr lang="en-US" sz="1400" dirty="0"/>
          </a:p>
          <a:p>
            <a:r>
              <a:rPr lang="en-IN" sz="1400" dirty="0">
                <a:hlinkClick r:id="rId3"/>
              </a:rPr>
              <a:t>http://moodle.ircwash.org/</a:t>
            </a:r>
            <a:r>
              <a:rPr lang="en-IN" sz="1400" dirty="0"/>
              <a:t> </a:t>
            </a:r>
          </a:p>
        </p:txBody>
      </p:sp>
      <p:pic>
        <p:nvPicPr>
          <p:cNvPr id="2" name="Content Placeholder 4">
            <a:extLst>
              <a:ext uri="{FF2B5EF4-FFF2-40B4-BE49-F238E27FC236}">
                <a16:creationId xmlns:a16="http://schemas.microsoft.com/office/drawing/2014/main" id="{8C9C030D-4A84-D76F-A387-7EC61788D7A4}"/>
              </a:ext>
            </a:extLst>
          </p:cNvPr>
          <p:cNvPicPr>
            <a:picLocks noChangeAspect="1"/>
          </p:cNvPicPr>
          <p:nvPr/>
        </p:nvPicPr>
        <p:blipFill rotWithShape="1">
          <a:blip r:embed="rId4">
            <a:extLst>
              <a:ext uri="{28A0092B-C50C-407E-A947-70E740481C1C}">
                <a14:useLocalDpi xmlns:a14="http://schemas.microsoft.com/office/drawing/2010/main" val="0"/>
              </a:ext>
            </a:extLst>
          </a:blip>
          <a:srcRect l="1510" t="17604" r="52755" b="28106"/>
          <a:stretch/>
        </p:blipFill>
        <p:spPr>
          <a:xfrm>
            <a:off x="6494813" y="798045"/>
            <a:ext cx="5508173" cy="3677920"/>
          </a:xfrm>
          <a:prstGeom prst="rect">
            <a:avLst/>
          </a:prstGeom>
        </p:spPr>
      </p:pic>
    </p:spTree>
    <p:extLst>
      <p:ext uri="{BB962C8B-B14F-4D97-AF65-F5344CB8AC3E}">
        <p14:creationId xmlns:p14="http://schemas.microsoft.com/office/powerpoint/2010/main" val="786099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CLARA Planning tool</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4218671109"/>
              </p:ext>
            </p:extLst>
          </p:nvPr>
        </p:nvGraphicFramePr>
        <p:xfrm>
          <a:off x="250371" y="872096"/>
          <a:ext cx="7249886" cy="2297131"/>
        </p:xfrm>
        <a:graphic>
          <a:graphicData uri="http://schemas.openxmlformats.org/drawingml/2006/table">
            <a:tbl>
              <a:tblPr firstRow="1" bandRow="1">
                <a:tableStyleId>{616DA210-FB5B-4158-B5E0-FEB733F419BA}</a:tableStyleId>
              </a:tblPr>
              <a:tblGrid>
                <a:gridCol w="2819400">
                  <a:extLst>
                    <a:ext uri="{9D8B030D-6E8A-4147-A177-3AD203B41FA5}">
                      <a16:colId xmlns:a16="http://schemas.microsoft.com/office/drawing/2014/main" val="603931931"/>
                    </a:ext>
                  </a:extLst>
                </a:gridCol>
                <a:gridCol w="4430486">
                  <a:extLst>
                    <a:ext uri="{9D8B030D-6E8A-4147-A177-3AD203B41FA5}">
                      <a16:colId xmlns:a16="http://schemas.microsoft.com/office/drawing/2014/main" val="460663066"/>
                    </a:ext>
                  </a:extLst>
                </a:gridCol>
              </a:tblGrid>
              <a:tr h="495021">
                <a:tc>
                  <a:txBody>
                    <a:bodyPr/>
                    <a:lstStyle/>
                    <a:p>
                      <a:r>
                        <a:rPr lang="en-US" sz="1400" b="1" dirty="0">
                          <a:latin typeface="+mn-lt"/>
                        </a:rPr>
                        <a:t>Developed by:</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BOKU University of Natural Resources and Life Sciences, Vienna</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91189">
                <a:tc>
                  <a:txBody>
                    <a:bodyPr/>
                    <a:lstStyle/>
                    <a:p>
                      <a:r>
                        <a:rPr lang="en-US" sz="1400" b="1" dirty="0">
                          <a:latin typeface="+mn-lt"/>
                        </a:rPr>
                        <a:t>Year of development: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2014</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91189">
                <a:tc>
                  <a:txBody>
                    <a:bodyPr/>
                    <a:lstStyle/>
                    <a:p>
                      <a:r>
                        <a:rPr lang="en-US" sz="1400" b="1" dirty="0">
                          <a:latin typeface="+mn-lt"/>
                        </a:rPr>
                        <a:t>Tool format: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Excel spreadsheet, available online for free</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15549">
                <a:tc>
                  <a:txBody>
                    <a:bodyPr/>
                    <a:lstStyle/>
                    <a:p>
                      <a:r>
                        <a:rPr lang="en-US" sz="1400" b="1" dirty="0">
                          <a:latin typeface="+mn-lt"/>
                        </a:rPr>
                        <a:t>Waste streams covered:</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Water and Wastewater</a:t>
                      </a:r>
                      <a:endParaRPr lang="en-IN"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26911">
                <a:tc>
                  <a:txBody>
                    <a:bodyPr/>
                    <a:lstStyle/>
                    <a:p>
                      <a:r>
                        <a:rPr lang="en-US" sz="1400" b="1" dirty="0">
                          <a:latin typeface="+mn-lt"/>
                        </a:rPr>
                        <a:t>Value chain segment: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Collection and Conveyance, Treatment and Disposal</a:t>
                      </a:r>
                      <a:endParaRPr lang="en-IN"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26911">
                <a:tc>
                  <a:txBody>
                    <a:bodyPr/>
                    <a:lstStyle/>
                    <a:p>
                      <a:r>
                        <a:rPr lang="en-US" sz="1400" b="1" dirty="0">
                          <a:latin typeface="+mn-lt"/>
                        </a:rPr>
                        <a:t>Primary users:</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 policymakers, and donors.</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8" y="3298369"/>
            <a:ext cx="12089082" cy="3539430"/>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CLARA Simplified Planning Tool (SPT) is a software tool that helps local planners find the best solution for water supply and sanitation interventions. The SPT is based on a number of assumptions, which allow the planner to use the tool with a limited amount of data available at the pre-planning phase of a project. It can be used to compare the costs of different water and sanitation systems without having to conduct detailed feasibility studies. </a:t>
            </a:r>
          </a:p>
          <a:p>
            <a:pPr algn="just">
              <a:lnSpc>
                <a:spcPct val="90000"/>
              </a:lnSpc>
              <a:spcAft>
                <a:spcPts val="600"/>
              </a:spcAft>
            </a:pPr>
            <a:endParaRPr lang="en-US" sz="100" dirty="0"/>
          </a:p>
          <a:p>
            <a:pPr algn="just">
              <a:lnSpc>
                <a:spcPct val="90000"/>
              </a:lnSpc>
              <a:spcAft>
                <a:spcPts val="600"/>
              </a:spcAft>
            </a:pPr>
            <a:r>
              <a:rPr lang="en-US" sz="1400" b="1" dirty="0"/>
              <a:t>Case Studies: </a:t>
            </a:r>
          </a:p>
          <a:p>
            <a:pPr marL="342900" indent="-342900">
              <a:buFont typeface="+mj-lt"/>
              <a:buAutoNum type="arabicPeriod"/>
            </a:pPr>
            <a:r>
              <a:rPr lang="en-US" sz="1400" dirty="0"/>
              <a:t>Here the application of the SPT in </a:t>
            </a:r>
            <a:r>
              <a:rPr lang="en-US" sz="1400" dirty="0" err="1"/>
              <a:t>Arba</a:t>
            </a:r>
            <a:r>
              <a:rPr lang="en-US" sz="1400" dirty="0"/>
              <a:t> Minch, Ethiopia is shown: </a:t>
            </a:r>
            <a:r>
              <a:rPr lang="en-US" sz="1400" dirty="0" err="1"/>
              <a:t>Ketema</a:t>
            </a:r>
            <a:r>
              <a:rPr lang="en-US" sz="1400" dirty="0"/>
              <a:t>, A.A. (2015): Adapting and applying a simplified WASH planning </a:t>
            </a:r>
            <a:r>
              <a:rPr lang="en-US" sz="1400" dirty="0" err="1"/>
              <a:t>tooll</a:t>
            </a:r>
            <a:r>
              <a:rPr lang="en-US" sz="1400" dirty="0"/>
              <a:t> for cities in Ethiopia - Chapter 6: Water supply and sanitation systems pre planning and CLARA Simplified Planning Tool application. PhD thesis, BOKU University Vienna, Austria, pp.102-130.</a:t>
            </a:r>
          </a:p>
          <a:p>
            <a:pPr marL="342900" indent="-342900">
              <a:buFont typeface="+mj-lt"/>
              <a:buAutoNum type="arabicPeriod"/>
            </a:pPr>
            <a:endParaRPr lang="en-US" sz="1000" dirty="0"/>
          </a:p>
          <a:p>
            <a:pPr marL="342900" indent="-342900">
              <a:buFont typeface="+mj-lt"/>
              <a:buAutoNum type="arabicPeriod"/>
            </a:pPr>
            <a:r>
              <a:rPr lang="en-US" sz="1400" dirty="0"/>
              <a:t>Shows cost functions for Ethiopia developed from real costs: </a:t>
            </a:r>
            <a:r>
              <a:rPr lang="en-US" sz="1400" dirty="0" err="1"/>
              <a:t>Ketema</a:t>
            </a:r>
            <a:r>
              <a:rPr lang="en-US" sz="1400" dirty="0"/>
              <a:t>, A.A., Lechner, M., </a:t>
            </a:r>
            <a:r>
              <a:rPr lang="en-US" sz="1400" dirty="0" err="1"/>
              <a:t>Tilahun</a:t>
            </a:r>
            <a:r>
              <a:rPr lang="en-US" sz="1400" dirty="0"/>
              <a:t>, S.A., </a:t>
            </a:r>
            <a:r>
              <a:rPr lang="en-US" sz="1400" dirty="0" err="1"/>
              <a:t>Langergraber</a:t>
            </a:r>
            <a:r>
              <a:rPr lang="en-US" sz="1400" dirty="0"/>
              <a:t>, G. (2015): Cost function development for Life Cycle Cost based water supply and sanitation system planning, Case study of Bahir Dar &amp; </a:t>
            </a:r>
            <a:r>
              <a:rPr lang="en-US" sz="1400" dirty="0" err="1"/>
              <a:t>Arba</a:t>
            </a:r>
            <a:r>
              <a:rPr lang="en-US" sz="1400" dirty="0"/>
              <a:t> Minch, Ethiopia. Journal of Water, Sanitation and Hygiene for Development 5(3), 502-511.</a:t>
            </a:r>
          </a:p>
          <a:p>
            <a:pPr marL="342900" indent="-342900">
              <a:buFont typeface="+mj-lt"/>
              <a:buAutoNum type="arabicPeriod"/>
            </a:pPr>
            <a:endParaRPr lang="en-US" sz="1000" dirty="0"/>
          </a:p>
          <a:p>
            <a:pPr marL="342900" indent="-342900">
              <a:buFont typeface="+mj-lt"/>
              <a:buAutoNum type="arabicPeriod"/>
            </a:pPr>
            <a:r>
              <a:rPr lang="en-US" sz="1400" dirty="0"/>
              <a:t>Compares cost functions with results from the SPT: </a:t>
            </a:r>
            <a:r>
              <a:rPr lang="en-US" sz="1400" dirty="0" err="1"/>
              <a:t>Ketema</a:t>
            </a:r>
            <a:r>
              <a:rPr lang="en-US" sz="1400" dirty="0"/>
              <a:t>, A.A., </a:t>
            </a:r>
            <a:r>
              <a:rPr lang="en-US" sz="1400" dirty="0" err="1"/>
              <a:t>Langergraber</a:t>
            </a:r>
            <a:r>
              <a:rPr lang="en-US" sz="1400" dirty="0"/>
              <a:t>, G. (2016): Statistical validation of the CLARA Simplified Planning Tool. Water Sci Technol: Water Supply 16(1), 193-201.</a:t>
            </a:r>
          </a:p>
        </p:txBody>
      </p:sp>
      <p:sp>
        <p:nvSpPr>
          <p:cNvPr id="9" name="TextBox 8">
            <a:extLst>
              <a:ext uri="{FF2B5EF4-FFF2-40B4-BE49-F238E27FC236}">
                <a16:creationId xmlns:a16="http://schemas.microsoft.com/office/drawing/2014/main" id="{CEF0B22C-C228-B74D-4D51-F697F0103B41}"/>
              </a:ext>
            </a:extLst>
          </p:cNvPr>
          <p:cNvSpPr txBox="1"/>
          <p:nvPr/>
        </p:nvSpPr>
        <p:spPr>
          <a:xfrm>
            <a:off x="7630886" y="872096"/>
            <a:ext cx="4418610" cy="2246769"/>
          </a:xfrm>
          <a:prstGeom prst="rect">
            <a:avLst/>
          </a:prstGeom>
          <a:noFill/>
        </p:spPr>
        <p:txBody>
          <a:bodyPr wrap="square">
            <a:spAutoFit/>
          </a:bodyPr>
          <a:lstStyle/>
          <a:p>
            <a:r>
              <a:rPr lang="en-US" sz="1400" b="1" dirty="0"/>
              <a:t>Data Requirements: </a:t>
            </a:r>
          </a:p>
          <a:p>
            <a:r>
              <a:rPr lang="en-US" sz="1400" dirty="0"/>
              <a:t>Data required related to investment, operation and maintenance, and re-investment costs of various water supply and sanitation systems. Using the cost data Net present values of all costs are calculated and used for comparison.</a:t>
            </a:r>
          </a:p>
          <a:p>
            <a:endParaRPr lang="en-US" sz="1400" dirty="0"/>
          </a:p>
          <a:p>
            <a:r>
              <a:rPr lang="en-US" sz="1400" b="1" dirty="0"/>
              <a:t>Training Resources:</a:t>
            </a:r>
          </a:p>
          <a:p>
            <a:pPr marL="342900" indent="-342900">
              <a:buAutoNum type="arabicPeriod"/>
            </a:pPr>
            <a:r>
              <a:rPr lang="en-US" sz="1400" dirty="0">
                <a:hlinkClick r:id="rId3"/>
              </a:rPr>
              <a:t>About the tool.</a:t>
            </a:r>
            <a:endParaRPr lang="en-US" sz="1400" dirty="0"/>
          </a:p>
          <a:p>
            <a:pPr marL="342900" indent="-342900">
              <a:buAutoNum type="arabicPeriod"/>
            </a:pPr>
            <a:r>
              <a:rPr lang="en-US" sz="1400" dirty="0">
                <a:hlinkClick r:id="rId4"/>
              </a:rPr>
              <a:t>Tool manual</a:t>
            </a:r>
            <a:endParaRPr lang="en-US" sz="1400" dirty="0"/>
          </a:p>
        </p:txBody>
      </p:sp>
    </p:spTree>
    <p:extLst>
      <p:ext uri="{BB962C8B-B14F-4D97-AF65-F5344CB8AC3E}">
        <p14:creationId xmlns:p14="http://schemas.microsoft.com/office/powerpoint/2010/main" val="4222444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a:t>CWIS Costing and Planning Tool</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696107214"/>
              </p:ext>
            </p:extLst>
          </p:nvPr>
        </p:nvGraphicFramePr>
        <p:xfrm>
          <a:off x="102919" y="1106596"/>
          <a:ext cx="6417151" cy="2682240"/>
        </p:xfrm>
        <a:graphic>
          <a:graphicData uri="http://schemas.openxmlformats.org/drawingml/2006/table">
            <a:tbl>
              <a:tblPr firstRow="1" bandRow="1">
                <a:tableStyleId>{616DA210-FB5B-4158-B5E0-FEB733F419BA}</a:tableStyleId>
              </a:tblPr>
              <a:tblGrid>
                <a:gridCol w="1835211">
                  <a:extLst>
                    <a:ext uri="{9D8B030D-6E8A-4147-A177-3AD203B41FA5}">
                      <a16:colId xmlns:a16="http://schemas.microsoft.com/office/drawing/2014/main" val="603931931"/>
                    </a:ext>
                  </a:extLst>
                </a:gridCol>
                <a:gridCol w="458194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World Bank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2018</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0">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Online tool can be accessed from </a:t>
                      </a:r>
                      <a:r>
                        <a:rPr lang="en-US" sz="1400" b="0" dirty="0">
                          <a:latin typeface="+mn-lt"/>
                          <a:hlinkClick r:id="rId2"/>
                        </a:rPr>
                        <a:t>here</a:t>
                      </a:r>
                      <a:r>
                        <a:rPr lang="en-US" sz="1400" b="0" dirty="0">
                          <a:latin typeface="+mn-lt"/>
                        </a:rPr>
                        <a:t>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Containment, Collection and Conveyance, Treatment and Disposal,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Consultants and Researchers supporting government in decision making</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4094540"/>
            <a:ext cx="6417150" cy="1720471"/>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CWIS principles challenge decision makers to prioritize sanitation investments that will provide access to safely managed sanitation services for all inhabitants of a city. After assessing existing sanitation service coverage, as part of the process of comparing different potential sanitation solutions, it is important to consider the comparative financial capital and operational costs of different options. This tool aims to help perform that analysis and compare different technical solutions based on their comparative costs.</a:t>
            </a:r>
          </a:p>
        </p:txBody>
      </p:sp>
      <p:sp>
        <p:nvSpPr>
          <p:cNvPr id="9" name="TextBox 8">
            <a:extLst>
              <a:ext uri="{FF2B5EF4-FFF2-40B4-BE49-F238E27FC236}">
                <a16:creationId xmlns:a16="http://schemas.microsoft.com/office/drawing/2014/main" id="{CEF0B22C-C228-B74D-4D51-F697F0103B41}"/>
              </a:ext>
            </a:extLst>
          </p:cNvPr>
          <p:cNvSpPr txBox="1"/>
          <p:nvPr/>
        </p:nvSpPr>
        <p:spPr>
          <a:xfrm>
            <a:off x="6860294" y="4094540"/>
            <a:ext cx="5035862" cy="1815882"/>
          </a:xfrm>
          <a:prstGeom prst="rect">
            <a:avLst/>
          </a:prstGeom>
          <a:noFill/>
        </p:spPr>
        <p:txBody>
          <a:bodyPr wrap="square">
            <a:spAutoFit/>
          </a:bodyPr>
          <a:lstStyle/>
          <a:p>
            <a:r>
              <a:rPr lang="en-US" sz="1400" b="1" dirty="0"/>
              <a:t>Data Requirements: </a:t>
            </a:r>
          </a:p>
          <a:p>
            <a:r>
              <a:rPr lang="en-US" sz="1400" dirty="0"/>
              <a:t># of HHs, description of sanitation system, investment cost (capital and operational) for a particular sanitation component/technology disaggregated by main parts and life span. </a:t>
            </a:r>
          </a:p>
          <a:p>
            <a:endParaRPr lang="en-US" sz="1400" b="1" dirty="0"/>
          </a:p>
          <a:p>
            <a:r>
              <a:rPr lang="en-US" sz="1400" b="1" dirty="0"/>
              <a:t>Training Resources: </a:t>
            </a:r>
            <a:r>
              <a:rPr lang="en-US" sz="1400" dirty="0"/>
              <a:t>Click </a:t>
            </a:r>
            <a:r>
              <a:rPr lang="en-US" sz="1400" dirty="0">
                <a:hlinkClick r:id="rId3"/>
              </a:rPr>
              <a:t>here</a:t>
            </a:r>
            <a:r>
              <a:rPr lang="en-US" sz="1400" dirty="0"/>
              <a:t>.</a:t>
            </a:r>
          </a:p>
          <a:p>
            <a:endParaRPr lang="en-US" sz="1400" dirty="0"/>
          </a:p>
        </p:txBody>
      </p:sp>
      <p:pic>
        <p:nvPicPr>
          <p:cNvPr id="3" name="Picture 2">
            <a:extLst>
              <a:ext uri="{FF2B5EF4-FFF2-40B4-BE49-F238E27FC236}">
                <a16:creationId xmlns:a16="http://schemas.microsoft.com/office/drawing/2014/main" id="{C832A669-1C7D-9F01-26F5-B4D3E56F2B74}"/>
              </a:ext>
            </a:extLst>
          </p:cNvPr>
          <p:cNvPicPr>
            <a:picLocks noChangeAspect="1"/>
          </p:cNvPicPr>
          <p:nvPr/>
        </p:nvPicPr>
        <p:blipFill rotWithShape="1">
          <a:blip r:embed="rId4">
            <a:extLst>
              <a:ext uri="{28A0092B-C50C-407E-A947-70E740481C1C}">
                <a14:useLocalDpi xmlns:a14="http://schemas.microsoft.com/office/drawing/2010/main" val="0"/>
              </a:ext>
            </a:extLst>
          </a:blip>
          <a:srcRect l="61929" t="33764" r="4687" b="32852"/>
          <a:stretch/>
        </p:blipFill>
        <p:spPr>
          <a:xfrm>
            <a:off x="6994011" y="1253094"/>
            <a:ext cx="4768426" cy="2682240"/>
          </a:xfrm>
          <a:prstGeom prst="rect">
            <a:avLst/>
          </a:prstGeom>
        </p:spPr>
      </p:pic>
    </p:spTree>
    <p:extLst>
      <p:ext uri="{BB962C8B-B14F-4D97-AF65-F5344CB8AC3E}">
        <p14:creationId xmlns:p14="http://schemas.microsoft.com/office/powerpoint/2010/main" val="3700154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err="1"/>
              <a:t>SaniPlan</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02919" y="893868"/>
          <a:ext cx="8279081" cy="2635258"/>
        </p:xfrm>
        <a:graphic>
          <a:graphicData uri="http://schemas.openxmlformats.org/drawingml/2006/table">
            <a:tbl>
              <a:tblPr firstRow="1" bandRow="1">
                <a:tableStyleId>{616DA210-FB5B-4158-B5E0-FEB733F419BA}</a:tableStyleId>
              </a:tblPr>
              <a:tblGrid>
                <a:gridCol w="2497551">
                  <a:extLst>
                    <a:ext uri="{9D8B030D-6E8A-4147-A177-3AD203B41FA5}">
                      <a16:colId xmlns:a16="http://schemas.microsoft.com/office/drawing/2014/main" val="603931931"/>
                    </a:ext>
                  </a:extLst>
                </a:gridCol>
                <a:gridCol w="578153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CEPT 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2016</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2"/>
                        </a:rPr>
                        <a:t>Excel spreadsheet, available online for free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Faecal sludge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Containment,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Gov. stakeholders and development sector partners (technical assistance partners to Gov. including consultants, NGOs, Academics, etc.).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820245"/>
            <a:ext cx="3924795" cy="3037755"/>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SANIPLAN is a decision support tool that provides a structured approach in planning for urban sanitation. It focuses on integrated service performance with a detailed assessment of finances. It is a planning tool which can support more informed stakeholder participation. Based on local priorities users can identify key actions for service improvement and prepare a Financing Plan that ensures funding for both capital and operating expenditure.</a:t>
            </a:r>
          </a:p>
          <a:p>
            <a:pPr algn="just">
              <a:lnSpc>
                <a:spcPct val="90000"/>
              </a:lnSpc>
              <a:spcAft>
                <a:spcPts val="600"/>
              </a:spcAft>
            </a:pPr>
            <a:endParaRPr lang="en-US" sz="1400" dirty="0"/>
          </a:p>
          <a:p>
            <a:pPr algn="just">
              <a:lnSpc>
                <a:spcPct val="90000"/>
              </a:lnSpc>
              <a:spcAft>
                <a:spcPts val="600"/>
              </a:spcAft>
            </a:pPr>
            <a:r>
              <a:rPr lang="en-US" sz="1400" b="1" dirty="0"/>
              <a:t>Case Studies: </a:t>
            </a:r>
            <a:r>
              <a:rPr lang="en-US" sz="1400" dirty="0">
                <a:hlinkClick r:id="rId3"/>
              </a:rPr>
              <a:t>Sinnar</a:t>
            </a:r>
            <a:r>
              <a:rPr lang="en-US" sz="1400" dirty="0"/>
              <a:t>, </a:t>
            </a:r>
            <a:r>
              <a:rPr lang="en-US" sz="1400" dirty="0">
                <a:hlinkClick r:id="rId4"/>
              </a:rPr>
              <a:t>Wai</a:t>
            </a:r>
            <a:r>
              <a:rPr lang="en-US" sz="1400" dirty="0"/>
              <a:t>.</a:t>
            </a:r>
          </a:p>
        </p:txBody>
      </p:sp>
      <p:sp>
        <p:nvSpPr>
          <p:cNvPr id="9" name="TextBox 8">
            <a:extLst>
              <a:ext uri="{FF2B5EF4-FFF2-40B4-BE49-F238E27FC236}">
                <a16:creationId xmlns:a16="http://schemas.microsoft.com/office/drawing/2014/main" id="{CEF0B22C-C228-B74D-4D51-F697F0103B41}"/>
              </a:ext>
            </a:extLst>
          </p:cNvPr>
          <p:cNvSpPr txBox="1"/>
          <p:nvPr/>
        </p:nvSpPr>
        <p:spPr>
          <a:xfrm>
            <a:off x="4027715" y="3820245"/>
            <a:ext cx="4430486" cy="2893100"/>
          </a:xfrm>
          <a:prstGeom prst="rect">
            <a:avLst/>
          </a:prstGeom>
          <a:noFill/>
        </p:spPr>
        <p:txBody>
          <a:bodyPr wrap="square">
            <a:spAutoFit/>
          </a:bodyPr>
          <a:lstStyle/>
          <a:p>
            <a:r>
              <a:rPr lang="en-US" sz="1400" b="1" dirty="0"/>
              <a:t>Data Requirements: </a:t>
            </a:r>
          </a:p>
          <a:p>
            <a:r>
              <a:rPr lang="en-US" sz="1400" dirty="0"/>
              <a:t>City-wide information on population size, number and types of toilets, information on pit emptying and transportation methods, on treatment plant type and capacity. The questions on capture and containment take residents as well as temporary residents into account.</a:t>
            </a:r>
          </a:p>
          <a:p>
            <a:endParaRPr lang="en-US" sz="1400" dirty="0"/>
          </a:p>
          <a:p>
            <a:endParaRPr lang="en-US" sz="1400" dirty="0"/>
          </a:p>
          <a:p>
            <a:r>
              <a:rPr lang="en-US" sz="1400" dirty="0"/>
              <a:t>Training Resources:</a:t>
            </a:r>
          </a:p>
          <a:p>
            <a:pPr marL="342900" indent="-342900">
              <a:buFont typeface="+mj-lt"/>
              <a:buAutoNum type="arabicPeriod"/>
            </a:pPr>
            <a:r>
              <a:rPr lang="en-US" sz="1400" dirty="0">
                <a:hlinkClick r:id="rId5"/>
              </a:rPr>
              <a:t>Guidance Note</a:t>
            </a:r>
            <a:endParaRPr lang="en-US" sz="1400" dirty="0"/>
          </a:p>
          <a:p>
            <a:pPr marL="342900" indent="-342900" algn="l">
              <a:buFont typeface="+mj-lt"/>
              <a:buAutoNum type="arabicPeriod"/>
            </a:pPr>
            <a:r>
              <a:rPr lang="en-US" sz="1400" dirty="0">
                <a:hlinkClick r:id="rId6"/>
              </a:rPr>
              <a:t>Approach Paper</a:t>
            </a:r>
            <a:endParaRPr lang="en-US" sz="1400" dirty="0"/>
          </a:p>
          <a:p>
            <a:pPr marL="342900" indent="-342900" algn="l">
              <a:buFont typeface="+mj-lt"/>
              <a:buAutoNum type="arabicPeriod"/>
            </a:pPr>
            <a:r>
              <a:rPr lang="en-US" sz="1400" dirty="0">
                <a:hlinkClick r:id="rId7"/>
              </a:rPr>
              <a:t>Step by Step Guide</a:t>
            </a:r>
            <a:endParaRPr lang="en-US" sz="1400" dirty="0"/>
          </a:p>
        </p:txBody>
      </p:sp>
      <p:pic>
        <p:nvPicPr>
          <p:cNvPr id="3" name="Picture 2">
            <a:extLst>
              <a:ext uri="{FF2B5EF4-FFF2-40B4-BE49-F238E27FC236}">
                <a16:creationId xmlns:a16="http://schemas.microsoft.com/office/drawing/2014/main" id="{07F612CC-F102-4712-514E-F811956E2270}"/>
              </a:ext>
            </a:extLst>
          </p:cNvPr>
          <p:cNvPicPr>
            <a:picLocks noChangeAspect="1"/>
          </p:cNvPicPr>
          <p:nvPr/>
        </p:nvPicPr>
        <p:blipFill rotWithShape="1">
          <a:blip r:embed="rId8"/>
          <a:srcRect l="3393" t="32381" r="78839" b="14444"/>
          <a:stretch/>
        </p:blipFill>
        <p:spPr>
          <a:xfrm>
            <a:off x="8497786" y="817666"/>
            <a:ext cx="3551710" cy="5979009"/>
          </a:xfrm>
          <a:prstGeom prst="rect">
            <a:avLst/>
          </a:prstGeom>
        </p:spPr>
      </p:pic>
    </p:spTree>
    <p:extLst>
      <p:ext uri="{BB962C8B-B14F-4D97-AF65-F5344CB8AC3E}">
        <p14:creationId xmlns:p14="http://schemas.microsoft.com/office/powerpoint/2010/main" val="3787588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Santiago </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02919" y="817666"/>
          <a:ext cx="11643604" cy="2502893"/>
        </p:xfrm>
        <a:graphic>
          <a:graphicData uri="http://schemas.openxmlformats.org/drawingml/2006/table">
            <a:tbl>
              <a:tblPr firstRow="1" bandRow="1">
                <a:tableStyleId>{616DA210-FB5B-4158-B5E0-FEB733F419BA}</a:tableStyleId>
              </a:tblPr>
              <a:tblGrid>
                <a:gridCol w="4823867">
                  <a:extLst>
                    <a:ext uri="{9D8B030D-6E8A-4147-A177-3AD203B41FA5}">
                      <a16:colId xmlns:a16="http://schemas.microsoft.com/office/drawing/2014/main" val="603931931"/>
                    </a:ext>
                  </a:extLst>
                </a:gridCol>
                <a:gridCol w="6819737">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err="1">
                          <a:latin typeface="+mn-lt"/>
                        </a:rPr>
                        <a:t>Spuhler</a:t>
                      </a:r>
                      <a:r>
                        <a:rPr lang="en-IN" sz="1400" b="0" dirty="0">
                          <a:latin typeface="+mn-lt"/>
                        </a:rPr>
                        <a:t> and others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2020</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Excel spreadsheet, software (</a:t>
                      </a:r>
                      <a:r>
                        <a:rPr lang="en-US" sz="1400" b="0" dirty="0" err="1">
                          <a:latin typeface="+mn-lt"/>
                        </a:rPr>
                        <a:t>SANitation</a:t>
                      </a:r>
                      <a:r>
                        <a:rPr lang="en-US" sz="1400" b="0" dirty="0">
                          <a:latin typeface="+mn-lt"/>
                        </a:rPr>
                        <a:t> </a:t>
                      </a:r>
                      <a:r>
                        <a:rPr lang="en-US" sz="1400" b="0" dirty="0" err="1">
                          <a:latin typeface="+mn-lt"/>
                        </a:rPr>
                        <a:t>sysTem</a:t>
                      </a:r>
                      <a:r>
                        <a:rPr lang="en-US" sz="1400" b="0" dirty="0">
                          <a:latin typeface="+mn-lt"/>
                        </a:rPr>
                        <a:t> Alternative </a:t>
                      </a:r>
                      <a:r>
                        <a:rPr lang="en-US" sz="1400" b="0" dirty="0" err="1">
                          <a:latin typeface="+mn-lt"/>
                        </a:rPr>
                        <a:t>GeneratOr</a:t>
                      </a:r>
                      <a:r>
                        <a:rPr lang="en-US" sz="1400" b="0" dirty="0">
                          <a:latin typeface="+mn-lt"/>
                        </a:rPr>
                        <a:t>),available online for free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Development sector partners (technical assistance partners to Gov. including consultants, NGOs, Academics, etc.).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428999"/>
            <a:ext cx="5633852" cy="944874"/>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A tool with a systematic procedure for generating a manageable set of sanitation system options and quantifying resource recovery potential as input to structured decision-making processes.</a:t>
            </a:r>
          </a:p>
        </p:txBody>
      </p:sp>
      <p:sp>
        <p:nvSpPr>
          <p:cNvPr id="9" name="TextBox 8">
            <a:extLst>
              <a:ext uri="{FF2B5EF4-FFF2-40B4-BE49-F238E27FC236}">
                <a16:creationId xmlns:a16="http://schemas.microsoft.com/office/drawing/2014/main" id="{CEF0B22C-C228-B74D-4D51-F697F0103B41}"/>
              </a:ext>
            </a:extLst>
          </p:cNvPr>
          <p:cNvSpPr txBox="1"/>
          <p:nvPr/>
        </p:nvSpPr>
        <p:spPr>
          <a:xfrm>
            <a:off x="5910943" y="3415347"/>
            <a:ext cx="5965334" cy="2462213"/>
          </a:xfrm>
          <a:prstGeom prst="rect">
            <a:avLst/>
          </a:prstGeom>
          <a:noFill/>
        </p:spPr>
        <p:txBody>
          <a:bodyPr wrap="square">
            <a:spAutoFit/>
          </a:bodyPr>
          <a:lstStyle/>
          <a:p>
            <a:r>
              <a:rPr lang="en-US" sz="1400" b="1" dirty="0"/>
              <a:t>Data Requirements: </a:t>
            </a:r>
          </a:p>
          <a:p>
            <a:r>
              <a:rPr lang="en-US" sz="1400" dirty="0"/>
              <a:t>Water supply (which water supply options are available), Energy supply (is energy supply available in the application case), Frequency of operation and maintenance (O&amp;M), What is the min., mean, max. average monthly temperatures? What is the flooding risk for the area? How accessible are the plots? To what extent are the skill levels locally available? Are there drinking water sources closer than 30 m from point of infiltration? Etc.</a:t>
            </a:r>
          </a:p>
          <a:p>
            <a:endParaRPr lang="en-US" sz="1400" dirty="0"/>
          </a:p>
          <a:p>
            <a:r>
              <a:rPr lang="en-US" sz="1400" b="1" dirty="0"/>
              <a:t>Training Resources:</a:t>
            </a:r>
          </a:p>
          <a:p>
            <a:pPr marL="342900" indent="-342900">
              <a:buFont typeface="+mj-lt"/>
              <a:buAutoNum type="arabicPeriod"/>
            </a:pPr>
            <a:r>
              <a:rPr lang="en-US" sz="1400" dirty="0">
                <a:hlinkClick r:id="rId2"/>
              </a:rPr>
              <a:t>Detailed research</a:t>
            </a:r>
            <a:endParaRPr lang="en-US" sz="1400" dirty="0"/>
          </a:p>
          <a:p>
            <a:pPr marL="342900" indent="-342900">
              <a:buFont typeface="+mj-lt"/>
              <a:buAutoNum type="arabicPeriod"/>
            </a:pPr>
            <a:r>
              <a:rPr lang="en-US" sz="1400" dirty="0">
                <a:hlinkClick r:id="rId3"/>
              </a:rPr>
              <a:t>Publication</a:t>
            </a:r>
            <a:endParaRPr lang="en-US" sz="1400" dirty="0"/>
          </a:p>
        </p:txBody>
      </p:sp>
    </p:spTree>
    <p:extLst>
      <p:ext uri="{BB962C8B-B14F-4D97-AF65-F5344CB8AC3E}">
        <p14:creationId xmlns:p14="http://schemas.microsoft.com/office/powerpoint/2010/main" val="3569829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Citywide &amp; Regional Planning Tool, FSM Toolbox</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02919" y="970066"/>
          <a:ext cx="6750133" cy="2635258"/>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FSM Alliance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2019 </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Web-based tool, available online for free. Click </a:t>
                      </a:r>
                      <a:r>
                        <a:rPr lang="en-US" sz="1400" b="0" dirty="0">
                          <a:latin typeface="+mn-lt"/>
                          <a:hlinkClick r:id="rId2"/>
                        </a:rPr>
                        <a:t>here</a:t>
                      </a:r>
                      <a:r>
                        <a:rPr lang="en-US" sz="1400" b="0" dirty="0">
                          <a:latin typeface="+mn-lt"/>
                        </a:rPr>
                        <a:t>.</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Faecal sludge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City and regional planners, sanitation engineers, and other professionals involved in the planning and implementation of FSM systems.</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685569"/>
            <a:ext cx="6750133" cy="2985433"/>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The Toolbox by FSMA is a web platform with a suite of tools and resources designed to assist and guide anyone interested in undertaking assessments and planning infrastructure improvements. </a:t>
            </a:r>
          </a:p>
          <a:p>
            <a:pPr algn="just">
              <a:lnSpc>
                <a:spcPct val="90000"/>
              </a:lnSpc>
              <a:spcAft>
                <a:spcPts val="600"/>
              </a:spcAft>
            </a:pPr>
            <a:endParaRPr lang="en-US" sz="100" b="1" dirty="0"/>
          </a:p>
          <a:p>
            <a:pPr algn="just">
              <a:lnSpc>
                <a:spcPct val="90000"/>
              </a:lnSpc>
              <a:spcAft>
                <a:spcPts val="600"/>
              </a:spcAft>
            </a:pPr>
            <a:r>
              <a:rPr lang="en-US" sz="1400" dirty="0"/>
              <a:t>Within the FSM Toolbox platform, the infrastructure planning toolkit assists users estimate infrastructure gaps and identify responses for improvement. There are two components under this product – Citywide Planning (which helps you plan infrastructural improvements for your city) and Regional Planning (helps you plan for a region or a cluster of cities).</a:t>
            </a:r>
          </a:p>
          <a:p>
            <a:pPr algn="just">
              <a:lnSpc>
                <a:spcPct val="90000"/>
              </a:lnSpc>
              <a:spcAft>
                <a:spcPts val="600"/>
              </a:spcAft>
            </a:pPr>
            <a:endParaRPr lang="en-US" sz="100" dirty="0"/>
          </a:p>
          <a:p>
            <a:pPr algn="just">
              <a:lnSpc>
                <a:spcPct val="90000"/>
              </a:lnSpc>
              <a:spcAft>
                <a:spcPts val="600"/>
              </a:spcAft>
            </a:pPr>
            <a:r>
              <a:rPr lang="en-US" sz="1400" b="1" dirty="0"/>
              <a:t>Training materials:</a:t>
            </a:r>
          </a:p>
          <a:p>
            <a:pPr marL="358775" indent="-358775" algn="just">
              <a:lnSpc>
                <a:spcPct val="90000"/>
              </a:lnSpc>
              <a:spcAft>
                <a:spcPts val="600"/>
              </a:spcAft>
              <a:buAutoNum type="arabicPeriod"/>
            </a:pPr>
            <a:r>
              <a:rPr lang="en-US" sz="1400" dirty="0">
                <a:hlinkClick r:id="rId3"/>
              </a:rPr>
              <a:t>Citywide Planning Tool</a:t>
            </a:r>
            <a:endParaRPr lang="en-US" sz="1400" dirty="0"/>
          </a:p>
          <a:p>
            <a:pPr marL="358775" indent="-358775" algn="just">
              <a:lnSpc>
                <a:spcPct val="90000"/>
              </a:lnSpc>
              <a:spcAft>
                <a:spcPts val="600"/>
              </a:spcAft>
              <a:buAutoNum type="arabicPeriod"/>
            </a:pPr>
            <a:r>
              <a:rPr lang="en-US" sz="1400" dirty="0">
                <a:hlinkClick r:id="rId4"/>
              </a:rPr>
              <a:t>Regional Planning Tool</a:t>
            </a:r>
            <a:endParaRPr lang="en-US" sz="1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9679" t="8727" b="2123"/>
          <a:stretch/>
        </p:blipFill>
        <p:spPr bwMode="auto">
          <a:xfrm>
            <a:off x="6955971" y="970066"/>
            <a:ext cx="5236029" cy="31133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93378" cy="2754600"/>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City-wide information on population size, number and types of toilets, information on pit emptying and transportation methods, on treatment plant type and capacity. The questionnaire is split across households, community toilets, public toilet, commercial and institutional buildings, treatment plant and desludging operators. </a:t>
            </a:r>
          </a:p>
          <a:p>
            <a:pPr algn="just">
              <a:lnSpc>
                <a:spcPct val="90000"/>
              </a:lnSpc>
              <a:spcAft>
                <a:spcPts val="600"/>
              </a:spcAft>
            </a:pPr>
            <a:endParaRPr lang="en-US" sz="100" dirty="0"/>
          </a:p>
          <a:p>
            <a:pPr algn="just">
              <a:lnSpc>
                <a:spcPct val="90000"/>
              </a:lnSpc>
              <a:spcAft>
                <a:spcPts val="600"/>
              </a:spcAft>
            </a:pPr>
            <a:r>
              <a:rPr lang="en-US" sz="1400" dirty="0"/>
              <a:t>For regional planning, the tool requires data on GPS location of city, distance desludging operators are willing to travel, volume of faecal sludge generated, availability of sewage treatment plant/faecal sludge treatment plant and available capacity, utilization capacity of treatment plant, etc. </a:t>
            </a:r>
          </a:p>
          <a:p>
            <a:pPr algn="just">
              <a:lnSpc>
                <a:spcPct val="90000"/>
              </a:lnSpc>
              <a:spcAft>
                <a:spcPts val="600"/>
              </a:spcAft>
            </a:pPr>
            <a:endParaRPr lang="en-US" sz="100" dirty="0"/>
          </a:p>
          <a:p>
            <a:pPr algn="just">
              <a:lnSpc>
                <a:spcPct val="90000"/>
              </a:lnSpc>
              <a:spcAft>
                <a:spcPts val="600"/>
              </a:spcAft>
            </a:pPr>
            <a:r>
              <a:rPr lang="en-US" sz="1400" dirty="0"/>
              <a:t>Detailed questionnaire is available </a:t>
            </a:r>
            <a:r>
              <a:rPr lang="en-US" sz="1400" dirty="0">
                <a:hlinkClick r:id="rId2"/>
              </a:rPr>
              <a:t>here</a:t>
            </a:r>
            <a:r>
              <a:rPr lang="en-US" sz="1400" dirty="0"/>
              <a:t>. </a:t>
            </a:r>
          </a:p>
        </p:txBody>
      </p:sp>
    </p:spTree>
    <p:extLst>
      <p:ext uri="{BB962C8B-B14F-4D97-AF65-F5344CB8AC3E}">
        <p14:creationId xmlns:p14="http://schemas.microsoft.com/office/powerpoint/2010/main" val="1084879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Business Model Tool, FSM Toolbox</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02919" y="970066"/>
          <a:ext cx="6750133" cy="2635258"/>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FSM Alliance – IWMI and Athena Infonomics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2019 </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Web-based tool, available online for free. Click </a:t>
                      </a:r>
                      <a:r>
                        <a:rPr lang="en-US" sz="1400" b="0" dirty="0">
                          <a:latin typeface="+mn-lt"/>
                          <a:hlinkClick r:id="rId2"/>
                        </a:rPr>
                        <a:t>here</a:t>
                      </a:r>
                      <a:r>
                        <a:rPr lang="en-US" sz="1400" b="0" dirty="0">
                          <a:latin typeface="+mn-lt"/>
                        </a:rPr>
                        <a:t>.</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Faecal sludge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Private entrepreneurs, City and regional planners, sanitation engineers, and other professionals involved in the planning and implementation of FSM systems.</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685569"/>
            <a:ext cx="6750133" cy="2443746"/>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The Toolbox by FSMA is a web platform with a suite of tools and resources designed to assist and guide anyone interested in undertaking assessments and planning infrastructure improvements. </a:t>
            </a:r>
          </a:p>
          <a:p>
            <a:pPr algn="just">
              <a:lnSpc>
                <a:spcPct val="90000"/>
              </a:lnSpc>
              <a:spcAft>
                <a:spcPts val="600"/>
              </a:spcAft>
            </a:pPr>
            <a:endParaRPr lang="en-US" sz="100" b="1" dirty="0"/>
          </a:p>
          <a:p>
            <a:pPr algn="just">
              <a:lnSpc>
                <a:spcPct val="90000"/>
              </a:lnSpc>
              <a:spcAft>
                <a:spcPts val="600"/>
              </a:spcAft>
            </a:pPr>
            <a:r>
              <a:rPr lang="en-US" sz="1400" dirty="0"/>
              <a:t>Within the FSM Toolbox platform, the business model tool presents case studies on a range of business models implemented in different parts of the world across the FSM value chain, referenced from IWMI’s Resource Recovery and Reuse Series 6 document. It also goes on to assist users evaluate the relevance of these different models to their context.</a:t>
            </a:r>
          </a:p>
          <a:p>
            <a:pPr algn="just">
              <a:lnSpc>
                <a:spcPct val="90000"/>
              </a:lnSpc>
              <a:spcAft>
                <a:spcPts val="600"/>
              </a:spcAft>
            </a:pPr>
            <a:endParaRPr lang="en-US" sz="100" dirty="0"/>
          </a:p>
          <a:p>
            <a:pPr algn="just">
              <a:lnSpc>
                <a:spcPct val="90000"/>
              </a:lnSpc>
              <a:spcAft>
                <a:spcPts val="600"/>
              </a:spcAft>
            </a:pPr>
            <a:r>
              <a:rPr lang="en-US" sz="1400" b="1" dirty="0"/>
              <a:t>Training materials: </a:t>
            </a:r>
            <a:r>
              <a:rPr lang="en-US" sz="1400" dirty="0"/>
              <a:t>Click </a:t>
            </a:r>
            <a:r>
              <a:rPr lang="en-US" sz="1400" dirty="0">
                <a:hlinkClick r:id="rId3"/>
              </a:rPr>
              <a:t>here.</a:t>
            </a:r>
            <a:endParaRPr lang="en-US" sz="14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00" t="11522" r="14683" b="6683"/>
          <a:stretch/>
        </p:blipFill>
        <p:spPr bwMode="auto">
          <a:xfrm>
            <a:off x="6863938" y="855022"/>
            <a:ext cx="5328062" cy="29671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28062" cy="1423467"/>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Regulatory and institutional structures which forms the enabling environment for sustaining a business model. To check the feasibility of a business model, the user needs to enter simple Yes or No answers for the existing regulatory and institutional structures.</a:t>
            </a:r>
          </a:p>
          <a:p>
            <a:pPr algn="just">
              <a:lnSpc>
                <a:spcPct val="90000"/>
              </a:lnSpc>
              <a:spcAft>
                <a:spcPts val="600"/>
              </a:spcAft>
            </a:pPr>
            <a:endParaRPr lang="en-US" sz="100" dirty="0"/>
          </a:p>
          <a:p>
            <a:pPr algn="just">
              <a:lnSpc>
                <a:spcPct val="90000"/>
              </a:lnSpc>
              <a:spcAft>
                <a:spcPts val="600"/>
              </a:spcAft>
            </a:pPr>
            <a:r>
              <a:rPr lang="en-US" sz="1400" dirty="0"/>
              <a:t>Detailed questionnaire is available </a:t>
            </a:r>
            <a:r>
              <a:rPr lang="en-US" sz="1400" dirty="0">
                <a:hlinkClick r:id="rId2"/>
              </a:rPr>
              <a:t>here</a:t>
            </a:r>
            <a:r>
              <a:rPr lang="en-US" sz="1400" dirty="0"/>
              <a:t>. </a:t>
            </a:r>
          </a:p>
        </p:txBody>
      </p:sp>
    </p:spTree>
    <p:extLst>
      <p:ext uri="{BB962C8B-B14F-4D97-AF65-F5344CB8AC3E}">
        <p14:creationId xmlns:p14="http://schemas.microsoft.com/office/powerpoint/2010/main" val="388927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EquiServe &amp; Rapid Equity Analysis Model</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530344563"/>
              </p:ext>
            </p:extLst>
          </p:nvPr>
        </p:nvGraphicFramePr>
        <p:xfrm>
          <a:off x="113805" y="1032506"/>
          <a:ext cx="6750133" cy="2716253"/>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Athena Infonomics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2019</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Web-based tool, available online for free. Click </a:t>
                      </a:r>
                      <a:r>
                        <a:rPr lang="en-US" sz="1400" b="0" dirty="0">
                          <a:latin typeface="+mn-lt"/>
                          <a:hlinkClick r:id="rId2"/>
                        </a:rPr>
                        <a:t>here</a:t>
                      </a:r>
                      <a:r>
                        <a:rPr lang="en-US" sz="1400" b="0" dirty="0">
                          <a:latin typeface="+mn-lt"/>
                        </a:rPr>
                        <a:t>. A Rapid version of the tool (Rapid Equity Analysis) is available in an excel file format. Click </a:t>
                      </a:r>
                      <a:r>
                        <a:rPr lang="en-US" sz="1400" b="0" dirty="0">
                          <a:latin typeface="+mn-lt"/>
                          <a:hlinkClick r:id="rId3"/>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Public Service Authority/Regulator</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685569"/>
            <a:ext cx="6815449" cy="3180871"/>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EquiServe is a powerful analytical engine that can provide a range of insights to guide public sector leaders and development actors to explore a range of levers to advance safe access and do more with less &amp; reach the poor.</a:t>
            </a:r>
          </a:p>
          <a:p>
            <a:pPr algn="just">
              <a:lnSpc>
                <a:spcPct val="90000"/>
              </a:lnSpc>
              <a:spcAft>
                <a:spcPts val="600"/>
              </a:spcAft>
            </a:pPr>
            <a:endParaRPr lang="en-US" sz="400" dirty="0"/>
          </a:p>
          <a:p>
            <a:pPr algn="just">
              <a:lnSpc>
                <a:spcPct val="90000"/>
              </a:lnSpc>
              <a:spcAft>
                <a:spcPts val="600"/>
              </a:spcAft>
            </a:pPr>
            <a:r>
              <a:rPr lang="en-US" sz="1400" dirty="0" err="1"/>
              <a:t>Equiserve</a:t>
            </a:r>
            <a:r>
              <a:rPr lang="en-US" sz="1400" dirty="0"/>
              <a:t> is a scenario planning tool designed to facilitate evidence-based coordinated action on sanitation service improvements. It helps assess the service system, test different service improvements and visualize tradeoffs</a:t>
            </a:r>
          </a:p>
          <a:p>
            <a:pPr algn="just">
              <a:lnSpc>
                <a:spcPct val="90000"/>
              </a:lnSpc>
              <a:spcAft>
                <a:spcPts val="600"/>
              </a:spcAft>
            </a:pPr>
            <a:endParaRPr lang="en-US" sz="100" dirty="0"/>
          </a:p>
          <a:p>
            <a:pPr algn="just">
              <a:lnSpc>
                <a:spcPct val="90000"/>
              </a:lnSpc>
              <a:spcAft>
                <a:spcPts val="600"/>
              </a:spcAft>
            </a:pPr>
            <a:r>
              <a:rPr lang="en-US" sz="1400" b="1" dirty="0"/>
              <a:t>Training materials:</a:t>
            </a:r>
          </a:p>
          <a:p>
            <a:pPr marL="342900" indent="-342900" algn="just">
              <a:lnSpc>
                <a:spcPct val="90000"/>
              </a:lnSpc>
              <a:spcAft>
                <a:spcPts val="600"/>
              </a:spcAft>
              <a:buFont typeface="+mj-lt"/>
              <a:buAutoNum type="arabicPeriod"/>
            </a:pPr>
            <a:r>
              <a:rPr lang="en-US" sz="1400" dirty="0">
                <a:hlinkClick r:id="rId4"/>
              </a:rPr>
              <a:t>Tool user guide</a:t>
            </a:r>
            <a:endParaRPr lang="en-US" sz="1400" dirty="0"/>
          </a:p>
          <a:p>
            <a:pPr marL="342900" indent="-342900" algn="just">
              <a:lnSpc>
                <a:spcPct val="90000"/>
              </a:lnSpc>
              <a:spcAft>
                <a:spcPts val="600"/>
              </a:spcAft>
              <a:buFont typeface="+mj-lt"/>
              <a:buAutoNum type="arabicPeriod"/>
            </a:pPr>
            <a:r>
              <a:rPr lang="en-US" sz="1400" dirty="0">
                <a:hlinkClick r:id="rId5"/>
              </a:rPr>
              <a:t>Data manual</a:t>
            </a:r>
            <a:endParaRPr lang="en-US" sz="1400" dirty="0"/>
          </a:p>
          <a:p>
            <a:pPr marL="342900" indent="-342900" algn="just">
              <a:lnSpc>
                <a:spcPct val="90000"/>
              </a:lnSpc>
              <a:spcAft>
                <a:spcPts val="600"/>
              </a:spcAft>
              <a:buFont typeface="+mj-lt"/>
              <a:buAutoNum type="arabicPeriod"/>
            </a:pPr>
            <a:r>
              <a:rPr lang="en-US" sz="1400" dirty="0">
                <a:hlinkClick r:id="rId6"/>
              </a:rPr>
              <a:t>Session 1</a:t>
            </a:r>
            <a:r>
              <a:rPr lang="en-US" sz="1400" dirty="0"/>
              <a:t>, </a:t>
            </a:r>
            <a:r>
              <a:rPr lang="en-US" sz="1400" dirty="0">
                <a:hlinkClick r:id="rId7"/>
              </a:rPr>
              <a:t>Session 2</a:t>
            </a:r>
            <a:r>
              <a:rPr lang="en-US" sz="1400" dirty="0"/>
              <a:t>, </a:t>
            </a:r>
            <a:r>
              <a:rPr lang="en-US" sz="1400" dirty="0">
                <a:hlinkClick r:id="rId8"/>
              </a:rPr>
              <a:t>Session 3</a:t>
            </a:r>
            <a:endParaRPr lang="en-US" sz="1400" dirty="0"/>
          </a:p>
          <a:p>
            <a:pPr marL="342900" indent="-342900" algn="just">
              <a:lnSpc>
                <a:spcPct val="90000"/>
              </a:lnSpc>
              <a:spcAft>
                <a:spcPts val="600"/>
              </a:spcAft>
              <a:buFont typeface="+mj-lt"/>
              <a:buAutoNum type="arabicPeriod"/>
            </a:pPr>
            <a:r>
              <a:rPr lang="en-US" sz="1400" dirty="0">
                <a:hlinkClick r:id="rId9"/>
              </a:rPr>
              <a:t>Rapid Equity Analysis Visual</a:t>
            </a:r>
            <a:endParaRPr lang="en-US" sz="14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9536" t="31899" r="2675" b="13618"/>
          <a:stretch/>
        </p:blipFill>
        <p:spPr bwMode="auto">
          <a:xfrm>
            <a:off x="6974279" y="814329"/>
            <a:ext cx="5107380" cy="32752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28062" cy="1951303"/>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City Sanitation Coverage; Service Delivery Mapping; Hardware Details; Tariff details; Capital and Operating Costs; Funding source; etc.</a:t>
            </a:r>
            <a:endParaRPr lang="en-US" sz="100" dirty="0"/>
          </a:p>
          <a:p>
            <a:pPr algn="just">
              <a:lnSpc>
                <a:spcPct val="90000"/>
              </a:lnSpc>
              <a:spcAft>
                <a:spcPts val="600"/>
              </a:spcAft>
            </a:pPr>
            <a:r>
              <a:rPr lang="en-US" sz="1400" dirty="0"/>
              <a:t>Detailed questionnaire is available </a:t>
            </a:r>
            <a:r>
              <a:rPr lang="en-US" sz="1400" dirty="0">
                <a:hlinkClick r:id="rId5"/>
              </a:rPr>
              <a:t>here</a:t>
            </a:r>
            <a:r>
              <a:rPr lang="en-US" sz="1400" dirty="0"/>
              <a:t>. </a:t>
            </a:r>
          </a:p>
          <a:p>
            <a:pPr algn="just">
              <a:lnSpc>
                <a:spcPct val="90000"/>
              </a:lnSpc>
              <a:spcAft>
                <a:spcPts val="600"/>
              </a:spcAft>
            </a:pPr>
            <a:endParaRPr lang="en-US" sz="1400" dirty="0"/>
          </a:p>
          <a:p>
            <a:pPr algn="just">
              <a:lnSpc>
                <a:spcPct val="90000"/>
              </a:lnSpc>
              <a:spcAft>
                <a:spcPts val="600"/>
              </a:spcAft>
            </a:pPr>
            <a:r>
              <a:rPr lang="en-US" sz="1400" dirty="0"/>
              <a:t>Case Studies: </a:t>
            </a:r>
            <a:r>
              <a:rPr lang="en-US" sz="1400" dirty="0">
                <a:hlinkClick r:id="rId11"/>
              </a:rPr>
              <a:t>Lusaka, Zambia</a:t>
            </a:r>
            <a:r>
              <a:rPr lang="en-US" sz="1400" dirty="0"/>
              <a:t>; </a:t>
            </a:r>
            <a:r>
              <a:rPr lang="en-US" sz="1400" dirty="0">
                <a:hlinkClick r:id="rId12"/>
              </a:rPr>
              <a:t>Kampala, Uganda</a:t>
            </a:r>
            <a:r>
              <a:rPr lang="en-US" sz="1400" dirty="0"/>
              <a:t>; </a:t>
            </a:r>
            <a:r>
              <a:rPr lang="en-US" sz="1400" dirty="0">
                <a:hlinkClick r:id="rId13"/>
              </a:rPr>
              <a:t>Zambia</a:t>
            </a:r>
            <a:r>
              <a:rPr lang="en-US" sz="1400" dirty="0"/>
              <a:t>; </a:t>
            </a:r>
            <a:r>
              <a:rPr lang="en-US" sz="1400" dirty="0">
                <a:hlinkClick r:id="rId14"/>
              </a:rPr>
              <a:t>Tema, Ghana</a:t>
            </a:r>
            <a:r>
              <a:rPr lang="en-US" sz="1400" dirty="0"/>
              <a:t>; </a:t>
            </a:r>
            <a:r>
              <a:rPr lang="en-US" sz="1400" dirty="0">
                <a:hlinkClick r:id="rId15"/>
              </a:rPr>
              <a:t>Haiti</a:t>
            </a:r>
            <a:endParaRPr lang="en-US" sz="1400" dirty="0"/>
          </a:p>
          <a:p>
            <a:pPr algn="just">
              <a:lnSpc>
                <a:spcPct val="90000"/>
              </a:lnSpc>
              <a:spcAft>
                <a:spcPts val="600"/>
              </a:spcAft>
            </a:pPr>
            <a:endParaRPr lang="en-US" sz="1400" dirty="0"/>
          </a:p>
        </p:txBody>
      </p:sp>
    </p:spTree>
    <p:extLst>
      <p:ext uri="{BB962C8B-B14F-4D97-AF65-F5344CB8AC3E}">
        <p14:creationId xmlns:p14="http://schemas.microsoft.com/office/powerpoint/2010/main" val="326599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WASHBAT</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13805" y="1032506"/>
          <a:ext cx="6750133" cy="2396494"/>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UNICEF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2012 (first version released)</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Online tool, can be accessed from </a:t>
                      </a:r>
                      <a:r>
                        <a:rPr lang="en-US" sz="1400" b="0" dirty="0">
                          <a:latin typeface="+mn-lt"/>
                          <a:hlinkClick r:id="rId2"/>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Water and 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Consultants, researchers and decision makers.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685569"/>
            <a:ext cx="6815449" cy="2894639"/>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The WASH Bottleneck Analysis Tool (WASH BAT) is designed to support the drinking water, sanitation and hygiene (WASH) sector, by enabling the formulation of costed and prioritized plans to remove the bottlenecks that hinder progress. </a:t>
            </a:r>
          </a:p>
          <a:p>
            <a:pPr algn="just">
              <a:lnSpc>
                <a:spcPct val="90000"/>
              </a:lnSpc>
              <a:spcAft>
                <a:spcPts val="600"/>
              </a:spcAft>
            </a:pPr>
            <a:endParaRPr lang="en-US" sz="1400" dirty="0"/>
          </a:p>
          <a:p>
            <a:pPr algn="just">
              <a:lnSpc>
                <a:spcPct val="90000"/>
              </a:lnSpc>
              <a:spcAft>
                <a:spcPts val="600"/>
              </a:spcAft>
            </a:pPr>
            <a:r>
              <a:rPr lang="en-US" sz="1400" dirty="0"/>
              <a:t>Analyzes the complex interplay of institutional structures and processes that determine how effectively human, material and financial inputs are turned into sustainable access to drinking-water supply and sanitation. Provides a rational evidence-based approach for formulating an investment strategy for multiple sector aims of efficiency, equity and sustainability.</a:t>
            </a:r>
          </a:p>
          <a:p>
            <a:pPr algn="just">
              <a:lnSpc>
                <a:spcPct val="90000"/>
              </a:lnSpc>
              <a:spcAft>
                <a:spcPts val="600"/>
              </a:spcAft>
            </a:pPr>
            <a:endParaRPr lang="en-US" sz="1400" dirty="0"/>
          </a:p>
          <a:p>
            <a:pPr algn="just">
              <a:lnSpc>
                <a:spcPct val="90000"/>
              </a:lnSpc>
              <a:spcAft>
                <a:spcPts val="600"/>
              </a:spcAft>
            </a:pPr>
            <a:r>
              <a:rPr lang="en-US" sz="1400" b="1" dirty="0"/>
              <a:t>Case Studies: </a:t>
            </a:r>
            <a:r>
              <a:rPr lang="en-US" sz="1400" dirty="0">
                <a:hlinkClick r:id="rId3"/>
              </a:rPr>
              <a:t>Bangladesh</a:t>
            </a:r>
            <a:r>
              <a:rPr lang="en-US" sz="1400" dirty="0"/>
              <a:t>, </a:t>
            </a:r>
            <a:r>
              <a:rPr lang="en-US" sz="1400" dirty="0">
                <a:hlinkClick r:id="rId4"/>
              </a:rPr>
              <a:t>Ecuador</a:t>
            </a:r>
            <a:r>
              <a:rPr lang="en-US" sz="1400" dirty="0"/>
              <a:t>, </a:t>
            </a:r>
            <a:r>
              <a:rPr lang="en-US" sz="1400" dirty="0">
                <a:hlinkClick r:id="rId5"/>
              </a:rPr>
              <a:t>Pakistan</a:t>
            </a:r>
            <a:r>
              <a:rPr lang="en-US" sz="1400" dirty="0"/>
              <a:t>.</a:t>
            </a:r>
          </a:p>
          <a:p>
            <a:pPr algn="just">
              <a:lnSpc>
                <a:spcPct val="90000"/>
              </a:lnSpc>
              <a:spcAft>
                <a:spcPts val="600"/>
              </a:spcAft>
            </a:pPr>
            <a:endParaRPr lang="en-US" sz="1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591" t="24330" r="19108" b="14001"/>
          <a:stretch/>
        </p:blipFill>
        <p:spPr bwMode="auto">
          <a:xfrm>
            <a:off x="6984671" y="1105319"/>
            <a:ext cx="5207329" cy="24311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28062" cy="2560701"/>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Select sub-sector (water, sanitation, hygiene and WASH in Institutions), add participants to the group, select building blocks (policy, institutional arrangements, financing, planning, monitoring and reviewing, capacity development, etc.), conduct bottleneck analysis (select criteria, identify bottleneck and its cause, manage activity for bottleneck removal), for the activity identify reason, timing, priority, funding and allocation of funds, assigning responsibility.</a:t>
            </a:r>
          </a:p>
          <a:p>
            <a:pPr algn="just">
              <a:lnSpc>
                <a:spcPct val="90000"/>
              </a:lnSpc>
              <a:spcAft>
                <a:spcPts val="600"/>
              </a:spcAft>
            </a:pPr>
            <a:endParaRPr lang="en-US" sz="100" b="1" dirty="0"/>
          </a:p>
          <a:p>
            <a:pPr algn="just">
              <a:lnSpc>
                <a:spcPct val="90000"/>
              </a:lnSpc>
              <a:spcAft>
                <a:spcPts val="600"/>
              </a:spcAft>
            </a:pPr>
            <a:r>
              <a:rPr lang="en-US" sz="1400" b="1" dirty="0"/>
              <a:t>Reference Materials: </a:t>
            </a:r>
            <a:r>
              <a:rPr lang="en-US" sz="1400" dirty="0">
                <a:hlinkClick r:id="rId7"/>
              </a:rPr>
              <a:t>User Guide</a:t>
            </a:r>
            <a:r>
              <a:rPr lang="en-US" sz="1400" dirty="0"/>
              <a:t>, </a:t>
            </a:r>
            <a:r>
              <a:rPr lang="en-US" sz="1400" dirty="0">
                <a:hlinkClick r:id="rId8"/>
              </a:rPr>
              <a:t>Brochure</a:t>
            </a:r>
            <a:r>
              <a:rPr lang="en-US" sz="1400" dirty="0"/>
              <a:t>, </a:t>
            </a:r>
            <a:r>
              <a:rPr lang="en-US" sz="1400" dirty="0">
                <a:hlinkClick r:id="rId9"/>
              </a:rPr>
              <a:t>Tutorial</a:t>
            </a:r>
            <a:r>
              <a:rPr lang="en-US" sz="1400" dirty="0"/>
              <a:t>, </a:t>
            </a:r>
            <a:r>
              <a:rPr lang="en-US" sz="1400" dirty="0">
                <a:hlinkClick r:id="rId10"/>
              </a:rPr>
              <a:t>Summary Guide</a:t>
            </a:r>
            <a:r>
              <a:rPr lang="en-US" sz="1400" dirty="0"/>
              <a:t>, </a:t>
            </a:r>
            <a:r>
              <a:rPr lang="en-US" sz="1400" dirty="0">
                <a:hlinkClick r:id="rId11"/>
              </a:rPr>
              <a:t>Country Implementation Guide</a:t>
            </a:r>
            <a:r>
              <a:rPr lang="en-US" sz="1400" dirty="0"/>
              <a:t>.</a:t>
            </a:r>
          </a:p>
          <a:p>
            <a:pPr algn="just">
              <a:lnSpc>
                <a:spcPct val="90000"/>
              </a:lnSpc>
              <a:spcAft>
                <a:spcPts val="600"/>
              </a:spcAft>
            </a:pPr>
            <a:endParaRPr lang="en-US" sz="100" dirty="0"/>
          </a:p>
          <a:p>
            <a:pPr algn="just">
              <a:lnSpc>
                <a:spcPct val="90000"/>
              </a:lnSpc>
              <a:spcAft>
                <a:spcPts val="600"/>
              </a:spcAft>
            </a:pPr>
            <a:r>
              <a:rPr lang="en-US" sz="1400" b="1" dirty="0"/>
              <a:t>Training Materials:</a:t>
            </a:r>
            <a:r>
              <a:rPr lang="en-US" sz="1400" dirty="0"/>
              <a:t> Click </a:t>
            </a:r>
            <a:r>
              <a:rPr lang="en-US" sz="1400" dirty="0">
                <a:hlinkClick r:id="rId12"/>
              </a:rPr>
              <a:t>here</a:t>
            </a:r>
            <a:r>
              <a:rPr lang="en-US" sz="1400" dirty="0"/>
              <a:t>. </a:t>
            </a:r>
          </a:p>
        </p:txBody>
      </p:sp>
    </p:spTree>
    <p:extLst>
      <p:ext uri="{BB962C8B-B14F-4D97-AF65-F5344CB8AC3E}">
        <p14:creationId xmlns:p14="http://schemas.microsoft.com/office/powerpoint/2010/main" val="2869702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8904"/>
            <a:ext cx="11946577" cy="513610"/>
          </a:xfrm>
        </p:spPr>
        <p:txBody>
          <a:bodyPr>
            <a:normAutofit fontScale="90000"/>
          </a:bodyPr>
          <a:lstStyle/>
          <a:p>
            <a:r>
              <a:rPr lang="en-IN" sz="3200" dirty="0"/>
              <a:t>Sustainable Sanitation Management Tool</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42503" y="502312"/>
          <a:ext cx="11946576" cy="2949130"/>
        </p:xfrm>
        <a:graphic>
          <a:graphicData uri="http://schemas.openxmlformats.org/drawingml/2006/table">
            <a:tbl>
              <a:tblPr firstRow="1" bandRow="1">
                <a:tableStyleId>{616DA210-FB5B-4158-B5E0-FEB733F419BA}</a:tableStyleId>
              </a:tblPr>
              <a:tblGrid>
                <a:gridCol w="2269479">
                  <a:extLst>
                    <a:ext uri="{9D8B030D-6E8A-4147-A177-3AD203B41FA5}">
                      <a16:colId xmlns:a16="http://schemas.microsoft.com/office/drawing/2014/main" val="603931931"/>
                    </a:ext>
                  </a:extLst>
                </a:gridCol>
                <a:gridCol w="9677097">
                  <a:extLst>
                    <a:ext uri="{9D8B030D-6E8A-4147-A177-3AD203B41FA5}">
                      <a16:colId xmlns:a16="http://schemas.microsoft.com/office/drawing/2014/main" val="460663066"/>
                    </a:ext>
                  </a:extLst>
                </a:gridCol>
              </a:tblGrid>
              <a:tr h="274365">
                <a:tc>
                  <a:txBody>
                    <a:bodyPr/>
                    <a:lstStyle/>
                    <a:p>
                      <a:r>
                        <a:rPr lang="en-US" sz="1300" b="1" dirty="0">
                          <a:latin typeface="+mn-lt"/>
                        </a:rPr>
                        <a:t>About the tool:</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The SSWM Toolbox is the most extensive collection of knowledge around sustainable sanitation and water management. It compiles thousands of “best of“ instruments – be that technologies, methodologies, </a:t>
                      </a:r>
                      <a:r>
                        <a:rPr lang="en-US" sz="1300" b="0" dirty="0" err="1"/>
                        <a:t>behavioural</a:t>
                      </a:r>
                      <a:r>
                        <a:rPr lang="en-US" sz="1300" b="0" dirty="0"/>
                        <a:t> change approaches or planning tools – geared to </a:t>
                      </a:r>
                      <a:r>
                        <a:rPr lang="en-US" sz="1300" b="0" dirty="0" err="1"/>
                        <a:t>optimise</a:t>
                      </a:r>
                      <a:r>
                        <a:rPr lang="en-US" sz="1300" b="0" dirty="0"/>
                        <a:t> sanitation and water management intervention at local level all curated in an easy-to-understand yet comprehensive way.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300" b="1" dirty="0">
                          <a:latin typeface="+mn-lt"/>
                        </a:rPr>
                        <a:t>Developed by:</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hlinkClick r:id="rId2"/>
                        </a:rPr>
                        <a:t>Seecon</a:t>
                      </a:r>
                      <a:r>
                        <a:rPr lang="en-US" sz="1300" b="0" dirty="0">
                          <a:latin typeface="+mn-lt"/>
                        </a:rPr>
                        <a:t> in collaboration with partner </a:t>
                      </a:r>
                      <a:r>
                        <a:rPr lang="en-US" sz="1300" b="0" dirty="0" err="1">
                          <a:latin typeface="+mn-lt"/>
                        </a:rPr>
                        <a:t>organisations</a:t>
                      </a:r>
                      <a:endParaRPr lang="en-US"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300" b="1" dirty="0">
                          <a:latin typeface="+mn-lt"/>
                        </a:rPr>
                        <a:t>Year of development: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2018</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300" b="1" dirty="0">
                          <a:latin typeface="+mn-lt"/>
                        </a:rPr>
                        <a:t>Tool format: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Web-based </a:t>
                      </a:r>
                      <a:r>
                        <a:rPr lang="en-US" sz="1300" b="0" dirty="0">
                          <a:latin typeface="+mn-lt"/>
                          <a:hlinkClick r:id="rId3"/>
                        </a:rPr>
                        <a:t>tool platform</a:t>
                      </a:r>
                      <a:r>
                        <a:rPr lang="en-US" sz="1300" b="0" dirty="0">
                          <a:latin typeface="+mn-lt"/>
                        </a:rPr>
                        <a:t> available for free</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300" b="1" dirty="0">
                          <a:latin typeface="+mn-lt"/>
                        </a:rPr>
                        <a:t>Waste streams covered:</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300" b="0" dirty="0">
                          <a:latin typeface="+mn-lt"/>
                        </a:rPr>
                        <a:t>Water and Wastewater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300" b="1" dirty="0">
                          <a:latin typeface="+mn-lt"/>
                        </a:rPr>
                        <a:t>Value chain segment: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User interface, collection and conveyance, treatment, disposal and reuse</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300" b="1" dirty="0">
                          <a:latin typeface="+mn-lt"/>
                        </a:rPr>
                        <a:t>Primary users:</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Sanitation practitioners, policymakers, and donors</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300" b="1" dirty="0">
                          <a:latin typeface="+mn-lt"/>
                        </a:rPr>
                        <a:t>Data requirements:</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Not applicable</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graphicFrame>
        <p:nvGraphicFramePr>
          <p:cNvPr id="2" name="Table 7">
            <a:extLst>
              <a:ext uri="{FF2B5EF4-FFF2-40B4-BE49-F238E27FC236}">
                <a16:creationId xmlns:a16="http://schemas.microsoft.com/office/drawing/2014/main" id="{B1ACC049-994D-386E-F224-36B319EE6370}"/>
              </a:ext>
            </a:extLst>
          </p:cNvPr>
          <p:cNvGraphicFramePr>
            <a:graphicFrameLocks noGrp="1"/>
          </p:cNvGraphicFramePr>
          <p:nvPr/>
        </p:nvGraphicFramePr>
        <p:xfrm>
          <a:off x="142503" y="3902136"/>
          <a:ext cx="11946576" cy="2949130"/>
        </p:xfrm>
        <a:graphic>
          <a:graphicData uri="http://schemas.openxmlformats.org/drawingml/2006/table">
            <a:tbl>
              <a:tblPr firstRow="1" bandRow="1">
                <a:tableStyleId>{616DA210-FB5B-4158-B5E0-FEB733F419BA}</a:tableStyleId>
              </a:tblPr>
              <a:tblGrid>
                <a:gridCol w="2335610">
                  <a:extLst>
                    <a:ext uri="{9D8B030D-6E8A-4147-A177-3AD203B41FA5}">
                      <a16:colId xmlns:a16="http://schemas.microsoft.com/office/drawing/2014/main" val="603931931"/>
                    </a:ext>
                  </a:extLst>
                </a:gridCol>
                <a:gridCol w="9610966">
                  <a:extLst>
                    <a:ext uri="{9D8B030D-6E8A-4147-A177-3AD203B41FA5}">
                      <a16:colId xmlns:a16="http://schemas.microsoft.com/office/drawing/2014/main" val="460663066"/>
                    </a:ext>
                  </a:extLst>
                </a:gridCol>
              </a:tblGrid>
              <a:tr h="274365">
                <a:tc>
                  <a:txBody>
                    <a:bodyPr/>
                    <a:lstStyle/>
                    <a:p>
                      <a:r>
                        <a:rPr lang="en-US" sz="1300" b="1" dirty="0">
                          <a:latin typeface="+mn-lt"/>
                        </a:rPr>
                        <a:t>About the tool:</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t>This tool is designed for cities, governments, plantations and factories to assess the benefits of implementing circular sanitation by calculating the potential amount of fuel, fertilizer, feed or water produced from the Toilet Resources of a community. After the initial calculation, select a specific product to be connected to entrepreneurs producing the product.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300" b="1" dirty="0">
                          <a:latin typeface="+mn-lt"/>
                        </a:rPr>
                        <a:t>Developed by:</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Toilet Board Coalition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300" b="1" dirty="0">
                          <a:latin typeface="+mn-lt"/>
                        </a:rPr>
                        <a:t>Year of development: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latin typeface="+mn-lt"/>
                        </a:rPr>
                        <a:t>2019</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300" b="1" dirty="0">
                          <a:latin typeface="+mn-lt"/>
                        </a:rPr>
                        <a:t>Tool format: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Web-based tool, available online for free. Click </a:t>
                      </a:r>
                      <a:r>
                        <a:rPr lang="en-US" sz="1300" b="0" dirty="0">
                          <a:latin typeface="+mn-lt"/>
                          <a:hlinkClick r:id="rId4"/>
                        </a:rPr>
                        <a:t>here</a:t>
                      </a:r>
                      <a:r>
                        <a:rPr lang="en-US" sz="1300" b="0" dirty="0">
                          <a:latin typeface="+mn-lt"/>
                        </a:rPr>
                        <a:t>.</a:t>
                      </a:r>
                      <a:endParaRPr lang="en-IN" sz="13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300" b="1" dirty="0">
                          <a:latin typeface="+mn-lt"/>
                        </a:rPr>
                        <a:t>Waste streams covered:</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300" b="0" dirty="0">
                          <a:latin typeface="+mn-lt"/>
                        </a:rPr>
                        <a:t>Blackwater (Excreta)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300" b="1" dirty="0">
                          <a:latin typeface="+mn-lt"/>
                        </a:rPr>
                        <a:t>Value chain segment:</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300" b="0" dirty="0">
                          <a:latin typeface="+mn-lt"/>
                        </a:rPr>
                        <a:t>Reuse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300" b="1" dirty="0">
                          <a:latin typeface="+mn-lt"/>
                        </a:rPr>
                        <a:t>Primary users:</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b="0" dirty="0">
                          <a:latin typeface="+mn-lt"/>
                        </a:rPr>
                        <a:t>WASH practitioners</a:t>
                      </a:r>
                      <a:endParaRPr lang="en-IN" sz="13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300" b="1" dirty="0">
                          <a:latin typeface="+mn-lt"/>
                        </a:rPr>
                        <a:t>Data requirements:</a:t>
                      </a:r>
                      <a:endParaRPr lang="en-IN" sz="13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300" dirty="0"/>
                        <a:t>Amount of people living within a community/city, the time period one would like to calculate for, and  user behaviour – community uses toilet paper (Wipe) or water (Wash).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sp>
        <p:nvSpPr>
          <p:cNvPr id="3" name="Title 1">
            <a:extLst>
              <a:ext uri="{FF2B5EF4-FFF2-40B4-BE49-F238E27FC236}">
                <a16:creationId xmlns:a16="http://schemas.microsoft.com/office/drawing/2014/main" id="{FF0EDE6A-C01E-8F57-790E-0522D390B26C}"/>
              </a:ext>
            </a:extLst>
          </p:cNvPr>
          <p:cNvSpPr txBox="1">
            <a:spLocks/>
          </p:cNvSpPr>
          <p:nvPr/>
        </p:nvSpPr>
        <p:spPr>
          <a:xfrm>
            <a:off x="142503" y="3339054"/>
            <a:ext cx="11804074" cy="748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2900" dirty="0"/>
              <a:t>Toilet Resource Calculator</a:t>
            </a:r>
          </a:p>
        </p:txBody>
      </p:sp>
    </p:spTree>
    <p:extLst>
      <p:ext uri="{BB962C8B-B14F-4D97-AF65-F5344CB8AC3E}">
        <p14:creationId xmlns:p14="http://schemas.microsoft.com/office/powerpoint/2010/main" val="3673870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B6E9D-0E64-D026-3EA5-94C37C5E9B84}"/>
              </a:ext>
            </a:extLst>
          </p:cNvPr>
          <p:cNvSpPr>
            <a:spLocks noGrp="1"/>
          </p:cNvSpPr>
          <p:nvPr>
            <p:ph type="title"/>
          </p:nvPr>
        </p:nvSpPr>
        <p:spPr/>
        <p:txBody>
          <a:bodyPr/>
          <a:lstStyle/>
          <a:p>
            <a:r>
              <a:rPr lang="en-US" dirty="0"/>
              <a:t>Purpose of this deck</a:t>
            </a:r>
            <a:endParaRPr lang="en-IN" dirty="0"/>
          </a:p>
        </p:txBody>
      </p:sp>
      <p:sp>
        <p:nvSpPr>
          <p:cNvPr id="3" name="Content Placeholder 2">
            <a:extLst>
              <a:ext uri="{FF2B5EF4-FFF2-40B4-BE49-F238E27FC236}">
                <a16:creationId xmlns:a16="http://schemas.microsoft.com/office/drawing/2014/main" id="{3CF2E5AC-30CA-E476-2D7E-E6F5BD7DF98E}"/>
              </a:ext>
            </a:extLst>
          </p:cNvPr>
          <p:cNvSpPr>
            <a:spLocks noGrp="1"/>
          </p:cNvSpPr>
          <p:nvPr>
            <p:ph idx="1"/>
          </p:nvPr>
        </p:nvSpPr>
        <p:spPr>
          <a:xfrm>
            <a:off x="838200" y="1551788"/>
            <a:ext cx="10515600" cy="4933990"/>
          </a:xfrm>
        </p:spPr>
        <p:txBody>
          <a:bodyPr vert="horz" lIns="91440" tIns="45720" rIns="91440" bIns="45720" rtlCol="0" anchor="t">
            <a:noAutofit/>
          </a:bodyPr>
          <a:lstStyle/>
          <a:p>
            <a:pPr algn="just"/>
            <a:r>
              <a:rPr lang="en-US" sz="2200" dirty="0"/>
              <a:t>Plenty of decision support tools (DSTs) exist in public domain, often leading to confusion among decision makers on which tool to use for assessment, planning or monitoring.</a:t>
            </a:r>
            <a:endParaRPr lang="en-US" sz="2200" dirty="0">
              <a:ea typeface="Lato"/>
              <a:cs typeface="Lato"/>
            </a:endParaRPr>
          </a:p>
          <a:p>
            <a:pPr algn="just"/>
            <a:r>
              <a:rPr lang="en-US" sz="2200" dirty="0"/>
              <a:t>This deck compiles all publicly available decision support tools that aid assessment and planning for safely managed sanitation. </a:t>
            </a:r>
          </a:p>
          <a:p>
            <a:pPr algn="just"/>
            <a:r>
              <a:rPr lang="en-US" sz="2200" dirty="0"/>
              <a:t>It provides an overview of the tools, with key information for each to guide readers to select relevant </a:t>
            </a:r>
            <a:r>
              <a:rPr lang="en-US" sz="2200"/>
              <a:t>tools and</a:t>
            </a:r>
            <a:r>
              <a:rPr lang="en-US" sz="2200" dirty="0"/>
              <a:t> includes links to the tool and supporting reading materials/case studies.</a:t>
            </a:r>
          </a:p>
          <a:p>
            <a:pPr algn="just"/>
            <a:r>
              <a:rPr lang="en-US" sz="2200" dirty="0">
                <a:solidFill>
                  <a:srgbClr val="2C2F71"/>
                </a:solidFill>
              </a:rPr>
              <a:t> Key inclusion considerations for tools in this review:</a:t>
            </a:r>
          </a:p>
          <a:p>
            <a:pPr marL="614680" indent="-342900" algn="just">
              <a:buFont typeface="Courier New" panose="020B0604020202020204" pitchFamily="34" charset="0"/>
              <a:buChar char="o"/>
            </a:pPr>
            <a:r>
              <a:rPr lang="en-US" sz="2200" dirty="0">
                <a:solidFill>
                  <a:srgbClr val="2C2F71"/>
                </a:solidFill>
              </a:rPr>
              <a:t>Initial list of tools screened from literature review (</a:t>
            </a:r>
            <a:r>
              <a:rPr lang="en-US" sz="2200" dirty="0">
                <a:solidFill>
                  <a:srgbClr val="2C2F71"/>
                </a:solidFill>
                <a:hlinkClick r:id="rId3">
                  <a:extLst>
                    <a:ext uri="{A12FA001-AC4F-418D-AE19-62706E023703}">
                      <ahyp:hlinkClr xmlns:ahyp="http://schemas.microsoft.com/office/drawing/2018/hyperlinkcolor" val="tx"/>
                    </a:ext>
                  </a:extLst>
                </a:hlinkClick>
              </a:rPr>
              <a:t>publication 1</a:t>
            </a:r>
            <a:r>
              <a:rPr lang="en-US" sz="2200" dirty="0">
                <a:solidFill>
                  <a:srgbClr val="2C2F71"/>
                </a:solidFill>
              </a:rPr>
              <a:t>, </a:t>
            </a:r>
            <a:r>
              <a:rPr lang="en-US" sz="2200" dirty="0">
                <a:solidFill>
                  <a:srgbClr val="2C2F71"/>
                </a:solidFill>
                <a:hlinkClick r:id="rId4">
                  <a:extLst>
                    <a:ext uri="{A12FA001-AC4F-418D-AE19-62706E023703}">
                      <ahyp:hlinkClr xmlns:ahyp="http://schemas.microsoft.com/office/drawing/2018/hyperlinkcolor" val="tx"/>
                    </a:ext>
                  </a:extLst>
                </a:hlinkClick>
              </a:rPr>
              <a:t>publication 2</a:t>
            </a:r>
            <a:r>
              <a:rPr lang="en-US" sz="2200" dirty="0">
                <a:solidFill>
                  <a:srgbClr val="2C2F71"/>
                </a:solidFill>
              </a:rPr>
              <a:t>)</a:t>
            </a:r>
            <a:endParaRPr lang="en-US" sz="2200" dirty="0">
              <a:solidFill>
                <a:srgbClr val="2C2F71"/>
              </a:solidFill>
              <a:ea typeface="Lato"/>
              <a:cs typeface="Lato"/>
            </a:endParaRPr>
          </a:p>
          <a:p>
            <a:pPr marL="614680" indent="-342900" algn="just">
              <a:buFont typeface="Courier New" panose="020B0604020202020204" pitchFamily="34" charset="0"/>
              <a:buChar char="o"/>
            </a:pPr>
            <a:r>
              <a:rPr lang="en-US" sz="2200" dirty="0">
                <a:solidFill>
                  <a:srgbClr val="2C2F71"/>
                </a:solidFill>
              </a:rPr>
              <a:t>Only tools for wastewater management are considered i.e. those for solid waste management or water supply are excluded.</a:t>
            </a:r>
            <a:endParaRPr lang="en-US" sz="2200" dirty="0">
              <a:solidFill>
                <a:srgbClr val="2C2F71"/>
              </a:solidFill>
              <a:ea typeface="Lato"/>
              <a:cs typeface="Lato"/>
            </a:endParaRPr>
          </a:p>
          <a:p>
            <a:pPr marL="614680" indent="-342900" algn="just">
              <a:buFont typeface="Courier New" panose="020B0604020202020204" pitchFamily="34" charset="0"/>
              <a:buChar char="o"/>
            </a:pPr>
            <a:r>
              <a:rPr lang="en-US" sz="2200" dirty="0">
                <a:solidFill>
                  <a:srgbClr val="2C2F71"/>
                </a:solidFill>
              </a:rPr>
              <a:t>Tools in the form of an ‘approach’ are not included.</a:t>
            </a:r>
            <a:endParaRPr lang="en-US" sz="2200" dirty="0">
              <a:ea typeface="Lato"/>
              <a:cs typeface="Lato"/>
            </a:endParaRPr>
          </a:p>
        </p:txBody>
      </p:sp>
    </p:spTree>
    <p:extLst>
      <p:ext uri="{BB962C8B-B14F-4D97-AF65-F5344CB8AC3E}">
        <p14:creationId xmlns:p14="http://schemas.microsoft.com/office/powerpoint/2010/main" val="814051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ECAM</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262158895"/>
              </p:ext>
            </p:extLst>
          </p:nvPr>
        </p:nvGraphicFramePr>
        <p:xfrm>
          <a:off x="102919" y="817666"/>
          <a:ext cx="6602681" cy="3749040"/>
        </p:xfrm>
        <a:graphic>
          <a:graphicData uri="http://schemas.openxmlformats.org/drawingml/2006/table">
            <a:tbl>
              <a:tblPr firstRow="1" bandRow="1">
                <a:tableStyleId>{616DA210-FB5B-4158-B5E0-FEB733F419BA}</a:tableStyleId>
              </a:tblPr>
              <a:tblGrid>
                <a:gridCol w="1254857">
                  <a:extLst>
                    <a:ext uri="{9D8B030D-6E8A-4147-A177-3AD203B41FA5}">
                      <a16:colId xmlns:a16="http://schemas.microsoft.com/office/drawing/2014/main" val="603931931"/>
                    </a:ext>
                  </a:extLst>
                </a:gridCol>
                <a:gridCol w="5347824">
                  <a:extLst>
                    <a:ext uri="{9D8B030D-6E8A-4147-A177-3AD203B41FA5}">
                      <a16:colId xmlns:a16="http://schemas.microsoft.com/office/drawing/2014/main" val="460663066"/>
                    </a:ext>
                  </a:extLst>
                </a:gridCol>
              </a:tblGrid>
              <a:tr h="606051">
                <a:tc>
                  <a:txBody>
                    <a:bodyPr/>
                    <a:lstStyle/>
                    <a:p>
                      <a:r>
                        <a:rPr lang="en-US" sz="1400" b="1" dirty="0">
                          <a:latin typeface="+mn-lt"/>
                        </a:rPr>
                        <a:t>Developed by:</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Deutsche Gesellschaft für Internationale </a:t>
                      </a:r>
                      <a:r>
                        <a:rPr lang="en-IN" sz="1400" b="0" dirty="0" err="1">
                          <a:latin typeface="+mn-lt"/>
                        </a:rPr>
                        <a:t>Zusammenarbeit</a:t>
                      </a:r>
                      <a:r>
                        <a:rPr lang="en-IN" sz="1400" b="0" dirty="0">
                          <a:latin typeface="+mn-lt"/>
                        </a:rPr>
                        <a:t> (GIZ), International Water Association and The Catalan Institute for Water Research (ICRA)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429286">
                <a:tc>
                  <a:txBody>
                    <a:bodyPr/>
                    <a:lstStyle/>
                    <a:p>
                      <a:r>
                        <a:rPr lang="en-US" sz="1400" b="1" dirty="0">
                          <a:latin typeface="+mn-lt"/>
                        </a:rPr>
                        <a:t>Year of development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2017</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52521">
                <a:tc>
                  <a:txBody>
                    <a:bodyPr/>
                    <a:lstStyle/>
                    <a:p>
                      <a:r>
                        <a:rPr lang="en-US" sz="1400" b="1" dirty="0">
                          <a:latin typeface="+mn-lt"/>
                        </a:rPr>
                        <a:t>Tool format: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Online tool can be accessed from here</a:t>
                      </a:r>
                      <a:r>
                        <a:rPr lang="en-IN" sz="1400" b="0" dirty="0">
                          <a:latin typeface="+mn-lt"/>
                        </a:rPr>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429286">
                <a:tc>
                  <a:txBody>
                    <a:bodyPr/>
                    <a:lstStyle/>
                    <a:p>
                      <a:r>
                        <a:rPr lang="en-US" sz="1400" b="1" dirty="0">
                          <a:latin typeface="+mn-lt"/>
                        </a:rPr>
                        <a:t>Waste streams covered:</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 (Sewage sludge; Faecal sludge; Urine; </a:t>
                      </a:r>
                      <a:r>
                        <a:rPr lang="en-US" sz="1400" b="0" dirty="0" err="1">
                          <a:latin typeface="+mn-lt"/>
                        </a:rPr>
                        <a:t>Faeces</a:t>
                      </a:r>
                      <a:r>
                        <a:rPr lang="en-US" sz="1400" b="0" dirty="0">
                          <a:latin typeface="+mn-lt"/>
                        </a:rPr>
                        <a:t>)</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29286">
                <a:tc>
                  <a:txBody>
                    <a:bodyPr/>
                    <a:lstStyle/>
                    <a:p>
                      <a:r>
                        <a:rPr lang="en-US" sz="1400" b="1" dirty="0">
                          <a:latin typeface="+mn-lt"/>
                        </a:rPr>
                        <a:t>Value chain segment: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Collection and Conveyance, Treatment and Disposal</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606051">
                <a:tc>
                  <a:txBody>
                    <a:bodyPr/>
                    <a:lstStyle/>
                    <a:p>
                      <a:r>
                        <a:rPr lang="en-US" sz="1400" b="1" dirty="0">
                          <a:latin typeface="+mn-lt"/>
                        </a:rPr>
                        <a:t>Primary users:</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ECAM is meant for water and wastewater utility managers, technicians, consultants, climate change experts, academics and policy makers working on issues regarding water, energy and climate change.</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4788289"/>
            <a:ext cx="6602681" cy="1985159"/>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Energy Performance and Carbon Emissions Assessment and Monitoring (ECAM) Tool assesses greenhouse gas emissions and energy consumption or intensity of the urban water cycle that are within the operational boundaries of water and wastewater companies to highlight emission reduction opportunities and prepare these utilities for future reporting needs on climate mitigation. More details can be found </a:t>
            </a:r>
            <a:r>
              <a:rPr lang="en-US" sz="1400" dirty="0">
                <a:hlinkClick r:id="rId3"/>
              </a:rPr>
              <a:t>here</a:t>
            </a:r>
            <a:r>
              <a:rPr lang="en-US" sz="1400" dirty="0"/>
              <a:t>.</a:t>
            </a:r>
            <a:endParaRPr lang="en-US" sz="1400" b="1" dirty="0"/>
          </a:p>
          <a:p>
            <a:pPr algn="just">
              <a:lnSpc>
                <a:spcPct val="90000"/>
              </a:lnSpc>
              <a:spcAft>
                <a:spcPts val="600"/>
              </a:spcAft>
            </a:pPr>
            <a:r>
              <a:rPr lang="en-US" sz="300" b="1" dirty="0"/>
              <a:t> </a:t>
            </a:r>
            <a:endParaRPr lang="en-US" sz="100" b="1" dirty="0"/>
          </a:p>
          <a:p>
            <a:pPr algn="just">
              <a:lnSpc>
                <a:spcPct val="90000"/>
              </a:lnSpc>
              <a:spcAft>
                <a:spcPts val="600"/>
              </a:spcAft>
            </a:pPr>
            <a:r>
              <a:rPr lang="en-US" sz="1400" b="1" dirty="0"/>
              <a:t>Case Studies: </a:t>
            </a:r>
            <a:r>
              <a:rPr lang="en-US" sz="1400" dirty="0"/>
              <a:t>Click </a:t>
            </a:r>
            <a:r>
              <a:rPr lang="en-US" sz="1400" dirty="0">
                <a:hlinkClick r:id="rId3"/>
              </a:rPr>
              <a:t>here</a:t>
            </a:r>
            <a:r>
              <a:rPr lang="en-US" sz="1400" dirty="0"/>
              <a:t>.</a:t>
            </a:r>
          </a:p>
        </p:txBody>
      </p:sp>
      <p:sp>
        <p:nvSpPr>
          <p:cNvPr id="9" name="TextBox 8">
            <a:extLst>
              <a:ext uri="{FF2B5EF4-FFF2-40B4-BE49-F238E27FC236}">
                <a16:creationId xmlns:a16="http://schemas.microsoft.com/office/drawing/2014/main" id="{CEF0B22C-C228-B74D-4D51-F697F0103B41}"/>
              </a:ext>
            </a:extLst>
          </p:cNvPr>
          <p:cNvSpPr txBox="1"/>
          <p:nvPr/>
        </p:nvSpPr>
        <p:spPr>
          <a:xfrm>
            <a:off x="6848105" y="4100780"/>
            <a:ext cx="5240976" cy="2462213"/>
          </a:xfrm>
          <a:prstGeom prst="rect">
            <a:avLst/>
          </a:prstGeom>
          <a:noFill/>
        </p:spPr>
        <p:txBody>
          <a:bodyPr wrap="square">
            <a:spAutoFit/>
          </a:bodyPr>
          <a:lstStyle/>
          <a:p>
            <a:r>
              <a:rPr lang="en-US" sz="1400" b="1" dirty="0"/>
              <a:t>Data Requirements: </a:t>
            </a:r>
          </a:p>
          <a:p>
            <a:pPr algn="just"/>
            <a:r>
              <a:rPr lang="en-US" sz="1400" dirty="0"/>
              <a:t>Fuel type, Pump type, Pump size, EFCH4 for type of water body/sewer/treatment, type of onsite treatment, N2O EF plants, WW treatment organics removal fractions (</a:t>
            </a:r>
            <a:r>
              <a:rPr lang="en-US" sz="1400" dirty="0" err="1"/>
              <a:t>centralised</a:t>
            </a:r>
            <a:r>
              <a:rPr lang="en-US" sz="1400" dirty="0"/>
              <a:t> and onsite), sludge characteristics in each stage of the treatment process, type of sludge disposed, type of faecal sludge, type of landfill, soil type, type of containment. </a:t>
            </a:r>
          </a:p>
          <a:p>
            <a:pPr algn="just"/>
            <a:endParaRPr lang="en-US" sz="1400" b="1" dirty="0"/>
          </a:p>
          <a:p>
            <a:r>
              <a:rPr lang="en-US" sz="1400" b="1" dirty="0"/>
              <a:t>Training Resources:</a:t>
            </a:r>
          </a:p>
          <a:p>
            <a:pPr marL="342900" indent="-342900">
              <a:buFont typeface="+mj-lt"/>
              <a:buAutoNum type="arabicPeriod"/>
            </a:pPr>
            <a:r>
              <a:rPr lang="en-US" sz="1400" dirty="0">
                <a:hlinkClick r:id="rId4"/>
              </a:rPr>
              <a:t>Methodology guide</a:t>
            </a:r>
            <a:endParaRPr lang="en-US" sz="1400" dirty="0"/>
          </a:p>
          <a:p>
            <a:pPr marL="342900" indent="-342900">
              <a:buFont typeface="+mj-lt"/>
              <a:buAutoNum type="arabicPeriod"/>
            </a:pPr>
            <a:r>
              <a:rPr lang="en-US" sz="1400" dirty="0">
                <a:hlinkClick r:id="rId5"/>
              </a:rPr>
              <a:t>User Manual</a:t>
            </a:r>
            <a:endParaRPr lang="en-US" sz="1400" dirty="0"/>
          </a:p>
        </p:txBody>
      </p:sp>
      <p:pic>
        <p:nvPicPr>
          <p:cNvPr id="3" name="Picture 2">
            <a:extLst>
              <a:ext uri="{FF2B5EF4-FFF2-40B4-BE49-F238E27FC236}">
                <a16:creationId xmlns:a16="http://schemas.microsoft.com/office/drawing/2014/main" id="{8F5266D9-CF78-E35D-68AB-59835EA2243E}"/>
              </a:ext>
            </a:extLst>
          </p:cNvPr>
          <p:cNvPicPr>
            <a:picLocks noChangeAspect="1"/>
          </p:cNvPicPr>
          <p:nvPr/>
        </p:nvPicPr>
        <p:blipFill rotWithShape="1">
          <a:blip r:embed="rId6">
            <a:extLst>
              <a:ext uri="{28A0092B-C50C-407E-A947-70E740481C1C}">
                <a14:useLocalDpi xmlns:a14="http://schemas.microsoft.com/office/drawing/2010/main" val="0"/>
              </a:ext>
            </a:extLst>
          </a:blip>
          <a:srcRect l="11745" t="23260" r="13855" b="5702"/>
          <a:stretch/>
        </p:blipFill>
        <p:spPr>
          <a:xfrm>
            <a:off x="6848105" y="897164"/>
            <a:ext cx="5240976" cy="2814866"/>
          </a:xfrm>
          <a:prstGeom prst="rect">
            <a:avLst/>
          </a:prstGeom>
        </p:spPr>
      </p:pic>
    </p:spTree>
    <p:extLst>
      <p:ext uri="{BB962C8B-B14F-4D97-AF65-F5344CB8AC3E}">
        <p14:creationId xmlns:p14="http://schemas.microsoft.com/office/powerpoint/2010/main" val="342187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Sanitech</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61257" y="1024494"/>
          <a:ext cx="11485266" cy="2396494"/>
        </p:xfrm>
        <a:graphic>
          <a:graphicData uri="http://schemas.openxmlformats.org/drawingml/2006/table">
            <a:tbl>
              <a:tblPr firstRow="1" bandRow="1">
                <a:tableStyleId>{616DA210-FB5B-4158-B5E0-FEB733F419BA}</a:tableStyleId>
              </a:tblPr>
              <a:tblGrid>
                <a:gridCol w="4758269">
                  <a:extLst>
                    <a:ext uri="{9D8B030D-6E8A-4147-A177-3AD203B41FA5}">
                      <a16:colId xmlns:a16="http://schemas.microsoft.com/office/drawing/2014/main" val="603931931"/>
                    </a:ext>
                  </a:extLst>
                </a:gridCol>
                <a:gridCol w="6726997">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CSTEP</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2015</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2"/>
                        </a:rPr>
                        <a:t>Web-based tool, available online for free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Faecal Sludge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Containment, Collection and Conveyance, Treatment and Disposal.</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Gov. stakeholders and development sector partners (technical assistance partners to Gov. including consultants, NGOs, Academics, etc.).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635827"/>
            <a:ext cx="5807073" cy="1720471"/>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It is a decision support tool that will help cities in India to provide cost-effective and sustainable sanitation options for all, especially the urban poor, through an integrated framework for assessment of different sanitation options. The tool is envisioned to provide stakeholders information and knowledge of existing and new technologies in a manner that allows them to compare options, assess cost/benefits and make informed decisions.</a:t>
            </a:r>
          </a:p>
        </p:txBody>
      </p:sp>
      <p:sp>
        <p:nvSpPr>
          <p:cNvPr id="9" name="TextBox 8">
            <a:extLst>
              <a:ext uri="{FF2B5EF4-FFF2-40B4-BE49-F238E27FC236}">
                <a16:creationId xmlns:a16="http://schemas.microsoft.com/office/drawing/2014/main" id="{CEF0B22C-C228-B74D-4D51-F697F0103B41}"/>
              </a:ext>
            </a:extLst>
          </p:cNvPr>
          <p:cNvSpPr txBox="1"/>
          <p:nvPr/>
        </p:nvSpPr>
        <p:spPr>
          <a:xfrm>
            <a:off x="6069204" y="3622175"/>
            <a:ext cx="5807073" cy="2462213"/>
          </a:xfrm>
          <a:prstGeom prst="rect">
            <a:avLst/>
          </a:prstGeom>
          <a:noFill/>
        </p:spPr>
        <p:txBody>
          <a:bodyPr wrap="square">
            <a:spAutoFit/>
          </a:bodyPr>
          <a:lstStyle/>
          <a:p>
            <a:r>
              <a:rPr lang="en-US" sz="1400" b="1" dirty="0"/>
              <a:t>Data Requirements: </a:t>
            </a:r>
          </a:p>
          <a:p>
            <a:r>
              <a:rPr lang="en-US" sz="1400" dirty="0"/>
              <a:t>Capital and Operational Expenditure, Land requirement, Groundwater level constraint, Soil type suitable for each sanitation technological option.</a:t>
            </a:r>
          </a:p>
          <a:p>
            <a:endParaRPr lang="en-US" sz="1400" dirty="0"/>
          </a:p>
          <a:p>
            <a:r>
              <a:rPr lang="en-US" sz="1400" b="1" dirty="0"/>
              <a:t>Training Resources:</a:t>
            </a:r>
          </a:p>
          <a:p>
            <a:pPr marL="342900" indent="-342900">
              <a:buFont typeface="+mj-lt"/>
              <a:buAutoNum type="arabicPeriod"/>
            </a:pPr>
            <a:r>
              <a:rPr lang="en-US" sz="1400" b="0" i="0" dirty="0">
                <a:solidFill>
                  <a:srgbClr val="000000"/>
                </a:solidFill>
                <a:effectLst/>
                <a:latin typeface="Times New Roman" panose="02020603050405020304" pitchFamily="18" charset="0"/>
                <a:hlinkClick r:id="rId3"/>
              </a:rPr>
              <a:t>Compendium of technology options</a:t>
            </a:r>
            <a:endParaRPr lang="en-US" sz="1400" b="0" i="0" dirty="0">
              <a:solidFill>
                <a:srgbClr val="000000"/>
              </a:solidFill>
              <a:effectLst/>
              <a:latin typeface="Times New Roman" panose="02020603050405020304" pitchFamily="18" charset="0"/>
            </a:endParaRPr>
          </a:p>
          <a:p>
            <a:pPr marL="342900" indent="-342900">
              <a:buFont typeface="+mj-lt"/>
              <a:buAutoNum type="arabicPeriod"/>
            </a:pPr>
            <a:r>
              <a:rPr lang="en-US" sz="1400" dirty="0">
                <a:solidFill>
                  <a:srgbClr val="000000"/>
                </a:solidFill>
                <a:latin typeface="Times New Roman" panose="02020603050405020304" pitchFamily="18" charset="0"/>
                <a:hlinkClick r:id="rId4"/>
              </a:rPr>
              <a:t>SaniTech Manual</a:t>
            </a:r>
            <a:endParaRPr lang="en-IN" sz="1400" b="0" i="0" dirty="0">
              <a:solidFill>
                <a:srgbClr val="000000"/>
              </a:solidFill>
              <a:effectLst/>
              <a:latin typeface="Times New Roman" panose="02020603050405020304" pitchFamily="18" charset="0"/>
            </a:endParaRPr>
          </a:p>
          <a:p>
            <a:pPr algn="ctr"/>
            <a:br>
              <a:rPr lang="en-IN" sz="1400" b="0" i="0" dirty="0">
                <a:solidFill>
                  <a:srgbClr val="000000"/>
                </a:solidFill>
                <a:effectLst/>
                <a:latin typeface="Times New Roman" panose="02020603050405020304" pitchFamily="18" charset="0"/>
              </a:rPr>
            </a:br>
            <a:endParaRPr lang="en-IN" sz="1400" b="0" i="0" dirty="0">
              <a:solidFill>
                <a:srgbClr val="000000"/>
              </a:solidFill>
              <a:effectLst/>
              <a:latin typeface="Times New Roman" panose="02020603050405020304" pitchFamily="18" charset="0"/>
            </a:endParaRPr>
          </a:p>
          <a:p>
            <a:pPr algn="ctr"/>
            <a:r>
              <a:rPr lang="en-IN" sz="1400" b="0" i="0" dirty="0">
                <a:solidFill>
                  <a:srgbClr val="000000"/>
                </a:solidFill>
                <a:effectLst/>
                <a:latin typeface="Times New Roman" panose="02020603050405020304" pitchFamily="18" charset="0"/>
              </a:rPr>
              <a:t>2. </a:t>
            </a:r>
            <a:endParaRPr lang="en-US" sz="1400" dirty="0"/>
          </a:p>
        </p:txBody>
      </p:sp>
    </p:spTree>
    <p:extLst>
      <p:ext uri="{BB962C8B-B14F-4D97-AF65-F5344CB8AC3E}">
        <p14:creationId xmlns:p14="http://schemas.microsoft.com/office/powerpoint/2010/main" val="151745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7"/>
            <a:ext cx="11946577" cy="1244549"/>
          </a:xfrm>
        </p:spPr>
        <p:txBody>
          <a:bodyPr>
            <a:normAutofit/>
          </a:bodyPr>
          <a:lstStyle/>
          <a:p>
            <a:r>
              <a:rPr lang="en-US" sz="4000" dirty="0"/>
              <a:t>Biogas Wastewater Assessment Technology Tool (</a:t>
            </a:r>
            <a:r>
              <a:rPr lang="en-US" sz="4000" dirty="0" err="1"/>
              <a:t>BioWATT</a:t>
            </a:r>
            <a:r>
              <a:rPr lang="en-US" sz="4000" dirty="0"/>
              <a:t>)</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83029" y="1351427"/>
          <a:ext cx="11463494" cy="2105838"/>
        </p:xfrm>
        <a:graphic>
          <a:graphicData uri="http://schemas.openxmlformats.org/drawingml/2006/table">
            <a:tbl>
              <a:tblPr firstRow="1" bandRow="1">
                <a:tableStyleId>{616DA210-FB5B-4158-B5E0-FEB733F419BA}</a:tableStyleId>
              </a:tblPr>
              <a:tblGrid>
                <a:gridCol w="2475875">
                  <a:extLst>
                    <a:ext uri="{9D8B030D-6E8A-4147-A177-3AD203B41FA5}">
                      <a16:colId xmlns:a16="http://schemas.microsoft.com/office/drawing/2014/main" val="603931931"/>
                    </a:ext>
                  </a:extLst>
                </a:gridCol>
                <a:gridCol w="8987619">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2"/>
                        </a:rPr>
                        <a:t>Global Methane Initiative (GMI) and World Bank</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04310">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2016</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Excel spreadsheet, </a:t>
                      </a:r>
                      <a:r>
                        <a:rPr lang="en-US" sz="1400" b="0" kern="1200" dirty="0">
                          <a:solidFill>
                            <a:schemeClr val="tx1"/>
                          </a:solidFill>
                          <a:latin typeface="+mn-lt"/>
                          <a:ea typeface="+mn-ea"/>
                          <a:cs typeface="+mn-cs"/>
                          <a:hlinkClick r:id="rId3"/>
                        </a:rPr>
                        <a:t>available online for free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334465">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i="0" kern="1200" dirty="0">
                          <a:solidFill>
                            <a:schemeClr val="tx1"/>
                          </a:solidFill>
                          <a:effectLst/>
                          <a:latin typeface="+mn-lt"/>
                          <a:ea typeface="+mn-ea"/>
                          <a:cs typeface="+mn-cs"/>
                        </a:rPr>
                        <a:t>Consultants and Researchers supporting government in decision making</a:t>
                      </a:r>
                      <a:endParaRPr lang="en-IN" sz="11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283029" y="3657601"/>
            <a:ext cx="5812971" cy="1991314"/>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Biogas Wastewater Assessment Technology Tool (</a:t>
            </a:r>
            <a:r>
              <a:rPr lang="en-US" sz="1400" dirty="0" err="1"/>
              <a:t>BioWATT</a:t>
            </a:r>
            <a:r>
              <a:rPr lang="en-US" sz="1400" dirty="0"/>
              <a:t>) provides a quick and preliminary assessment of wastewater-to-energy projects. Through </a:t>
            </a:r>
            <a:r>
              <a:rPr lang="en-US" sz="1400" dirty="0" err="1"/>
              <a:t>BioWATT</a:t>
            </a:r>
            <a:r>
              <a:rPr lang="en-US" sz="1400" dirty="0"/>
              <a:t>, users can receive a specific summary of their biogas production estimates for various wastewater-to-energy technologies, electricity generation potential from the produced biogas, greenhouse gas savings associated with biogas-generated electricity, and more.</a:t>
            </a:r>
          </a:p>
          <a:p>
            <a:pPr algn="just">
              <a:lnSpc>
                <a:spcPct val="90000"/>
              </a:lnSpc>
              <a:spcAft>
                <a:spcPts val="600"/>
              </a:spcAft>
            </a:pPr>
            <a:endParaRPr lang="en-US" sz="1400"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282009" y="3643948"/>
            <a:ext cx="5594268" cy="3108543"/>
          </a:xfrm>
          <a:prstGeom prst="rect">
            <a:avLst/>
          </a:prstGeom>
          <a:noFill/>
        </p:spPr>
        <p:txBody>
          <a:bodyPr wrap="square">
            <a:spAutoFit/>
          </a:bodyPr>
          <a:lstStyle/>
          <a:p>
            <a:r>
              <a:rPr lang="en-US" sz="1400" b="1" dirty="0"/>
              <a:t>Data Requirements: </a:t>
            </a:r>
          </a:p>
          <a:p>
            <a:r>
              <a:rPr lang="en-US" sz="1400" dirty="0"/>
              <a:t>Hydraulic load and inflow BOD concentration of WW entering treatment plant, Local GHG emissions for electricity generation, availability of UASB/anaerobic pond for collecting biogas, electricity tariff, sludge disposal unit cost, labor cost, etc.</a:t>
            </a:r>
          </a:p>
          <a:p>
            <a:endParaRPr lang="en-US" sz="1400" b="1" dirty="0"/>
          </a:p>
          <a:p>
            <a:r>
              <a:rPr lang="en-US" sz="1400" b="1" dirty="0"/>
              <a:t>Training Resources:</a:t>
            </a:r>
          </a:p>
          <a:p>
            <a:pPr marL="342900" indent="-342900">
              <a:buFont typeface="+mj-lt"/>
              <a:buAutoNum type="arabicPeriod"/>
            </a:pPr>
            <a:r>
              <a:rPr lang="en-US" sz="1400" dirty="0">
                <a:hlinkClick r:id="rId2"/>
              </a:rPr>
              <a:t>User Manual</a:t>
            </a:r>
            <a:endParaRPr lang="en-US" sz="1400" dirty="0"/>
          </a:p>
          <a:p>
            <a:pPr marL="342900" indent="-342900">
              <a:buFont typeface="+mj-lt"/>
              <a:buAutoNum type="arabicPeriod"/>
            </a:pPr>
            <a:endParaRPr lang="en-US" sz="1400" dirty="0"/>
          </a:p>
          <a:p>
            <a:pPr marL="342900" indent="-342900">
              <a:buFont typeface="+mj-lt"/>
              <a:buAutoNum type="arabicPeriod"/>
            </a:pPr>
            <a:r>
              <a:rPr lang="en-US" sz="1400" dirty="0">
                <a:hlinkClick r:id="rId4"/>
              </a:rPr>
              <a:t>User Guide</a:t>
            </a:r>
            <a:endParaRPr lang="en-US" sz="1400" dirty="0"/>
          </a:p>
          <a:p>
            <a:pPr marL="342900" indent="-342900">
              <a:buFont typeface="+mj-lt"/>
              <a:buAutoNum type="arabicPeriod"/>
            </a:pPr>
            <a:endParaRPr lang="en-US" sz="1400" dirty="0"/>
          </a:p>
          <a:p>
            <a:pPr marL="342900" indent="-342900">
              <a:buFont typeface="+mj-lt"/>
              <a:buAutoNum type="arabicPeriod"/>
            </a:pPr>
            <a:r>
              <a:rPr lang="en-US" sz="1400" dirty="0">
                <a:hlinkClick r:id="rId5"/>
              </a:rPr>
              <a:t>Biogas Wastewater Assessment Technology Tool (</a:t>
            </a:r>
            <a:r>
              <a:rPr lang="en-US" sz="1400" dirty="0" err="1">
                <a:hlinkClick r:id="rId5"/>
              </a:rPr>
              <a:t>BioWATT</a:t>
            </a:r>
            <a:r>
              <a:rPr lang="en-US" sz="1400" dirty="0">
                <a:hlinkClick r:id="rId5"/>
              </a:rPr>
              <a:t>) – Presentation</a:t>
            </a:r>
            <a:endParaRPr lang="en-US" sz="1400" dirty="0"/>
          </a:p>
          <a:p>
            <a:endParaRPr lang="en-US" sz="1400" b="1" dirty="0"/>
          </a:p>
        </p:txBody>
      </p:sp>
    </p:spTree>
    <p:extLst>
      <p:ext uri="{BB962C8B-B14F-4D97-AF65-F5344CB8AC3E}">
        <p14:creationId xmlns:p14="http://schemas.microsoft.com/office/powerpoint/2010/main" val="1077783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err="1"/>
              <a:t>EaseTech</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475454930"/>
              </p:ext>
            </p:extLst>
          </p:nvPr>
        </p:nvGraphicFramePr>
        <p:xfrm>
          <a:off x="142504" y="983592"/>
          <a:ext cx="11643603" cy="2289533"/>
        </p:xfrm>
        <a:graphic>
          <a:graphicData uri="http://schemas.openxmlformats.org/drawingml/2006/table">
            <a:tbl>
              <a:tblPr firstRow="1" bandRow="1">
                <a:tableStyleId>{616DA210-FB5B-4158-B5E0-FEB733F419BA}</a:tableStyleId>
              </a:tblPr>
              <a:tblGrid>
                <a:gridCol w="4823866">
                  <a:extLst>
                    <a:ext uri="{9D8B030D-6E8A-4147-A177-3AD203B41FA5}">
                      <a16:colId xmlns:a16="http://schemas.microsoft.com/office/drawing/2014/main" val="603931931"/>
                    </a:ext>
                  </a:extLst>
                </a:gridCol>
                <a:gridCol w="6819737">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Technical University of Denmark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2021</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Web-based tool, available via licensing </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r>
                        <a:rPr lang="en-US" sz="1400" b="0" kern="1200" dirty="0">
                          <a:solidFill>
                            <a:schemeClr val="tx1"/>
                          </a:solidFill>
                          <a:latin typeface="+mn-lt"/>
                          <a:ea typeface="+mn-ea"/>
                          <a:cs typeface="+mn-cs"/>
                        </a:rPr>
                        <a:t>Treatment </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Researchers, consultants, authorities as well as technology developers, but only after proper training in the use and interpretation of the model.</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428999"/>
            <a:ext cx="5807073" cy="2222147"/>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primary aim of EASETECH is to perform life cycle assessment (LCA) of complex systems handling heterogeneous material flows. EASETECH models resource use and recovery as well as environmental emissions associated with environmental management in a life-cycle context.</a:t>
            </a:r>
          </a:p>
          <a:p>
            <a:pPr algn="just">
              <a:lnSpc>
                <a:spcPct val="90000"/>
              </a:lnSpc>
              <a:spcAft>
                <a:spcPts val="600"/>
              </a:spcAft>
            </a:pPr>
            <a:endParaRPr lang="en-US" sz="1400" b="1" dirty="0"/>
          </a:p>
          <a:p>
            <a:pPr algn="just">
              <a:lnSpc>
                <a:spcPct val="90000"/>
              </a:lnSpc>
              <a:spcAft>
                <a:spcPts val="600"/>
              </a:spcAft>
            </a:pPr>
            <a:r>
              <a:rPr lang="en-US" sz="1400" b="1" dirty="0">
                <a:hlinkClick r:id="rId3"/>
              </a:rPr>
              <a:t>http://www.easetech.dk/model-description</a:t>
            </a:r>
            <a:r>
              <a:rPr lang="en-US" sz="1400" b="1" dirty="0"/>
              <a:t> </a:t>
            </a:r>
          </a:p>
          <a:p>
            <a:pPr>
              <a:lnSpc>
                <a:spcPct val="90000"/>
              </a:lnSpc>
              <a:spcAft>
                <a:spcPts val="600"/>
              </a:spcAft>
            </a:pPr>
            <a:endParaRPr lang="en-US" sz="1400" b="1" dirty="0"/>
          </a:p>
          <a:p>
            <a:pPr>
              <a:lnSpc>
                <a:spcPct val="90000"/>
              </a:lnSpc>
              <a:spcAft>
                <a:spcPts val="600"/>
              </a:spcAft>
            </a:pPr>
            <a:r>
              <a:rPr lang="en-US" sz="1400" b="1" dirty="0"/>
              <a:t>Case Studies: </a:t>
            </a:r>
            <a:r>
              <a:rPr lang="en-US" sz="1400" dirty="0">
                <a:hlinkClick r:id="rId4"/>
              </a:rPr>
              <a:t>Click here.</a:t>
            </a:r>
            <a:r>
              <a:rPr lang="en-US" sz="1400" b="1" dirty="0"/>
              <a:t> </a:t>
            </a:r>
          </a:p>
        </p:txBody>
      </p:sp>
      <p:sp>
        <p:nvSpPr>
          <p:cNvPr id="9" name="TextBox 8">
            <a:extLst>
              <a:ext uri="{FF2B5EF4-FFF2-40B4-BE49-F238E27FC236}">
                <a16:creationId xmlns:a16="http://schemas.microsoft.com/office/drawing/2014/main" id="{CEF0B22C-C228-B74D-4D51-F697F0103B41}"/>
              </a:ext>
            </a:extLst>
          </p:cNvPr>
          <p:cNvSpPr txBox="1"/>
          <p:nvPr/>
        </p:nvSpPr>
        <p:spPr>
          <a:xfrm>
            <a:off x="6282009" y="3415347"/>
            <a:ext cx="5594268" cy="1600438"/>
          </a:xfrm>
          <a:prstGeom prst="rect">
            <a:avLst/>
          </a:prstGeom>
          <a:noFill/>
        </p:spPr>
        <p:txBody>
          <a:bodyPr wrap="square">
            <a:spAutoFit/>
          </a:bodyPr>
          <a:lstStyle/>
          <a:p>
            <a:r>
              <a:rPr lang="en-US" sz="1400" b="1" dirty="0"/>
              <a:t>Data Requirements: </a:t>
            </a:r>
          </a:p>
          <a:p>
            <a:r>
              <a:rPr lang="en-US" sz="1400" dirty="0"/>
              <a:t>Energy usage, FeCl2 use, NaOH use, N/Zn/Cu/Hg discharge to sea, sludge water content, N2O emission to air, methane leakage, heat substitution, EBP2R/</a:t>
            </a:r>
            <a:r>
              <a:rPr lang="en-US" sz="1400" dirty="0" err="1"/>
              <a:t>PhBR</a:t>
            </a:r>
            <a:r>
              <a:rPr lang="en-US" sz="1400" dirty="0"/>
              <a:t> energy use, N/P fertilizer substitution, etc.,</a:t>
            </a:r>
          </a:p>
          <a:p>
            <a:endParaRPr lang="en-US" sz="1400" b="1" dirty="0"/>
          </a:p>
          <a:p>
            <a:r>
              <a:rPr lang="en-US" sz="1400" b="1" dirty="0"/>
              <a:t>Training Resources: </a:t>
            </a:r>
            <a:r>
              <a:rPr lang="en-US" sz="1400" dirty="0"/>
              <a:t>Click </a:t>
            </a:r>
            <a:r>
              <a:rPr lang="en-US" sz="1400" dirty="0">
                <a:hlinkClick r:id="rId5"/>
              </a:rPr>
              <a:t>here</a:t>
            </a:r>
            <a:r>
              <a:rPr lang="en-US" sz="1400" dirty="0"/>
              <a:t>.</a:t>
            </a:r>
            <a:r>
              <a:rPr lang="en-US" sz="1400" b="1" dirty="0"/>
              <a:t> </a:t>
            </a:r>
            <a:endParaRPr lang="en-US" sz="1400" dirty="0"/>
          </a:p>
        </p:txBody>
      </p:sp>
    </p:spTree>
    <p:extLst>
      <p:ext uri="{BB962C8B-B14F-4D97-AF65-F5344CB8AC3E}">
        <p14:creationId xmlns:p14="http://schemas.microsoft.com/office/powerpoint/2010/main" val="844220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EVAS</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4100052230"/>
              </p:ext>
            </p:extLst>
          </p:nvPr>
        </p:nvGraphicFramePr>
        <p:xfrm>
          <a:off x="102919" y="817666"/>
          <a:ext cx="5751229" cy="2895600"/>
        </p:xfrm>
        <a:graphic>
          <a:graphicData uri="http://schemas.openxmlformats.org/drawingml/2006/table">
            <a:tbl>
              <a:tblPr firstRow="1" bandRow="1">
                <a:tableStyleId>{616DA210-FB5B-4158-B5E0-FEB733F419BA}</a:tableStyleId>
              </a:tblPr>
              <a:tblGrid>
                <a:gridCol w="1706003">
                  <a:extLst>
                    <a:ext uri="{9D8B030D-6E8A-4147-A177-3AD203B41FA5}">
                      <a16:colId xmlns:a16="http://schemas.microsoft.com/office/drawing/2014/main" val="603931931"/>
                    </a:ext>
                  </a:extLst>
                </a:gridCol>
                <a:gridCol w="4045226">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World Bank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2018</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hlinkClick r:id="rId2"/>
                        </a:rPr>
                        <a:t>Excel based tool can be accessed from here </a:t>
                      </a:r>
                      <a:endParaRPr lang="en-US"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903619"/>
            <a:ext cx="5751229" cy="2930033"/>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A spreadsheet-based tool for assessing the sustainability of small wastewater treatment systems. The EVAS tool can provide managers of small WWTSs in low and lower-middle income countries with the means to identify weaknesses in the management of their systems, and to better understand the needs of the WWTS in their </a:t>
            </a:r>
            <a:r>
              <a:rPr lang="en-US" sz="1400" dirty="0" err="1"/>
              <a:t>endeavour</a:t>
            </a:r>
            <a:r>
              <a:rPr lang="en-US" sz="1400" dirty="0"/>
              <a:t> to achieve improved performance and sustainability. More details can be found </a:t>
            </a:r>
            <a:r>
              <a:rPr lang="en-US" sz="1400" dirty="0">
                <a:hlinkClick r:id="rId3"/>
              </a:rPr>
              <a:t>here</a:t>
            </a:r>
            <a:r>
              <a:rPr lang="en-US" sz="1400" dirty="0"/>
              <a:t>.</a:t>
            </a:r>
          </a:p>
          <a:p>
            <a:pPr algn="just">
              <a:lnSpc>
                <a:spcPct val="90000"/>
              </a:lnSpc>
              <a:spcAft>
                <a:spcPts val="600"/>
              </a:spcAft>
            </a:pPr>
            <a:r>
              <a:rPr lang="en-US" sz="1400" b="1" dirty="0"/>
              <a:t>Case Studies:</a:t>
            </a:r>
          </a:p>
          <a:p>
            <a:pPr marL="342900" indent="-342900" algn="l">
              <a:buFont typeface="+mj-lt"/>
              <a:buAutoNum type="arabicPeriod"/>
            </a:pPr>
            <a:r>
              <a:rPr lang="en-US" sz="1400" b="0" i="0" dirty="0">
                <a:solidFill>
                  <a:srgbClr val="444444"/>
                </a:solidFill>
                <a:effectLst/>
                <a:latin typeface="Calibri" panose="020F0502020204030204" pitchFamily="34" charset="0"/>
                <a:hlinkClick r:id="rId4"/>
              </a:rPr>
              <a:t>LMICs</a:t>
            </a:r>
            <a:endParaRPr lang="en-US" sz="1400" b="0" i="0" dirty="0">
              <a:solidFill>
                <a:srgbClr val="444444"/>
              </a:solidFill>
              <a:effectLst/>
              <a:latin typeface="Calibri" panose="020F0502020204030204" pitchFamily="34" charset="0"/>
            </a:endParaRPr>
          </a:p>
          <a:p>
            <a:pPr marL="342900" indent="-342900" algn="l">
              <a:buFont typeface="+mj-lt"/>
              <a:buAutoNum type="arabicPeriod"/>
            </a:pPr>
            <a:r>
              <a:rPr lang="en-US" sz="1400" b="0" i="0" dirty="0">
                <a:solidFill>
                  <a:srgbClr val="444444"/>
                </a:solidFill>
                <a:effectLst/>
                <a:latin typeface="Calibri" panose="020F0502020204030204" pitchFamily="34" charset="0"/>
                <a:hlinkClick r:id="rId5"/>
              </a:rPr>
              <a:t>Cochabamba, Bolivia</a:t>
            </a:r>
            <a:endParaRPr lang="en-US" sz="1400" b="0" i="0" dirty="0">
              <a:solidFill>
                <a:srgbClr val="444444"/>
              </a:solidFill>
              <a:effectLst/>
              <a:latin typeface="Calibri" panose="020F0502020204030204" pitchFamily="34" charset="0"/>
            </a:endParaRPr>
          </a:p>
          <a:p>
            <a:pPr marL="342900" indent="-342900" algn="l">
              <a:buFont typeface="+mj-lt"/>
              <a:buAutoNum type="arabicPeriod"/>
            </a:pPr>
            <a:r>
              <a:rPr lang="en-US" sz="1400" b="0" i="0" dirty="0">
                <a:solidFill>
                  <a:srgbClr val="444444"/>
                </a:solidFill>
                <a:effectLst/>
                <a:latin typeface="Calibri" panose="020F0502020204030204" pitchFamily="34" charset="0"/>
                <a:hlinkClick r:id="rId6"/>
              </a:rPr>
              <a:t>Bolivia</a:t>
            </a:r>
            <a:endParaRPr lang="en-US" sz="1400" b="0" i="0" dirty="0">
              <a:solidFill>
                <a:srgbClr val="444444"/>
              </a:solidFill>
              <a:effectLst/>
              <a:latin typeface="Calibri" panose="020F0502020204030204" pitchFamily="34" charset="0"/>
            </a:endParaRPr>
          </a:p>
          <a:p>
            <a:pPr marL="342900" indent="-342900" algn="l">
              <a:buFont typeface="+mj-lt"/>
              <a:buAutoNum type="arabicPeriod"/>
            </a:pPr>
            <a:r>
              <a:rPr lang="en-US" sz="1400" b="0" i="0" dirty="0">
                <a:solidFill>
                  <a:srgbClr val="444444"/>
                </a:solidFill>
                <a:effectLst/>
                <a:latin typeface="Calibri" panose="020F0502020204030204" pitchFamily="34" charset="0"/>
                <a:hlinkClick r:id="rId7"/>
              </a:rPr>
              <a:t>LMICs 2</a:t>
            </a:r>
            <a:endParaRPr lang="en-US" sz="1400" b="0" i="0" dirty="0">
              <a:solidFill>
                <a:srgbClr val="444444"/>
              </a:solidFill>
              <a:effectLst/>
              <a:latin typeface="Calibri" panose="020F0502020204030204" pitchFamily="34" charset="0"/>
            </a:endParaRPr>
          </a:p>
        </p:txBody>
      </p:sp>
      <p:sp>
        <p:nvSpPr>
          <p:cNvPr id="9" name="TextBox 8">
            <a:extLst>
              <a:ext uri="{FF2B5EF4-FFF2-40B4-BE49-F238E27FC236}">
                <a16:creationId xmlns:a16="http://schemas.microsoft.com/office/drawing/2014/main" id="{CEF0B22C-C228-B74D-4D51-F697F0103B41}"/>
              </a:ext>
            </a:extLst>
          </p:cNvPr>
          <p:cNvSpPr txBox="1"/>
          <p:nvPr/>
        </p:nvSpPr>
        <p:spPr>
          <a:xfrm>
            <a:off x="6115792" y="4581184"/>
            <a:ext cx="5933704" cy="2246769"/>
          </a:xfrm>
          <a:prstGeom prst="rect">
            <a:avLst/>
          </a:prstGeom>
          <a:noFill/>
        </p:spPr>
        <p:txBody>
          <a:bodyPr wrap="square">
            <a:spAutoFit/>
          </a:bodyPr>
          <a:lstStyle/>
          <a:p>
            <a:r>
              <a:rPr lang="en-US" sz="1400" b="1" dirty="0"/>
              <a:t>Data Requirements: </a:t>
            </a:r>
          </a:p>
          <a:p>
            <a:r>
              <a:rPr lang="en-US" sz="1400" dirty="0"/>
              <a:t>Technical dimension (removal efficiency, operation and maintenance, sewer network functionality, reliability of the WWTP), Environmental dimension (potential safe reuse, eutrophication potential, effluent quality, energy, global warming potential), Social dimension (public health risk, public awareness, aesthetics, public acceptance), Economic dimension (tariffs, operation and maintenance costs, affordability), Institutional dimension (institutional capacity, staff requirements, employee satisfaction, communication).</a:t>
            </a:r>
            <a:endParaRPr lang="en-US" sz="1400" b="1" dirty="0"/>
          </a:p>
          <a:p>
            <a:endParaRPr lang="en-IN" sz="1400" dirty="0"/>
          </a:p>
        </p:txBody>
      </p:sp>
      <p:pic>
        <p:nvPicPr>
          <p:cNvPr id="1026" name="Picture 2">
            <a:extLst>
              <a:ext uri="{FF2B5EF4-FFF2-40B4-BE49-F238E27FC236}">
                <a16:creationId xmlns:a16="http://schemas.microsoft.com/office/drawing/2014/main" id="{1B259A38-2034-EFC2-62A8-4BB86A8960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636104"/>
            <a:ext cx="5953496" cy="3535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310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8904"/>
            <a:ext cx="11946577" cy="748144"/>
          </a:xfrm>
        </p:spPr>
        <p:txBody>
          <a:bodyPr>
            <a:normAutofit/>
          </a:bodyPr>
          <a:lstStyle/>
          <a:p>
            <a:r>
              <a:rPr lang="en-IN" sz="4000" dirty="0"/>
              <a:t>Feasible</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899943682"/>
              </p:ext>
            </p:extLst>
          </p:nvPr>
        </p:nvGraphicFramePr>
        <p:xfrm>
          <a:off x="142503" y="687372"/>
          <a:ext cx="11799126" cy="267481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 software tool developed to support the preparation of environmental financing strategies for water, wastewater and municipal solid waste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Ministry of the Environment, Denmark &amp; OECD</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2004</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Water, Wastewater and Solid Waste Management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graphicFrame>
        <p:nvGraphicFramePr>
          <p:cNvPr id="2" name="Table 7">
            <a:extLst>
              <a:ext uri="{FF2B5EF4-FFF2-40B4-BE49-F238E27FC236}">
                <a16:creationId xmlns:a16="http://schemas.microsoft.com/office/drawing/2014/main" id="{B1ACC049-994D-386E-F224-36B319EE6370}"/>
              </a:ext>
            </a:extLst>
          </p:cNvPr>
          <p:cNvGraphicFramePr>
            <a:graphicFrameLocks noGrp="1"/>
          </p:cNvGraphicFramePr>
          <p:nvPr>
            <p:extLst>
              <p:ext uri="{D42A27DB-BD31-4B8C-83A1-F6EECF244321}">
                <p14:modId xmlns:p14="http://schemas.microsoft.com/office/powerpoint/2010/main" val="930967515"/>
              </p:ext>
            </p:extLst>
          </p:nvPr>
        </p:nvGraphicFramePr>
        <p:xfrm>
          <a:off x="142503" y="4065426"/>
          <a:ext cx="11799126" cy="267481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 tool developed to support fit-for-purpose wastewater treatment trains by assessing alternative WWT trains and water reuse applications. Further details can be found here (</a:t>
                      </a:r>
                      <a:r>
                        <a:rPr lang="en-US" sz="1400" b="0" dirty="0">
                          <a:hlinkClick r:id="rId2"/>
                        </a:rPr>
                        <a:t>resource 1</a:t>
                      </a:r>
                      <a:r>
                        <a:rPr lang="en-US" sz="1400" b="0" dirty="0"/>
                        <a:t>, </a:t>
                      </a:r>
                      <a:r>
                        <a:rPr lang="en-US" sz="1400" b="0" dirty="0">
                          <a:hlinkClick r:id="rId3"/>
                        </a:rPr>
                        <a:t>resource 2</a:t>
                      </a:r>
                      <a:r>
                        <a:rPr lang="en-US"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University of British Columbia</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2017</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 </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Amount of reclaimed water production, health risk of water reuse, cost, energy use, and carbon emissions.</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sp>
        <p:nvSpPr>
          <p:cNvPr id="3" name="Title 1">
            <a:extLst>
              <a:ext uri="{FF2B5EF4-FFF2-40B4-BE49-F238E27FC236}">
                <a16:creationId xmlns:a16="http://schemas.microsoft.com/office/drawing/2014/main" id="{FF0EDE6A-C01E-8F57-790E-0522D390B26C}"/>
              </a:ext>
            </a:extLst>
          </p:cNvPr>
          <p:cNvSpPr txBox="1">
            <a:spLocks/>
          </p:cNvSpPr>
          <p:nvPr/>
        </p:nvSpPr>
        <p:spPr>
          <a:xfrm>
            <a:off x="142503" y="3382598"/>
            <a:ext cx="11804074" cy="748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dirty="0" err="1"/>
              <a:t>FitWater</a:t>
            </a:r>
            <a:endParaRPr lang="en-IN" sz="4000" dirty="0"/>
          </a:p>
        </p:txBody>
      </p:sp>
    </p:spTree>
    <p:extLst>
      <p:ext uri="{BB962C8B-B14F-4D97-AF65-F5344CB8AC3E}">
        <p14:creationId xmlns:p14="http://schemas.microsoft.com/office/powerpoint/2010/main" val="1529736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Poseidon  </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008591875"/>
              </p:ext>
            </p:extLst>
          </p:nvPr>
        </p:nvGraphicFramePr>
        <p:xfrm>
          <a:off x="228599" y="817666"/>
          <a:ext cx="11636830" cy="2502893"/>
        </p:xfrm>
        <a:graphic>
          <a:graphicData uri="http://schemas.openxmlformats.org/drawingml/2006/table">
            <a:tbl>
              <a:tblPr firstRow="1" bandRow="1">
                <a:tableStyleId>{616DA210-FB5B-4158-B5E0-FEB733F419BA}</a:tableStyleId>
              </a:tblPr>
              <a:tblGrid>
                <a:gridCol w="4821060">
                  <a:extLst>
                    <a:ext uri="{9D8B030D-6E8A-4147-A177-3AD203B41FA5}">
                      <a16:colId xmlns:a16="http://schemas.microsoft.com/office/drawing/2014/main" val="603931931"/>
                    </a:ext>
                  </a:extLst>
                </a:gridCol>
                <a:gridCol w="681577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err="1">
                          <a:latin typeface="+mn-lt"/>
                        </a:rPr>
                        <a:t>Oertlé</a:t>
                      </a:r>
                      <a:r>
                        <a:rPr lang="en-IN" sz="1400" b="0" dirty="0">
                          <a:latin typeface="+mn-lt"/>
                        </a:rPr>
                        <a:t>, Emmanuel;  </a:t>
                      </a:r>
                      <a:r>
                        <a:rPr lang="en-IN" sz="1400" b="0" dirty="0" err="1">
                          <a:latin typeface="+mn-lt"/>
                        </a:rPr>
                        <a:t>Hugi</a:t>
                      </a:r>
                      <a:r>
                        <a:rPr lang="en-IN" sz="1400" b="0" dirty="0">
                          <a:latin typeface="+mn-lt"/>
                        </a:rPr>
                        <a:t>, Christoph; </a:t>
                      </a:r>
                      <a:r>
                        <a:rPr lang="en-IN" sz="1400" b="0" dirty="0" err="1">
                          <a:latin typeface="+mn-lt"/>
                        </a:rPr>
                        <a:t>Wintgens</a:t>
                      </a:r>
                      <a:r>
                        <a:rPr lang="en-IN" sz="1400" b="0" dirty="0">
                          <a:latin typeface="+mn-lt"/>
                        </a:rPr>
                        <a:t>, Thomas;  </a:t>
                      </a:r>
                      <a:r>
                        <a:rPr lang="en-IN" sz="1400" b="0" dirty="0" err="1">
                          <a:latin typeface="+mn-lt"/>
                        </a:rPr>
                        <a:t>Karavitis</a:t>
                      </a:r>
                      <a:r>
                        <a:rPr lang="en-IN" sz="1400" b="0" dirty="0">
                          <a:latin typeface="+mn-lt"/>
                        </a:rPr>
                        <a:t>, Christos A., with funding from EU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2018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2"/>
                        </a:rPr>
                        <a:t>Excel-based tool can be accessed from here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9" y="3428999"/>
            <a:ext cx="5993081" cy="1991314"/>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Poseidon is a user-oriented, simple and fast Excel-Tool which aims to compare different wastewater treatment techniques based on their pollutant removal efficiencies, their costs and additional assessment criteria. Poseidon can be applied for pre-feasibility studies in order to assess possible water reuse options and can show decision makers and other stakeholders that implementable solutions are available to comply with local requirements.</a:t>
            </a:r>
          </a:p>
          <a:p>
            <a:pPr algn="just">
              <a:lnSpc>
                <a:spcPct val="90000"/>
              </a:lnSpc>
              <a:spcAft>
                <a:spcPts val="600"/>
              </a:spcAft>
            </a:pPr>
            <a:endParaRPr lang="en-US" sz="1400"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152255" y="3428999"/>
            <a:ext cx="5594268" cy="2468368"/>
          </a:xfrm>
          <a:prstGeom prst="rect">
            <a:avLst/>
          </a:prstGeom>
          <a:noFill/>
        </p:spPr>
        <p:txBody>
          <a:bodyPr wrap="square">
            <a:spAutoFit/>
          </a:bodyPr>
          <a:lstStyle/>
          <a:p>
            <a:r>
              <a:rPr lang="en-US" sz="1400" b="1" dirty="0"/>
              <a:t>Data Requirements: </a:t>
            </a:r>
          </a:p>
          <a:p>
            <a:r>
              <a:rPr lang="en-US" sz="1400" dirty="0">
                <a:highlight>
                  <a:srgbClr val="FFFF00"/>
                </a:highlight>
              </a:rPr>
              <a:t>Data not available</a:t>
            </a:r>
          </a:p>
          <a:p>
            <a:endParaRPr lang="en-US" sz="1400" dirty="0"/>
          </a:p>
          <a:p>
            <a:r>
              <a:rPr lang="en-US" sz="1400" b="1" dirty="0"/>
              <a:t>Training Resources: </a:t>
            </a:r>
            <a:r>
              <a:rPr lang="en-US" sz="1400" dirty="0"/>
              <a:t>Click </a:t>
            </a:r>
            <a:r>
              <a:rPr lang="en-US" sz="1400" dirty="0">
                <a:hlinkClick r:id="rId3"/>
              </a:rPr>
              <a:t>here.</a:t>
            </a:r>
            <a:endParaRPr lang="en-US" sz="1400" dirty="0"/>
          </a:p>
          <a:p>
            <a:endParaRPr lang="en-US" sz="1400" dirty="0"/>
          </a:p>
          <a:p>
            <a:pPr algn="just">
              <a:lnSpc>
                <a:spcPct val="90000"/>
              </a:lnSpc>
              <a:spcAft>
                <a:spcPts val="600"/>
              </a:spcAft>
            </a:pPr>
            <a:r>
              <a:rPr lang="en-US" sz="1400" b="1" dirty="0"/>
              <a:t>Case Studies:</a:t>
            </a:r>
          </a:p>
          <a:p>
            <a:pPr marL="342900" indent="-342900" algn="just">
              <a:lnSpc>
                <a:spcPct val="90000"/>
              </a:lnSpc>
              <a:spcAft>
                <a:spcPts val="600"/>
              </a:spcAft>
              <a:buFont typeface="+mj-lt"/>
              <a:buAutoNum type="arabicPeriod"/>
            </a:pPr>
            <a:r>
              <a:rPr lang="en-US" sz="1400" b="1" dirty="0">
                <a:hlinkClick r:id="rId4"/>
              </a:rPr>
              <a:t>Resource 1</a:t>
            </a:r>
            <a:endParaRPr lang="en-US" sz="1400" b="1" dirty="0"/>
          </a:p>
          <a:p>
            <a:pPr marL="342900" indent="-342900" algn="just">
              <a:lnSpc>
                <a:spcPct val="90000"/>
              </a:lnSpc>
              <a:spcAft>
                <a:spcPts val="600"/>
              </a:spcAft>
              <a:buFont typeface="+mj-lt"/>
              <a:buAutoNum type="arabicPeriod"/>
            </a:pPr>
            <a:r>
              <a:rPr lang="en-US" sz="1400" b="1" dirty="0">
                <a:hlinkClick r:id="rId5"/>
              </a:rPr>
              <a:t>Resource 2</a:t>
            </a:r>
            <a:endParaRPr lang="en-US" sz="1400" b="1" dirty="0"/>
          </a:p>
          <a:p>
            <a:pPr marL="342900" indent="-342900" algn="just">
              <a:lnSpc>
                <a:spcPct val="90000"/>
              </a:lnSpc>
              <a:spcAft>
                <a:spcPts val="600"/>
              </a:spcAft>
              <a:buFont typeface="+mj-lt"/>
              <a:buAutoNum type="arabicPeriod"/>
            </a:pPr>
            <a:r>
              <a:rPr lang="en-US" sz="1400" b="1" dirty="0">
                <a:hlinkClick r:id="rId6"/>
              </a:rPr>
              <a:t>Resource 3</a:t>
            </a:r>
            <a:endParaRPr lang="en-US" sz="1400" b="1" dirty="0"/>
          </a:p>
          <a:p>
            <a:endParaRPr lang="en-US" sz="1400" dirty="0"/>
          </a:p>
        </p:txBody>
      </p:sp>
    </p:spTree>
    <p:extLst>
      <p:ext uri="{BB962C8B-B14F-4D97-AF65-F5344CB8AC3E}">
        <p14:creationId xmlns:p14="http://schemas.microsoft.com/office/powerpoint/2010/main" val="35712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8904"/>
            <a:ext cx="11946577" cy="748144"/>
          </a:xfrm>
        </p:spPr>
        <p:txBody>
          <a:bodyPr>
            <a:normAutofit/>
          </a:bodyPr>
          <a:lstStyle/>
          <a:p>
            <a:r>
              <a:rPr lang="en-IN" sz="4000" dirty="0"/>
              <a:t>Sampsons</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42503" y="687372"/>
          <a:ext cx="11799126" cy="267481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 tool used to visualize resource fluxes (e. g. N, P) of new and alternative sanitation systems for a simple sustainability assessment in pre-planning stages. More details can be accessed from </a:t>
                      </a:r>
                      <a:r>
                        <a:rPr lang="en-US" sz="1400" b="0" dirty="0">
                          <a:hlinkClick r:id="rId2"/>
                        </a:rPr>
                        <a:t>here</a:t>
                      </a:r>
                      <a:r>
                        <a:rPr lang="en-US" sz="14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3"/>
                        </a:rPr>
                        <a:t>IFAK </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2018</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4"/>
                        </a:rPr>
                        <a:t>Desktop software can be accessed from here </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graphicFrame>
        <p:nvGraphicFramePr>
          <p:cNvPr id="2" name="Table 7">
            <a:extLst>
              <a:ext uri="{FF2B5EF4-FFF2-40B4-BE49-F238E27FC236}">
                <a16:creationId xmlns:a16="http://schemas.microsoft.com/office/drawing/2014/main" id="{B1ACC049-994D-386E-F224-36B319EE6370}"/>
              </a:ext>
            </a:extLst>
          </p:cNvPr>
          <p:cNvGraphicFramePr>
            <a:graphicFrameLocks noGrp="1"/>
          </p:cNvGraphicFramePr>
          <p:nvPr/>
        </p:nvGraphicFramePr>
        <p:xfrm>
          <a:off x="142503" y="4065426"/>
          <a:ext cx="11799126" cy="267481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 </a:t>
                      </a:r>
                      <a:r>
                        <a:rPr lang="en-US" sz="1400" b="0" dirty="0">
                          <a:hlinkClick r:id="rId5"/>
                        </a:rPr>
                        <a:t>software</a:t>
                      </a:r>
                      <a:r>
                        <a:rPr lang="en-US" sz="1400" b="0" dirty="0"/>
                        <a:t> for modelling and dynamic simulation of wastewater treatment plants and sewer networks as well as water-energy-food nexus dynamics for cities or specified geographical areas.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6"/>
                        </a:rPr>
                        <a:t>inCTRL</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Subscription based model; </a:t>
                      </a:r>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Conveyance (Sewer) and Treatment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 </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ighlight>
                            <a:srgbClr val="FFFF00"/>
                          </a:highligh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sp>
        <p:nvSpPr>
          <p:cNvPr id="3" name="Title 1">
            <a:extLst>
              <a:ext uri="{FF2B5EF4-FFF2-40B4-BE49-F238E27FC236}">
                <a16:creationId xmlns:a16="http://schemas.microsoft.com/office/drawing/2014/main" id="{FF0EDE6A-C01E-8F57-790E-0522D390B26C}"/>
              </a:ext>
            </a:extLst>
          </p:cNvPr>
          <p:cNvSpPr txBox="1">
            <a:spLocks/>
          </p:cNvSpPr>
          <p:nvPr/>
        </p:nvSpPr>
        <p:spPr>
          <a:xfrm>
            <a:off x="142503" y="3382598"/>
            <a:ext cx="11804074" cy="748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dirty="0"/>
              <a:t>Simba</a:t>
            </a:r>
          </a:p>
        </p:txBody>
      </p:sp>
    </p:spTree>
    <p:extLst>
      <p:ext uri="{BB962C8B-B14F-4D97-AF65-F5344CB8AC3E}">
        <p14:creationId xmlns:p14="http://schemas.microsoft.com/office/powerpoint/2010/main" val="529408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8904"/>
            <a:ext cx="11946577" cy="748144"/>
          </a:xfrm>
        </p:spPr>
        <p:txBody>
          <a:bodyPr>
            <a:normAutofit/>
          </a:bodyPr>
          <a:lstStyle/>
          <a:p>
            <a:r>
              <a:rPr lang="en-IN" sz="4000" dirty="0" err="1"/>
              <a:t>TechSelect</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42503" y="687372"/>
          <a:ext cx="11799126" cy="246145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A tool for selecting wastewater treatment technologies in scenario-based multi attribute decision-making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IIT Bombay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2015</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practitioners/decision makers working towards the selection of technology, developing engineering DPRs</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graphicFrame>
        <p:nvGraphicFramePr>
          <p:cNvPr id="2" name="Table 7">
            <a:extLst>
              <a:ext uri="{FF2B5EF4-FFF2-40B4-BE49-F238E27FC236}">
                <a16:creationId xmlns:a16="http://schemas.microsoft.com/office/drawing/2014/main" id="{B1ACC049-994D-386E-F224-36B319EE6370}"/>
              </a:ext>
            </a:extLst>
          </p:cNvPr>
          <p:cNvGraphicFramePr>
            <a:graphicFrameLocks noGrp="1"/>
          </p:cNvGraphicFramePr>
          <p:nvPr/>
        </p:nvGraphicFramePr>
        <p:xfrm>
          <a:off x="142503" y="4065426"/>
          <a:ext cx="11799126" cy="2674810"/>
        </p:xfrm>
        <a:graphic>
          <a:graphicData uri="http://schemas.openxmlformats.org/drawingml/2006/table">
            <a:tbl>
              <a:tblPr firstRow="1" bandRow="1">
                <a:tableStyleId>{616DA210-FB5B-4158-B5E0-FEB733F419BA}</a:tableStyleId>
              </a:tblPr>
              <a:tblGrid>
                <a:gridCol w="2565236">
                  <a:extLst>
                    <a:ext uri="{9D8B030D-6E8A-4147-A177-3AD203B41FA5}">
                      <a16:colId xmlns:a16="http://schemas.microsoft.com/office/drawing/2014/main" val="603931931"/>
                    </a:ext>
                  </a:extLst>
                </a:gridCol>
                <a:gridCol w="9233890">
                  <a:extLst>
                    <a:ext uri="{9D8B030D-6E8A-4147-A177-3AD203B41FA5}">
                      <a16:colId xmlns:a16="http://schemas.microsoft.com/office/drawing/2014/main" val="460663066"/>
                    </a:ext>
                  </a:extLst>
                </a:gridCol>
              </a:tblGrid>
              <a:tr h="274365">
                <a:tc>
                  <a:txBody>
                    <a:bodyPr/>
                    <a:lstStyle/>
                    <a:p>
                      <a:r>
                        <a:rPr lang="en-US" sz="1400" b="1" dirty="0">
                          <a:latin typeface="+mn-lt"/>
                        </a:rPr>
                        <a:t>About the tool:</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WEST </a:t>
                      </a:r>
                      <a:r>
                        <a:rPr lang="en-US" sz="1400" b="0" dirty="0">
                          <a:hlinkClick r:id="rId2"/>
                        </a:rPr>
                        <a:t>software</a:t>
                      </a:r>
                      <a:r>
                        <a:rPr lang="en-US" sz="1400" b="0" dirty="0"/>
                        <a:t> is a sophisticated simulation tool used by operators and engineers to </a:t>
                      </a:r>
                      <a:r>
                        <a:rPr lang="en-US" sz="1400" b="0" dirty="0" err="1"/>
                        <a:t>optimise</a:t>
                      </a:r>
                      <a:r>
                        <a:rPr lang="en-US" sz="1400" b="0" dirty="0"/>
                        <a:t> plant design, operations and automation by targeting effluent quality, energy and 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3392881"/>
                  </a:ext>
                </a:extLst>
              </a:tr>
              <a:tr h="274365">
                <a:tc>
                  <a:txBody>
                    <a:bodyPr/>
                    <a:lstStyle/>
                    <a:p>
                      <a:r>
                        <a:rPr lang="en-US" sz="1400" b="1" dirty="0">
                          <a:latin typeface="+mn-lt"/>
                        </a:rPr>
                        <a:t>Developed by:</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DHI</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4365">
                <a:tc>
                  <a:txBody>
                    <a:bodyPr/>
                    <a:lstStyle/>
                    <a:p>
                      <a:r>
                        <a:rPr lang="en-US" sz="1400" b="1" dirty="0">
                          <a:latin typeface="+mn-lt"/>
                        </a:rPr>
                        <a:t>Year of development: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4365">
                <a:tc>
                  <a:txBody>
                    <a:bodyPr/>
                    <a:lstStyle/>
                    <a:p>
                      <a:r>
                        <a:rPr lang="en-US" sz="1400" b="1" dirty="0">
                          <a:latin typeface="+mn-lt"/>
                        </a:rPr>
                        <a:t>Tool format: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highlight>
                            <a:srgbClr val="FFFF00"/>
                          </a:highlight>
                          <a:latin typeface="+mn-lt"/>
                        </a:rPr>
                        <a:t>Data not available </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27850">
                <a:tc>
                  <a:txBody>
                    <a:bodyPr/>
                    <a:lstStyle/>
                    <a:p>
                      <a:r>
                        <a:rPr lang="en-US" sz="1400" b="1" dirty="0">
                          <a:latin typeface="+mn-lt"/>
                        </a:rPr>
                        <a:t>Waste streams covered:</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284174">
                <a:tc>
                  <a:txBody>
                    <a:bodyPr/>
                    <a:lstStyle/>
                    <a:p>
                      <a:r>
                        <a:rPr lang="en-US" sz="1400" b="1" dirty="0">
                          <a:latin typeface="+mn-lt"/>
                        </a:rPr>
                        <a:t>Value chain segment:</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Treatment</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193088">
                <a:tc>
                  <a:txBody>
                    <a:bodyPr/>
                    <a:lstStyle/>
                    <a:p>
                      <a:r>
                        <a:rPr lang="en-US" sz="1400" b="1" dirty="0">
                          <a:latin typeface="+mn-lt"/>
                        </a:rPr>
                        <a:t>Primary users: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Wastewater treatment plant operators, Wastewater engineers designing treatment plants and Researchers</a:t>
                      </a:r>
                      <a:endParaRPr lang="en-IN" sz="1400" b="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r h="193088">
                <a:tc>
                  <a:txBody>
                    <a:bodyPr/>
                    <a:lstStyle/>
                    <a:p>
                      <a:r>
                        <a:rPr lang="en-US" sz="1400" b="1" dirty="0">
                          <a:latin typeface="+mn-lt"/>
                        </a:rPr>
                        <a:t>Data requirements:</a:t>
                      </a:r>
                      <a:endParaRPr lang="en-IN" sz="1400" b="1"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highlight>
                            <a:srgbClr val="FFFF00"/>
                          </a:highlight>
                        </a:rPr>
                        <a:t>Data not available</a:t>
                      </a:r>
                      <a:endParaRPr lang="en-IN" sz="1400" b="0" dirty="0">
                        <a:highlight>
                          <a:srgbClr val="FFFF00"/>
                        </a:highligh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0557154"/>
                  </a:ext>
                </a:extLst>
              </a:tr>
            </a:tbl>
          </a:graphicData>
        </a:graphic>
      </p:graphicFrame>
      <p:sp>
        <p:nvSpPr>
          <p:cNvPr id="3" name="Title 1">
            <a:extLst>
              <a:ext uri="{FF2B5EF4-FFF2-40B4-BE49-F238E27FC236}">
                <a16:creationId xmlns:a16="http://schemas.microsoft.com/office/drawing/2014/main" id="{FF0EDE6A-C01E-8F57-790E-0522D390B26C}"/>
              </a:ext>
            </a:extLst>
          </p:cNvPr>
          <p:cNvSpPr txBox="1">
            <a:spLocks/>
          </p:cNvSpPr>
          <p:nvPr/>
        </p:nvSpPr>
        <p:spPr>
          <a:xfrm>
            <a:off x="142503" y="3382598"/>
            <a:ext cx="11804074" cy="7481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N" sz="4000" dirty="0"/>
              <a:t>West+</a:t>
            </a:r>
          </a:p>
        </p:txBody>
      </p:sp>
    </p:spTree>
    <p:extLst>
      <p:ext uri="{BB962C8B-B14F-4D97-AF65-F5344CB8AC3E}">
        <p14:creationId xmlns:p14="http://schemas.microsoft.com/office/powerpoint/2010/main" val="392155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Cactus</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1642031375"/>
              </p:ext>
            </p:extLst>
          </p:nvPr>
        </p:nvGraphicFramePr>
        <p:xfrm>
          <a:off x="113805" y="1032506"/>
          <a:ext cx="6750133" cy="2741657"/>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University of Leeds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2017</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Excel Workbook format, available online for free. Click </a:t>
                      </a:r>
                      <a:r>
                        <a:rPr lang="en-US" sz="1400" b="0" dirty="0">
                          <a:latin typeface="+mn-lt"/>
                          <a:hlinkClick r:id="rId2"/>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Containment,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Researchers, Consultants and Development partners supporting Gov. stakeholders in decision making, Donors.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881517"/>
            <a:ext cx="6815449" cy="2623795"/>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CACTUS aims to improve the quality of information available to decision makers who seek to make investment decisions relating to urban sanitation provision in cities and towns.</a:t>
            </a:r>
          </a:p>
          <a:p>
            <a:pPr algn="just">
              <a:lnSpc>
                <a:spcPct val="90000"/>
              </a:lnSpc>
              <a:spcAft>
                <a:spcPts val="600"/>
              </a:spcAft>
            </a:pPr>
            <a:endParaRPr lang="en-US" sz="1400" dirty="0"/>
          </a:p>
          <a:p>
            <a:pPr algn="just">
              <a:lnSpc>
                <a:spcPct val="90000"/>
              </a:lnSpc>
              <a:spcAft>
                <a:spcPts val="600"/>
              </a:spcAft>
            </a:pPr>
            <a:r>
              <a:rPr lang="en-US" sz="1400" dirty="0"/>
              <a:t>CACTUS works on the principle that there is never a single ‘best’ solution to the question of how to provide effective, equitable and sustained sanitation – the decision will be driven by a variable number of factors, and that different cities and towns and indeed different stakeholders in a given city or town, would place different levels of emphasis on different factors.</a:t>
            </a:r>
            <a:endParaRPr lang="en-US" sz="100" dirty="0"/>
          </a:p>
          <a:p>
            <a:pPr algn="just">
              <a:lnSpc>
                <a:spcPct val="90000"/>
              </a:lnSpc>
              <a:spcAft>
                <a:spcPts val="600"/>
              </a:spcAft>
            </a:pPr>
            <a:endParaRPr lang="en-US" sz="100" dirty="0"/>
          </a:p>
          <a:p>
            <a:pPr algn="just">
              <a:lnSpc>
                <a:spcPct val="90000"/>
              </a:lnSpc>
              <a:spcAft>
                <a:spcPts val="600"/>
              </a:spcAft>
            </a:pPr>
            <a:r>
              <a:rPr lang="en-US" sz="1400" b="1" dirty="0"/>
              <a:t>Reference materials: </a:t>
            </a:r>
            <a:r>
              <a:rPr lang="en-US" sz="1400" dirty="0"/>
              <a:t>Click </a:t>
            </a:r>
            <a:r>
              <a:rPr lang="en-US" sz="1400" dirty="0">
                <a:hlinkClick r:id="rId3"/>
              </a:rPr>
              <a:t>here</a:t>
            </a:r>
            <a:endParaRPr lang="en-US" sz="14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04" r="-247"/>
          <a:stretch/>
        </p:blipFill>
        <p:spPr bwMode="auto">
          <a:xfrm>
            <a:off x="6714812" y="1253838"/>
            <a:ext cx="5477188" cy="25236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28062" cy="1292662"/>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Cost estimates for a range of sanitation service delivery options</a:t>
            </a:r>
          </a:p>
          <a:p>
            <a:pPr algn="just">
              <a:lnSpc>
                <a:spcPct val="90000"/>
              </a:lnSpc>
              <a:spcAft>
                <a:spcPts val="600"/>
              </a:spcAft>
            </a:pPr>
            <a:endParaRPr lang="en-US" sz="1400" dirty="0"/>
          </a:p>
          <a:p>
            <a:pPr algn="just">
              <a:lnSpc>
                <a:spcPct val="90000"/>
              </a:lnSpc>
              <a:spcAft>
                <a:spcPts val="600"/>
              </a:spcAft>
            </a:pPr>
            <a:r>
              <a:rPr lang="en-US" sz="1400" b="1" dirty="0"/>
              <a:t>Training Resources: </a:t>
            </a:r>
            <a:r>
              <a:rPr lang="en-US" sz="1400" dirty="0"/>
              <a:t>http://cactuscosting.com </a:t>
            </a:r>
          </a:p>
          <a:p>
            <a:pPr algn="just">
              <a:lnSpc>
                <a:spcPct val="90000"/>
              </a:lnSpc>
              <a:spcAft>
                <a:spcPts val="600"/>
              </a:spcAft>
            </a:pPr>
            <a:endParaRPr lang="en-US" sz="1400" dirty="0"/>
          </a:p>
        </p:txBody>
      </p:sp>
    </p:spTree>
    <p:extLst>
      <p:ext uri="{BB962C8B-B14F-4D97-AF65-F5344CB8AC3E}">
        <p14:creationId xmlns:p14="http://schemas.microsoft.com/office/powerpoint/2010/main" val="211521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37CC6E-C255-896E-DC90-4D7E7687572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36518" y="1098110"/>
            <a:ext cx="10517282" cy="2135773"/>
          </a:xfrm>
          <a:prstGeom prst="rect">
            <a:avLst/>
          </a:prstGeom>
          <a:ln>
            <a:noFill/>
          </a:ln>
        </p:spPr>
      </p:pic>
      <p:sp>
        <p:nvSpPr>
          <p:cNvPr id="5" name="TextBox 4">
            <a:extLst>
              <a:ext uri="{FF2B5EF4-FFF2-40B4-BE49-F238E27FC236}">
                <a16:creationId xmlns:a16="http://schemas.microsoft.com/office/drawing/2014/main" id="{0AFE216E-E756-CBD0-E5F1-6DDA46E469D1}"/>
              </a:ext>
            </a:extLst>
          </p:cNvPr>
          <p:cNvSpPr txBox="1"/>
          <p:nvPr/>
        </p:nvSpPr>
        <p:spPr>
          <a:xfrm>
            <a:off x="836516" y="3224754"/>
            <a:ext cx="1686765" cy="323165"/>
          </a:xfrm>
          <a:prstGeom prst="rect">
            <a:avLst/>
          </a:prstGeom>
          <a:noFill/>
          <a:ln>
            <a:noFill/>
          </a:ln>
        </p:spPr>
        <p:txBody>
          <a:bodyPr wrap="square" rtlCol="0">
            <a:spAutoFit/>
          </a:bodyPr>
          <a:lstStyle/>
          <a:p>
            <a:pPr algn="ctr"/>
            <a:r>
              <a:rPr lang="en-US" sz="1500" b="1" dirty="0"/>
              <a:t>User Interface</a:t>
            </a:r>
            <a:endParaRPr lang="en-IN" sz="1500" b="1" dirty="0"/>
          </a:p>
        </p:txBody>
      </p:sp>
      <p:sp>
        <p:nvSpPr>
          <p:cNvPr id="6" name="TextBox 5">
            <a:extLst>
              <a:ext uri="{FF2B5EF4-FFF2-40B4-BE49-F238E27FC236}">
                <a16:creationId xmlns:a16="http://schemas.microsoft.com/office/drawing/2014/main" id="{10299CBF-8A50-7F3D-FC6F-E914EE6B32EF}"/>
              </a:ext>
            </a:extLst>
          </p:cNvPr>
          <p:cNvSpPr txBox="1"/>
          <p:nvPr/>
        </p:nvSpPr>
        <p:spPr>
          <a:xfrm>
            <a:off x="2523281" y="3224754"/>
            <a:ext cx="1614664" cy="323165"/>
          </a:xfrm>
          <a:prstGeom prst="rect">
            <a:avLst/>
          </a:prstGeom>
          <a:noFill/>
          <a:ln>
            <a:noFill/>
          </a:ln>
        </p:spPr>
        <p:txBody>
          <a:bodyPr wrap="square" rtlCol="0">
            <a:spAutoFit/>
          </a:bodyPr>
          <a:lstStyle/>
          <a:p>
            <a:pPr algn="ctr"/>
            <a:r>
              <a:rPr lang="en-US" sz="1500" b="1" dirty="0"/>
              <a:t>Containment</a:t>
            </a:r>
            <a:endParaRPr lang="en-IN" sz="1500" b="1" dirty="0"/>
          </a:p>
        </p:txBody>
      </p:sp>
      <p:sp>
        <p:nvSpPr>
          <p:cNvPr id="7" name="TextBox 6">
            <a:extLst>
              <a:ext uri="{FF2B5EF4-FFF2-40B4-BE49-F238E27FC236}">
                <a16:creationId xmlns:a16="http://schemas.microsoft.com/office/drawing/2014/main" id="{E6B0A28C-723D-896D-594F-3293CBA10E91}"/>
              </a:ext>
            </a:extLst>
          </p:cNvPr>
          <p:cNvSpPr txBox="1"/>
          <p:nvPr/>
        </p:nvSpPr>
        <p:spPr>
          <a:xfrm>
            <a:off x="4143737" y="3213178"/>
            <a:ext cx="2511707" cy="323165"/>
          </a:xfrm>
          <a:prstGeom prst="rect">
            <a:avLst/>
          </a:prstGeom>
          <a:noFill/>
          <a:ln>
            <a:noFill/>
          </a:ln>
        </p:spPr>
        <p:txBody>
          <a:bodyPr wrap="square" rtlCol="0">
            <a:spAutoFit/>
          </a:bodyPr>
          <a:lstStyle/>
          <a:p>
            <a:pPr algn="r"/>
            <a:r>
              <a:rPr lang="en-US" sz="1500" b="1" dirty="0"/>
              <a:t>Collection and Conveyance</a:t>
            </a:r>
            <a:endParaRPr lang="en-IN" sz="1500" b="1" dirty="0"/>
          </a:p>
        </p:txBody>
      </p:sp>
      <p:sp>
        <p:nvSpPr>
          <p:cNvPr id="8" name="TextBox 7">
            <a:extLst>
              <a:ext uri="{FF2B5EF4-FFF2-40B4-BE49-F238E27FC236}">
                <a16:creationId xmlns:a16="http://schemas.microsoft.com/office/drawing/2014/main" id="{04404CEB-8C7F-51C7-E12E-FA24879983E3}"/>
              </a:ext>
            </a:extLst>
          </p:cNvPr>
          <p:cNvSpPr txBox="1"/>
          <p:nvPr/>
        </p:nvSpPr>
        <p:spPr>
          <a:xfrm>
            <a:off x="6518476" y="3213178"/>
            <a:ext cx="1888610" cy="323165"/>
          </a:xfrm>
          <a:prstGeom prst="rect">
            <a:avLst/>
          </a:prstGeom>
          <a:noFill/>
          <a:ln>
            <a:noFill/>
          </a:ln>
        </p:spPr>
        <p:txBody>
          <a:bodyPr wrap="square" rtlCol="0">
            <a:spAutoFit/>
          </a:bodyPr>
          <a:lstStyle/>
          <a:p>
            <a:pPr algn="ctr"/>
            <a:r>
              <a:rPr lang="en-US" sz="1500" b="1" dirty="0"/>
              <a:t>Treatment</a:t>
            </a:r>
            <a:endParaRPr lang="en-IN" sz="1500" b="1" dirty="0"/>
          </a:p>
        </p:txBody>
      </p:sp>
      <p:cxnSp>
        <p:nvCxnSpPr>
          <p:cNvPr id="10" name="Straight Connector 9">
            <a:extLst>
              <a:ext uri="{FF2B5EF4-FFF2-40B4-BE49-F238E27FC236}">
                <a16:creationId xmlns:a16="http://schemas.microsoft.com/office/drawing/2014/main" id="{D696BEB3-3CDD-8A84-9EED-78CC2F9358D4}"/>
              </a:ext>
            </a:extLst>
          </p:cNvPr>
          <p:cNvCxnSpPr>
            <a:cxnSpLocks/>
          </p:cNvCxnSpPr>
          <p:nvPr/>
        </p:nvCxnSpPr>
        <p:spPr>
          <a:xfrm>
            <a:off x="2523279" y="3213177"/>
            <a:ext cx="2"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F9FE8A1-267C-0C78-9A6B-3C926F90BB7F}"/>
              </a:ext>
            </a:extLst>
          </p:cNvPr>
          <p:cNvCxnSpPr>
            <a:cxnSpLocks/>
          </p:cNvCxnSpPr>
          <p:nvPr/>
        </p:nvCxnSpPr>
        <p:spPr>
          <a:xfrm>
            <a:off x="4213187" y="3213177"/>
            <a:ext cx="28933" cy="27940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FEB5678-CA91-E696-74A0-0E8308E71972}"/>
              </a:ext>
            </a:extLst>
          </p:cNvPr>
          <p:cNvCxnSpPr>
            <a:cxnSpLocks/>
          </p:cNvCxnSpPr>
          <p:nvPr/>
        </p:nvCxnSpPr>
        <p:spPr>
          <a:xfrm>
            <a:off x="6564776" y="3113590"/>
            <a:ext cx="0"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20C4B9-899E-97AC-B65B-5BF65A659F97}"/>
              </a:ext>
            </a:extLst>
          </p:cNvPr>
          <p:cNvCxnSpPr>
            <a:cxnSpLocks/>
          </p:cNvCxnSpPr>
          <p:nvPr/>
        </p:nvCxnSpPr>
        <p:spPr>
          <a:xfrm>
            <a:off x="8407086" y="3113590"/>
            <a:ext cx="2" cy="289366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04EBCBC-7719-38DA-759C-CF7A1CC1FF75}"/>
              </a:ext>
            </a:extLst>
          </p:cNvPr>
          <p:cNvSpPr txBox="1"/>
          <p:nvPr/>
        </p:nvSpPr>
        <p:spPr>
          <a:xfrm>
            <a:off x="8407088" y="3213177"/>
            <a:ext cx="2946710" cy="323165"/>
          </a:xfrm>
          <a:prstGeom prst="rect">
            <a:avLst/>
          </a:prstGeom>
          <a:noFill/>
          <a:ln>
            <a:noFill/>
          </a:ln>
        </p:spPr>
        <p:txBody>
          <a:bodyPr wrap="square" rtlCol="0">
            <a:spAutoFit/>
          </a:bodyPr>
          <a:lstStyle/>
          <a:p>
            <a:pPr algn="ctr"/>
            <a:r>
              <a:rPr lang="en-US" sz="1500" b="1" dirty="0"/>
              <a:t>Reuse and Disposal</a:t>
            </a:r>
            <a:endParaRPr lang="en-IN" sz="1500" b="1" dirty="0"/>
          </a:p>
        </p:txBody>
      </p:sp>
      <p:sp>
        <p:nvSpPr>
          <p:cNvPr id="15" name="Rectangle: Rounded Corners 14">
            <a:extLst>
              <a:ext uri="{FF2B5EF4-FFF2-40B4-BE49-F238E27FC236}">
                <a16:creationId xmlns:a16="http://schemas.microsoft.com/office/drawing/2014/main" id="{11DC7653-5A43-007D-4F12-D49B82D7DF28}"/>
              </a:ext>
            </a:extLst>
          </p:cNvPr>
          <p:cNvSpPr/>
          <p:nvPr/>
        </p:nvSpPr>
        <p:spPr>
          <a:xfrm>
            <a:off x="836516" y="3680755"/>
            <a:ext cx="10517282" cy="1021201"/>
          </a:xfrm>
          <a:prstGeom prst="roundRect">
            <a:avLst>
              <a:gd name="adj" fmla="val 14400"/>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City Service Delivery Assessment</a:t>
            </a:r>
          </a:p>
          <a:p>
            <a:r>
              <a:rPr lang="en-US" sz="1200" b="1" dirty="0">
                <a:solidFill>
                  <a:schemeClr val="tx1"/>
                </a:solidFill>
              </a:rPr>
              <a:t>CWIS Costing &amp; Planning Tool</a:t>
            </a:r>
          </a:p>
          <a:p>
            <a:r>
              <a:rPr lang="en-US" sz="1200" b="1" dirty="0" err="1">
                <a:solidFill>
                  <a:schemeClr val="tx1"/>
                </a:solidFill>
              </a:rPr>
              <a:t>SaniPath</a:t>
            </a:r>
            <a:endParaRPr lang="en-US" sz="1200" b="1" dirty="0">
              <a:solidFill>
                <a:schemeClr val="tx1"/>
              </a:solidFill>
            </a:endParaRPr>
          </a:p>
          <a:p>
            <a:r>
              <a:rPr lang="en-US" sz="1200" b="1" dirty="0" err="1">
                <a:solidFill>
                  <a:schemeClr val="tx1"/>
                </a:solidFill>
              </a:rPr>
              <a:t>SaniPlan</a:t>
            </a:r>
            <a:endParaRPr lang="en-US" sz="1200" b="1" dirty="0">
              <a:solidFill>
                <a:schemeClr val="tx1"/>
              </a:solidFill>
            </a:endParaRPr>
          </a:p>
          <a:p>
            <a:r>
              <a:rPr lang="en-US" sz="1200" b="1" dirty="0">
                <a:solidFill>
                  <a:schemeClr val="tx1"/>
                </a:solidFill>
              </a:rPr>
              <a:t>Santiago</a:t>
            </a:r>
          </a:p>
          <a:p>
            <a:r>
              <a:rPr lang="en-US" sz="1200" b="1" dirty="0">
                <a:solidFill>
                  <a:schemeClr val="tx1"/>
                </a:solidFill>
              </a:rPr>
              <a:t>Citywide &amp; Regional Planning Tool</a:t>
            </a:r>
          </a:p>
          <a:p>
            <a:r>
              <a:rPr lang="en-US" sz="1200" b="1" dirty="0">
                <a:solidFill>
                  <a:schemeClr val="tx1"/>
                </a:solidFill>
              </a:rPr>
              <a:t>Business Model Tool </a:t>
            </a:r>
          </a:p>
          <a:p>
            <a:r>
              <a:rPr lang="en-US" sz="1200" b="1" dirty="0">
                <a:solidFill>
                  <a:schemeClr val="tx1"/>
                </a:solidFill>
              </a:rPr>
              <a:t>EquiServe &amp; Rapid Equity Analysis Model</a:t>
            </a:r>
          </a:p>
          <a:p>
            <a:r>
              <a:rPr lang="en-US" sz="1200" b="1" dirty="0">
                <a:solidFill>
                  <a:schemeClr val="tx1"/>
                </a:solidFill>
              </a:rPr>
              <a:t>WASHBAT</a:t>
            </a:r>
          </a:p>
          <a:p>
            <a:r>
              <a:rPr kumimoji="0" lang="en-US" sz="1200" b="1" i="0" u="none" strike="noStrike" kern="1200" cap="none" spc="0" normalizeH="0" baseline="0" noProof="0" dirty="0">
                <a:ln>
                  <a:noFill/>
                </a:ln>
                <a:solidFill>
                  <a:schemeClr val="tx1"/>
                </a:solidFill>
                <a:effectLst/>
                <a:uLnTx/>
                <a:uFillTx/>
                <a:ea typeface="+mn-ea"/>
                <a:cs typeface="+mn-cs"/>
              </a:rPr>
              <a:t>Sustainable Sanitation Management Tool</a:t>
            </a:r>
          </a:p>
          <a:p>
            <a:r>
              <a:rPr lang="en-US" sz="1200" b="1" dirty="0" err="1">
                <a:solidFill>
                  <a:schemeClr val="tx1"/>
                </a:solidFill>
              </a:rPr>
              <a:t>SaniTech</a:t>
            </a:r>
            <a:endParaRPr lang="en-US" sz="1200" b="1" dirty="0">
              <a:solidFill>
                <a:schemeClr val="tx1"/>
              </a:solidFill>
            </a:endParaRPr>
          </a:p>
          <a:p>
            <a:pPr marL="266700" indent="-266700"/>
            <a:r>
              <a:rPr kumimoji="0" lang="en-US" sz="1200" b="1" i="0" u="none" strike="noStrike" kern="1200" cap="none" spc="0" normalizeH="0" baseline="0" noProof="0" dirty="0">
                <a:ln>
                  <a:noFill/>
                </a:ln>
                <a:solidFill>
                  <a:schemeClr val="tx1"/>
                </a:solidFill>
                <a:effectLst/>
                <a:uLnTx/>
                <a:uFillTx/>
                <a:ea typeface="+mn-ea"/>
                <a:cs typeface="+mn-cs"/>
              </a:rPr>
              <a:t>MUSE</a:t>
            </a:r>
          </a:p>
          <a:p>
            <a:pPr marL="266700" indent="-266700"/>
            <a:r>
              <a:rPr lang="en-US" sz="1200" b="1" dirty="0">
                <a:solidFill>
                  <a:schemeClr val="tx1"/>
                </a:solidFill>
              </a:rPr>
              <a:t>CWIS Measurement Tool</a:t>
            </a:r>
          </a:p>
          <a:p>
            <a:r>
              <a:rPr kumimoji="0" lang="en-US" sz="1200" b="1" i="0" u="none" strike="noStrike" kern="1200" cap="none" spc="0" normalizeH="0" baseline="0" noProof="0" dirty="0" err="1">
                <a:ln>
                  <a:noFill/>
                </a:ln>
                <a:solidFill>
                  <a:schemeClr val="tx1"/>
                </a:solidFill>
                <a:effectLst/>
                <a:uLnTx/>
                <a:uFillTx/>
                <a:ea typeface="+mn-ea"/>
                <a:cs typeface="+mn-cs"/>
              </a:rPr>
              <a:t>Akvopedia</a:t>
            </a:r>
            <a:endParaRPr lang="en-US" sz="1200" b="1" dirty="0">
              <a:solidFill>
                <a:schemeClr val="tx1"/>
              </a:solidFill>
            </a:endParaRPr>
          </a:p>
        </p:txBody>
      </p:sp>
      <p:sp>
        <p:nvSpPr>
          <p:cNvPr id="16" name="Title 1">
            <a:extLst>
              <a:ext uri="{FF2B5EF4-FFF2-40B4-BE49-F238E27FC236}">
                <a16:creationId xmlns:a16="http://schemas.microsoft.com/office/drawing/2014/main" id="{F3D7A201-A308-B4D1-EDE8-994005C3C769}"/>
              </a:ext>
            </a:extLst>
          </p:cNvPr>
          <p:cNvSpPr>
            <a:spLocks noGrp="1"/>
          </p:cNvSpPr>
          <p:nvPr>
            <p:ph type="title"/>
          </p:nvPr>
        </p:nvSpPr>
        <p:spPr>
          <a:xfrm>
            <a:off x="223157" y="234498"/>
            <a:ext cx="11745685" cy="719199"/>
          </a:xfrm>
        </p:spPr>
        <p:txBody>
          <a:bodyPr/>
          <a:lstStyle/>
          <a:p>
            <a:r>
              <a:rPr lang="en-US" dirty="0"/>
              <a:t>Classification of Tools</a:t>
            </a:r>
            <a:endParaRPr lang="en-IN" dirty="0"/>
          </a:p>
        </p:txBody>
      </p:sp>
      <p:sp>
        <p:nvSpPr>
          <p:cNvPr id="17" name="Rectangle: Rounded Corners 16">
            <a:extLst>
              <a:ext uri="{FF2B5EF4-FFF2-40B4-BE49-F238E27FC236}">
                <a16:creationId xmlns:a16="http://schemas.microsoft.com/office/drawing/2014/main" id="{4EE7BBC0-83DC-27D9-B2C5-9E26E8C6E645}"/>
              </a:ext>
            </a:extLst>
          </p:cNvPr>
          <p:cNvSpPr/>
          <p:nvPr/>
        </p:nvSpPr>
        <p:spPr>
          <a:xfrm>
            <a:off x="4242120" y="5586040"/>
            <a:ext cx="4176548" cy="2259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CLARA-SPT</a:t>
            </a:r>
          </a:p>
          <a:p>
            <a:r>
              <a:rPr lang="en-US" sz="1200" b="1" dirty="0">
                <a:solidFill>
                  <a:schemeClr val="tx1"/>
                </a:solidFill>
              </a:rPr>
              <a:t>   ECAM</a:t>
            </a:r>
          </a:p>
          <a:p>
            <a:r>
              <a:rPr lang="en-US" sz="1200" b="1" dirty="0">
                <a:solidFill>
                  <a:schemeClr val="tx1"/>
                </a:solidFill>
              </a:rPr>
              <a:t>   Simba</a:t>
            </a:r>
          </a:p>
        </p:txBody>
      </p:sp>
      <p:sp>
        <p:nvSpPr>
          <p:cNvPr id="18" name="Rectangle: Rounded Corners 17">
            <a:extLst>
              <a:ext uri="{FF2B5EF4-FFF2-40B4-BE49-F238E27FC236}">
                <a16:creationId xmlns:a16="http://schemas.microsoft.com/office/drawing/2014/main" id="{56B2C231-539F-55D5-2A33-0A299CFA2744}"/>
              </a:ext>
            </a:extLst>
          </p:cNvPr>
          <p:cNvSpPr/>
          <p:nvPr/>
        </p:nvSpPr>
        <p:spPr>
          <a:xfrm>
            <a:off x="2523279" y="5042324"/>
            <a:ext cx="5895389" cy="5069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Shit Flow Diagram</a:t>
            </a:r>
          </a:p>
          <a:p>
            <a:r>
              <a:rPr lang="en-US" sz="1200" b="1" dirty="0">
                <a:solidFill>
                  <a:schemeClr val="tx1"/>
                </a:solidFill>
              </a:rPr>
              <a:t>Rapid Assessment Tool</a:t>
            </a:r>
          </a:p>
          <a:p>
            <a:r>
              <a:rPr lang="en-US" sz="1200" b="1" dirty="0">
                <a:solidFill>
                  <a:schemeClr val="tx1"/>
                </a:solidFill>
              </a:rPr>
              <a:t>Urban Sanitation Status Index (USSI)</a:t>
            </a:r>
          </a:p>
          <a:p>
            <a:r>
              <a:rPr lang="en-US" sz="1200" b="1" dirty="0">
                <a:solidFill>
                  <a:schemeClr val="tx1"/>
                </a:solidFill>
              </a:rPr>
              <a:t>Rapid Environment Assessment Tool</a:t>
            </a:r>
          </a:p>
        </p:txBody>
      </p:sp>
      <p:sp>
        <p:nvSpPr>
          <p:cNvPr id="2" name="Rectangle: Rounded Corners 1">
            <a:extLst>
              <a:ext uri="{FF2B5EF4-FFF2-40B4-BE49-F238E27FC236}">
                <a16:creationId xmlns:a16="http://schemas.microsoft.com/office/drawing/2014/main" id="{87705355-6847-8C10-E481-4176842A76C8}"/>
              </a:ext>
            </a:extLst>
          </p:cNvPr>
          <p:cNvSpPr/>
          <p:nvPr/>
        </p:nvSpPr>
        <p:spPr>
          <a:xfrm>
            <a:off x="2523279" y="4748359"/>
            <a:ext cx="8830519" cy="24919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3" rtlCol="0" anchor="ctr"/>
          <a:lstStyle/>
          <a:p>
            <a:r>
              <a:rPr lang="en-US" sz="1200" b="1" dirty="0">
                <a:solidFill>
                  <a:schemeClr val="tx1"/>
                </a:solidFill>
              </a:rPr>
              <a:t>Faecal Waste Flow Calculator</a:t>
            </a:r>
          </a:p>
          <a:p>
            <a:r>
              <a:rPr lang="en-US" sz="1200" b="1" dirty="0">
                <a:solidFill>
                  <a:schemeClr val="tx1"/>
                </a:solidFill>
              </a:rPr>
              <a:t>          WASH Cost Tool</a:t>
            </a:r>
          </a:p>
          <a:p>
            <a:r>
              <a:rPr lang="en-US" sz="1200" b="1" dirty="0">
                <a:solidFill>
                  <a:schemeClr val="tx1"/>
                </a:solidFill>
              </a:rPr>
              <a:t>             Cactus</a:t>
            </a:r>
          </a:p>
        </p:txBody>
      </p:sp>
      <p:sp>
        <p:nvSpPr>
          <p:cNvPr id="3" name="Rectangle: Rounded Corners 2">
            <a:extLst>
              <a:ext uri="{FF2B5EF4-FFF2-40B4-BE49-F238E27FC236}">
                <a16:creationId xmlns:a16="http://schemas.microsoft.com/office/drawing/2014/main" id="{8F81787A-41C2-EC5B-02B3-BC4323FD35DE}"/>
              </a:ext>
            </a:extLst>
          </p:cNvPr>
          <p:cNvSpPr/>
          <p:nvPr/>
        </p:nvSpPr>
        <p:spPr>
          <a:xfrm>
            <a:off x="8441809" y="5383462"/>
            <a:ext cx="2911989" cy="320642"/>
          </a:xfrm>
          <a:prstGeom prst="roundRect">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algn="ctr"/>
            <a:r>
              <a:rPr lang="en-US" sz="1200" b="1" dirty="0">
                <a:solidFill>
                  <a:schemeClr val="tx1"/>
                </a:solidFill>
              </a:rPr>
              <a:t>Toilet Resource Calculator</a:t>
            </a:r>
          </a:p>
        </p:txBody>
      </p:sp>
      <p:sp>
        <p:nvSpPr>
          <p:cNvPr id="9" name="Rectangle: Rounded Corners 8">
            <a:extLst>
              <a:ext uri="{FF2B5EF4-FFF2-40B4-BE49-F238E27FC236}">
                <a16:creationId xmlns:a16="http://schemas.microsoft.com/office/drawing/2014/main" id="{471A1C5E-406A-DCAA-7334-901D616B729E}"/>
              </a:ext>
            </a:extLst>
          </p:cNvPr>
          <p:cNvSpPr/>
          <p:nvPr/>
        </p:nvSpPr>
        <p:spPr>
          <a:xfrm>
            <a:off x="6564777" y="5858384"/>
            <a:ext cx="1853892" cy="997413"/>
          </a:xfrm>
          <a:prstGeom prst="roundRect">
            <a:avLst>
              <a:gd name="adj" fmla="val 7383"/>
            </a:avLst>
          </a:prstGeom>
          <a:solidFill>
            <a:schemeClr val="tx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numCol="2" rtlCol="0" anchor="ctr"/>
          <a:lstStyle/>
          <a:p>
            <a:r>
              <a:rPr lang="en-US" sz="1200" b="1" dirty="0">
                <a:solidFill>
                  <a:schemeClr val="tx1"/>
                </a:solidFill>
              </a:rPr>
              <a:t>Bio WATT</a:t>
            </a:r>
          </a:p>
          <a:p>
            <a:r>
              <a:rPr lang="en-US" sz="1200" b="1" dirty="0">
                <a:solidFill>
                  <a:schemeClr val="tx1"/>
                </a:solidFill>
              </a:rPr>
              <a:t>Ease Tech</a:t>
            </a:r>
          </a:p>
          <a:p>
            <a:r>
              <a:rPr lang="en-US" sz="1200" b="1" dirty="0">
                <a:solidFill>
                  <a:schemeClr val="tx1"/>
                </a:solidFill>
              </a:rPr>
              <a:t>EVAS</a:t>
            </a:r>
          </a:p>
          <a:p>
            <a:r>
              <a:rPr lang="en-US" sz="1200" b="1" dirty="0">
                <a:solidFill>
                  <a:schemeClr val="tx1"/>
                </a:solidFill>
              </a:rPr>
              <a:t>Fit Water</a:t>
            </a:r>
          </a:p>
          <a:p>
            <a:r>
              <a:rPr lang="en-US" sz="1200" b="1" dirty="0">
                <a:solidFill>
                  <a:schemeClr val="tx1"/>
                </a:solidFill>
              </a:rPr>
              <a:t>Poseidon</a:t>
            </a:r>
          </a:p>
          <a:p>
            <a:pPr algn="r"/>
            <a:r>
              <a:rPr lang="en-US" sz="1200" b="1" dirty="0">
                <a:solidFill>
                  <a:schemeClr val="tx1"/>
                </a:solidFill>
              </a:rPr>
              <a:t>Sampsons</a:t>
            </a:r>
          </a:p>
          <a:p>
            <a:pPr algn="r"/>
            <a:r>
              <a:rPr lang="en-US" sz="1200" b="1" dirty="0">
                <a:solidFill>
                  <a:schemeClr val="tx1"/>
                </a:solidFill>
              </a:rPr>
              <a:t>West+</a:t>
            </a:r>
          </a:p>
          <a:p>
            <a:pPr algn="r"/>
            <a:r>
              <a:rPr lang="en-US" sz="1200" b="1" dirty="0">
                <a:solidFill>
                  <a:schemeClr val="tx1"/>
                </a:solidFill>
              </a:rPr>
              <a:t>Tech Select</a:t>
            </a:r>
          </a:p>
          <a:p>
            <a:pPr algn="ctr"/>
            <a:endParaRPr lang="en-US" sz="1200" b="1" dirty="0">
              <a:solidFill>
                <a:schemeClr val="tx1"/>
              </a:solidFill>
            </a:endParaRPr>
          </a:p>
        </p:txBody>
      </p:sp>
    </p:spTree>
    <p:extLst>
      <p:ext uri="{BB962C8B-B14F-4D97-AF65-F5344CB8AC3E}">
        <p14:creationId xmlns:p14="http://schemas.microsoft.com/office/powerpoint/2010/main" val="4184530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CWIS Measurement Tool</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768208583"/>
              </p:ext>
            </p:extLst>
          </p:nvPr>
        </p:nvGraphicFramePr>
        <p:xfrm>
          <a:off x="113805" y="1032506"/>
          <a:ext cx="3728990" cy="3962400"/>
        </p:xfrm>
        <a:graphic>
          <a:graphicData uri="http://schemas.openxmlformats.org/drawingml/2006/table">
            <a:tbl>
              <a:tblPr firstRow="1" bandRow="1">
                <a:tableStyleId>{616DA210-FB5B-4158-B5E0-FEB733F419BA}</a:tableStyleId>
              </a:tblPr>
              <a:tblGrid>
                <a:gridCol w="1321456">
                  <a:extLst>
                    <a:ext uri="{9D8B030D-6E8A-4147-A177-3AD203B41FA5}">
                      <a16:colId xmlns:a16="http://schemas.microsoft.com/office/drawing/2014/main" val="603931931"/>
                    </a:ext>
                  </a:extLst>
                </a:gridCol>
                <a:gridCol w="2407534">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Athena Infonomics and BMGF</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2020</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Online dashboard with indicators, can be accessed from </a:t>
                      </a:r>
                      <a:r>
                        <a:rPr lang="en-US" sz="1400" b="0" dirty="0">
                          <a:latin typeface="+mn-lt"/>
                          <a:hlinkClick r:id="rId2"/>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Consultants, researchers and decision makers.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t="44653" r="14660" b="16286"/>
          <a:stretch/>
        </p:blipFill>
        <p:spPr bwMode="auto">
          <a:xfrm>
            <a:off x="3985552" y="1032506"/>
            <a:ext cx="8206448" cy="249027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3981694" y="4937594"/>
            <a:ext cx="8092642" cy="1914370"/>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a:t>
            </a:r>
          </a:p>
          <a:p>
            <a:pPr algn="just">
              <a:lnSpc>
                <a:spcPct val="90000"/>
              </a:lnSpc>
              <a:spcAft>
                <a:spcPts val="600"/>
              </a:spcAft>
            </a:pPr>
            <a:r>
              <a:rPr lang="en-US" sz="1400" dirty="0"/>
              <a:t>Indicators helping track fairness in service delivery in terms of service quality, prices, and deployment of public finance/subsidies. Indicators capturing how the waste generated is being safely managed, and assess whether the services safeguard customers, workers, and communities from safety and health risks by reaching everyone with safe sanitation. Indicators capturing how services are reliably and continually delivered based on effective management of human, financial and natural resources. Indicators helping capture the enabling environment looking at how responsibilities are structured, who is responsible for delivering services, who are they accountable to? how are resources planned and allocated?</a:t>
            </a:r>
          </a:p>
        </p:txBody>
      </p:sp>
      <p:sp>
        <p:nvSpPr>
          <p:cNvPr id="8" name="TextBox 7">
            <a:extLst>
              <a:ext uri="{FF2B5EF4-FFF2-40B4-BE49-F238E27FC236}">
                <a16:creationId xmlns:a16="http://schemas.microsoft.com/office/drawing/2014/main" id="{31251ED7-6BFD-CA84-80F8-293E4DB25A5B}"/>
              </a:ext>
            </a:extLst>
          </p:cNvPr>
          <p:cNvSpPr txBox="1"/>
          <p:nvPr/>
        </p:nvSpPr>
        <p:spPr>
          <a:xfrm>
            <a:off x="109947" y="5146826"/>
            <a:ext cx="3728990" cy="1061829"/>
          </a:xfrm>
          <a:prstGeom prst="rect">
            <a:avLst/>
          </a:prstGeom>
          <a:noFill/>
        </p:spPr>
        <p:txBody>
          <a:bodyPr wrap="square">
            <a:spAutoFit/>
          </a:bodyPr>
          <a:lstStyle/>
          <a:p>
            <a:pPr algn="just">
              <a:lnSpc>
                <a:spcPct val="90000"/>
              </a:lnSpc>
              <a:spcAft>
                <a:spcPts val="600"/>
              </a:spcAft>
            </a:pPr>
            <a:r>
              <a:rPr lang="en-US" sz="1400" b="1" dirty="0"/>
              <a:t>Resource materials: </a:t>
            </a:r>
            <a:r>
              <a:rPr kumimoji="0" lang="en-US" sz="1400" b="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rPr>
              <a:t>Click </a:t>
            </a:r>
            <a:r>
              <a:rPr kumimoji="0" lang="en-US" sz="1400" b="1" i="0" u="none" strike="noStrike" kern="1200" cap="none" spc="0" normalizeH="0" baseline="0" noProof="0" dirty="0">
                <a:ln>
                  <a:noFill/>
                </a:ln>
                <a:solidFill>
                  <a:srgbClr val="D99E29"/>
                </a:solidFill>
                <a:effectLst/>
                <a:uLnTx/>
                <a:uFillTx/>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rPr>
              <a:t> to access CWIS Indicators’ Methodology Note; Click </a:t>
            </a:r>
            <a:r>
              <a:rPr kumimoji="0" lang="en-US" sz="1400" b="1" i="0" u="none" strike="noStrike" kern="1200" cap="none" spc="0" normalizeH="0" baseline="0" noProof="0" dirty="0">
                <a:ln>
                  <a:noFill/>
                </a:ln>
                <a:solidFill>
                  <a:srgbClr val="D99E29"/>
                </a:solidFill>
                <a:effectLst/>
                <a:uLnTx/>
                <a:uFillTx/>
                <a:ea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here</a:t>
            </a:r>
            <a:r>
              <a:rPr kumimoji="0" lang="en-US" sz="1400" b="1" i="0" u="none" strike="noStrike" kern="1200" cap="none" spc="0" normalizeH="0" baseline="0" noProof="0" dirty="0">
                <a:ln>
                  <a:noFill/>
                </a:ln>
                <a:solidFill>
                  <a:srgbClr val="D99E29"/>
                </a:solidFill>
                <a:effectLst/>
                <a:uLnTx/>
                <a:uFillTx/>
                <a:ea typeface="Lato" panose="020F0502020204030203" pitchFamily="34" charset="0"/>
                <a:cs typeface="Lato" panose="020F0502020204030203" pitchFamily="34" charset="0"/>
              </a:rPr>
              <a:t> </a:t>
            </a:r>
            <a:r>
              <a:rPr kumimoji="0" lang="en-US" sz="1400" b="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rPr>
              <a:t>to access CWIS Measurement Note; Click </a:t>
            </a:r>
            <a:r>
              <a:rPr kumimoji="0" lang="en-US" sz="1400" b="1" i="0" u="none" strike="noStrike" kern="1200" cap="none" spc="0" normalizeH="0" baseline="0" noProof="0" dirty="0">
                <a:ln>
                  <a:noFill/>
                </a:ln>
                <a:solidFill>
                  <a:srgbClr val="D99E29"/>
                </a:solidFill>
                <a:effectLst/>
                <a:uLnTx/>
                <a:uFillTx/>
                <a:ea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here</a:t>
            </a:r>
            <a:r>
              <a:rPr kumimoji="0" lang="en-US" sz="1400" b="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rPr>
              <a:t> to access CWIS Measurement Note.</a:t>
            </a:r>
            <a:endParaRPr kumimoji="0" lang="en-IN" sz="1400" b="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2077D7DE-2EA0-CEA7-8810-CC47F4A0DA24}"/>
              </a:ext>
            </a:extLst>
          </p:cNvPr>
          <p:cNvSpPr txBox="1"/>
          <p:nvPr/>
        </p:nvSpPr>
        <p:spPr>
          <a:xfrm>
            <a:off x="109947" y="6271153"/>
            <a:ext cx="3728990" cy="480131"/>
          </a:xfrm>
          <a:prstGeom prst="rect">
            <a:avLst/>
          </a:prstGeom>
          <a:noFill/>
        </p:spPr>
        <p:txBody>
          <a:bodyPr wrap="square">
            <a:spAutoFit/>
          </a:bodyPr>
          <a:lstStyle/>
          <a:p>
            <a:pPr algn="just">
              <a:lnSpc>
                <a:spcPct val="90000"/>
              </a:lnSpc>
              <a:spcAft>
                <a:spcPts val="600"/>
              </a:spcAft>
            </a:pPr>
            <a:r>
              <a:rPr lang="en-US" sz="1400" b="1" dirty="0"/>
              <a:t>Case Study: </a:t>
            </a:r>
            <a:r>
              <a:rPr lang="en-US" sz="1400" dirty="0">
                <a:hlinkClick r:id="rId7"/>
              </a:rPr>
              <a:t>Wai</a:t>
            </a:r>
            <a:r>
              <a:rPr lang="en-US" sz="1400" dirty="0"/>
              <a:t>, </a:t>
            </a:r>
            <a:r>
              <a:rPr lang="en-US" sz="1400" dirty="0">
                <a:hlinkClick r:id="rId8"/>
              </a:rPr>
              <a:t>Warangal</a:t>
            </a:r>
            <a:r>
              <a:rPr lang="en-US" sz="1400" dirty="0"/>
              <a:t>, </a:t>
            </a:r>
            <a:r>
              <a:rPr lang="en-US" sz="1400" dirty="0">
                <a:hlinkClick r:id="rId9"/>
              </a:rPr>
              <a:t>Narsapur</a:t>
            </a:r>
            <a:r>
              <a:rPr lang="en-US" sz="1400" dirty="0"/>
              <a:t>, </a:t>
            </a:r>
            <a:r>
              <a:rPr lang="en-US" sz="1400" dirty="0">
                <a:hlinkClick r:id="rId10"/>
              </a:rPr>
              <a:t>Trichy</a:t>
            </a:r>
            <a:r>
              <a:rPr lang="en-US" sz="1400" dirty="0"/>
              <a:t>, </a:t>
            </a:r>
            <a:r>
              <a:rPr lang="en-US" sz="1400" dirty="0">
                <a:hlinkClick r:id="rId11"/>
              </a:rPr>
              <a:t>Khulna</a:t>
            </a:r>
            <a:r>
              <a:rPr lang="en-US" sz="1400" dirty="0"/>
              <a:t>, </a:t>
            </a:r>
            <a:r>
              <a:rPr lang="en-US" sz="1400" dirty="0">
                <a:hlinkClick r:id="rId12"/>
              </a:rPr>
              <a:t>Kampala</a:t>
            </a:r>
            <a:r>
              <a:rPr lang="en-US" sz="1400" dirty="0"/>
              <a:t>, </a:t>
            </a:r>
            <a:r>
              <a:rPr lang="en-US" sz="1400" dirty="0">
                <a:hlinkClick r:id="rId13"/>
              </a:rPr>
              <a:t>Lusaka</a:t>
            </a:r>
            <a:r>
              <a:rPr lang="en-US" sz="1400" dirty="0"/>
              <a:t>, </a:t>
            </a:r>
            <a:r>
              <a:rPr lang="en-US" sz="1400" dirty="0">
                <a:hlinkClick r:id="rId14"/>
              </a:rPr>
              <a:t>Dakar</a:t>
            </a:r>
            <a:r>
              <a:rPr lang="en-US" sz="1400" dirty="0"/>
              <a:t>.</a:t>
            </a:r>
            <a:endParaRPr kumimoji="0" lang="en-IN" sz="1400" i="0" u="none" strike="noStrike" kern="1200" cap="none" spc="0" normalizeH="0" baseline="0" noProof="0" dirty="0">
              <a:ln>
                <a:noFill/>
              </a:ln>
              <a:solidFill>
                <a:srgbClr val="2B2F71"/>
              </a:solidFill>
              <a:effectLst/>
              <a:uLnTx/>
              <a:uFillTx/>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9001EA95-7093-1A2E-2D28-2A7DBEDBAF12}"/>
              </a:ext>
            </a:extLst>
          </p:cNvPr>
          <p:cNvSpPr txBox="1"/>
          <p:nvPr/>
        </p:nvSpPr>
        <p:spPr>
          <a:xfrm>
            <a:off x="3985552" y="3395542"/>
            <a:ext cx="8092643" cy="1541961"/>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Citywide Inclusive Sanitation (CWIS) is a public service approach to advance Equitable, Safe, and Sustainable outcomes, by strengthening core public system functions of Responsibility, Accountability, and Resource Planning and Management.</a:t>
            </a:r>
          </a:p>
          <a:p>
            <a:pPr algn="just">
              <a:lnSpc>
                <a:spcPct val="90000"/>
              </a:lnSpc>
              <a:spcAft>
                <a:spcPts val="600"/>
              </a:spcAft>
            </a:pPr>
            <a:endParaRPr lang="en-US" sz="100" dirty="0"/>
          </a:p>
          <a:p>
            <a:pPr algn="just">
              <a:lnSpc>
                <a:spcPct val="90000"/>
              </a:lnSpc>
              <a:spcAft>
                <a:spcPts val="600"/>
              </a:spcAft>
            </a:pPr>
            <a:r>
              <a:rPr lang="en-US" sz="1400" dirty="0"/>
              <a:t>The CWIS dashboard is designed to help the CWIS city grantees monitor and track their progress from their baselines and quickly see how their peers are performing on similar metrics.</a:t>
            </a:r>
          </a:p>
        </p:txBody>
      </p:sp>
    </p:spTree>
    <p:extLst>
      <p:ext uri="{BB962C8B-B14F-4D97-AF65-F5344CB8AC3E}">
        <p14:creationId xmlns:p14="http://schemas.microsoft.com/office/powerpoint/2010/main" val="346361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MUSE</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113805" y="1032506"/>
          <a:ext cx="6750133" cy="2502893"/>
        </p:xfrm>
        <a:graphic>
          <a:graphicData uri="http://schemas.openxmlformats.org/drawingml/2006/table">
            <a:tbl>
              <a:tblPr firstRow="1" bandRow="1">
                <a:tableStyleId>{616DA210-FB5B-4158-B5E0-FEB733F419BA}</a:tableStyleId>
              </a:tblPr>
              <a:tblGrid>
                <a:gridCol w="2136173">
                  <a:extLst>
                    <a:ext uri="{9D8B030D-6E8A-4147-A177-3AD203B41FA5}">
                      <a16:colId xmlns:a16="http://schemas.microsoft.com/office/drawing/2014/main" val="603931931"/>
                    </a:ext>
                  </a:extLst>
                </a:gridCol>
                <a:gridCol w="4613960">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Emory University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2019</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411761">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Excel based tool, with indicators, which can be accessed from </a:t>
                      </a:r>
                      <a:r>
                        <a:rPr lang="en-US" sz="1400" b="0" dirty="0">
                          <a:latin typeface="+mn-lt"/>
                          <a:hlinkClick r:id="rId2"/>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User interface, Collection and Conveyance, Treatment, Disposal and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Consultants, researchers and decision makers.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48489" y="3685569"/>
            <a:ext cx="6815449" cy="3165482"/>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MUSE sanitation tool is a set of scales and indices that measure women's empowerment in the context of urban sanitation, across four domains: Access and decision-making, safety and dignity, knowledge and agency, and voice and collective action.</a:t>
            </a:r>
          </a:p>
          <a:p>
            <a:pPr algn="just">
              <a:lnSpc>
                <a:spcPct val="90000"/>
              </a:lnSpc>
              <a:spcAft>
                <a:spcPts val="600"/>
              </a:spcAft>
            </a:pPr>
            <a:endParaRPr lang="en-US" sz="1400" dirty="0"/>
          </a:p>
          <a:p>
            <a:pPr algn="just">
              <a:lnSpc>
                <a:spcPct val="90000"/>
              </a:lnSpc>
              <a:spcAft>
                <a:spcPts val="600"/>
              </a:spcAft>
            </a:pPr>
            <a:r>
              <a:rPr lang="en-US" sz="1400" dirty="0"/>
              <a:t>The Goal of the MUSE tool is to create and validate survey tools to measure women’s sanitation-related empowerment in urban areas, for (a) program design; and</a:t>
            </a:r>
          </a:p>
          <a:p>
            <a:pPr algn="just">
              <a:lnSpc>
                <a:spcPct val="90000"/>
              </a:lnSpc>
              <a:spcAft>
                <a:spcPts val="600"/>
              </a:spcAft>
            </a:pPr>
            <a:r>
              <a:rPr lang="en-US" sz="1400" dirty="0"/>
              <a:t>(b) monitoring and evaluation.</a:t>
            </a:r>
          </a:p>
          <a:p>
            <a:pPr algn="just">
              <a:lnSpc>
                <a:spcPct val="90000"/>
              </a:lnSpc>
              <a:spcAft>
                <a:spcPts val="600"/>
              </a:spcAft>
            </a:pPr>
            <a:endParaRPr lang="en-US" sz="1400" dirty="0"/>
          </a:p>
          <a:p>
            <a:pPr algn="just">
              <a:lnSpc>
                <a:spcPct val="90000"/>
              </a:lnSpc>
              <a:spcAft>
                <a:spcPts val="600"/>
              </a:spcAft>
            </a:pPr>
            <a:r>
              <a:rPr lang="en-US" sz="1400" b="1" dirty="0"/>
              <a:t>Resource materials: </a:t>
            </a:r>
            <a:r>
              <a:rPr lang="en-US" sz="1400" dirty="0">
                <a:hlinkClick r:id="rId3"/>
              </a:rPr>
              <a:t>Table of definitions</a:t>
            </a:r>
            <a:r>
              <a:rPr lang="en-US" sz="1400" dirty="0"/>
              <a:t>; </a:t>
            </a:r>
            <a:r>
              <a:rPr lang="en-US" sz="1400" dirty="0">
                <a:hlinkClick r:id="rId4"/>
              </a:rPr>
              <a:t>A systematic review of women’s empowerment in sanitation</a:t>
            </a:r>
            <a:r>
              <a:rPr lang="en-US" sz="1400" dirty="0"/>
              <a:t>; </a:t>
            </a:r>
            <a:r>
              <a:rPr lang="en-US" sz="1400" dirty="0">
                <a:hlinkClick r:id="rId5"/>
              </a:rPr>
              <a:t>Development and validation of measurement framework</a:t>
            </a:r>
            <a:r>
              <a:rPr lang="en-US" sz="1400" dirty="0"/>
              <a:t>; </a:t>
            </a:r>
            <a:r>
              <a:rPr lang="en-US" sz="1400" dirty="0">
                <a:hlinkClick r:id="rId6"/>
              </a:rPr>
              <a:t>Protocol for development and validation of instruments for MUSE</a:t>
            </a:r>
            <a:endParaRPr lang="en-US" sz="1400" dirty="0"/>
          </a:p>
          <a:p>
            <a:pPr algn="just">
              <a:lnSpc>
                <a:spcPct val="90000"/>
              </a:lnSpc>
              <a:spcAft>
                <a:spcPts val="600"/>
              </a:spcAft>
            </a:pPr>
            <a:endParaRPr lang="en-US" sz="100" dirty="0"/>
          </a:p>
        </p:txBody>
      </p:sp>
      <p:pic>
        <p:nvPicPr>
          <p:cNvPr id="2" name="Picture 2">
            <a:extLst>
              <a:ext uri="{FF2B5EF4-FFF2-40B4-BE49-F238E27FC236}">
                <a16:creationId xmlns:a16="http://schemas.microsoft.com/office/drawing/2014/main" id="{CE422166-C32B-3C34-2E89-4B75177661C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12" r="1912"/>
          <a:stretch/>
        </p:blipFill>
        <p:spPr bwMode="auto">
          <a:xfrm>
            <a:off x="6942116" y="646334"/>
            <a:ext cx="5107380" cy="32752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5BE17-D5FB-C7E0-5D47-B6AB7ED53851}"/>
              </a:ext>
            </a:extLst>
          </p:cNvPr>
          <p:cNvSpPr txBox="1"/>
          <p:nvPr/>
        </p:nvSpPr>
        <p:spPr>
          <a:xfrm>
            <a:off x="6863938" y="4089564"/>
            <a:ext cx="5328062" cy="1486561"/>
          </a:xfrm>
          <a:prstGeom prst="rect">
            <a:avLst/>
          </a:prstGeom>
          <a:noFill/>
        </p:spPr>
        <p:txBody>
          <a:bodyPr wrap="square">
            <a:spAutoFit/>
          </a:bodyPr>
          <a:lstStyle/>
          <a:p>
            <a:pPr algn="just">
              <a:lnSpc>
                <a:spcPct val="90000"/>
              </a:lnSpc>
              <a:spcAft>
                <a:spcPts val="600"/>
              </a:spcAft>
            </a:pPr>
            <a:r>
              <a:rPr lang="en-US" sz="1400" b="1" dirty="0"/>
              <a:t>Data Requirement:</a:t>
            </a:r>
            <a:r>
              <a:rPr lang="en-US" sz="1400" dirty="0"/>
              <a:t> Access to sanitation infrastructure, Sanitation related knowledge, attitude and practices. Further, the tool also requires data related to -</a:t>
            </a:r>
          </a:p>
          <a:p>
            <a:pPr marL="285750" indent="-285750">
              <a:lnSpc>
                <a:spcPct val="90000"/>
              </a:lnSpc>
              <a:spcAft>
                <a:spcPts val="600"/>
              </a:spcAft>
              <a:buFont typeface="Arial" panose="020B0604020202020204" pitchFamily="34" charset="0"/>
              <a:buChar char="•"/>
            </a:pPr>
            <a:r>
              <a:rPr lang="en-US" sz="1400" dirty="0"/>
              <a:t>Participation in decision-making about sanitation</a:t>
            </a:r>
          </a:p>
          <a:p>
            <a:pPr marL="285750" indent="-285750">
              <a:lnSpc>
                <a:spcPct val="90000"/>
              </a:lnSpc>
              <a:spcAft>
                <a:spcPts val="600"/>
              </a:spcAft>
              <a:buFont typeface="Arial" panose="020B0604020202020204" pitchFamily="34" charset="0"/>
              <a:buChar char="•"/>
            </a:pPr>
            <a:r>
              <a:rPr lang="en-US" sz="1400" dirty="0"/>
              <a:t>Safety and security when using sanitation facilities</a:t>
            </a:r>
          </a:p>
          <a:p>
            <a:pPr marL="285750" indent="-285750">
              <a:lnSpc>
                <a:spcPct val="90000"/>
              </a:lnSpc>
              <a:spcAft>
                <a:spcPts val="600"/>
              </a:spcAft>
              <a:buFont typeface="Arial" panose="020B0604020202020204" pitchFamily="34" charset="0"/>
              <a:buChar char="•"/>
            </a:pPr>
            <a:r>
              <a:rPr lang="en-US" sz="1400" dirty="0"/>
              <a:t>Freedom from stigma and discrimination related to sanitation</a:t>
            </a:r>
            <a:endParaRPr lang="en-US" sz="1400" b="1" dirty="0"/>
          </a:p>
        </p:txBody>
      </p:sp>
    </p:spTree>
    <p:extLst>
      <p:ext uri="{BB962C8B-B14F-4D97-AF65-F5344CB8AC3E}">
        <p14:creationId xmlns:p14="http://schemas.microsoft.com/office/powerpoint/2010/main" val="778452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Sanitation Decision Support Tool (</a:t>
            </a:r>
            <a:r>
              <a:rPr lang="en-IN" sz="4000" dirty="0" err="1"/>
              <a:t>Akvopedia</a:t>
            </a:r>
            <a:r>
              <a:rPr lang="en-IN" sz="4000" dirty="0"/>
              <a:t>)</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29112" y="996293"/>
          <a:ext cx="11773359" cy="2289533"/>
        </p:xfrm>
        <a:graphic>
          <a:graphicData uri="http://schemas.openxmlformats.org/drawingml/2006/table">
            <a:tbl>
              <a:tblPr firstRow="1" bandRow="1">
                <a:tableStyleId>{616DA210-FB5B-4158-B5E0-FEB733F419BA}</a:tableStyleId>
              </a:tblPr>
              <a:tblGrid>
                <a:gridCol w="4877623">
                  <a:extLst>
                    <a:ext uri="{9D8B030D-6E8A-4147-A177-3AD203B41FA5}">
                      <a16:colId xmlns:a16="http://schemas.microsoft.com/office/drawing/2014/main" val="603931931"/>
                    </a:ext>
                  </a:extLst>
                </a:gridCol>
                <a:gridCol w="6895736">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AKVO</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2007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Web-based tool platform, available online for free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Water and Sanitation </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User Interface, Containment, Collection and Conveyance, Treatment, Disposal and Reuse.</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WASH practitioners, policymakers, and donors.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02918" y="3429001"/>
            <a:ext cx="8073927" cy="3191643"/>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Sanitation Decision Support Tool (</a:t>
            </a:r>
            <a:r>
              <a:rPr lang="en-US" sz="1400" dirty="0" err="1"/>
              <a:t>Akvopedia</a:t>
            </a:r>
            <a:r>
              <a:rPr lang="en-US" sz="1400" dirty="0"/>
              <a:t>) is a web-based tool that helps users to assess the sanitation needs of a community and to develop appropriate interventions. It is developed and maintained by </a:t>
            </a:r>
            <a:r>
              <a:rPr lang="en-US" sz="1400" dirty="0" err="1"/>
              <a:t>Akvo</a:t>
            </a:r>
            <a:r>
              <a:rPr lang="en-US" sz="1400" dirty="0"/>
              <a:t>, a non-profit organization that provides open-source tools and resources for water and sanitation practitioners.</a:t>
            </a:r>
          </a:p>
          <a:p>
            <a:pPr algn="just">
              <a:lnSpc>
                <a:spcPct val="90000"/>
              </a:lnSpc>
              <a:spcAft>
                <a:spcPts val="600"/>
              </a:spcAft>
            </a:pPr>
            <a:r>
              <a:rPr lang="en-US" sz="1400" dirty="0"/>
              <a:t>The tool covers a wide range of sanitation topics, including:</a:t>
            </a:r>
          </a:p>
          <a:p>
            <a:pPr marL="285750" indent="-285750" algn="just">
              <a:lnSpc>
                <a:spcPct val="90000"/>
              </a:lnSpc>
              <a:spcAft>
                <a:spcPts val="600"/>
              </a:spcAft>
              <a:buFont typeface="Arial" panose="020B0604020202020204" pitchFamily="34" charset="0"/>
              <a:buChar char="•"/>
            </a:pPr>
            <a:r>
              <a:rPr lang="en-US" sz="1400" dirty="0"/>
              <a:t>Sanitation needs assessment: The tool helps users to collect and analyze data on the sanitation situation in a community, including the types of sanitation facilities used, the level of access to sanitation, and the associated health risks.</a:t>
            </a:r>
          </a:p>
          <a:p>
            <a:pPr marL="285750" indent="-285750" algn="just">
              <a:lnSpc>
                <a:spcPct val="90000"/>
              </a:lnSpc>
              <a:spcAft>
                <a:spcPts val="600"/>
              </a:spcAft>
              <a:buFont typeface="Arial" panose="020B0604020202020204" pitchFamily="34" charset="0"/>
              <a:buChar char="•"/>
            </a:pPr>
            <a:r>
              <a:rPr lang="en-US" sz="1400" dirty="0"/>
              <a:t>Sanitation intervention planning: The tool helps users to develop and evaluate different sanitation interventions, taking into account factors such as cost, technical feasibility, and social acceptability.</a:t>
            </a:r>
          </a:p>
          <a:p>
            <a:pPr marL="285750" indent="-285750" algn="just">
              <a:lnSpc>
                <a:spcPct val="90000"/>
              </a:lnSpc>
              <a:spcAft>
                <a:spcPts val="600"/>
              </a:spcAft>
              <a:buFont typeface="Arial" panose="020B0604020202020204" pitchFamily="34" charset="0"/>
              <a:buChar char="•"/>
            </a:pPr>
            <a:r>
              <a:rPr lang="en-US" sz="1400" dirty="0"/>
              <a:t>Sanitation monitoring and evaluation: The tool helps users to track progress towards achieving sanitation goals and to identify areas where interventions need to be adjusted.</a:t>
            </a:r>
          </a:p>
        </p:txBody>
      </p:sp>
      <p:sp>
        <p:nvSpPr>
          <p:cNvPr id="9" name="TextBox 8">
            <a:extLst>
              <a:ext uri="{FF2B5EF4-FFF2-40B4-BE49-F238E27FC236}">
                <a16:creationId xmlns:a16="http://schemas.microsoft.com/office/drawing/2014/main" id="{CEF0B22C-C228-B74D-4D51-F697F0103B41}"/>
              </a:ext>
            </a:extLst>
          </p:cNvPr>
          <p:cNvSpPr txBox="1"/>
          <p:nvPr/>
        </p:nvSpPr>
        <p:spPr>
          <a:xfrm>
            <a:off x="8317523" y="3415347"/>
            <a:ext cx="3558754" cy="3323987"/>
          </a:xfrm>
          <a:prstGeom prst="rect">
            <a:avLst/>
          </a:prstGeom>
          <a:noFill/>
        </p:spPr>
        <p:txBody>
          <a:bodyPr wrap="square">
            <a:spAutoFit/>
          </a:bodyPr>
          <a:lstStyle/>
          <a:p>
            <a:r>
              <a:rPr lang="en-US" sz="1400" b="1" dirty="0"/>
              <a:t>Data Requirements: </a:t>
            </a:r>
          </a:p>
          <a:p>
            <a:pPr algn="l"/>
            <a:r>
              <a:rPr lang="en-US" sz="1400" dirty="0"/>
              <a:t>The web portal has serval supporting tools covering broad topics like, Water, Rainwater Harvesting, Sanitation, Finance, Sustainability Decision &amp; other Assessment Tools. </a:t>
            </a:r>
          </a:p>
          <a:p>
            <a:pPr algn="l"/>
            <a:endParaRPr lang="en-US" sz="1400" dirty="0"/>
          </a:p>
          <a:p>
            <a:pPr algn="l"/>
            <a:r>
              <a:rPr lang="en-US" sz="1400" dirty="0"/>
              <a:t>Some of the tools related to sanitation include the WASH in Schools Assessment tool, SSWM Toolbox, The WASH Performance Index Report, etc. </a:t>
            </a:r>
          </a:p>
          <a:p>
            <a:pPr algn="l"/>
            <a:br>
              <a:rPr lang="en-US" sz="1400" dirty="0"/>
            </a:br>
            <a:r>
              <a:rPr lang="en-US" sz="1400" dirty="0"/>
              <a:t>The tools can be accessed from </a:t>
            </a:r>
            <a:r>
              <a:rPr lang="en-US" sz="1400" dirty="0">
                <a:hlinkClick r:id="rId2"/>
              </a:rPr>
              <a:t>website</a:t>
            </a:r>
            <a:r>
              <a:rPr lang="en-US" sz="1400" dirty="0"/>
              <a:t>.</a:t>
            </a:r>
          </a:p>
          <a:p>
            <a:endParaRPr lang="en-US" sz="1400" b="1" dirty="0"/>
          </a:p>
          <a:p>
            <a:endParaRPr lang="en-US" sz="1400" dirty="0"/>
          </a:p>
        </p:txBody>
      </p:sp>
    </p:spTree>
    <p:extLst>
      <p:ext uri="{BB962C8B-B14F-4D97-AF65-F5344CB8AC3E}">
        <p14:creationId xmlns:p14="http://schemas.microsoft.com/office/powerpoint/2010/main" val="4265242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14FAC04-F228-9CA5-76E9-CD57044DF482}"/>
              </a:ext>
            </a:extLst>
          </p:cNvPr>
          <p:cNvSpPr/>
          <p:nvPr/>
        </p:nvSpPr>
        <p:spPr>
          <a:xfrm>
            <a:off x="0" y="-344347"/>
            <a:ext cx="12313920" cy="7546694"/>
          </a:xfrm>
          <a:prstGeom prst="rect">
            <a:avLst/>
          </a:prstGeom>
          <a:solidFill>
            <a:srgbClr val="2B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a:extLst>
              <a:ext uri="{FF2B5EF4-FFF2-40B4-BE49-F238E27FC236}">
                <a16:creationId xmlns:a16="http://schemas.microsoft.com/office/drawing/2014/main" id="{5CFE1C43-5F97-9526-B101-0D2E241E622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90232" y="756269"/>
            <a:ext cx="5496818" cy="5658489"/>
          </a:xfrm>
          <a:prstGeom prst="rect">
            <a:avLst/>
          </a:prstGeom>
        </p:spPr>
      </p:pic>
      <p:sp>
        <p:nvSpPr>
          <p:cNvPr id="7" name="TextBox 6">
            <a:extLst>
              <a:ext uri="{FF2B5EF4-FFF2-40B4-BE49-F238E27FC236}">
                <a16:creationId xmlns:a16="http://schemas.microsoft.com/office/drawing/2014/main" id="{74ACFC6E-72B7-7084-0A9E-68B7911E7A28}"/>
              </a:ext>
            </a:extLst>
          </p:cNvPr>
          <p:cNvSpPr txBox="1"/>
          <p:nvPr/>
        </p:nvSpPr>
        <p:spPr>
          <a:xfrm>
            <a:off x="953359" y="2840989"/>
            <a:ext cx="6809847" cy="769441"/>
          </a:xfrm>
          <a:prstGeom prst="rect">
            <a:avLst/>
          </a:prstGeom>
          <a:noFill/>
        </p:spPr>
        <p:txBody>
          <a:bodyPr wrap="square" rtlCol="0">
            <a:spAutoFit/>
          </a:bodyPr>
          <a:lstStyle/>
          <a:p>
            <a:r>
              <a:rPr lang="en-US" sz="4400" b="1" dirty="0">
                <a:solidFill>
                  <a:schemeClr val="bg1"/>
                </a:solidFill>
                <a:latin typeface="Lato" panose="020F0502020204030203" pitchFamily="34" charset="0"/>
                <a:ea typeface="Lato Light" panose="020F0502020204030203" pitchFamily="34" charset="0"/>
                <a:cs typeface="Lato Light" panose="020F0502020204030203" pitchFamily="34" charset="0"/>
              </a:rPr>
              <a:t>Thank you</a:t>
            </a:r>
          </a:p>
        </p:txBody>
      </p:sp>
      <p:sp>
        <p:nvSpPr>
          <p:cNvPr id="8" name="TextBox 7">
            <a:extLst>
              <a:ext uri="{FF2B5EF4-FFF2-40B4-BE49-F238E27FC236}">
                <a16:creationId xmlns:a16="http://schemas.microsoft.com/office/drawing/2014/main" id="{09FC28A6-521C-74A6-2D4B-84591B362D7B}"/>
              </a:ext>
            </a:extLst>
          </p:cNvPr>
          <p:cNvSpPr txBox="1"/>
          <p:nvPr/>
        </p:nvSpPr>
        <p:spPr>
          <a:xfrm>
            <a:off x="953359" y="6087497"/>
            <a:ext cx="4988688" cy="707886"/>
          </a:xfrm>
          <a:prstGeom prst="rect">
            <a:avLst/>
          </a:prstGeom>
          <a:noFill/>
        </p:spPr>
        <p:txBody>
          <a:bodyPr wrap="square" rtlCol="0">
            <a:spAutoFit/>
          </a:bodyPr>
          <a:lstStyle/>
          <a:p>
            <a:r>
              <a:rPr lang="en-US" sz="2000" dirty="0">
                <a:solidFill>
                  <a:schemeClr val="bg1"/>
                </a:solidFill>
                <a:latin typeface="Lato Medium" panose="020B0604020202020204" pitchFamily="34" charset="0"/>
                <a:ea typeface="Lato Heavy" panose="020F0502020204030203" pitchFamily="34" charset="0"/>
                <a:cs typeface="Lato Heavy" panose="020F0502020204030203" pitchFamily="34" charset="0"/>
              </a:rPr>
              <a:t>www.athenainfonomics.com</a:t>
            </a:r>
            <a:endParaRPr lang="en-IN" sz="2000" dirty="0">
              <a:solidFill>
                <a:schemeClr val="bg1"/>
              </a:solidFill>
              <a:latin typeface="Lato Medium" panose="020B0604020202020204" pitchFamily="34" charset="0"/>
              <a:ea typeface="Lato Heavy" panose="020F0502020204030203" pitchFamily="34" charset="0"/>
              <a:cs typeface="Lato Heavy" panose="020F0502020204030203" pitchFamily="34" charset="0"/>
            </a:endParaRPr>
          </a:p>
          <a:p>
            <a:endParaRPr lang="en-US" sz="2000" dirty="0">
              <a:solidFill>
                <a:schemeClr val="bg1"/>
              </a:solidFill>
              <a:latin typeface="Lato Medium" panose="020B0604020202020204" pitchFamily="34" charset="0"/>
            </a:endParaRPr>
          </a:p>
        </p:txBody>
      </p:sp>
      <p:pic>
        <p:nvPicPr>
          <p:cNvPr id="10" name="Graphic 9">
            <a:extLst>
              <a:ext uri="{FF2B5EF4-FFF2-40B4-BE49-F238E27FC236}">
                <a16:creationId xmlns:a16="http://schemas.microsoft.com/office/drawing/2014/main" id="{39506C47-D656-82B1-C3FC-1D82FFDE7B4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303" y="700148"/>
            <a:ext cx="2370253" cy="850860"/>
          </a:xfrm>
          <a:prstGeom prst="rect">
            <a:avLst/>
          </a:prstGeom>
        </p:spPr>
      </p:pic>
    </p:spTree>
    <p:extLst>
      <p:ext uri="{BB962C8B-B14F-4D97-AF65-F5344CB8AC3E}">
        <p14:creationId xmlns:p14="http://schemas.microsoft.com/office/powerpoint/2010/main" val="2592508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a:t>Shit Flow Diagram (SFD)</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28600" y="855022"/>
          <a:ext cx="6523891" cy="3728503"/>
        </p:xfrm>
        <a:graphic>
          <a:graphicData uri="http://schemas.openxmlformats.org/drawingml/2006/table">
            <a:tbl>
              <a:tblPr firstRow="1" bandRow="1">
                <a:tableStyleId>{616DA210-FB5B-4158-B5E0-FEB733F419BA}</a:tableStyleId>
              </a:tblPr>
              <a:tblGrid>
                <a:gridCol w="2702805">
                  <a:extLst>
                    <a:ext uri="{9D8B030D-6E8A-4147-A177-3AD203B41FA5}">
                      <a16:colId xmlns:a16="http://schemas.microsoft.com/office/drawing/2014/main" val="603931931"/>
                    </a:ext>
                  </a:extLst>
                </a:gridCol>
                <a:gridCol w="3821086">
                  <a:extLst>
                    <a:ext uri="{9D8B030D-6E8A-4147-A177-3AD203B41FA5}">
                      <a16:colId xmlns:a16="http://schemas.microsoft.com/office/drawing/2014/main" val="460663066"/>
                    </a:ext>
                  </a:extLst>
                </a:gridCol>
              </a:tblGrid>
              <a:tr h="655154">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IN" sz="1400" b="0" dirty="0">
                          <a:latin typeface="+mn-lt"/>
                        </a:rPr>
                        <a:t>Sustainable Sanitation Alliance (</a:t>
                      </a:r>
                      <a:r>
                        <a:rPr lang="en-IN" sz="1400" b="0" dirty="0" err="1">
                          <a:latin typeface="+mn-lt"/>
                        </a:rPr>
                        <a:t>SuSanA</a:t>
                      </a:r>
                      <a:r>
                        <a:rPr lang="en-IN" sz="1400" b="0" dirty="0">
                          <a:latin typeface="+mn-lt"/>
                        </a:rPr>
                        <a:t>) – Consortium under SFD Promotion Initiative.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332126">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0" dirty="0">
                          <a:latin typeface="+mn-lt"/>
                        </a:rPr>
                        <a:t>2014</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332126">
                <a:tc>
                  <a:txBody>
                    <a:bodyPr/>
                    <a:lstStyle/>
                    <a:p>
                      <a:r>
                        <a:rPr lang="en-US" sz="1400" b="1" dirty="0">
                          <a:latin typeface="+mn-lt"/>
                        </a:rPr>
                        <a:t>Last updated: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0" dirty="0">
                          <a:latin typeface="+mn-lt"/>
                        </a:rPr>
                        <a:t>2022</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1740850"/>
                  </a:ext>
                </a:extLst>
              </a:tr>
              <a:tr h="526536">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dirty="0">
                          <a:hlinkClick r:id="rId2"/>
                        </a:rPr>
                        <a:t>Online graphic generator </a:t>
                      </a:r>
                      <a:r>
                        <a:rPr lang="en-US" sz="1400" dirty="0"/>
                        <a:t>and </a:t>
                      </a:r>
                      <a:r>
                        <a:rPr lang="en-US" sz="1400" dirty="0">
                          <a:hlinkClick r:id="rId3"/>
                        </a:rPr>
                        <a:t>desktop version </a:t>
                      </a:r>
                      <a:r>
                        <a:rPr lang="en-US" sz="1400" dirty="0"/>
                        <a:t>available.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46406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dirty="0"/>
                        <a:t>Wastewater (Supernatant, Sewage and Faecal Sludge)</a:t>
                      </a:r>
                      <a:r>
                        <a:rPr lang="en-IN" sz="1400" dirty="0"/>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33212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b="0" dirty="0">
                          <a:latin typeface="+mn-lt"/>
                        </a:rPr>
                        <a:t>Containment, Collection and Conveyance, Treatment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846241">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400" dirty="0"/>
                        <a:t>Gov. stakeholders and development sector partners (technical assistance partners to Gov. including consultants, NGOs, Academics, etc.).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228600" y="4583525"/>
            <a:ext cx="6523890" cy="2068259"/>
          </a:xfrm>
          <a:prstGeom prst="rect">
            <a:avLst/>
          </a:prstGeom>
          <a:noFill/>
        </p:spPr>
        <p:txBody>
          <a:bodyPr wrap="square" rtlCol="0">
            <a:spAutoFit/>
          </a:bodyPr>
          <a:lstStyle/>
          <a:p>
            <a:pPr algn="just">
              <a:lnSpc>
                <a:spcPct val="90000"/>
              </a:lnSpc>
              <a:spcAft>
                <a:spcPts val="600"/>
              </a:spcAft>
            </a:pPr>
            <a:r>
              <a:rPr lang="en-US" sz="1400" b="1" dirty="0"/>
              <a:t>About the Tool: </a:t>
            </a:r>
          </a:p>
          <a:p>
            <a:pPr algn="just">
              <a:lnSpc>
                <a:spcPct val="90000"/>
              </a:lnSpc>
              <a:spcAft>
                <a:spcPts val="600"/>
              </a:spcAft>
            </a:pPr>
            <a:r>
              <a:rPr lang="en-US" sz="1400" dirty="0"/>
              <a:t>A Shit Flow Diagram (SFD) serves as a practical tool for comprehending and conveying the physical flow of excreta within a city or town. It visually illustrates the journey of excreta, highlighting whether it remains contained or not, as it follows various routes from defecation to disposal or utilization.</a:t>
            </a:r>
          </a:p>
          <a:p>
            <a:pPr algn="just">
              <a:lnSpc>
                <a:spcPct val="90000"/>
              </a:lnSpc>
              <a:spcAft>
                <a:spcPts val="600"/>
              </a:spcAft>
            </a:pPr>
            <a:endParaRPr lang="en-US" sz="1400" dirty="0"/>
          </a:p>
          <a:p>
            <a:pPr algn="just">
              <a:lnSpc>
                <a:spcPct val="90000"/>
              </a:lnSpc>
              <a:spcAft>
                <a:spcPts val="600"/>
              </a:spcAft>
            </a:pPr>
            <a:r>
              <a:rPr lang="en-US" sz="1400" dirty="0"/>
              <a:t>An SFD is essentially a visualization tool that simplifies intricate data into an accessible diagram. It is usually accompanied by a description of the service delivery context and details regarding data sources within the relevant city.</a:t>
            </a:r>
          </a:p>
        </p:txBody>
      </p:sp>
      <p:pic>
        <p:nvPicPr>
          <p:cNvPr id="8" name="Content Placeholder 4">
            <a:extLst>
              <a:ext uri="{FF2B5EF4-FFF2-40B4-BE49-F238E27FC236}">
                <a16:creationId xmlns:a16="http://schemas.microsoft.com/office/drawing/2014/main" id="{F6F29081-69B5-C3AE-3AF6-E4F2246795A7}"/>
              </a:ext>
            </a:extLst>
          </p:cNvPr>
          <p:cNvPicPr>
            <a:picLocks noChangeAspect="1"/>
          </p:cNvPicPr>
          <p:nvPr/>
        </p:nvPicPr>
        <p:blipFill rotWithShape="1">
          <a:blip r:embed="rId4">
            <a:extLst>
              <a:ext uri="{28A0092B-C50C-407E-A947-70E740481C1C}">
                <a14:useLocalDpi xmlns:a14="http://schemas.microsoft.com/office/drawing/2010/main" val="0"/>
              </a:ext>
            </a:extLst>
          </a:blip>
          <a:srcRect r="1993"/>
          <a:stretch/>
        </p:blipFill>
        <p:spPr>
          <a:xfrm>
            <a:off x="6862873" y="863824"/>
            <a:ext cx="5100527" cy="2914211"/>
          </a:xfrm>
          <a:prstGeom prst="rect">
            <a:avLst/>
          </a:prstGeom>
        </p:spPr>
      </p:pic>
      <p:sp>
        <p:nvSpPr>
          <p:cNvPr id="9" name="TextBox 8">
            <a:extLst>
              <a:ext uri="{FF2B5EF4-FFF2-40B4-BE49-F238E27FC236}">
                <a16:creationId xmlns:a16="http://schemas.microsoft.com/office/drawing/2014/main" id="{CEF0B22C-C228-B74D-4D51-F697F0103B41}"/>
              </a:ext>
            </a:extLst>
          </p:cNvPr>
          <p:cNvSpPr txBox="1"/>
          <p:nvPr/>
        </p:nvSpPr>
        <p:spPr>
          <a:xfrm>
            <a:off x="6862872" y="3905399"/>
            <a:ext cx="5226209" cy="2893100"/>
          </a:xfrm>
          <a:prstGeom prst="rect">
            <a:avLst/>
          </a:prstGeom>
          <a:noFill/>
        </p:spPr>
        <p:txBody>
          <a:bodyPr wrap="square">
            <a:spAutoFit/>
          </a:bodyPr>
          <a:lstStyle/>
          <a:p>
            <a:pPr algn="just"/>
            <a:r>
              <a:rPr lang="en-US" sz="1400" b="1" dirty="0"/>
              <a:t>Data Requirements: </a:t>
            </a:r>
          </a:p>
          <a:p>
            <a:pPr algn="just"/>
            <a:r>
              <a:rPr lang="en-US" sz="1400" dirty="0"/>
              <a:t>Types of containment unit and where it is connected to; Population dependent on each category; % of OSS emptied; % FS, WW, SN reaching treatment plant; % FS, WW, SN treated.</a:t>
            </a:r>
          </a:p>
          <a:p>
            <a:pPr algn="just"/>
            <a:endParaRPr lang="en-US" sz="1400" dirty="0"/>
          </a:p>
          <a:p>
            <a:pPr algn="just"/>
            <a:r>
              <a:rPr lang="en-US" sz="1400" b="1" dirty="0"/>
              <a:t>Training Materials:</a:t>
            </a:r>
            <a:r>
              <a:rPr lang="en-US" sz="1400" dirty="0"/>
              <a:t> </a:t>
            </a:r>
          </a:p>
          <a:p>
            <a:pPr marL="342900" indent="-342900" algn="just">
              <a:buFont typeface="+mj-lt"/>
              <a:buAutoNum type="arabicPeriod"/>
            </a:pPr>
            <a:r>
              <a:rPr lang="en-US" sz="1400" dirty="0">
                <a:hlinkClick r:id="rId5"/>
              </a:rPr>
              <a:t>SFD Manual</a:t>
            </a:r>
            <a:endParaRPr lang="en-US" sz="1400" dirty="0"/>
          </a:p>
          <a:p>
            <a:pPr marL="342900" indent="-342900" algn="just">
              <a:buFont typeface="+mj-lt"/>
              <a:buAutoNum type="arabicPeriod"/>
            </a:pPr>
            <a:r>
              <a:rPr lang="en-US" sz="1400" dirty="0">
                <a:hlinkClick r:id="rId6"/>
              </a:rPr>
              <a:t>SFD Report Template</a:t>
            </a:r>
            <a:endParaRPr lang="en-US" sz="1400" dirty="0"/>
          </a:p>
          <a:p>
            <a:pPr marL="342900" indent="-342900" algn="just">
              <a:buFont typeface="+mj-lt"/>
              <a:buAutoNum type="arabicPeriod"/>
            </a:pPr>
            <a:r>
              <a:rPr lang="en-US" sz="1400" dirty="0">
                <a:hlinkClick r:id="rId7"/>
              </a:rPr>
              <a:t>SFD Report Guidance Note</a:t>
            </a:r>
            <a:endParaRPr lang="en-US" sz="1400" dirty="0"/>
          </a:p>
          <a:p>
            <a:pPr marL="342900" indent="-342900" algn="just">
              <a:buFont typeface="+mj-lt"/>
              <a:buAutoNum type="arabicPeriod"/>
            </a:pPr>
            <a:r>
              <a:rPr lang="en-US" sz="1400" dirty="0">
                <a:hlinkClick r:id="rId8"/>
              </a:rPr>
              <a:t>Online Training</a:t>
            </a:r>
            <a:endParaRPr lang="en-US" sz="1400" dirty="0"/>
          </a:p>
          <a:p>
            <a:pPr marL="342900" indent="-342900" algn="just">
              <a:buFont typeface="+mj-lt"/>
              <a:buAutoNum type="arabicPeriod"/>
            </a:pPr>
            <a:endParaRPr lang="en-US" sz="1400" dirty="0"/>
          </a:p>
          <a:p>
            <a:pPr algn="just"/>
            <a:r>
              <a:rPr lang="en-US" sz="1400" b="1" dirty="0"/>
              <a:t>Case Studies:</a:t>
            </a:r>
            <a:r>
              <a:rPr lang="en-US" sz="1400" dirty="0"/>
              <a:t> Click </a:t>
            </a:r>
            <a:r>
              <a:rPr lang="en-US" sz="1400" dirty="0">
                <a:hlinkClick r:id="rId9"/>
              </a:rPr>
              <a:t>here</a:t>
            </a:r>
            <a:r>
              <a:rPr lang="en-US" sz="1400" dirty="0"/>
              <a:t> to access SFDs worldwide.</a:t>
            </a:r>
          </a:p>
          <a:p>
            <a:pPr algn="just"/>
            <a:endParaRPr lang="en-US" sz="1400" dirty="0"/>
          </a:p>
        </p:txBody>
      </p:sp>
    </p:spTree>
    <p:extLst>
      <p:ext uri="{BB962C8B-B14F-4D97-AF65-F5344CB8AC3E}">
        <p14:creationId xmlns:p14="http://schemas.microsoft.com/office/powerpoint/2010/main" val="315496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a:t>Rapid Assessment Tool</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2464283927"/>
              </p:ext>
            </p:extLst>
          </p:nvPr>
        </p:nvGraphicFramePr>
        <p:xfrm>
          <a:off x="211779" y="863948"/>
          <a:ext cx="11773358" cy="2155278"/>
        </p:xfrm>
        <a:graphic>
          <a:graphicData uri="http://schemas.openxmlformats.org/drawingml/2006/table">
            <a:tbl>
              <a:tblPr firstRow="1" bandRow="1">
                <a:tableStyleId>{616DA210-FB5B-4158-B5E0-FEB733F419BA}</a:tableStyleId>
              </a:tblPr>
              <a:tblGrid>
                <a:gridCol w="4877623">
                  <a:extLst>
                    <a:ext uri="{9D8B030D-6E8A-4147-A177-3AD203B41FA5}">
                      <a16:colId xmlns:a16="http://schemas.microsoft.com/office/drawing/2014/main" val="603931931"/>
                    </a:ext>
                  </a:extLst>
                </a:gridCol>
                <a:gridCol w="6895735">
                  <a:extLst>
                    <a:ext uri="{9D8B030D-6E8A-4147-A177-3AD203B41FA5}">
                      <a16:colId xmlns:a16="http://schemas.microsoft.com/office/drawing/2014/main" val="460663066"/>
                    </a:ext>
                  </a:extLst>
                </a:gridCol>
              </a:tblGrid>
              <a:tr h="280219">
                <a:tc>
                  <a:txBody>
                    <a:bodyPr/>
                    <a:lstStyle/>
                    <a:p>
                      <a:pPr algn="l"/>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400" b="0" dirty="0">
                          <a:latin typeface="+mn-lt"/>
                        </a:rPr>
                        <a:t>IRC WASH</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80219">
                <a:tc>
                  <a:txBody>
                    <a:bodyPr/>
                    <a:lstStyle/>
                    <a:p>
                      <a:pPr algn="l"/>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mn-lt"/>
                        </a:rPr>
                        <a:t>2015</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80219">
                <a:tc>
                  <a:txBody>
                    <a:bodyPr/>
                    <a:lstStyle/>
                    <a:p>
                      <a:pPr algn="l"/>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mn-lt"/>
                        </a:rPr>
                        <a:t>Excel spreadsheet, available online for free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34844">
                <a:tc>
                  <a:txBody>
                    <a:bodyPr/>
                    <a:lstStyle/>
                    <a:p>
                      <a:pPr algn="l"/>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400" b="0" dirty="0">
                          <a:latin typeface="+mn-lt"/>
                        </a:rPr>
                        <a:t>Wastewater; (Faecal sludge; Blackwater; Greywater; Septage; Excreta)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53017">
                <a:tc>
                  <a:txBody>
                    <a:bodyPr/>
                    <a:lstStyle/>
                    <a:p>
                      <a:pPr algn="l"/>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kern="1200" dirty="0">
                          <a:solidFill>
                            <a:schemeClr val="tx1"/>
                          </a:solidFill>
                          <a:latin typeface="+mn-lt"/>
                          <a:ea typeface="+mn-ea"/>
                          <a:cs typeface="+mn-cs"/>
                        </a:rPr>
                        <a:t>Containment, Collection and Conveyance, Treatment and Disposal</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53017">
                <a:tc>
                  <a:txBody>
                    <a:bodyPr/>
                    <a:lstStyle/>
                    <a:p>
                      <a:pPr algn="l"/>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t>WASH practitioners, policymakers, and donors.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211779" y="3151578"/>
            <a:ext cx="6179090" cy="3502497"/>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A spreadsheet-based tool for calculating the quantitative flows of faecal sludge through various sections of an urban area. IRC tool enables a rapid assessment to gauge the current and potential supply and demand for sanitation in a specific area. It focuses on affordability, packaging, marketing, and accessibility to meet diverse sanitation needs.</a:t>
            </a:r>
          </a:p>
          <a:p>
            <a:pPr algn="just">
              <a:lnSpc>
                <a:spcPct val="90000"/>
              </a:lnSpc>
              <a:spcAft>
                <a:spcPts val="600"/>
              </a:spcAft>
            </a:pPr>
            <a:r>
              <a:rPr lang="en-US" sz="1400" dirty="0"/>
              <a:t>The assessment combines consumer and market research, considering Price, Product, Promotion, and Place. Results are visualized using a 'traffic light' system: Green lights (75% or more balance) indicate no immediate concerns. Yellow lights (50% to 75% balance) highlight areas for attention after addressing red light issues. Red lights (less than 50% balance) require immediate attention and further analysis. Insights from this assessment inform recommendations to improve sanitation facilities and services.</a:t>
            </a:r>
          </a:p>
          <a:p>
            <a:pPr>
              <a:lnSpc>
                <a:spcPct val="90000"/>
              </a:lnSpc>
              <a:spcAft>
                <a:spcPts val="600"/>
              </a:spcAft>
            </a:pPr>
            <a:r>
              <a:rPr lang="en-US" sz="1400" b="1" dirty="0"/>
              <a:t>Case Studies:</a:t>
            </a:r>
          </a:p>
          <a:p>
            <a:pPr>
              <a:lnSpc>
                <a:spcPct val="90000"/>
              </a:lnSpc>
              <a:spcAft>
                <a:spcPts val="600"/>
              </a:spcAft>
            </a:pPr>
            <a:r>
              <a:rPr lang="en-US" sz="1400" dirty="0">
                <a:hlinkClick r:id="rId2"/>
              </a:rPr>
              <a:t>Sanitation market research in rural Cambodia : rapid assessment of supply and demand in three rural districts </a:t>
            </a:r>
            <a:endParaRPr lang="en-US" sz="1400"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390869" y="3151578"/>
            <a:ext cx="5594268" cy="3754874"/>
          </a:xfrm>
          <a:prstGeom prst="rect">
            <a:avLst/>
          </a:prstGeom>
          <a:noFill/>
        </p:spPr>
        <p:txBody>
          <a:bodyPr wrap="square">
            <a:spAutoFit/>
          </a:bodyPr>
          <a:lstStyle/>
          <a:p>
            <a:r>
              <a:rPr lang="en-US" sz="1400" b="1" dirty="0"/>
              <a:t>Data Requirements: </a:t>
            </a:r>
          </a:p>
          <a:p>
            <a:pPr algn="l"/>
            <a:r>
              <a:rPr lang="en-US" sz="1400" dirty="0"/>
              <a:t>Overall, the tool requires data on the following - </a:t>
            </a:r>
          </a:p>
          <a:p>
            <a:pPr marL="342900" indent="-342900" algn="l">
              <a:buFont typeface="+mj-lt"/>
              <a:buAutoNum type="arabicPeriod"/>
            </a:pPr>
            <a:r>
              <a:rPr lang="en-US" sz="1400" dirty="0"/>
              <a:t>Who are the customers and the supply side actors?</a:t>
            </a:r>
          </a:p>
          <a:p>
            <a:pPr marL="342900" indent="-342900" algn="l">
              <a:buFont typeface="+mj-lt"/>
              <a:buAutoNum type="arabicPeriod"/>
            </a:pPr>
            <a:r>
              <a:rPr lang="en-US" sz="1400" dirty="0"/>
              <a:t>Price: how much can they afford and how much does it cost?</a:t>
            </a:r>
          </a:p>
          <a:p>
            <a:pPr marL="342900" indent="-342900" algn="l">
              <a:buFont typeface="+mj-lt"/>
              <a:buAutoNum type="arabicPeriod"/>
            </a:pPr>
            <a:r>
              <a:rPr lang="en-US" sz="1400" dirty="0"/>
              <a:t>Products: what is needed and what is made available?</a:t>
            </a:r>
          </a:p>
          <a:p>
            <a:pPr marL="342900" indent="-342900" algn="l">
              <a:buFont typeface="+mj-lt"/>
              <a:buAutoNum type="arabicPeriod"/>
            </a:pPr>
            <a:r>
              <a:rPr lang="en-US" sz="1400" dirty="0"/>
              <a:t>Promotion: are products promoted</a:t>
            </a:r>
          </a:p>
          <a:p>
            <a:pPr marL="342900" indent="-342900" algn="l">
              <a:buFont typeface="+mj-lt"/>
              <a:buAutoNum type="arabicPeriod"/>
            </a:pPr>
            <a:r>
              <a:rPr lang="en-US" sz="1400" dirty="0"/>
              <a:t>Place: where are the customers and the supply side actors?</a:t>
            </a:r>
          </a:p>
          <a:p>
            <a:pPr marL="342900" indent="-342900" algn="l">
              <a:buFont typeface="+mj-lt"/>
              <a:buAutoNum type="arabicPeriod"/>
            </a:pPr>
            <a:r>
              <a:rPr lang="en-US" sz="1400" dirty="0"/>
              <a:t>Do they have the knowledge to decide or to advise?</a:t>
            </a:r>
          </a:p>
          <a:p>
            <a:pPr algn="l"/>
            <a:endParaRPr lang="en-US" sz="900" dirty="0"/>
          </a:p>
          <a:p>
            <a:pPr algn="l"/>
            <a:r>
              <a:rPr lang="en-US" sz="1400" dirty="0"/>
              <a:t>Detailed information is required on aspects related to water supply (availability of drinking water, access to water for sanitation, water quality), sanitation demand (access to sanitation facilities, sanitation practices) and sanitation service provision (type of sanitation facilities available, level of service provision, cost of sanitation services). </a:t>
            </a:r>
            <a:r>
              <a:rPr lang="en-US" sz="1400" dirty="0">
                <a:hlinkClick r:id="rId3"/>
              </a:rPr>
              <a:t>The full questionnaire can be found here. </a:t>
            </a:r>
            <a:endParaRPr lang="en-US" sz="1400" dirty="0"/>
          </a:p>
          <a:p>
            <a:endParaRPr lang="en-US" sz="1050" b="1" dirty="0"/>
          </a:p>
          <a:p>
            <a:r>
              <a:rPr lang="en-US" sz="1400" b="1" dirty="0"/>
              <a:t>Training Resources: </a:t>
            </a:r>
            <a:r>
              <a:rPr lang="en-US" sz="1400" dirty="0"/>
              <a:t>Click </a:t>
            </a:r>
            <a:r>
              <a:rPr lang="en-US" sz="1400" dirty="0">
                <a:hlinkClick r:id="rId4"/>
              </a:rPr>
              <a:t>here</a:t>
            </a:r>
            <a:r>
              <a:rPr lang="en-US" sz="1400" dirty="0"/>
              <a:t>.</a:t>
            </a:r>
            <a:r>
              <a:rPr lang="en-US" sz="1400" b="1" dirty="0"/>
              <a:t> </a:t>
            </a:r>
            <a:endParaRPr lang="en-US" sz="1400" dirty="0"/>
          </a:p>
        </p:txBody>
      </p:sp>
    </p:spTree>
    <p:extLst>
      <p:ext uri="{BB962C8B-B14F-4D97-AF65-F5344CB8AC3E}">
        <p14:creationId xmlns:p14="http://schemas.microsoft.com/office/powerpoint/2010/main" val="3510880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a:t>City Service Delivery Assessment (CSDA)</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300501367"/>
              </p:ext>
            </p:extLst>
          </p:nvPr>
        </p:nvGraphicFramePr>
        <p:xfrm>
          <a:off x="102919" y="970068"/>
          <a:ext cx="6596055" cy="3078964"/>
        </p:xfrm>
        <a:graphic>
          <a:graphicData uri="http://schemas.openxmlformats.org/drawingml/2006/table">
            <a:tbl>
              <a:tblPr firstRow="1" bandRow="1">
                <a:tableStyleId>{616DA210-FB5B-4158-B5E0-FEB733F419BA}</a:tableStyleId>
              </a:tblPr>
              <a:tblGrid>
                <a:gridCol w="2031432">
                  <a:extLst>
                    <a:ext uri="{9D8B030D-6E8A-4147-A177-3AD203B41FA5}">
                      <a16:colId xmlns:a16="http://schemas.microsoft.com/office/drawing/2014/main" val="603931931"/>
                    </a:ext>
                  </a:extLst>
                </a:gridCol>
                <a:gridCol w="4564623">
                  <a:extLst>
                    <a:ext uri="{9D8B030D-6E8A-4147-A177-3AD203B41FA5}">
                      <a16:colId xmlns:a16="http://schemas.microsoft.com/office/drawing/2014/main" val="460663066"/>
                    </a:ext>
                  </a:extLst>
                </a:gridCol>
              </a:tblGrid>
              <a:tr h="330626">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World Bank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330626">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2013</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562064">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Available in </a:t>
                      </a:r>
                      <a:r>
                        <a:rPr lang="en-US" sz="1400" b="0" kern="1200" dirty="0">
                          <a:solidFill>
                            <a:schemeClr val="tx1"/>
                          </a:solidFill>
                          <a:latin typeface="+mn-lt"/>
                          <a:ea typeface="+mn-ea"/>
                          <a:cs typeface="+mn-cs"/>
                          <a:hlinkClick r:id="rId2"/>
                        </a:rPr>
                        <a:t>spreadsheet format</a:t>
                      </a:r>
                      <a:r>
                        <a:rPr lang="en-US" sz="1400" b="0" kern="1200" dirty="0">
                          <a:solidFill>
                            <a:schemeClr val="tx1"/>
                          </a:solidFill>
                          <a:latin typeface="+mn-lt"/>
                          <a:ea typeface="+mn-ea"/>
                          <a:cs typeface="+mn-cs"/>
                        </a:rPr>
                        <a:t> and </a:t>
                      </a:r>
                      <a:r>
                        <a:rPr lang="en-US" sz="1400" b="0" kern="1200" dirty="0">
                          <a:solidFill>
                            <a:schemeClr val="tx1"/>
                          </a:solidFill>
                          <a:latin typeface="+mn-lt"/>
                          <a:ea typeface="+mn-ea"/>
                          <a:cs typeface="+mn-cs"/>
                          <a:hlinkClick r:id="rId3"/>
                        </a:rPr>
                        <a:t>web-based format</a:t>
                      </a:r>
                      <a:r>
                        <a:rPr lang="en-US" sz="1400" b="0" kern="1200" dirty="0">
                          <a:solidFill>
                            <a:schemeClr val="tx1"/>
                          </a:solidFill>
                          <a:latin typeface="+mn-lt"/>
                          <a:ea typeface="+mn-ea"/>
                          <a:cs typeface="+mn-cs"/>
                        </a:rPr>
                        <a:t>.</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562064">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Wastewater (Blackwater and Greywater) – Sewered and Non-sewered Sanitation.</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562064">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User Interface, Containment, Collection and Conveyance, Treatment, Disposal and Reuse.</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562064">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Consultants, facilitators or in-house specialists as a participatory tool for working with stakeholders in cities and towns.</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37604" y="4413988"/>
            <a:ext cx="6661370" cy="1603516"/>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CSDA is a comprehensive tool that assesses the environment for inclusive sanitation, supports stakeholder engagement, and provides a roadmap for improving sanitation services in both sewered and non-sewered contexts. The tool supports the assessment of the enabling environment for City-wide Inclusive Sanitation using a series of structured questions.</a:t>
            </a:r>
            <a:endParaRPr lang="en-US" sz="1400" b="1" dirty="0"/>
          </a:p>
          <a:p>
            <a:pPr algn="just">
              <a:lnSpc>
                <a:spcPct val="90000"/>
              </a:lnSpc>
              <a:spcAft>
                <a:spcPts val="600"/>
              </a:spcAft>
            </a:pPr>
            <a:endParaRPr lang="en-US" sz="1400" b="1"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782176" y="4147391"/>
            <a:ext cx="5409824" cy="2677656"/>
          </a:xfrm>
          <a:prstGeom prst="rect">
            <a:avLst/>
          </a:prstGeom>
          <a:noFill/>
        </p:spPr>
        <p:txBody>
          <a:bodyPr wrap="square">
            <a:spAutoFit/>
          </a:bodyPr>
          <a:lstStyle/>
          <a:p>
            <a:r>
              <a:rPr lang="en-US" sz="1400" b="1" dirty="0"/>
              <a:t>Data Requirements: </a:t>
            </a:r>
          </a:p>
          <a:p>
            <a:pPr algn="l"/>
            <a:r>
              <a:rPr lang="en-US" sz="1400" dirty="0"/>
              <a:t>Data related to enabling environment including policy, legal and institutional environment, resources and mechanisms available to improve sanitation, operating environment, funding and personnel availability to provide ongoing and sustainable sanitation services.</a:t>
            </a:r>
          </a:p>
          <a:p>
            <a:pPr algn="l"/>
            <a:endParaRPr lang="en-US" sz="1400" dirty="0"/>
          </a:p>
          <a:p>
            <a:pPr algn="l"/>
            <a:r>
              <a:rPr lang="en-US" sz="1400" dirty="0"/>
              <a:t>The full questionnaire can be found </a:t>
            </a:r>
            <a:r>
              <a:rPr lang="en-US" sz="1400" dirty="0">
                <a:hlinkClick r:id="rId3"/>
              </a:rPr>
              <a:t>here</a:t>
            </a:r>
            <a:r>
              <a:rPr lang="en-US" sz="1400" dirty="0"/>
              <a:t>.</a:t>
            </a:r>
            <a:endParaRPr lang="en-US" sz="1400" b="1" dirty="0"/>
          </a:p>
          <a:p>
            <a:endParaRPr lang="en-US" sz="1400" b="1" dirty="0"/>
          </a:p>
          <a:p>
            <a:r>
              <a:rPr lang="en-US" sz="1400" b="1" dirty="0"/>
              <a:t>Training Resources: </a:t>
            </a:r>
            <a:r>
              <a:rPr lang="en-US" sz="1400" dirty="0"/>
              <a:t>Click </a:t>
            </a:r>
            <a:r>
              <a:rPr lang="en-US" sz="1400" dirty="0">
                <a:hlinkClick r:id="rId2"/>
              </a:rPr>
              <a:t>here</a:t>
            </a:r>
            <a:r>
              <a:rPr lang="en-US" sz="1400" dirty="0"/>
              <a:t>.</a:t>
            </a:r>
          </a:p>
          <a:p>
            <a:endParaRPr lang="en-US" sz="1400" dirty="0">
              <a:solidFill>
                <a:srgbClr val="444444"/>
              </a:solidFill>
              <a:latin typeface="Calibri" panose="020F0502020204030204" pitchFamily="34" charset="0"/>
            </a:endParaRPr>
          </a:p>
          <a:p>
            <a:r>
              <a:rPr lang="en-US" sz="1400" b="1" i="0" dirty="0">
                <a:solidFill>
                  <a:srgbClr val="444444"/>
                </a:solidFill>
                <a:effectLst/>
              </a:rPr>
              <a:t>Contact: </a:t>
            </a:r>
            <a:r>
              <a:rPr lang="en-US" sz="1400" b="0" i="0" dirty="0">
                <a:solidFill>
                  <a:srgbClr val="444444"/>
                </a:solidFill>
                <a:effectLst/>
              </a:rPr>
              <a:t>Peter Hawkins and Isabel Blackett on </a:t>
            </a:r>
            <a:r>
              <a:rPr lang="en-US" sz="1400" b="0" i="0" dirty="0">
                <a:solidFill>
                  <a:srgbClr val="444444"/>
                </a:solidFill>
                <a:effectLst/>
                <a:hlinkClick r:id="rId4"/>
              </a:rPr>
              <a:t>ISP@incsanprac.com</a:t>
            </a:r>
            <a:r>
              <a:rPr lang="en-IN" sz="1400" b="0" i="0" dirty="0">
                <a:solidFill>
                  <a:srgbClr val="444444"/>
                </a:solidFill>
                <a:effectLst/>
              </a:rPr>
              <a:t> </a:t>
            </a:r>
            <a:endParaRPr lang="en-IN" sz="1400" dirty="0"/>
          </a:p>
        </p:txBody>
      </p:sp>
      <p:pic>
        <p:nvPicPr>
          <p:cNvPr id="2" name="Content Placeholder 4">
            <a:extLst>
              <a:ext uri="{FF2B5EF4-FFF2-40B4-BE49-F238E27FC236}">
                <a16:creationId xmlns:a16="http://schemas.microsoft.com/office/drawing/2014/main" id="{60F07FA0-79A8-47F1-1419-B455F6138B3D}"/>
              </a:ext>
            </a:extLst>
          </p:cNvPr>
          <p:cNvPicPr>
            <a:picLocks noChangeAspect="1"/>
          </p:cNvPicPr>
          <p:nvPr/>
        </p:nvPicPr>
        <p:blipFill rotWithShape="1">
          <a:blip r:embed="rId5">
            <a:extLst>
              <a:ext uri="{28A0092B-C50C-407E-A947-70E740481C1C}">
                <a14:useLocalDpi xmlns:a14="http://schemas.microsoft.com/office/drawing/2010/main" val="0"/>
              </a:ext>
            </a:extLst>
          </a:blip>
          <a:srcRect t="3328" b="7322"/>
          <a:stretch/>
        </p:blipFill>
        <p:spPr>
          <a:xfrm>
            <a:off x="6858378" y="970068"/>
            <a:ext cx="5191118" cy="3104757"/>
          </a:xfrm>
          <a:prstGeom prst="rect">
            <a:avLst/>
          </a:prstGeom>
        </p:spPr>
      </p:pic>
    </p:spTree>
    <p:extLst>
      <p:ext uri="{BB962C8B-B14F-4D97-AF65-F5344CB8AC3E}">
        <p14:creationId xmlns:p14="http://schemas.microsoft.com/office/powerpoint/2010/main" val="376030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err="1"/>
              <a:t>SaniPath</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11779" y="755092"/>
          <a:ext cx="11773358" cy="2220421"/>
        </p:xfrm>
        <a:graphic>
          <a:graphicData uri="http://schemas.openxmlformats.org/drawingml/2006/table">
            <a:tbl>
              <a:tblPr firstRow="1" bandRow="1">
                <a:tableStyleId>{616DA210-FB5B-4158-B5E0-FEB733F419BA}</a:tableStyleId>
              </a:tblPr>
              <a:tblGrid>
                <a:gridCol w="4877623">
                  <a:extLst>
                    <a:ext uri="{9D8B030D-6E8A-4147-A177-3AD203B41FA5}">
                      <a16:colId xmlns:a16="http://schemas.microsoft.com/office/drawing/2014/main" val="603931931"/>
                    </a:ext>
                  </a:extLst>
                </a:gridCol>
                <a:gridCol w="6895735">
                  <a:extLst>
                    <a:ext uri="{9D8B030D-6E8A-4147-A177-3AD203B41FA5}">
                      <a16:colId xmlns:a16="http://schemas.microsoft.com/office/drawing/2014/main" val="460663066"/>
                    </a:ext>
                  </a:extLst>
                </a:gridCol>
              </a:tblGrid>
              <a:tr h="280219">
                <a:tc>
                  <a:txBody>
                    <a:bodyPr/>
                    <a:lstStyle/>
                    <a:p>
                      <a:pPr algn="l"/>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mn-lt"/>
                        </a:rPr>
                        <a:t>Center for Global Safe WASH at Emory University</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80219">
                <a:tc>
                  <a:txBody>
                    <a:bodyPr/>
                    <a:lstStyle/>
                    <a:p>
                      <a:pPr algn="l"/>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mn-lt"/>
                        </a:rPr>
                        <a:t>2011</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80219">
                <a:tc>
                  <a:txBody>
                    <a:bodyPr/>
                    <a:lstStyle/>
                    <a:p>
                      <a:pPr algn="l"/>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dirty="0">
                          <a:latin typeface="+mn-lt"/>
                        </a:rPr>
                        <a:t>Available online, can be accessed from </a:t>
                      </a:r>
                      <a:r>
                        <a:rPr lang="en-US" sz="1400" b="0" dirty="0">
                          <a:latin typeface="+mn-lt"/>
                          <a:hlinkClick r:id="rId2"/>
                        </a:rPr>
                        <a:t>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34844">
                <a:tc>
                  <a:txBody>
                    <a:bodyPr/>
                    <a:lstStyle/>
                    <a:p>
                      <a:pPr algn="l"/>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IN" sz="1400" b="0" dirty="0">
                          <a:latin typeface="+mn-lt"/>
                        </a:rPr>
                        <a:t>Wastewater.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53017">
                <a:tc>
                  <a:txBody>
                    <a:bodyPr/>
                    <a:lstStyle/>
                    <a:p>
                      <a:pPr algn="l"/>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b="0" kern="1200" dirty="0">
                          <a:solidFill>
                            <a:schemeClr val="tx1"/>
                          </a:solidFill>
                          <a:latin typeface="+mn-lt"/>
                          <a:ea typeface="+mn-ea"/>
                          <a:cs typeface="+mn-cs"/>
                        </a:rPr>
                        <a:t>Containment, Collection and Conveyance, Treatment, Disposal and Reuse.</a:t>
                      </a:r>
                      <a:endParaRPr lang="en-IN" sz="1400" b="0" kern="1200" dirty="0">
                        <a:solidFill>
                          <a:schemeClr val="tx1"/>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53017">
                <a:tc>
                  <a:txBody>
                    <a:bodyPr/>
                    <a:lstStyle/>
                    <a:p>
                      <a:pPr algn="l"/>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t>WASH practitioners from the </a:t>
                      </a:r>
                      <a:r>
                        <a:rPr lang="en-IN" sz="1400" dirty="0"/>
                        <a:t>academia, consultancy, local and national government, INGO/NGO, private sector and financial institutions.</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157349" y="2999177"/>
            <a:ext cx="5742708" cy="3813352"/>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a:t>
            </a:r>
            <a:r>
              <a:rPr lang="en-US" sz="1400" dirty="0" err="1"/>
              <a:t>SaniPath</a:t>
            </a:r>
            <a:r>
              <a:rPr lang="en-US" sz="1400" dirty="0"/>
              <a:t> Exposure Assessment Tool (“the Tool”), was developed by the Center for Global Safe WASH at Emory University to identify and compare risk of exposure to fecal contamination across multiple exposure pathways associated with inadequate sanitation and fecal sludge management.</a:t>
            </a:r>
          </a:p>
          <a:p>
            <a:pPr algn="just">
              <a:lnSpc>
                <a:spcPct val="90000"/>
              </a:lnSpc>
              <a:spcAft>
                <a:spcPts val="600"/>
              </a:spcAft>
            </a:pPr>
            <a:r>
              <a:rPr lang="en-US" sz="1400" dirty="0"/>
              <a:t>The assessment combines consumer and market research, considering Price, The Tool provides guidance for standardized primary data collection, automates the exposure assessment analysis, and visualizes the results in a way that is accessible and understandable to people with a variety of backgrounds. It enables users to develop a robust evidence base for advocacy and decision making in the WASH sector. </a:t>
            </a:r>
          </a:p>
          <a:p>
            <a:pPr algn="just">
              <a:lnSpc>
                <a:spcPct val="90000"/>
              </a:lnSpc>
              <a:spcAft>
                <a:spcPts val="600"/>
              </a:spcAft>
            </a:pPr>
            <a:r>
              <a:rPr lang="en-US" sz="1400" dirty="0"/>
              <a:t>The platform is integrated with </a:t>
            </a:r>
            <a:r>
              <a:rPr lang="en-US" sz="1400" dirty="0" err="1"/>
              <a:t>KoBo</a:t>
            </a:r>
            <a:r>
              <a:rPr lang="en-US" sz="1400" dirty="0"/>
              <a:t> Toolbox and data are collected via downloadable mobile forms and uploaded to a </a:t>
            </a:r>
            <a:r>
              <a:rPr lang="en-US" sz="1400" dirty="0" err="1"/>
              <a:t>SaniPath</a:t>
            </a:r>
            <a:r>
              <a:rPr lang="en-US" sz="1400" dirty="0"/>
              <a:t> server. An analytical dashboard automatically retrieves data from the server and performs the exposure analysis on a daily basis. From the dashboard, the user can view pie charts, histograms, and People Plots and automatically generate a draft final report</a:t>
            </a:r>
          </a:p>
        </p:txBody>
      </p:sp>
      <p:sp>
        <p:nvSpPr>
          <p:cNvPr id="9" name="TextBox 8">
            <a:extLst>
              <a:ext uri="{FF2B5EF4-FFF2-40B4-BE49-F238E27FC236}">
                <a16:creationId xmlns:a16="http://schemas.microsoft.com/office/drawing/2014/main" id="{CEF0B22C-C228-B74D-4D51-F697F0103B41}"/>
              </a:ext>
            </a:extLst>
          </p:cNvPr>
          <p:cNvSpPr txBox="1"/>
          <p:nvPr/>
        </p:nvSpPr>
        <p:spPr>
          <a:xfrm>
            <a:off x="5900057" y="2999177"/>
            <a:ext cx="6291943" cy="3916457"/>
          </a:xfrm>
          <a:prstGeom prst="rect">
            <a:avLst/>
          </a:prstGeom>
          <a:noFill/>
        </p:spPr>
        <p:txBody>
          <a:bodyPr wrap="square">
            <a:spAutoFit/>
          </a:bodyPr>
          <a:lstStyle/>
          <a:p>
            <a:r>
              <a:rPr lang="en-US" sz="1400" b="1" dirty="0"/>
              <a:t>Data Requirements: </a:t>
            </a:r>
          </a:p>
          <a:p>
            <a:pPr marL="285750" indent="-285750" algn="l">
              <a:buFont typeface="Arial" panose="020B0604020202020204" pitchFamily="34" charset="0"/>
              <a:buChar char="•"/>
            </a:pPr>
            <a:r>
              <a:rPr lang="en-US" sz="1400" dirty="0"/>
              <a:t>Environmental samples are collected from each exposure pathway (surface water, municipal water, flood water, open drains, etc.). Ten samples are collected from each pathway in every neighborhood where the </a:t>
            </a:r>
            <a:r>
              <a:rPr lang="en-US" sz="1400" dirty="0" err="1"/>
              <a:t>SaniPath</a:t>
            </a:r>
            <a:r>
              <a:rPr lang="en-US" sz="1400" dirty="0"/>
              <a:t> Tool is deployed.</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Environmental samples are processed in a laboratory to determine the magnitude of fecal indicator bacteria (E. coli) in each sample. </a:t>
            </a:r>
          </a:p>
          <a:p>
            <a:pPr marL="285750" indent="-285750" algn="l">
              <a:buFont typeface="Arial" panose="020B0604020202020204" pitchFamily="34" charset="0"/>
              <a:buChar char="•"/>
            </a:pPr>
            <a:endParaRPr lang="en-US" sz="1400" dirty="0"/>
          </a:p>
          <a:p>
            <a:pPr marL="285750" indent="-285750" algn="l">
              <a:buFont typeface="Arial" panose="020B0604020202020204" pitchFamily="34" charset="0"/>
              <a:buChar char="•"/>
            </a:pPr>
            <a:r>
              <a:rPr lang="en-US" sz="1400" dirty="0"/>
              <a:t>Behavioral data is collected via surveys at the community, school, and household levels. This data captures the frequency of exposure-related behaviors for both adults and children.</a:t>
            </a:r>
            <a:endParaRPr lang="en-US" sz="900" dirty="0"/>
          </a:p>
          <a:p>
            <a:endParaRPr lang="en-US" sz="1050" b="1" dirty="0"/>
          </a:p>
          <a:p>
            <a:r>
              <a:rPr lang="en-US" sz="1400" b="1" dirty="0"/>
              <a:t>Training Resources: </a:t>
            </a:r>
            <a:r>
              <a:rPr lang="en-US" sz="1400" dirty="0">
                <a:hlinkClick r:id="rId3"/>
              </a:rPr>
              <a:t>Background information and procedures for conducting the preliminary assessment</a:t>
            </a:r>
            <a:r>
              <a:rPr lang="en-US" sz="1400" dirty="0"/>
              <a:t>; </a:t>
            </a:r>
            <a:r>
              <a:rPr lang="en-US" sz="1400" dirty="0">
                <a:hlinkClick r:id="rId4"/>
              </a:rPr>
              <a:t>behavioral survey procedures</a:t>
            </a:r>
            <a:r>
              <a:rPr lang="en-US" sz="1400" dirty="0"/>
              <a:t>; </a:t>
            </a:r>
            <a:r>
              <a:rPr lang="en-US" sz="1400" dirty="0">
                <a:hlinkClick r:id="rId5"/>
              </a:rPr>
              <a:t>environmental sampling procedures.</a:t>
            </a:r>
            <a:r>
              <a:rPr lang="en-US" sz="1400" b="1" dirty="0">
                <a:hlinkClick r:id="rId5"/>
              </a:rPr>
              <a:t> </a:t>
            </a:r>
            <a:endParaRPr lang="en-US" sz="1400" b="1" dirty="0"/>
          </a:p>
          <a:p>
            <a:endParaRPr lang="en-US" sz="1400" b="1" dirty="0"/>
          </a:p>
          <a:p>
            <a:r>
              <a:rPr lang="en-US" sz="1400" b="1" dirty="0"/>
              <a:t>Case Study: </a:t>
            </a:r>
            <a:r>
              <a:rPr lang="en-US" sz="1400" dirty="0">
                <a:hlinkClick r:id="rId6"/>
              </a:rPr>
              <a:t>Ghana</a:t>
            </a:r>
            <a:r>
              <a:rPr lang="en-US" sz="1400" dirty="0"/>
              <a:t> 1, </a:t>
            </a:r>
            <a:r>
              <a:rPr lang="en-US" sz="1400" dirty="0">
                <a:hlinkClick r:id="rId7"/>
              </a:rPr>
              <a:t>Ghana 2</a:t>
            </a:r>
            <a:r>
              <a:rPr lang="en-US" sz="1400" dirty="0"/>
              <a:t>, </a:t>
            </a:r>
            <a:r>
              <a:rPr lang="en-US" sz="1400" dirty="0">
                <a:hlinkClick r:id="rId8"/>
              </a:rPr>
              <a:t>Lusaka</a:t>
            </a:r>
            <a:r>
              <a:rPr lang="en-US" sz="1400" dirty="0"/>
              <a:t>, </a:t>
            </a:r>
            <a:r>
              <a:rPr lang="en-US" sz="1400" dirty="0">
                <a:hlinkClick r:id="rId9"/>
              </a:rPr>
              <a:t>Dhaka</a:t>
            </a:r>
            <a:r>
              <a:rPr lang="en-US" sz="1400" dirty="0"/>
              <a:t>.</a:t>
            </a:r>
          </a:p>
        </p:txBody>
      </p:sp>
    </p:spTree>
    <p:extLst>
      <p:ext uri="{BB962C8B-B14F-4D97-AF65-F5344CB8AC3E}">
        <p14:creationId xmlns:p14="http://schemas.microsoft.com/office/powerpoint/2010/main" val="1714107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US" sz="4000" dirty="0"/>
              <a:t>Urban Sanitation Status Index (USSI)</a:t>
            </a:r>
            <a:endParaRPr lang="en-IN" sz="4000" dirty="0"/>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extLst>
              <p:ext uri="{D42A27DB-BD31-4B8C-83A1-F6EECF244321}">
                <p14:modId xmlns:p14="http://schemas.microsoft.com/office/powerpoint/2010/main" val="4030587997"/>
              </p:ext>
            </p:extLst>
          </p:nvPr>
        </p:nvGraphicFramePr>
        <p:xfrm>
          <a:off x="287980" y="915640"/>
          <a:ext cx="11643604" cy="2289533"/>
        </p:xfrm>
        <a:graphic>
          <a:graphicData uri="http://schemas.openxmlformats.org/drawingml/2006/table">
            <a:tbl>
              <a:tblPr firstRow="1" bandRow="1">
                <a:tableStyleId>{616DA210-FB5B-4158-B5E0-FEB733F419BA}</a:tableStyleId>
              </a:tblPr>
              <a:tblGrid>
                <a:gridCol w="4823867">
                  <a:extLst>
                    <a:ext uri="{9D8B030D-6E8A-4147-A177-3AD203B41FA5}">
                      <a16:colId xmlns:a16="http://schemas.microsoft.com/office/drawing/2014/main" val="603931931"/>
                    </a:ext>
                  </a:extLst>
                </a:gridCol>
                <a:gridCol w="6819737">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World Bank </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2015</a:t>
                      </a:r>
                      <a:endParaRPr lang="en-IN" sz="1400" b="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279858">
                <a:tc>
                  <a:txBody>
                    <a:bodyPr/>
                    <a:lstStyle/>
                    <a:p>
                      <a:r>
                        <a:rPr lang="en-US" sz="1400" b="1" dirty="0">
                          <a:latin typeface="+mn-lt"/>
                        </a:rPr>
                        <a:t>Tool format: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Scorecard -based</a:t>
                      </a:r>
                      <a:endParaRPr lang="en-IN"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Faecal waste.</a:t>
                      </a:r>
                      <a:endParaRPr lang="en-IN"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kern="1200" dirty="0">
                          <a:solidFill>
                            <a:schemeClr val="tx1"/>
                          </a:solidFill>
                          <a:latin typeface="+mn-lt"/>
                          <a:ea typeface="+mn-ea"/>
                          <a:cs typeface="+mn-cs"/>
                        </a:rPr>
                        <a:t>Containment, Collection and Conveyance, Treatment, Disposal.</a:t>
                      </a:r>
                      <a:endParaRPr lang="en-IN" sz="1400" b="0" kern="1200" dirty="0">
                        <a:solidFill>
                          <a:schemeClr val="tx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effectLst/>
                        </a:rPr>
                        <a:t>Development sector partners (technical assistance partners to Gov. including consultants, NGOs, Academics, etc.).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287980" y="3380178"/>
            <a:ext cx="4817424" cy="2185214"/>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Urban Sanitation Status Index (USSI) is a tool developed by the World Bank to assess the overall status of urban sanitation in a given city or country. It is a composite index that takes into account a number of factors, including Access to improved sanitation facilities, Adequacy of sanitation facilities, Safety of sanitation facilities, Sustainability of sanitation services</a:t>
            </a:r>
          </a:p>
          <a:p>
            <a:pPr algn="just">
              <a:lnSpc>
                <a:spcPct val="90000"/>
              </a:lnSpc>
              <a:spcAft>
                <a:spcPts val="600"/>
              </a:spcAft>
            </a:pPr>
            <a:r>
              <a:rPr lang="en-US" sz="1400" dirty="0"/>
              <a:t>The USSI is calculated on a scale of 0 to 100, with higher scores indicating better sanitation status.</a:t>
            </a:r>
            <a:endParaRPr lang="en-US" sz="1400" b="1" dirty="0"/>
          </a:p>
        </p:txBody>
      </p:sp>
      <p:sp>
        <p:nvSpPr>
          <p:cNvPr id="9" name="TextBox 8">
            <a:extLst>
              <a:ext uri="{FF2B5EF4-FFF2-40B4-BE49-F238E27FC236}">
                <a16:creationId xmlns:a16="http://schemas.microsoft.com/office/drawing/2014/main" id="{CEF0B22C-C228-B74D-4D51-F697F0103B41}"/>
              </a:ext>
            </a:extLst>
          </p:cNvPr>
          <p:cNvSpPr txBox="1"/>
          <p:nvPr/>
        </p:nvSpPr>
        <p:spPr>
          <a:xfrm>
            <a:off x="5268690" y="3249552"/>
            <a:ext cx="6662894" cy="2517612"/>
          </a:xfrm>
          <a:prstGeom prst="rect">
            <a:avLst/>
          </a:prstGeom>
          <a:noFill/>
        </p:spPr>
        <p:txBody>
          <a:bodyPr wrap="square">
            <a:spAutoFit/>
          </a:bodyPr>
          <a:lstStyle/>
          <a:p>
            <a:r>
              <a:rPr lang="en-US" sz="1400" b="1" dirty="0"/>
              <a:t>Data Requirements: </a:t>
            </a:r>
          </a:p>
          <a:p>
            <a:pPr algn="just"/>
            <a:r>
              <a:rPr lang="en-US" sz="1400" dirty="0"/>
              <a:t>Access to Infrastructure; type of on-site sanitation system; containment Safety; structural stability of the facility; groundwater level; soap and water availability nearby for handwashing; access to emptying services; amount of fecal waste transported to WWTP; quality of disposal management; access to water supply; water availability for flushing and cleaning and solid waste management; in-house greywater management</a:t>
            </a:r>
            <a:r>
              <a:rPr lang="en-US" sz="1400" b="0" i="0" dirty="0">
                <a:solidFill>
                  <a:srgbClr val="444444"/>
                </a:solidFill>
                <a:effectLst/>
                <a:latin typeface="Calibri" panose="020F0502020204030204" pitchFamily="34" charset="0"/>
              </a:rPr>
              <a:t>.</a:t>
            </a:r>
          </a:p>
          <a:p>
            <a:pPr algn="just"/>
            <a:endParaRPr lang="en-US" sz="1400" dirty="0">
              <a:solidFill>
                <a:srgbClr val="444444"/>
              </a:solidFill>
              <a:latin typeface="Calibri" panose="020F0502020204030204" pitchFamily="34" charset="0"/>
            </a:endParaRPr>
          </a:p>
          <a:p>
            <a:pPr algn="just">
              <a:lnSpc>
                <a:spcPct val="90000"/>
              </a:lnSpc>
              <a:spcAft>
                <a:spcPts val="600"/>
              </a:spcAft>
            </a:pPr>
            <a:r>
              <a:rPr lang="en-US" sz="1400" b="1" dirty="0"/>
              <a:t>Case Studies:</a:t>
            </a:r>
          </a:p>
          <a:p>
            <a:pPr marL="342900" indent="-342900" algn="l">
              <a:buFont typeface="+mj-lt"/>
              <a:buAutoNum type="arabicPeriod"/>
            </a:pPr>
            <a:r>
              <a:rPr lang="en-US" sz="1400" dirty="0">
                <a:hlinkClick r:id="rId3"/>
              </a:rPr>
              <a:t>EAWAG </a:t>
            </a:r>
            <a:r>
              <a:rPr lang="en-US" sz="1400" dirty="0" err="1">
                <a:hlinkClick r:id="rId3"/>
              </a:rPr>
              <a:t>ConCad</a:t>
            </a:r>
            <a:r>
              <a:rPr lang="en-US" sz="1400" dirty="0">
                <a:hlinkClick r:id="rId3"/>
              </a:rPr>
              <a:t> Series</a:t>
            </a:r>
            <a:endParaRPr lang="en-US" sz="1400" dirty="0"/>
          </a:p>
          <a:p>
            <a:pPr marL="342900" indent="-342900" algn="l">
              <a:buFont typeface="+mj-lt"/>
              <a:buAutoNum type="arabicPeriod"/>
            </a:pPr>
            <a:r>
              <a:rPr lang="en-US" sz="1400" dirty="0">
                <a:hlinkClick r:id="rId4"/>
              </a:rPr>
              <a:t>Maputo, Mozambique</a:t>
            </a:r>
            <a:endParaRPr lang="en-US" sz="1400" dirty="0"/>
          </a:p>
        </p:txBody>
      </p:sp>
    </p:spTree>
    <p:extLst>
      <p:ext uri="{BB962C8B-B14F-4D97-AF65-F5344CB8AC3E}">
        <p14:creationId xmlns:p14="http://schemas.microsoft.com/office/powerpoint/2010/main" val="4227639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59907D5-8C14-5DF1-7B61-65A7346C6CE3}"/>
              </a:ext>
            </a:extLst>
          </p:cNvPr>
          <p:cNvSpPr>
            <a:spLocks noGrp="1"/>
          </p:cNvSpPr>
          <p:nvPr>
            <p:ph type="title"/>
          </p:nvPr>
        </p:nvSpPr>
        <p:spPr>
          <a:xfrm>
            <a:off x="142504" y="106878"/>
            <a:ext cx="11946577" cy="748144"/>
          </a:xfrm>
        </p:spPr>
        <p:txBody>
          <a:bodyPr>
            <a:normAutofit/>
          </a:bodyPr>
          <a:lstStyle/>
          <a:p>
            <a:r>
              <a:rPr lang="en-IN" sz="4000" dirty="0"/>
              <a:t>Faecal Waste Flow Calculator  </a:t>
            </a:r>
          </a:p>
        </p:txBody>
      </p:sp>
      <p:graphicFrame>
        <p:nvGraphicFramePr>
          <p:cNvPr id="6" name="Table 7">
            <a:extLst>
              <a:ext uri="{FF2B5EF4-FFF2-40B4-BE49-F238E27FC236}">
                <a16:creationId xmlns:a16="http://schemas.microsoft.com/office/drawing/2014/main" id="{A1EF9F1D-4139-477F-9E04-73D14D3C7E78}"/>
              </a:ext>
            </a:extLst>
          </p:cNvPr>
          <p:cNvGraphicFramePr>
            <a:graphicFrameLocks noGrp="1"/>
          </p:cNvGraphicFramePr>
          <p:nvPr/>
        </p:nvGraphicFramePr>
        <p:xfrm>
          <a:off x="272143" y="990418"/>
          <a:ext cx="11604134" cy="2289533"/>
        </p:xfrm>
        <a:graphic>
          <a:graphicData uri="http://schemas.openxmlformats.org/drawingml/2006/table">
            <a:tbl>
              <a:tblPr firstRow="1" bandRow="1">
                <a:tableStyleId>{616DA210-FB5B-4158-B5E0-FEB733F419BA}</a:tableStyleId>
              </a:tblPr>
              <a:tblGrid>
                <a:gridCol w="4807515">
                  <a:extLst>
                    <a:ext uri="{9D8B030D-6E8A-4147-A177-3AD203B41FA5}">
                      <a16:colId xmlns:a16="http://schemas.microsoft.com/office/drawing/2014/main" val="603931931"/>
                    </a:ext>
                  </a:extLst>
                </a:gridCol>
                <a:gridCol w="6796619">
                  <a:extLst>
                    <a:ext uri="{9D8B030D-6E8A-4147-A177-3AD203B41FA5}">
                      <a16:colId xmlns:a16="http://schemas.microsoft.com/office/drawing/2014/main" val="460663066"/>
                    </a:ext>
                  </a:extLst>
                </a:gridCol>
              </a:tblGrid>
              <a:tr h="279858">
                <a:tc>
                  <a:txBody>
                    <a:bodyPr/>
                    <a:lstStyle/>
                    <a:p>
                      <a:r>
                        <a:rPr lang="en-US" sz="1400" b="1" dirty="0">
                          <a:latin typeface="+mn-lt"/>
                        </a:rPr>
                        <a:t>Developed by:</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hlinkClick r:id="rId2"/>
                        </a:rPr>
                        <a:t>IRC WASH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297411"/>
                  </a:ext>
                </a:extLst>
              </a:tr>
              <a:tr h="279858">
                <a:tc>
                  <a:txBody>
                    <a:bodyPr/>
                    <a:lstStyle/>
                    <a:p>
                      <a:r>
                        <a:rPr lang="en-US" sz="1400" b="1" dirty="0">
                          <a:latin typeface="+mn-lt"/>
                        </a:rPr>
                        <a:t>Year of development: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2015-2016 </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8574559"/>
                  </a:ext>
                </a:extLst>
              </a:tr>
              <a:tr h="143510">
                <a:tc>
                  <a:txBody>
                    <a:bodyPr/>
                    <a:lstStyle/>
                    <a:p>
                      <a:r>
                        <a:rPr lang="en-US" sz="1400" b="1" dirty="0">
                          <a:latin typeface="+mn-lt"/>
                        </a:rPr>
                        <a:t>Tool format: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hlinkClick r:id="rId2"/>
                        </a:rPr>
                        <a:t>Excel file format, can be accessed from here</a:t>
                      </a:r>
                      <a:r>
                        <a:rPr lang="en-US" sz="1400" b="0" dirty="0">
                          <a:latin typeface="+mn-lt"/>
                        </a:rPr>
                        <a:t>.</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258142"/>
                  </a:ext>
                </a:extLst>
              </a:tr>
              <a:tr h="364217">
                <a:tc>
                  <a:txBody>
                    <a:bodyPr/>
                    <a:lstStyle/>
                    <a:p>
                      <a:r>
                        <a:rPr lang="en-US" sz="1400" b="1" dirty="0">
                          <a:latin typeface="+mn-lt"/>
                        </a:rPr>
                        <a:t>Waste streams covered:</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IN" sz="1400" b="0" dirty="0">
                          <a:latin typeface="+mn-lt"/>
                        </a:rPr>
                        <a:t>Faecal sludge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9598049"/>
                  </a:ext>
                </a:extLst>
              </a:tr>
              <a:tr h="492756">
                <a:tc>
                  <a:txBody>
                    <a:bodyPr/>
                    <a:lstStyle/>
                    <a:p>
                      <a:r>
                        <a:rPr lang="en-US" sz="1400" b="1" dirty="0">
                          <a:latin typeface="+mn-lt"/>
                        </a:rPr>
                        <a:t>Value chain segment:</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Containment, Collection and Conveyance, Treatment and Disposal, Reuse</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850655"/>
                  </a:ext>
                </a:extLst>
              </a:tr>
              <a:tr h="492756">
                <a:tc>
                  <a:txBody>
                    <a:bodyPr/>
                    <a:lstStyle/>
                    <a:p>
                      <a:r>
                        <a:rPr lang="en-US" sz="1400" b="1" dirty="0">
                          <a:latin typeface="+mn-lt"/>
                        </a:rPr>
                        <a:t>Primary users:</a:t>
                      </a:r>
                      <a:endParaRPr lang="en-IN" sz="14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0" dirty="0">
                          <a:latin typeface="+mn-lt"/>
                        </a:rPr>
                        <a:t>Engineers, planners and decision makers to get a better understanding of the current situation in a city.</a:t>
                      </a:r>
                      <a:endParaRPr lang="en-IN" sz="1400" b="0"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21374001"/>
                  </a:ext>
                </a:extLst>
              </a:tr>
            </a:tbl>
          </a:graphicData>
        </a:graphic>
      </p:graphicFrame>
      <p:sp>
        <p:nvSpPr>
          <p:cNvPr id="7" name="TextBox 6">
            <a:extLst>
              <a:ext uri="{FF2B5EF4-FFF2-40B4-BE49-F238E27FC236}">
                <a16:creationId xmlns:a16="http://schemas.microsoft.com/office/drawing/2014/main" id="{9001EA95-7093-1A2E-2D28-2A7DBEDBAF12}"/>
              </a:ext>
            </a:extLst>
          </p:cNvPr>
          <p:cNvSpPr txBox="1"/>
          <p:nvPr/>
        </p:nvSpPr>
        <p:spPr>
          <a:xfrm>
            <a:off x="272143" y="3428999"/>
            <a:ext cx="5637849" cy="2963888"/>
          </a:xfrm>
          <a:prstGeom prst="rect">
            <a:avLst/>
          </a:prstGeom>
          <a:noFill/>
        </p:spPr>
        <p:txBody>
          <a:bodyPr wrap="square" rtlCol="0">
            <a:spAutoFit/>
          </a:bodyPr>
          <a:lstStyle/>
          <a:p>
            <a:pPr>
              <a:lnSpc>
                <a:spcPct val="90000"/>
              </a:lnSpc>
              <a:spcAft>
                <a:spcPts val="600"/>
              </a:spcAft>
            </a:pPr>
            <a:r>
              <a:rPr lang="en-US" sz="1400" b="1" dirty="0"/>
              <a:t>About the Tool : </a:t>
            </a:r>
          </a:p>
          <a:p>
            <a:pPr algn="just">
              <a:lnSpc>
                <a:spcPct val="90000"/>
              </a:lnSpc>
              <a:spcAft>
                <a:spcPts val="600"/>
              </a:spcAft>
            </a:pPr>
            <a:r>
              <a:rPr lang="en-US" sz="1400" dirty="0"/>
              <a:t>The tool calculates volumes of faecal waste as well as faecal sludge volumes and assesses what needs to be in place for safe sanitation service provision. The volumes of faecal waste lost between each of the six links in the sanitation chain: capture, containment, emptying, transport, treatment, and safe use or disposal is the main focus of the tool since this will be the main aspect which affects public health and will therefore be of the greatest importance. </a:t>
            </a:r>
          </a:p>
          <a:p>
            <a:pPr algn="just">
              <a:lnSpc>
                <a:spcPct val="90000"/>
              </a:lnSpc>
              <a:spcAft>
                <a:spcPts val="600"/>
              </a:spcAft>
            </a:pPr>
            <a:endParaRPr lang="en-US" sz="1400" b="1" dirty="0"/>
          </a:p>
          <a:p>
            <a:pPr algn="just">
              <a:lnSpc>
                <a:spcPct val="90000"/>
              </a:lnSpc>
              <a:spcAft>
                <a:spcPts val="600"/>
              </a:spcAft>
            </a:pPr>
            <a:r>
              <a:rPr lang="en-US" sz="1400" b="1" dirty="0"/>
              <a:t>Case Studies:</a:t>
            </a:r>
          </a:p>
          <a:p>
            <a:pPr marL="342900" indent="-342900" algn="l">
              <a:buFont typeface="+mj-lt"/>
              <a:buAutoNum type="arabicPeriod"/>
            </a:pPr>
            <a:r>
              <a:rPr lang="en-US" sz="1400" b="0" i="0" dirty="0">
                <a:solidFill>
                  <a:srgbClr val="444444"/>
                </a:solidFill>
                <a:effectLst/>
                <a:latin typeface="Calibri" panose="020F0502020204030204" pitchFamily="34" charset="0"/>
                <a:hlinkClick r:id="rId3"/>
              </a:rPr>
              <a:t>Indonesia</a:t>
            </a:r>
            <a:endParaRPr lang="en-US" sz="1400" dirty="0">
              <a:solidFill>
                <a:srgbClr val="444444"/>
              </a:solidFill>
              <a:latin typeface="Calibri" panose="020F0502020204030204" pitchFamily="34" charset="0"/>
            </a:endParaRPr>
          </a:p>
          <a:p>
            <a:pPr marL="342900" indent="-342900" algn="l">
              <a:buFont typeface="+mj-lt"/>
              <a:buAutoNum type="arabicPeriod"/>
            </a:pPr>
            <a:r>
              <a:rPr lang="en-US" sz="1400" dirty="0">
                <a:solidFill>
                  <a:srgbClr val="444444"/>
                </a:solidFill>
                <a:latin typeface="Calibri" panose="020F0502020204030204" pitchFamily="34" charset="0"/>
                <a:hlinkClick r:id="rId4"/>
              </a:rPr>
              <a:t>India</a:t>
            </a:r>
            <a:endParaRPr lang="en-US" sz="1400" b="1" dirty="0"/>
          </a:p>
          <a:p>
            <a:pPr algn="just">
              <a:lnSpc>
                <a:spcPct val="90000"/>
              </a:lnSpc>
              <a:spcAft>
                <a:spcPts val="600"/>
              </a:spcAft>
            </a:pPr>
            <a:endParaRPr lang="en-US" sz="1400" b="1" dirty="0"/>
          </a:p>
        </p:txBody>
      </p:sp>
      <p:sp>
        <p:nvSpPr>
          <p:cNvPr id="9" name="TextBox 8">
            <a:extLst>
              <a:ext uri="{FF2B5EF4-FFF2-40B4-BE49-F238E27FC236}">
                <a16:creationId xmlns:a16="http://schemas.microsoft.com/office/drawing/2014/main" id="{CEF0B22C-C228-B74D-4D51-F697F0103B41}"/>
              </a:ext>
            </a:extLst>
          </p:cNvPr>
          <p:cNvSpPr txBox="1"/>
          <p:nvPr/>
        </p:nvSpPr>
        <p:spPr>
          <a:xfrm>
            <a:off x="6282009" y="3578050"/>
            <a:ext cx="5561648" cy="1384995"/>
          </a:xfrm>
          <a:prstGeom prst="rect">
            <a:avLst/>
          </a:prstGeom>
          <a:noFill/>
        </p:spPr>
        <p:txBody>
          <a:bodyPr wrap="square">
            <a:spAutoFit/>
          </a:bodyPr>
          <a:lstStyle/>
          <a:p>
            <a:r>
              <a:rPr lang="en-US" sz="1400" b="1" dirty="0"/>
              <a:t>Data Requirements: </a:t>
            </a:r>
          </a:p>
          <a:p>
            <a:r>
              <a:rPr lang="en-US" sz="1400" dirty="0"/>
              <a:t>City-wide information on population size, number and types of toilets, information on pit emptying and transportation methods, on treatment plant type and capacity. The questions on capture and containment take residents as well as temporary residents into account.</a:t>
            </a:r>
          </a:p>
        </p:txBody>
      </p:sp>
    </p:spTree>
    <p:extLst>
      <p:ext uri="{BB962C8B-B14F-4D97-AF65-F5344CB8AC3E}">
        <p14:creationId xmlns:p14="http://schemas.microsoft.com/office/powerpoint/2010/main" val="677201641"/>
      </p:ext>
    </p:extLst>
  </p:cSld>
  <p:clrMapOvr>
    <a:masterClrMapping/>
  </p:clrMapOvr>
</p:sld>
</file>

<file path=ppt/theme/theme1.xml><?xml version="1.0" encoding="utf-8"?>
<a:theme xmlns:a="http://schemas.openxmlformats.org/drawingml/2006/main" name="1_Office Theme">
  <a:themeElements>
    <a:clrScheme name="Athena">
      <a:dk1>
        <a:srgbClr val="2C2F71"/>
      </a:dk1>
      <a:lt1>
        <a:srgbClr val="FFFFFF"/>
      </a:lt1>
      <a:dk2>
        <a:srgbClr val="D99D29"/>
      </a:dk2>
      <a:lt2>
        <a:srgbClr val="000000"/>
      </a:lt2>
      <a:accent1>
        <a:srgbClr val="F48120"/>
      </a:accent1>
      <a:accent2>
        <a:srgbClr val="B194C5"/>
      </a:accent2>
      <a:accent3>
        <a:srgbClr val="54BD8E"/>
      </a:accent3>
      <a:accent4>
        <a:srgbClr val="0AAED9"/>
      </a:accent4>
      <a:accent5>
        <a:srgbClr val="EE4F7D"/>
      </a:accent5>
      <a:accent6>
        <a:srgbClr val="FFF6E1"/>
      </a:accent6>
      <a:hlink>
        <a:srgbClr val="4863AE"/>
      </a:hlink>
      <a:folHlink>
        <a:srgbClr val="D78278"/>
      </a:folHlink>
    </a:clrScheme>
    <a:fontScheme name="Lato">
      <a:majorFont>
        <a:latin typeface="Lato Black"/>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E7ABC925B54804AB5AE7EDB5FFF2F09" ma:contentTypeVersion="14" ma:contentTypeDescription="Create a new document." ma:contentTypeScope="" ma:versionID="3a23f473afd1e7c487b586bcc2a2dd80">
  <xsd:schema xmlns:xsd="http://www.w3.org/2001/XMLSchema" xmlns:xs="http://www.w3.org/2001/XMLSchema" xmlns:p="http://schemas.microsoft.com/office/2006/metadata/properties" xmlns:ns2="1aabe83f-a186-4790-99f5-f7a0b7cc8c1f" xmlns:ns3="655560fe-6fd8-403f-a01b-4a0c2fdd543a" targetNamespace="http://schemas.microsoft.com/office/2006/metadata/properties" ma:root="true" ma:fieldsID="30b404e0329067c57a8a85a813e4d660" ns2:_="" ns3:_="">
    <xsd:import namespace="1aabe83f-a186-4790-99f5-f7a0b7cc8c1f"/>
    <xsd:import namespace="655560fe-6fd8-403f-a01b-4a0c2fdd543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abe83f-a186-4790-99f5-f7a0b7cc8c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acb3203-8b50-4bd0-a991-d81b88900ec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5560fe-6fd8-403f-a01b-4a0c2fdd543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2414cb1-d1f7-4406-b5de-036f79f45325}" ma:internalName="TaxCatchAll" ma:showField="CatchAllData" ma:web="655560fe-6fd8-403f-a01b-4a0c2fdd54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aabe83f-a186-4790-99f5-f7a0b7cc8c1f">
      <Terms xmlns="http://schemas.microsoft.com/office/infopath/2007/PartnerControls"/>
    </lcf76f155ced4ddcb4097134ff3c332f>
    <TaxCatchAll xmlns="655560fe-6fd8-403f-a01b-4a0c2fdd543a" xsi:nil="true"/>
  </documentManagement>
</p:properties>
</file>

<file path=customXml/itemProps1.xml><?xml version="1.0" encoding="utf-8"?>
<ds:datastoreItem xmlns:ds="http://schemas.openxmlformats.org/officeDocument/2006/customXml" ds:itemID="{F57E3460-8CD4-40F4-B248-BB07B30A1A34}">
  <ds:schemaRefs>
    <ds:schemaRef ds:uri="http://schemas.microsoft.com/sharepoint/v3/contenttype/forms"/>
  </ds:schemaRefs>
</ds:datastoreItem>
</file>

<file path=customXml/itemProps2.xml><?xml version="1.0" encoding="utf-8"?>
<ds:datastoreItem xmlns:ds="http://schemas.openxmlformats.org/officeDocument/2006/customXml" ds:itemID="{79C0300E-F3E7-4965-B2C0-B06FAEB21C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abe83f-a186-4790-99f5-f7a0b7cc8c1f"/>
    <ds:schemaRef ds:uri="655560fe-6fd8-403f-a01b-4a0c2fdd54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0B08C4-9D48-4A29-A959-56CFB24F25AE}">
  <ds:schemaRefs>
    <ds:schemaRef ds:uri="http://schemas.microsoft.com/office/2006/metadata/properties"/>
    <ds:schemaRef ds:uri="http://schemas.microsoft.com/office/infopath/2007/PartnerControls"/>
    <ds:schemaRef ds:uri="1aabe83f-a186-4790-99f5-f7a0b7cc8c1f"/>
    <ds:schemaRef ds:uri="655560fe-6fd8-403f-a01b-4a0c2fdd543a"/>
  </ds:schemaRefs>
</ds:datastoreItem>
</file>

<file path=docProps/app.xml><?xml version="1.0" encoding="utf-8"?>
<Properties xmlns="http://schemas.openxmlformats.org/officeDocument/2006/extended-properties" xmlns:vt="http://schemas.openxmlformats.org/officeDocument/2006/docPropsVTypes">
  <TotalTime>3898</TotalTime>
  <Words>7221</Words>
  <Application>Microsoft Office PowerPoint</Application>
  <PresentationFormat>Widescreen</PresentationFormat>
  <Paragraphs>795</Paragraphs>
  <Slides>33</Slides>
  <Notes>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1_Office Theme</vt:lpstr>
      <vt:lpstr>PowerPoint Presentation</vt:lpstr>
      <vt:lpstr>Purpose of this deck</vt:lpstr>
      <vt:lpstr>Classification of Tools</vt:lpstr>
      <vt:lpstr>Shit Flow Diagram (SFD)</vt:lpstr>
      <vt:lpstr>Rapid Assessment Tool</vt:lpstr>
      <vt:lpstr>City Service Delivery Assessment (CSDA)</vt:lpstr>
      <vt:lpstr>SaniPath</vt:lpstr>
      <vt:lpstr>Urban Sanitation Status Index (USSI)</vt:lpstr>
      <vt:lpstr>Faecal Waste Flow Calculator  </vt:lpstr>
      <vt:lpstr>WASH Cost</vt:lpstr>
      <vt:lpstr>CLARA Planning tool</vt:lpstr>
      <vt:lpstr>CWIS Costing and Planning Tool</vt:lpstr>
      <vt:lpstr>SaniPlan</vt:lpstr>
      <vt:lpstr>Santiago </vt:lpstr>
      <vt:lpstr>Citywide &amp; Regional Planning Tool, FSM Toolbox</vt:lpstr>
      <vt:lpstr>Business Model Tool, FSM Toolbox</vt:lpstr>
      <vt:lpstr>EquiServe &amp; Rapid Equity Analysis Model</vt:lpstr>
      <vt:lpstr>WASHBAT</vt:lpstr>
      <vt:lpstr>Sustainable Sanitation Management Tool</vt:lpstr>
      <vt:lpstr>ECAM</vt:lpstr>
      <vt:lpstr>Sanitech</vt:lpstr>
      <vt:lpstr>Biogas Wastewater Assessment Technology Tool (BioWATT)</vt:lpstr>
      <vt:lpstr>EaseTech</vt:lpstr>
      <vt:lpstr>EVAS</vt:lpstr>
      <vt:lpstr>Feasible</vt:lpstr>
      <vt:lpstr>Poseidon  </vt:lpstr>
      <vt:lpstr>Sampsons</vt:lpstr>
      <vt:lpstr>TechSelect</vt:lpstr>
      <vt:lpstr>Cactus</vt:lpstr>
      <vt:lpstr>CWIS Measurement Tool</vt:lpstr>
      <vt:lpstr>MUSE</vt:lpstr>
      <vt:lpstr>Sanitation Decision Support Tool (Akvopedia)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Athena Infonomics</dc:creator>
  <cp:lastModifiedBy>Rosie Renouf</cp:lastModifiedBy>
  <cp:revision>55</cp:revision>
  <dcterms:created xsi:type="dcterms:W3CDTF">2023-09-12T03:30:08Z</dcterms:created>
  <dcterms:modified xsi:type="dcterms:W3CDTF">2023-12-19T12:23:31Z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0x010100FE7ABC925B54804AB5AE7EDB5FFF2F09</vt:lpwstr>
  </property>
</Properties>
</file>