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5" r:id="rId4"/>
  </p:sldMasterIdLst>
  <p:notesMasterIdLst>
    <p:notesMasterId r:id="rId51"/>
  </p:notesMasterIdLst>
  <p:sldIdLst>
    <p:sldId id="256" r:id="rId5"/>
    <p:sldId id="264" r:id="rId6"/>
    <p:sldId id="299" r:id="rId7"/>
    <p:sldId id="297" r:id="rId8"/>
    <p:sldId id="271" r:id="rId9"/>
    <p:sldId id="277" r:id="rId10"/>
    <p:sldId id="302" r:id="rId11"/>
    <p:sldId id="310" r:id="rId12"/>
    <p:sldId id="296" r:id="rId13"/>
    <p:sldId id="272" r:id="rId14"/>
    <p:sldId id="298" r:id="rId15"/>
    <p:sldId id="265" r:id="rId16"/>
    <p:sldId id="274" r:id="rId17"/>
    <p:sldId id="275" r:id="rId18"/>
    <p:sldId id="278" r:id="rId19"/>
    <p:sldId id="303" r:id="rId20"/>
    <p:sldId id="279" r:id="rId21"/>
    <p:sldId id="301" r:id="rId22"/>
    <p:sldId id="304" r:id="rId23"/>
    <p:sldId id="305" r:id="rId24"/>
    <p:sldId id="281" r:id="rId25"/>
    <p:sldId id="311" r:id="rId26"/>
    <p:sldId id="282" r:id="rId27"/>
    <p:sldId id="283" r:id="rId28"/>
    <p:sldId id="306" r:id="rId29"/>
    <p:sldId id="307" r:id="rId30"/>
    <p:sldId id="308" r:id="rId31"/>
    <p:sldId id="309" r:id="rId32"/>
    <p:sldId id="284" r:id="rId33"/>
    <p:sldId id="312" r:id="rId34"/>
    <p:sldId id="285" r:id="rId35"/>
    <p:sldId id="286" r:id="rId36"/>
    <p:sldId id="287" r:id="rId37"/>
    <p:sldId id="313" r:id="rId38"/>
    <p:sldId id="288" r:id="rId39"/>
    <p:sldId id="290" r:id="rId40"/>
    <p:sldId id="291" r:id="rId41"/>
    <p:sldId id="293" r:id="rId42"/>
    <p:sldId id="289" r:id="rId43"/>
    <p:sldId id="314" r:id="rId44"/>
    <p:sldId id="317" r:id="rId45"/>
    <p:sldId id="315" r:id="rId46"/>
    <p:sldId id="316" r:id="rId47"/>
    <p:sldId id="294" r:id="rId48"/>
    <p:sldId id="318" r:id="rId49"/>
    <p:sldId id="349"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64FC83A-E9F0-F55F-12CF-4D063BBA4778}" name="Joshua Bryant" initials="JB" userId="S::joshua.b@athenainfonomics.com::db2e31f5-8a0b-47b3-a294-8dce995d5b5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2875"/>
    <a:srgbClr val="DFD0E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AAF57A-DCED-A24E-9776-6820C8DBDEE1}" v="76" dt="2023-10-18T13:37:49.8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497" autoAdjust="0"/>
    <p:restoredTop sz="80722"/>
  </p:normalViewPr>
  <p:slideViewPr>
    <p:cSldViewPr snapToGrid="0">
      <p:cViewPr varScale="1">
        <p:scale>
          <a:sx n="55" d="100"/>
          <a:sy n="55" d="100"/>
        </p:scale>
        <p:origin x="200" y="928"/>
      </p:cViewPr>
      <p:guideLst/>
    </p:cSldViewPr>
  </p:slideViewPr>
  <p:notesTextViewPr>
    <p:cViewPr>
      <p:scale>
        <a:sx n="1" d="1"/>
        <a:sy n="1" d="1"/>
      </p:scale>
      <p:origin x="0" y="-664"/>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8/10/relationships/authors" Targe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A2286E-0C09-424D-AC12-F10C29BD580F}" type="datetimeFigureOut">
              <a:rPr lang="en-US" smtClean="0"/>
              <a:t>12/19/2023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37ECB4-6E4B-5B47-8BB0-8C0B16797478}" type="slidenum">
              <a:rPr lang="en-US" smtClean="0"/>
              <a:t>‹#›</a:t>
            </a:fld>
            <a:endParaRPr lang="en-US"/>
          </a:p>
        </p:txBody>
      </p:sp>
    </p:spTree>
    <p:extLst>
      <p:ext uri="{BB962C8B-B14F-4D97-AF65-F5344CB8AC3E}">
        <p14:creationId xmlns:p14="http://schemas.microsoft.com/office/powerpoint/2010/main" val="1481289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deck has been designed to be used with limited or no adjustments, but it can also be adapted to meet the needs of participants and reference context relevant examples where necessary and appropriate.</a:t>
            </a:r>
          </a:p>
          <a:p>
            <a:endParaRPr lang="en-US" dirty="0"/>
          </a:p>
          <a:p>
            <a:r>
              <a:rPr lang="en-US" dirty="0"/>
              <a:t>The slide deck includes 46 slides, including a cover slide, content slide for each session and heading slides. It has been designed to be delivered in two 45 minute-long sessions, with a short break in the middle. If significant adaptations are made to the deck, it is worth noting that additional time will need to be added. </a:t>
            </a:r>
          </a:p>
          <a:p>
            <a:endParaRPr lang="en-US" dirty="0"/>
          </a:p>
          <a:p>
            <a:r>
              <a:rPr lang="en-US" dirty="0"/>
              <a:t>“CWIS 101” has been designed as a short introduction to a complex topic, and hence there is less participant interaction or tasks. Trainers/facilitators should account for additional time to complete the session if they add more participant interaction or tasks. </a:t>
            </a:r>
          </a:p>
          <a:p>
            <a:endParaRPr lang="en-US" dirty="0"/>
          </a:p>
          <a:p>
            <a:r>
              <a:rPr lang="en-US" dirty="0"/>
              <a:t>Another slide deck – ‘CWIS 201’ - is a longer and a more in-depth training, and includes several interactive activities and participant tasks, including the review of case studies. This can be found online at </a:t>
            </a:r>
            <a:r>
              <a:rPr lang="en-US" dirty="0" err="1"/>
              <a:t>cwiscities.com</a:t>
            </a:r>
            <a:r>
              <a:rPr lang="en-US" dirty="0"/>
              <a:t>.</a:t>
            </a:r>
          </a:p>
        </p:txBody>
      </p:sp>
      <p:sp>
        <p:nvSpPr>
          <p:cNvPr id="4" name="Slide Number Placeholder 3"/>
          <p:cNvSpPr>
            <a:spLocks noGrp="1"/>
          </p:cNvSpPr>
          <p:nvPr>
            <p:ph type="sldNum" sz="quarter" idx="5"/>
          </p:nvPr>
        </p:nvSpPr>
        <p:spPr/>
        <p:txBody>
          <a:bodyPr/>
          <a:lstStyle/>
          <a:p>
            <a:fld id="{A337ECB4-6E4B-5B47-8BB0-8C0B16797478}" type="slidenum">
              <a:rPr lang="en-US" smtClean="0"/>
              <a:t>1</a:t>
            </a:fld>
            <a:endParaRPr lang="en-US"/>
          </a:p>
        </p:txBody>
      </p:sp>
    </p:spTree>
    <p:extLst>
      <p:ext uri="{BB962C8B-B14F-4D97-AF65-F5344CB8AC3E}">
        <p14:creationId xmlns:p14="http://schemas.microsoft.com/office/powerpoint/2010/main" val="796891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facilitators/trainers:</a:t>
            </a:r>
          </a:p>
          <a:p>
            <a:endParaRPr lang="en-US" dirty="0"/>
          </a:p>
          <a:p>
            <a:pPr marL="171450" indent="-171450">
              <a:buFont typeface="Arial" panose="020B0604020202020204" pitchFamily="34" charset="0"/>
              <a:buChar char="•"/>
            </a:pPr>
            <a:r>
              <a:rPr lang="en-US" dirty="0"/>
              <a:t>The final slides in Session 1 aim to reinforce the differences between “Conventional approaches” and CWIS and allow the initial slide to be placed in the context of the participants. </a:t>
            </a:r>
          </a:p>
          <a:p>
            <a:pPr marL="171450" indent="-171450">
              <a:buFont typeface="Arial" panose="020B0604020202020204" pitchFamily="34" charset="0"/>
              <a:buChar char="•"/>
            </a:pPr>
            <a:r>
              <a:rPr lang="en-US" dirty="0"/>
              <a:t>If it is decided to include a Case Study (which is recommended) then the slide of ‘What does this look like in practice’ could be removed, and instead used as a guide to develop a case study.</a:t>
            </a:r>
          </a:p>
        </p:txBody>
      </p:sp>
      <p:sp>
        <p:nvSpPr>
          <p:cNvPr id="4" name="Slide Number Placeholder 3"/>
          <p:cNvSpPr>
            <a:spLocks noGrp="1"/>
          </p:cNvSpPr>
          <p:nvPr>
            <p:ph type="sldNum" sz="quarter" idx="5"/>
          </p:nvPr>
        </p:nvSpPr>
        <p:spPr/>
        <p:txBody>
          <a:bodyPr/>
          <a:lstStyle/>
          <a:p>
            <a:fld id="{A337ECB4-6E4B-5B47-8BB0-8C0B16797478}" type="slidenum">
              <a:rPr lang="en-US" smtClean="0"/>
              <a:t>16</a:t>
            </a:fld>
            <a:endParaRPr lang="en-US"/>
          </a:p>
        </p:txBody>
      </p:sp>
    </p:spTree>
    <p:extLst>
      <p:ext uri="{BB962C8B-B14F-4D97-AF65-F5344CB8AC3E}">
        <p14:creationId xmlns:p14="http://schemas.microsoft.com/office/powerpoint/2010/main" val="111585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Space for trainer/facilitator to insert case study:</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When developing a case study one of two approaches could be taken: (</a:t>
            </a:r>
            <a:r>
              <a:rPr lang="en-US" dirty="0" err="1"/>
              <a:t>i</a:t>
            </a:r>
            <a:r>
              <a:rPr lang="en-US" dirty="0"/>
              <a:t>) take a traditional </a:t>
            </a:r>
            <a:r>
              <a:rPr lang="en-US" dirty="0" err="1"/>
              <a:t>programme</a:t>
            </a:r>
            <a:r>
              <a:rPr lang="en-US" dirty="0"/>
              <a:t> familiar to the participants and show how it might be adapted to apply the CWIS approach, or (ii) take a current CWIS program from the context of the participants.</a:t>
            </a:r>
          </a:p>
          <a:p>
            <a:pPr marL="171450" indent="-171450">
              <a:buFont typeface="Arial" panose="020B0604020202020204" pitchFamily="34" charset="0"/>
              <a:buChar char="•"/>
            </a:pPr>
            <a:r>
              <a:rPr lang="en-US" dirty="0"/>
              <a:t>The case study should aim to show how CWIS approach can help solve existing problems:</a:t>
            </a:r>
          </a:p>
          <a:p>
            <a:pPr marL="628650" lvl="1" indent="-171450">
              <a:buFont typeface="Arial" panose="020B0604020202020204" pitchFamily="34" charset="0"/>
              <a:buChar char="•"/>
            </a:pPr>
            <a:r>
              <a:rPr lang="en-US" dirty="0"/>
              <a:t>business-as-usual approach of infra-heavy, project-based investments don’t result in improved service outcomes (esp. those not connected to sewers), </a:t>
            </a:r>
          </a:p>
          <a:p>
            <a:pPr marL="628650" lvl="1" indent="-171450">
              <a:buFont typeface="Arial" panose="020B0604020202020204" pitchFamily="34" charset="0"/>
              <a:buChar char="•"/>
            </a:pPr>
            <a:r>
              <a:rPr lang="en-US" dirty="0"/>
              <a:t>weak ROI from donors and governments due to poor planning and coordination, </a:t>
            </a:r>
          </a:p>
          <a:p>
            <a:pPr marL="628650" lvl="1" indent="-171450">
              <a:buFont typeface="Arial" panose="020B0604020202020204" pitchFamily="34" charset="0"/>
              <a:buChar char="•"/>
            </a:pPr>
            <a:r>
              <a:rPr lang="en-US" dirty="0"/>
              <a:t>utility/service provider ‘vicious cycle’ of poor responsiveness to customers, too little income and spending on O&amp;M, not judged credit worthy, can’t invest in new service lines or in operational improvements internally (e.g. improving data management systems)</a:t>
            </a:r>
          </a:p>
          <a:p>
            <a:endParaRPr lang="en-US" dirty="0"/>
          </a:p>
        </p:txBody>
      </p:sp>
      <p:sp>
        <p:nvSpPr>
          <p:cNvPr id="4" name="Slide Number Placeholder 3"/>
          <p:cNvSpPr>
            <a:spLocks noGrp="1"/>
          </p:cNvSpPr>
          <p:nvPr>
            <p:ph type="sldNum" sz="quarter" idx="5"/>
          </p:nvPr>
        </p:nvSpPr>
        <p:spPr/>
        <p:txBody>
          <a:bodyPr/>
          <a:lstStyle/>
          <a:p>
            <a:fld id="{A337ECB4-6E4B-5B47-8BB0-8C0B16797478}" type="slidenum">
              <a:rPr lang="en-US" smtClean="0"/>
              <a:t>17</a:t>
            </a:fld>
            <a:endParaRPr lang="en-US"/>
          </a:p>
        </p:txBody>
      </p:sp>
    </p:spTree>
    <p:extLst>
      <p:ext uri="{BB962C8B-B14F-4D97-AF65-F5344CB8AC3E}">
        <p14:creationId xmlns:p14="http://schemas.microsoft.com/office/powerpoint/2010/main" val="2328937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37ECB4-6E4B-5B47-8BB0-8C0B16797478}" type="slidenum">
              <a:rPr lang="en-US" smtClean="0"/>
              <a:t>18</a:t>
            </a:fld>
            <a:endParaRPr lang="en-US"/>
          </a:p>
        </p:txBody>
      </p:sp>
    </p:spTree>
    <p:extLst>
      <p:ext uri="{BB962C8B-B14F-4D97-AF65-F5344CB8AC3E}">
        <p14:creationId xmlns:p14="http://schemas.microsoft.com/office/powerpoint/2010/main" val="3624570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Notes for facilitators/trainers:</a:t>
            </a:r>
          </a:p>
          <a:p>
            <a:pPr marL="0" indent="0">
              <a:buFont typeface="Arial" panose="020B0604020202020204" pitchFamily="34" charset="0"/>
              <a:buNone/>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i="0" u="none" strike="noStrike" dirty="0">
                <a:solidFill>
                  <a:srgbClr val="000000"/>
                </a:solidFill>
                <a:effectLst/>
                <a:latin typeface="Calibri" panose="020F0502020204030204" pitchFamily="34" charset="0"/>
              </a:rPr>
              <a:t>This slide aims to refresh the participants on the CWIS Framework, but also to highlight that this session will focus on looking at three Systems Functions in more depth</a:t>
            </a:r>
            <a:endParaRPr lang="en-US" dirty="0"/>
          </a:p>
          <a:p>
            <a:pPr marL="171450" indent="-171450">
              <a:buFont typeface="Arial" panose="020B0604020202020204" pitchFamily="34" charset="0"/>
              <a:buChar char="•"/>
            </a:pPr>
            <a:r>
              <a:rPr lang="en-US" dirty="0"/>
              <a:t>This recap provides the opportunity for participants to ask questions of clarity.</a:t>
            </a:r>
          </a:p>
          <a:p>
            <a:pPr marL="171450" indent="-171450">
              <a:buFont typeface="Arial" panose="020B0604020202020204" pitchFamily="34" charset="0"/>
              <a:buChar char="•"/>
            </a:pPr>
            <a:r>
              <a:rPr lang="en-US" dirty="0"/>
              <a:t>It might be worth delaying questions on the application of CWIS until after the second session, when a more detailed review of Systems Functions will have been presented.</a:t>
            </a:r>
          </a:p>
        </p:txBody>
      </p:sp>
      <p:sp>
        <p:nvSpPr>
          <p:cNvPr id="4" name="Slide Number Placeholder 3"/>
          <p:cNvSpPr>
            <a:spLocks noGrp="1"/>
          </p:cNvSpPr>
          <p:nvPr>
            <p:ph type="sldNum" sz="quarter" idx="5"/>
          </p:nvPr>
        </p:nvSpPr>
        <p:spPr/>
        <p:txBody>
          <a:bodyPr/>
          <a:lstStyle/>
          <a:p>
            <a:fld id="{A337ECB4-6E4B-5B47-8BB0-8C0B16797478}" type="slidenum">
              <a:rPr lang="en-US" smtClean="0"/>
              <a:t>19</a:t>
            </a:fld>
            <a:endParaRPr lang="en-US"/>
          </a:p>
        </p:txBody>
      </p:sp>
    </p:spTree>
    <p:extLst>
      <p:ext uri="{BB962C8B-B14F-4D97-AF65-F5344CB8AC3E}">
        <p14:creationId xmlns:p14="http://schemas.microsoft.com/office/powerpoint/2010/main" val="3755421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Notes for facilitators/trainers:</a:t>
            </a:r>
          </a:p>
          <a:p>
            <a:pPr marL="0" indent="0">
              <a:buFont typeface="Arial" panose="020B0604020202020204" pitchFamily="34" charset="0"/>
              <a:buNone/>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i="0" u="none" strike="noStrike" dirty="0">
                <a:solidFill>
                  <a:srgbClr val="000000"/>
                </a:solidFill>
                <a:effectLst/>
                <a:latin typeface="Calibri" panose="020F0502020204030204" pitchFamily="34" charset="0"/>
              </a:rPr>
              <a:t>This slide aims to refresh the participants on the CWIS Framework, but also to highlight that this session will focus on looking at three Systems Functions in more depth</a:t>
            </a:r>
            <a:endParaRPr lang="en-US" dirty="0"/>
          </a:p>
          <a:p>
            <a:pPr marL="171450" indent="-171450">
              <a:buFont typeface="Arial" panose="020B0604020202020204" pitchFamily="34" charset="0"/>
              <a:buChar char="•"/>
            </a:pPr>
            <a:r>
              <a:rPr lang="en-US" dirty="0"/>
              <a:t>This recap provides the opportunity for participants to ask questions of clarity.</a:t>
            </a:r>
          </a:p>
          <a:p>
            <a:pPr marL="171450" indent="-171450">
              <a:buFont typeface="Arial" panose="020B0604020202020204" pitchFamily="34" charset="0"/>
              <a:buChar char="•"/>
            </a:pPr>
            <a:r>
              <a:rPr lang="en-US" dirty="0"/>
              <a:t>It might be worth delaying questions on the application of CWIS until after the second session, when a more detailed review of Systems Functions will have been presented.</a:t>
            </a:r>
          </a:p>
        </p:txBody>
      </p:sp>
      <p:sp>
        <p:nvSpPr>
          <p:cNvPr id="4" name="Slide Number Placeholder 3"/>
          <p:cNvSpPr>
            <a:spLocks noGrp="1"/>
          </p:cNvSpPr>
          <p:nvPr>
            <p:ph type="sldNum" sz="quarter" idx="5"/>
          </p:nvPr>
        </p:nvSpPr>
        <p:spPr/>
        <p:txBody>
          <a:bodyPr/>
          <a:lstStyle/>
          <a:p>
            <a:fld id="{A337ECB4-6E4B-5B47-8BB0-8C0B16797478}" type="slidenum">
              <a:rPr lang="en-US" smtClean="0"/>
              <a:t>20</a:t>
            </a:fld>
            <a:endParaRPr lang="en-US"/>
          </a:p>
        </p:txBody>
      </p:sp>
    </p:spTree>
    <p:extLst>
      <p:ext uri="{BB962C8B-B14F-4D97-AF65-F5344CB8AC3E}">
        <p14:creationId xmlns:p14="http://schemas.microsoft.com/office/powerpoint/2010/main" val="2506595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facilitators/trainers:</a:t>
            </a:r>
          </a:p>
          <a:p>
            <a:endParaRPr lang="en-US" dirty="0"/>
          </a:p>
          <a:p>
            <a:pPr marL="171450" indent="-171450">
              <a:buFont typeface="Arial" panose="020B0604020202020204" pitchFamily="34" charset="0"/>
              <a:buChar char="•"/>
            </a:pPr>
            <a:r>
              <a:rPr lang="en-US" dirty="0"/>
              <a:t>These slides on ‘Responsibility’ raise the issues of confusion over responsibilities, and the difference between “de jure” and “de facto” responsibilities.</a:t>
            </a:r>
          </a:p>
          <a:p>
            <a:endParaRPr lang="en-US" dirty="0"/>
          </a:p>
        </p:txBody>
      </p:sp>
      <p:sp>
        <p:nvSpPr>
          <p:cNvPr id="4" name="Slide Number Placeholder 3"/>
          <p:cNvSpPr>
            <a:spLocks noGrp="1"/>
          </p:cNvSpPr>
          <p:nvPr>
            <p:ph type="sldNum" sz="quarter" idx="5"/>
          </p:nvPr>
        </p:nvSpPr>
        <p:spPr/>
        <p:txBody>
          <a:bodyPr/>
          <a:lstStyle/>
          <a:p>
            <a:fld id="{A337ECB4-6E4B-5B47-8BB0-8C0B16797478}" type="slidenum">
              <a:rPr lang="en-US" smtClean="0"/>
              <a:t>21</a:t>
            </a:fld>
            <a:endParaRPr lang="en-US"/>
          </a:p>
        </p:txBody>
      </p:sp>
    </p:spTree>
    <p:extLst>
      <p:ext uri="{BB962C8B-B14F-4D97-AF65-F5344CB8AC3E}">
        <p14:creationId xmlns:p14="http://schemas.microsoft.com/office/powerpoint/2010/main" val="1503550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facilitators/trainers:</a:t>
            </a:r>
          </a:p>
          <a:p>
            <a:endParaRPr lang="en-US" dirty="0"/>
          </a:p>
          <a:p>
            <a:pPr marL="171450" indent="-171450">
              <a:buFont typeface="Arial" panose="020B0604020202020204" pitchFamily="34" charset="0"/>
              <a:buChar char="•"/>
            </a:pPr>
            <a:r>
              <a:rPr lang="en-US" dirty="0"/>
              <a:t>These slides on ‘Responsibility’ raise the issues of confusion over responsibilities, and the difference between “de jure” and “de facto” responsibilities.</a:t>
            </a:r>
          </a:p>
          <a:p>
            <a:endParaRPr lang="en-US" dirty="0"/>
          </a:p>
        </p:txBody>
      </p:sp>
      <p:sp>
        <p:nvSpPr>
          <p:cNvPr id="4" name="Slide Number Placeholder 3"/>
          <p:cNvSpPr>
            <a:spLocks noGrp="1"/>
          </p:cNvSpPr>
          <p:nvPr>
            <p:ph type="sldNum" sz="quarter" idx="5"/>
          </p:nvPr>
        </p:nvSpPr>
        <p:spPr/>
        <p:txBody>
          <a:bodyPr/>
          <a:lstStyle/>
          <a:p>
            <a:fld id="{A337ECB4-6E4B-5B47-8BB0-8C0B16797478}" type="slidenum">
              <a:rPr lang="en-US" smtClean="0"/>
              <a:t>22</a:t>
            </a:fld>
            <a:endParaRPr lang="en-US"/>
          </a:p>
        </p:txBody>
      </p:sp>
    </p:spTree>
    <p:extLst>
      <p:ext uri="{BB962C8B-B14F-4D97-AF65-F5344CB8AC3E}">
        <p14:creationId xmlns:p14="http://schemas.microsoft.com/office/powerpoint/2010/main" val="2741974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Notes for facilitators/trainers: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Mandate structure shows that different service delivery models result in responsibilities for sewered and non-sewered sanitation being split (implemented by two different entities) or integrated. </a:t>
            </a:r>
          </a:p>
          <a:p>
            <a:pPr marL="171450" indent="-171450">
              <a:buFont typeface="Arial" panose="020B0604020202020204" pitchFamily="34" charset="0"/>
              <a:buChar char="•"/>
            </a:pPr>
            <a:r>
              <a:rPr lang="en-US" dirty="0"/>
              <a:t>Several examples are provided to reflect the different models being implemented, and this presents an opportunity for participants to reflect on – (</a:t>
            </a:r>
            <a:r>
              <a:rPr lang="en-US" dirty="0" err="1"/>
              <a:t>i</a:t>
            </a:r>
            <a:r>
              <a:rPr lang="en-US" dirty="0"/>
              <a:t>) whether responsibilities for sewered and non-sewered sanitation are split or integrated, and (ii) whether there is a difference between de jure responsibilities and their de factor implementation</a:t>
            </a:r>
          </a:p>
        </p:txBody>
      </p:sp>
      <p:sp>
        <p:nvSpPr>
          <p:cNvPr id="4" name="Slide Number Placeholder 3"/>
          <p:cNvSpPr>
            <a:spLocks noGrp="1"/>
          </p:cNvSpPr>
          <p:nvPr>
            <p:ph type="sldNum" sz="quarter" idx="5"/>
          </p:nvPr>
        </p:nvSpPr>
        <p:spPr/>
        <p:txBody>
          <a:bodyPr/>
          <a:lstStyle/>
          <a:p>
            <a:fld id="{A337ECB4-6E4B-5B47-8BB0-8C0B16797478}" type="slidenum">
              <a:rPr lang="en-US" smtClean="0"/>
              <a:t>23</a:t>
            </a:fld>
            <a:endParaRPr lang="en-US"/>
          </a:p>
        </p:txBody>
      </p:sp>
    </p:spTree>
    <p:extLst>
      <p:ext uri="{BB962C8B-B14F-4D97-AF65-F5344CB8AC3E}">
        <p14:creationId xmlns:p14="http://schemas.microsoft.com/office/powerpoint/2010/main" val="2597509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Notes for facilitators/trainers: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Several examples are provided to reflect the different models being implemented, and this presents an opportunity for participants to reflect on – (</a:t>
            </a:r>
            <a:r>
              <a:rPr lang="en-US" dirty="0" err="1"/>
              <a:t>i</a:t>
            </a:r>
            <a:r>
              <a:rPr lang="en-US" dirty="0"/>
              <a:t>) whether responsibilities for sewered and non-sewered sanitation are split or integrated, and (ii) whether there is a difference between de jure responsibilities and their de factor implementation</a:t>
            </a:r>
          </a:p>
          <a:p>
            <a:endParaRPr lang="en-US" dirty="0"/>
          </a:p>
        </p:txBody>
      </p:sp>
      <p:sp>
        <p:nvSpPr>
          <p:cNvPr id="4" name="Slide Number Placeholder 3"/>
          <p:cNvSpPr>
            <a:spLocks noGrp="1"/>
          </p:cNvSpPr>
          <p:nvPr>
            <p:ph type="sldNum" sz="quarter" idx="5"/>
          </p:nvPr>
        </p:nvSpPr>
        <p:spPr/>
        <p:txBody>
          <a:bodyPr/>
          <a:lstStyle/>
          <a:p>
            <a:fld id="{A337ECB4-6E4B-5B47-8BB0-8C0B16797478}" type="slidenum">
              <a:rPr lang="en-US" smtClean="0"/>
              <a:t>24</a:t>
            </a:fld>
            <a:endParaRPr lang="en-US"/>
          </a:p>
        </p:txBody>
      </p:sp>
    </p:spTree>
    <p:extLst>
      <p:ext uri="{BB962C8B-B14F-4D97-AF65-F5344CB8AC3E}">
        <p14:creationId xmlns:p14="http://schemas.microsoft.com/office/powerpoint/2010/main" val="107520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Notes for facilitators/trainers: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Several examples are provided to reflect the different models being implemented, and this presents an opportunity for participants to reflect on – (</a:t>
            </a:r>
            <a:r>
              <a:rPr lang="en-US" dirty="0" err="1"/>
              <a:t>i</a:t>
            </a:r>
            <a:r>
              <a:rPr lang="en-US" dirty="0"/>
              <a:t>) whether responsibilities for sewered and non-sewered sanitation are split or integrated, and (ii) whether there is a difference between de jure responsibilities and their de factor implementation</a:t>
            </a:r>
          </a:p>
          <a:p>
            <a:endParaRPr lang="en-US" dirty="0"/>
          </a:p>
        </p:txBody>
      </p:sp>
      <p:sp>
        <p:nvSpPr>
          <p:cNvPr id="4" name="Slide Number Placeholder 3"/>
          <p:cNvSpPr>
            <a:spLocks noGrp="1"/>
          </p:cNvSpPr>
          <p:nvPr>
            <p:ph type="sldNum" sz="quarter" idx="5"/>
          </p:nvPr>
        </p:nvSpPr>
        <p:spPr/>
        <p:txBody>
          <a:bodyPr/>
          <a:lstStyle/>
          <a:p>
            <a:fld id="{A337ECB4-6E4B-5B47-8BB0-8C0B16797478}" type="slidenum">
              <a:rPr lang="en-US" smtClean="0"/>
              <a:t>25</a:t>
            </a:fld>
            <a:endParaRPr lang="en-US"/>
          </a:p>
        </p:txBody>
      </p:sp>
    </p:spTree>
    <p:extLst>
      <p:ext uri="{BB962C8B-B14F-4D97-AF65-F5344CB8AC3E}">
        <p14:creationId xmlns:p14="http://schemas.microsoft.com/office/powerpoint/2010/main" val="2625211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trainer/facilitator to complete, in collaboration with session organizer(s) and attendees if possible].</a:t>
            </a:r>
          </a:p>
          <a:p>
            <a:endParaRPr lang="en-US" dirty="0"/>
          </a:p>
          <a:p>
            <a:r>
              <a:rPr lang="en-US" dirty="0"/>
              <a:t>Refer to ‘DEVELOPING PARTICIPATORY TRAINING ON CWIS: Guidance note’ on </a:t>
            </a:r>
            <a:r>
              <a:rPr lang="en-US" dirty="0" err="1"/>
              <a:t>cwiscities.com</a:t>
            </a:r>
            <a:r>
              <a:rPr lang="en-US" dirty="0"/>
              <a:t> for more guidance on setting learning objectives.</a:t>
            </a:r>
          </a:p>
        </p:txBody>
      </p:sp>
      <p:sp>
        <p:nvSpPr>
          <p:cNvPr id="4" name="Slide Number Placeholder 3"/>
          <p:cNvSpPr>
            <a:spLocks noGrp="1"/>
          </p:cNvSpPr>
          <p:nvPr>
            <p:ph type="sldNum" sz="quarter" idx="5"/>
          </p:nvPr>
        </p:nvSpPr>
        <p:spPr/>
        <p:txBody>
          <a:bodyPr/>
          <a:lstStyle/>
          <a:p>
            <a:fld id="{A337ECB4-6E4B-5B47-8BB0-8C0B16797478}" type="slidenum">
              <a:rPr lang="en-US" smtClean="0"/>
              <a:t>2</a:t>
            </a:fld>
            <a:endParaRPr lang="en-US"/>
          </a:p>
        </p:txBody>
      </p:sp>
    </p:spTree>
    <p:extLst>
      <p:ext uri="{BB962C8B-B14F-4D97-AF65-F5344CB8AC3E}">
        <p14:creationId xmlns:p14="http://schemas.microsoft.com/office/powerpoint/2010/main" val="4402490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Notes for facilitators/trainers: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Several examples are provided to reflect the different models being implemented, and this presents an opportunity for participants to reflect on – (</a:t>
            </a:r>
            <a:r>
              <a:rPr lang="en-US" dirty="0" err="1"/>
              <a:t>i</a:t>
            </a:r>
            <a:r>
              <a:rPr lang="en-US" dirty="0"/>
              <a:t>) whether responsibilities for sewered and non-sewered sanitation are split or integrated, and (ii) whether there is a difference between de jure responsibilities and their de factor implementation</a:t>
            </a:r>
          </a:p>
          <a:p>
            <a:endParaRPr lang="en-US" dirty="0"/>
          </a:p>
        </p:txBody>
      </p:sp>
      <p:sp>
        <p:nvSpPr>
          <p:cNvPr id="4" name="Slide Number Placeholder 3"/>
          <p:cNvSpPr>
            <a:spLocks noGrp="1"/>
          </p:cNvSpPr>
          <p:nvPr>
            <p:ph type="sldNum" sz="quarter" idx="5"/>
          </p:nvPr>
        </p:nvSpPr>
        <p:spPr/>
        <p:txBody>
          <a:bodyPr/>
          <a:lstStyle/>
          <a:p>
            <a:fld id="{A337ECB4-6E4B-5B47-8BB0-8C0B16797478}" type="slidenum">
              <a:rPr lang="en-US" smtClean="0"/>
              <a:t>26</a:t>
            </a:fld>
            <a:endParaRPr lang="en-US"/>
          </a:p>
        </p:txBody>
      </p:sp>
    </p:spTree>
    <p:extLst>
      <p:ext uri="{BB962C8B-B14F-4D97-AF65-F5344CB8AC3E}">
        <p14:creationId xmlns:p14="http://schemas.microsoft.com/office/powerpoint/2010/main" val="13899857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Notes for facilitators/trainers: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Several examples are provided to reflect the different models being implemented, and this presents an opportunity for participants to reflect on – (</a:t>
            </a:r>
            <a:r>
              <a:rPr lang="en-US" dirty="0" err="1"/>
              <a:t>i</a:t>
            </a:r>
            <a:r>
              <a:rPr lang="en-US" dirty="0"/>
              <a:t>) whether responsibilities for sewered and non-sewered sanitation are split or integrated, and (ii) whether there is a difference between de jure responsibilities and their de factor implementation</a:t>
            </a:r>
          </a:p>
          <a:p>
            <a:endParaRPr lang="en-US" dirty="0"/>
          </a:p>
        </p:txBody>
      </p:sp>
      <p:sp>
        <p:nvSpPr>
          <p:cNvPr id="4" name="Slide Number Placeholder 3"/>
          <p:cNvSpPr>
            <a:spLocks noGrp="1"/>
          </p:cNvSpPr>
          <p:nvPr>
            <p:ph type="sldNum" sz="quarter" idx="5"/>
          </p:nvPr>
        </p:nvSpPr>
        <p:spPr/>
        <p:txBody>
          <a:bodyPr/>
          <a:lstStyle/>
          <a:p>
            <a:fld id="{A337ECB4-6E4B-5B47-8BB0-8C0B16797478}" type="slidenum">
              <a:rPr lang="en-US" smtClean="0"/>
              <a:t>27</a:t>
            </a:fld>
            <a:endParaRPr lang="en-US"/>
          </a:p>
        </p:txBody>
      </p:sp>
    </p:spTree>
    <p:extLst>
      <p:ext uri="{BB962C8B-B14F-4D97-AF65-F5344CB8AC3E}">
        <p14:creationId xmlns:p14="http://schemas.microsoft.com/office/powerpoint/2010/main" val="19250411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Notes for facilitators/trainers: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Several examples are provided to reflect the different models being implemented, and this presents an opportunity for participants to reflect on – (</a:t>
            </a:r>
            <a:r>
              <a:rPr lang="en-US" dirty="0" err="1"/>
              <a:t>i</a:t>
            </a:r>
            <a:r>
              <a:rPr lang="en-US" dirty="0"/>
              <a:t>) whether responsibilities for sewered and non-sewered sanitation are split or integrated, and (ii) whether there is a difference between de jure responsibilities and their de factor implementation</a:t>
            </a:r>
          </a:p>
          <a:p>
            <a:endParaRPr lang="en-US" dirty="0"/>
          </a:p>
        </p:txBody>
      </p:sp>
      <p:sp>
        <p:nvSpPr>
          <p:cNvPr id="4" name="Slide Number Placeholder 3"/>
          <p:cNvSpPr>
            <a:spLocks noGrp="1"/>
          </p:cNvSpPr>
          <p:nvPr>
            <p:ph type="sldNum" sz="quarter" idx="5"/>
          </p:nvPr>
        </p:nvSpPr>
        <p:spPr/>
        <p:txBody>
          <a:bodyPr/>
          <a:lstStyle/>
          <a:p>
            <a:fld id="{A337ECB4-6E4B-5B47-8BB0-8C0B16797478}" type="slidenum">
              <a:rPr lang="en-US" smtClean="0"/>
              <a:t>28</a:t>
            </a:fld>
            <a:endParaRPr lang="en-US"/>
          </a:p>
        </p:txBody>
      </p:sp>
    </p:spTree>
    <p:extLst>
      <p:ext uri="{BB962C8B-B14F-4D97-AF65-F5344CB8AC3E}">
        <p14:creationId xmlns:p14="http://schemas.microsoft.com/office/powerpoint/2010/main" val="21351860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600"/>
              </a:spcAft>
            </a:pPr>
            <a:r>
              <a:rPr lang="en-GB" sz="1800" b="0" i="0" u="none" strike="noStrike" dirty="0">
                <a:solidFill>
                  <a:srgbClr val="000000"/>
                </a:solidFill>
                <a:effectLst/>
                <a:latin typeface="Calibri" panose="020F0502020204030204" pitchFamily="34" charset="0"/>
              </a:rPr>
              <a:t>Notes for facilitators/trainers:</a:t>
            </a:r>
          </a:p>
          <a:p>
            <a:pPr algn="just" rtl="0">
              <a:spcBef>
                <a:spcPts val="0"/>
              </a:spcBef>
              <a:spcAft>
                <a:spcPts val="600"/>
              </a:spcAft>
            </a:pPr>
            <a:endParaRPr lang="en-GB" sz="1800" b="0" i="0" u="none" strike="noStrike" dirty="0">
              <a:solidFill>
                <a:srgbClr val="000000"/>
              </a:solidFill>
              <a:effectLst/>
              <a:latin typeface="Calibri" panose="020F0502020204030204" pitchFamily="34" charset="0"/>
            </a:endParaRPr>
          </a:p>
          <a:p>
            <a:pPr marL="285750" indent="-285750" algn="just" rtl="0">
              <a:spcBef>
                <a:spcPts val="0"/>
              </a:spcBef>
              <a:spcAft>
                <a:spcPts val="600"/>
              </a:spcAft>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This slide provides some recommendations on the design and implementation of mandates, and again provide participants an opportunity to reflect on their own context.</a:t>
            </a:r>
          </a:p>
          <a:p>
            <a:endParaRPr lang="en-US" dirty="0"/>
          </a:p>
        </p:txBody>
      </p:sp>
      <p:sp>
        <p:nvSpPr>
          <p:cNvPr id="4" name="Slide Number Placeholder 3"/>
          <p:cNvSpPr>
            <a:spLocks noGrp="1"/>
          </p:cNvSpPr>
          <p:nvPr>
            <p:ph type="sldNum" sz="quarter" idx="5"/>
          </p:nvPr>
        </p:nvSpPr>
        <p:spPr/>
        <p:txBody>
          <a:bodyPr/>
          <a:lstStyle/>
          <a:p>
            <a:fld id="{A337ECB4-6E4B-5B47-8BB0-8C0B16797478}" type="slidenum">
              <a:rPr lang="en-US" smtClean="0"/>
              <a:t>29</a:t>
            </a:fld>
            <a:endParaRPr lang="en-US"/>
          </a:p>
        </p:txBody>
      </p:sp>
    </p:spTree>
    <p:extLst>
      <p:ext uri="{BB962C8B-B14F-4D97-AF65-F5344CB8AC3E}">
        <p14:creationId xmlns:p14="http://schemas.microsoft.com/office/powerpoint/2010/main" val="34402294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37ECB4-6E4B-5B47-8BB0-8C0B16797478}" type="slidenum">
              <a:rPr lang="en-US" smtClean="0"/>
              <a:t>30</a:t>
            </a:fld>
            <a:endParaRPr lang="en-US"/>
          </a:p>
        </p:txBody>
      </p:sp>
    </p:spTree>
    <p:extLst>
      <p:ext uri="{BB962C8B-B14F-4D97-AF65-F5344CB8AC3E}">
        <p14:creationId xmlns:p14="http://schemas.microsoft.com/office/powerpoint/2010/main" val="2706963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facilitators/trainers:</a:t>
            </a:r>
          </a:p>
          <a:p>
            <a:endParaRPr lang="en-US" dirty="0"/>
          </a:p>
          <a:p>
            <a:pPr marL="171450" indent="-171450">
              <a:buFont typeface="Arial" panose="020B0604020202020204" pitchFamily="34" charset="0"/>
              <a:buChar char="•"/>
            </a:pPr>
            <a:r>
              <a:rPr lang="en-US" dirty="0"/>
              <a:t>Accountability is a term that is often used, but also often interpreted in different ways. </a:t>
            </a:r>
          </a:p>
          <a:p>
            <a:pPr marL="171450" indent="-171450">
              <a:buFont typeface="Arial" panose="020B0604020202020204" pitchFamily="34" charset="0"/>
              <a:buChar char="•"/>
            </a:pPr>
            <a:r>
              <a:rPr lang="en-US" dirty="0"/>
              <a:t>Hence this slide provides an opportunity to agree on a common definition for the purpose of understanding accountability in CWIS.</a:t>
            </a:r>
          </a:p>
          <a:p>
            <a:pPr marL="171450" indent="-171450">
              <a:buFont typeface="Arial" panose="020B0604020202020204" pitchFamily="34" charset="0"/>
              <a:buChar char="•"/>
            </a:pPr>
            <a:r>
              <a:rPr lang="en-US" dirty="0"/>
              <a:t>The list of accountability mechanisms once again provides an opportunity for participants to reflect on which are being used in their context.  </a:t>
            </a:r>
          </a:p>
          <a:p>
            <a:pPr marL="171450" indent="-171450">
              <a:buFont typeface="Arial" panose="020B0604020202020204" pitchFamily="34" charset="0"/>
              <a:buChar char="•"/>
            </a:pPr>
            <a:r>
              <a:rPr lang="en-US" dirty="0"/>
              <a:t>TO increase engagement, the use of an online poll could provide a quick snapshot of which accountability mechanisms are being used</a:t>
            </a:r>
          </a:p>
          <a:p>
            <a:endParaRPr lang="en-US" dirty="0"/>
          </a:p>
        </p:txBody>
      </p:sp>
      <p:sp>
        <p:nvSpPr>
          <p:cNvPr id="4" name="Slide Number Placeholder 3"/>
          <p:cNvSpPr>
            <a:spLocks noGrp="1"/>
          </p:cNvSpPr>
          <p:nvPr>
            <p:ph type="sldNum" sz="quarter" idx="5"/>
          </p:nvPr>
        </p:nvSpPr>
        <p:spPr/>
        <p:txBody>
          <a:bodyPr/>
          <a:lstStyle/>
          <a:p>
            <a:fld id="{A337ECB4-6E4B-5B47-8BB0-8C0B16797478}" type="slidenum">
              <a:rPr lang="en-US" smtClean="0"/>
              <a:t>31</a:t>
            </a:fld>
            <a:endParaRPr lang="en-US"/>
          </a:p>
        </p:txBody>
      </p:sp>
    </p:spTree>
    <p:extLst>
      <p:ext uri="{BB962C8B-B14F-4D97-AF65-F5344CB8AC3E}">
        <p14:creationId xmlns:p14="http://schemas.microsoft.com/office/powerpoint/2010/main" val="23206659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trainers: </a:t>
            </a:r>
          </a:p>
          <a:p>
            <a:endParaRPr lang="en-US" dirty="0"/>
          </a:p>
          <a:p>
            <a:pPr marL="171450" indent="-171450">
              <a:buFont typeface="Arial" panose="020B0604020202020204" pitchFamily="34" charset="0"/>
              <a:buChar char="•"/>
            </a:pPr>
            <a:r>
              <a:rPr lang="en-US" dirty="0"/>
              <a:t>The list of accountability mechanisms once again provides an opportunity for participants to reflect on which are being used in their context.  </a:t>
            </a:r>
          </a:p>
          <a:p>
            <a:pPr marL="171450" indent="-171450">
              <a:buFont typeface="Arial" panose="020B0604020202020204" pitchFamily="34" charset="0"/>
              <a:buChar char="•"/>
            </a:pPr>
            <a:r>
              <a:rPr lang="en-US" dirty="0"/>
              <a:t>TO increase engagement, the use of an online poll could provide a quick snapshot of which accountability mechanisms are being used</a:t>
            </a:r>
          </a:p>
        </p:txBody>
      </p:sp>
      <p:sp>
        <p:nvSpPr>
          <p:cNvPr id="4" name="Slide Number Placeholder 3"/>
          <p:cNvSpPr>
            <a:spLocks noGrp="1"/>
          </p:cNvSpPr>
          <p:nvPr>
            <p:ph type="sldNum" sz="quarter" idx="5"/>
          </p:nvPr>
        </p:nvSpPr>
        <p:spPr/>
        <p:txBody>
          <a:bodyPr/>
          <a:lstStyle/>
          <a:p>
            <a:fld id="{A337ECB4-6E4B-5B47-8BB0-8C0B16797478}" type="slidenum">
              <a:rPr lang="en-US" smtClean="0"/>
              <a:t>32</a:t>
            </a:fld>
            <a:endParaRPr lang="en-US"/>
          </a:p>
        </p:txBody>
      </p:sp>
    </p:spTree>
    <p:extLst>
      <p:ext uri="{BB962C8B-B14F-4D97-AF65-F5344CB8AC3E}">
        <p14:creationId xmlns:p14="http://schemas.microsoft.com/office/powerpoint/2010/main" val="5279504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facilitators/trainers:</a:t>
            </a:r>
          </a:p>
          <a:p>
            <a:endParaRPr lang="en-US" dirty="0"/>
          </a:p>
          <a:p>
            <a:pPr marL="285750" indent="-285750">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The Resource Planning and Management section commences with some principles to guide financial frameworks. </a:t>
            </a:r>
          </a:p>
          <a:p>
            <a:pPr marL="285750" indent="-285750">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Noting that financing is a technical area that many WASH professionals don’t have detailed knowledge - capturing these principles is an important starting point for participants to engage.</a:t>
            </a:r>
          </a:p>
          <a:p>
            <a:endParaRPr lang="en-US" dirty="0"/>
          </a:p>
        </p:txBody>
      </p:sp>
      <p:sp>
        <p:nvSpPr>
          <p:cNvPr id="4" name="Slide Number Placeholder 3"/>
          <p:cNvSpPr>
            <a:spLocks noGrp="1"/>
          </p:cNvSpPr>
          <p:nvPr>
            <p:ph type="sldNum" sz="quarter" idx="5"/>
          </p:nvPr>
        </p:nvSpPr>
        <p:spPr/>
        <p:txBody>
          <a:bodyPr/>
          <a:lstStyle/>
          <a:p>
            <a:fld id="{A337ECB4-6E4B-5B47-8BB0-8C0B16797478}" type="slidenum">
              <a:rPr lang="en-US" smtClean="0"/>
              <a:t>34</a:t>
            </a:fld>
            <a:endParaRPr lang="en-US"/>
          </a:p>
        </p:txBody>
      </p:sp>
    </p:spTree>
    <p:extLst>
      <p:ext uri="{BB962C8B-B14F-4D97-AF65-F5344CB8AC3E}">
        <p14:creationId xmlns:p14="http://schemas.microsoft.com/office/powerpoint/2010/main" val="19116850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facilitators/trainers:</a:t>
            </a:r>
          </a:p>
          <a:p>
            <a:endParaRPr lang="en-US" dirty="0"/>
          </a:p>
          <a:p>
            <a:pPr marL="285750" indent="-285750">
              <a:buFont typeface="Arial" panose="020B0604020202020204" pitchFamily="34" charset="0"/>
              <a:buChar char="•"/>
            </a:pPr>
            <a:r>
              <a:rPr lang="en-GB" sz="1200" b="0" i="0" u="none" strike="noStrike" dirty="0">
                <a:solidFill>
                  <a:srgbClr val="000000"/>
                </a:solidFill>
                <a:effectLst/>
                <a:latin typeface="Calibri" panose="020F0502020204030204" pitchFamily="34" charset="0"/>
              </a:rPr>
              <a:t>The Resource Planning and Management section commences with some principles to guide financial frameworks. </a:t>
            </a:r>
          </a:p>
          <a:p>
            <a:pPr marL="285750" indent="-285750">
              <a:buFont typeface="Arial" panose="020B0604020202020204" pitchFamily="34" charset="0"/>
              <a:buChar char="•"/>
            </a:pPr>
            <a:r>
              <a:rPr lang="en-GB" sz="1200" b="0" i="0" u="none" strike="noStrike" dirty="0">
                <a:solidFill>
                  <a:srgbClr val="000000"/>
                </a:solidFill>
                <a:effectLst/>
                <a:latin typeface="Calibri" panose="020F0502020204030204" pitchFamily="34" charset="0"/>
              </a:rPr>
              <a:t>Noting that financing is a technical area that many WASH professionals don’t have detailed knowledge - capturing these principles is an important starting point for participants to engage.</a:t>
            </a:r>
          </a:p>
          <a:p>
            <a:endParaRPr lang="en-US" dirty="0"/>
          </a:p>
        </p:txBody>
      </p:sp>
      <p:sp>
        <p:nvSpPr>
          <p:cNvPr id="4" name="Slide Number Placeholder 3"/>
          <p:cNvSpPr>
            <a:spLocks noGrp="1"/>
          </p:cNvSpPr>
          <p:nvPr>
            <p:ph type="sldNum" sz="quarter" idx="5"/>
          </p:nvPr>
        </p:nvSpPr>
        <p:spPr/>
        <p:txBody>
          <a:bodyPr/>
          <a:lstStyle/>
          <a:p>
            <a:fld id="{A337ECB4-6E4B-5B47-8BB0-8C0B16797478}" type="slidenum">
              <a:rPr lang="en-US" smtClean="0"/>
              <a:t>35</a:t>
            </a:fld>
            <a:endParaRPr lang="en-US"/>
          </a:p>
        </p:txBody>
      </p:sp>
    </p:spTree>
    <p:extLst>
      <p:ext uri="{BB962C8B-B14F-4D97-AF65-F5344CB8AC3E}">
        <p14:creationId xmlns:p14="http://schemas.microsoft.com/office/powerpoint/2010/main" val="24869231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37ECB4-6E4B-5B47-8BB0-8C0B16797478}" type="slidenum">
              <a:rPr lang="en-US" smtClean="0"/>
              <a:t>36</a:t>
            </a:fld>
            <a:endParaRPr lang="en-US"/>
          </a:p>
        </p:txBody>
      </p:sp>
    </p:spTree>
    <p:extLst>
      <p:ext uri="{BB962C8B-B14F-4D97-AF65-F5344CB8AC3E}">
        <p14:creationId xmlns:p14="http://schemas.microsoft.com/office/powerpoint/2010/main" val="2374649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facilitators/trainers:</a:t>
            </a:r>
          </a:p>
          <a:p>
            <a:endParaRPr lang="en-US" dirty="0"/>
          </a:p>
          <a:p>
            <a:r>
              <a:rPr lang="en-US" dirty="0"/>
              <a:t>These slides provide an opportunity to engage the participants and identify their existing perceptions and understanding of CWIS.</a:t>
            </a:r>
          </a:p>
          <a:p>
            <a:r>
              <a:rPr lang="en-US" dirty="0"/>
              <a:t>Asking participants to share their thoughts on what CWIS “is and is not” before sharing the content of the slide will engage participants.</a:t>
            </a:r>
          </a:p>
          <a:p>
            <a:r>
              <a:rPr lang="en-US" dirty="0"/>
              <a:t>Note: make it clear that it is not a test and participants should not feel judged by their current understanding.</a:t>
            </a:r>
          </a:p>
          <a:p>
            <a:endParaRPr lang="en-US" dirty="0"/>
          </a:p>
        </p:txBody>
      </p:sp>
      <p:sp>
        <p:nvSpPr>
          <p:cNvPr id="4" name="Slide Number Placeholder 3"/>
          <p:cNvSpPr>
            <a:spLocks noGrp="1"/>
          </p:cNvSpPr>
          <p:nvPr>
            <p:ph type="sldNum" sz="quarter" idx="5"/>
          </p:nvPr>
        </p:nvSpPr>
        <p:spPr/>
        <p:txBody>
          <a:bodyPr/>
          <a:lstStyle/>
          <a:p>
            <a:fld id="{A337ECB4-6E4B-5B47-8BB0-8C0B16797478}" type="slidenum">
              <a:rPr lang="en-US" smtClean="0"/>
              <a:t>4</a:t>
            </a:fld>
            <a:endParaRPr lang="en-US"/>
          </a:p>
        </p:txBody>
      </p:sp>
    </p:spTree>
    <p:extLst>
      <p:ext uri="{BB962C8B-B14F-4D97-AF65-F5344CB8AC3E}">
        <p14:creationId xmlns:p14="http://schemas.microsoft.com/office/powerpoint/2010/main" val="31247959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just" rtl="0" fontAlgn="t">
              <a:spcBef>
                <a:spcPts val="0"/>
              </a:spcBef>
              <a:spcAft>
                <a:spcPts val="600"/>
              </a:spcAft>
            </a:pPr>
            <a:r>
              <a:rPr lang="en-GB" sz="1800" b="1" i="0" u="none" strike="noStrike" dirty="0">
                <a:solidFill>
                  <a:srgbClr val="000000"/>
                </a:solidFill>
                <a:effectLst/>
                <a:latin typeface="Calibri" panose="020F0502020204030204" pitchFamily="34" charset="0"/>
              </a:rPr>
              <a:t>Notes for facilitators/trainers:</a:t>
            </a:r>
            <a:endParaRPr lang="en-GB" b="0" i="0" u="none" strike="noStrike" dirty="0">
              <a:solidFill>
                <a:srgbClr val="000000"/>
              </a:solidFill>
              <a:effectLst/>
            </a:endParaRPr>
          </a:p>
          <a:p>
            <a:pPr marL="0" algn="just"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These two slides are on the technical side of resource planning and management, and hence they are worth reviewing to ensure they are appropriate for the participants.</a:t>
            </a:r>
          </a:p>
          <a:p>
            <a:pPr marL="0" algn="just"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However, they contain some really important messages related to financial decision making and what finance should be allocated under CWIS, and how to achieve this.</a:t>
            </a:r>
            <a:endParaRPr lang="en-GB" sz="1800" b="1" i="0" u="none" strike="noStrike" dirty="0">
              <a:solidFill>
                <a:srgbClr val="000000"/>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A337ECB4-6E4B-5B47-8BB0-8C0B16797478}" type="slidenum">
              <a:rPr lang="en-US" smtClean="0"/>
              <a:t>37</a:t>
            </a:fld>
            <a:endParaRPr lang="en-US"/>
          </a:p>
        </p:txBody>
      </p:sp>
    </p:spTree>
    <p:extLst>
      <p:ext uri="{BB962C8B-B14F-4D97-AF65-F5344CB8AC3E}">
        <p14:creationId xmlns:p14="http://schemas.microsoft.com/office/powerpoint/2010/main" val="22779818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600"/>
              </a:spcAft>
            </a:pPr>
            <a:r>
              <a:rPr lang="en-GB" sz="1800" b="1" i="0" u="none" strike="noStrike" dirty="0">
                <a:solidFill>
                  <a:srgbClr val="000000"/>
                </a:solidFill>
                <a:effectLst/>
                <a:latin typeface="Calibri" panose="020F0502020204030204" pitchFamily="34" charset="0"/>
              </a:rPr>
              <a:t>Notes for facilitators/trainers:</a:t>
            </a:r>
            <a:endParaRPr lang="en-GB" b="0" i="0" u="none" strike="noStrike" dirty="0">
              <a:solidFill>
                <a:srgbClr val="000000"/>
              </a:solidFill>
              <a:effectLst/>
            </a:endParaRPr>
          </a:p>
          <a:p>
            <a:pPr algn="just" rtl="0" fontAlgn="base">
              <a:spcBef>
                <a:spcPts val="0"/>
              </a:spcBef>
              <a:spcAft>
                <a:spcPts val="600"/>
              </a:spcAft>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Participants should also be able to recognise some of the components of a financing framework, which is a good way to demystify language that might not be familiar to the group.</a:t>
            </a:r>
          </a:p>
          <a:p>
            <a:pPr algn="just" rtl="0" fontAlgn="base">
              <a:spcBef>
                <a:spcPts val="0"/>
              </a:spcBef>
              <a:spcAft>
                <a:spcPts val="600"/>
              </a:spcAft>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In the same way, how these different components of a financing framework can support CWIS implementation, might again provide an opportunity for participants to reflect on what is in place in their own context.</a:t>
            </a:r>
          </a:p>
          <a:p>
            <a:endParaRPr lang="en-US" dirty="0"/>
          </a:p>
        </p:txBody>
      </p:sp>
      <p:sp>
        <p:nvSpPr>
          <p:cNvPr id="4" name="Slide Number Placeholder 3"/>
          <p:cNvSpPr>
            <a:spLocks noGrp="1"/>
          </p:cNvSpPr>
          <p:nvPr>
            <p:ph type="sldNum" sz="quarter" idx="5"/>
          </p:nvPr>
        </p:nvSpPr>
        <p:spPr/>
        <p:txBody>
          <a:bodyPr/>
          <a:lstStyle/>
          <a:p>
            <a:fld id="{A337ECB4-6E4B-5B47-8BB0-8C0B16797478}" type="slidenum">
              <a:rPr lang="en-US" smtClean="0"/>
              <a:t>39</a:t>
            </a:fld>
            <a:endParaRPr lang="en-US"/>
          </a:p>
        </p:txBody>
      </p:sp>
    </p:spTree>
    <p:extLst>
      <p:ext uri="{BB962C8B-B14F-4D97-AF65-F5344CB8AC3E}">
        <p14:creationId xmlns:p14="http://schemas.microsoft.com/office/powerpoint/2010/main" val="6835205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Notes for facilitators/trainers:</a:t>
            </a:r>
          </a:p>
          <a:p>
            <a:pPr marL="0" indent="0">
              <a:buFont typeface="Arial" panose="020B0604020202020204" pitchFamily="34" charset="0"/>
              <a:buNone/>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i="0" u="none" strike="noStrike" dirty="0">
                <a:solidFill>
                  <a:srgbClr val="000000"/>
                </a:solidFill>
                <a:effectLst/>
                <a:latin typeface="Calibri" panose="020F0502020204030204" pitchFamily="34" charset="0"/>
              </a:rPr>
              <a:t>This slide aims to refresh the participants on the CWIS Framework, but also to highlight that this session has focused on looking at three Systems Functions in more depth</a:t>
            </a:r>
            <a:endParaRPr lang="en-US" dirty="0"/>
          </a:p>
          <a:p>
            <a:pPr marL="171450" indent="-171450">
              <a:buFont typeface="Arial" panose="020B0604020202020204" pitchFamily="34" charset="0"/>
              <a:buChar char="•"/>
            </a:pPr>
            <a:r>
              <a:rPr lang="en-US" dirty="0"/>
              <a:t>This recap provides the opportunity for participants to ask questions of clarity.</a:t>
            </a:r>
          </a:p>
        </p:txBody>
      </p:sp>
      <p:sp>
        <p:nvSpPr>
          <p:cNvPr id="4" name="Slide Number Placeholder 3"/>
          <p:cNvSpPr>
            <a:spLocks noGrp="1"/>
          </p:cNvSpPr>
          <p:nvPr>
            <p:ph type="sldNum" sz="quarter" idx="5"/>
          </p:nvPr>
        </p:nvSpPr>
        <p:spPr/>
        <p:txBody>
          <a:bodyPr/>
          <a:lstStyle/>
          <a:p>
            <a:fld id="{A337ECB4-6E4B-5B47-8BB0-8C0B16797478}" type="slidenum">
              <a:rPr lang="en-US" smtClean="0"/>
              <a:t>40</a:t>
            </a:fld>
            <a:endParaRPr lang="en-US"/>
          </a:p>
        </p:txBody>
      </p:sp>
    </p:spTree>
    <p:extLst>
      <p:ext uri="{BB962C8B-B14F-4D97-AF65-F5344CB8AC3E}">
        <p14:creationId xmlns:p14="http://schemas.microsoft.com/office/powerpoint/2010/main" val="38160594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Notes for facilitators/trainers:</a:t>
            </a:r>
          </a:p>
          <a:p>
            <a:pPr marL="0" indent="0">
              <a:buFont typeface="Arial" panose="020B0604020202020204" pitchFamily="34" charset="0"/>
              <a:buNone/>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i="0" u="none" strike="noStrike" dirty="0">
                <a:solidFill>
                  <a:srgbClr val="000000"/>
                </a:solidFill>
                <a:effectLst/>
                <a:latin typeface="Calibri" panose="020F0502020204030204" pitchFamily="34" charset="0"/>
              </a:rPr>
              <a:t>This slide aims to refresh the participants on the CWIS Framework, but also to highlight that this session has focused on looking at three Systems Functions in more depth</a:t>
            </a:r>
            <a:endParaRPr lang="en-US" dirty="0"/>
          </a:p>
          <a:p>
            <a:pPr marL="171450" indent="-171450">
              <a:buFont typeface="Arial" panose="020B0604020202020204" pitchFamily="34" charset="0"/>
              <a:buChar char="•"/>
            </a:pPr>
            <a:r>
              <a:rPr lang="en-US" dirty="0"/>
              <a:t>This recap provides the opportunity for participants to ask questions of clarity.</a:t>
            </a:r>
          </a:p>
        </p:txBody>
      </p:sp>
      <p:sp>
        <p:nvSpPr>
          <p:cNvPr id="4" name="Slide Number Placeholder 3"/>
          <p:cNvSpPr>
            <a:spLocks noGrp="1"/>
          </p:cNvSpPr>
          <p:nvPr>
            <p:ph type="sldNum" sz="quarter" idx="5"/>
          </p:nvPr>
        </p:nvSpPr>
        <p:spPr/>
        <p:txBody>
          <a:bodyPr/>
          <a:lstStyle/>
          <a:p>
            <a:fld id="{A337ECB4-6E4B-5B47-8BB0-8C0B16797478}" type="slidenum">
              <a:rPr lang="en-US" smtClean="0"/>
              <a:t>41</a:t>
            </a:fld>
            <a:endParaRPr lang="en-US"/>
          </a:p>
        </p:txBody>
      </p:sp>
    </p:spTree>
    <p:extLst>
      <p:ext uri="{BB962C8B-B14F-4D97-AF65-F5344CB8AC3E}">
        <p14:creationId xmlns:p14="http://schemas.microsoft.com/office/powerpoint/2010/main" val="39695018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600"/>
              </a:spcAft>
            </a:pPr>
            <a:r>
              <a:rPr lang="en-GB" sz="1800" b="1" i="0" u="none" strike="noStrike" dirty="0">
                <a:solidFill>
                  <a:srgbClr val="000000"/>
                </a:solidFill>
                <a:effectLst/>
                <a:latin typeface="Calibri" panose="020F0502020204030204" pitchFamily="34" charset="0"/>
              </a:rPr>
              <a:t>Notes for facilitators/trainers:</a:t>
            </a:r>
            <a:endParaRPr lang="en-GB" b="0" i="0" u="none" strike="noStrike" dirty="0">
              <a:solidFill>
                <a:srgbClr val="000000"/>
              </a:solidFill>
              <a:effectLst/>
            </a:endParaRPr>
          </a:p>
          <a:p>
            <a:pPr marL="285750" indent="-285750" algn="just" rtl="0" fontAlgn="base">
              <a:spcBef>
                <a:spcPts val="0"/>
              </a:spcBef>
              <a:spcAft>
                <a:spcPts val="600"/>
              </a:spcAft>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These slides are similar to Slides 15 and 16, but rather than reviewing issue related to Service Outcomes, it looks at point related to System Functions, and reinforced the slides in this section.</a:t>
            </a:r>
          </a:p>
          <a:p>
            <a:pPr marL="285750" indent="-285750" algn="just" rtl="0" fontAlgn="base">
              <a:spcBef>
                <a:spcPts val="0"/>
              </a:spcBef>
              <a:spcAft>
                <a:spcPts val="600"/>
              </a:spcAft>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Should time allow this provide another opportunity to include another Case Study here.</a:t>
            </a:r>
            <a:r>
              <a:rPr lang="en-GB" sz="1800" b="1" i="0" u="none" strike="noStrike" dirty="0">
                <a:solidFill>
                  <a:srgbClr val="000000"/>
                </a:solidFill>
                <a:effectLst/>
                <a:latin typeface="Calibri" panose="020F0502020204030204" pitchFamily="34" charset="0"/>
              </a:rPr>
              <a:t> </a:t>
            </a:r>
            <a:endParaRPr lang="en-US" dirty="0"/>
          </a:p>
        </p:txBody>
      </p:sp>
      <p:sp>
        <p:nvSpPr>
          <p:cNvPr id="4" name="Slide Number Placeholder 3"/>
          <p:cNvSpPr>
            <a:spLocks noGrp="1"/>
          </p:cNvSpPr>
          <p:nvPr>
            <p:ph type="sldNum" sz="quarter" idx="5"/>
          </p:nvPr>
        </p:nvSpPr>
        <p:spPr/>
        <p:txBody>
          <a:bodyPr/>
          <a:lstStyle/>
          <a:p>
            <a:fld id="{A337ECB4-6E4B-5B47-8BB0-8C0B16797478}" type="slidenum">
              <a:rPr lang="en-US" smtClean="0"/>
              <a:t>42</a:t>
            </a:fld>
            <a:endParaRPr lang="en-US"/>
          </a:p>
        </p:txBody>
      </p:sp>
    </p:spTree>
    <p:extLst>
      <p:ext uri="{BB962C8B-B14F-4D97-AF65-F5344CB8AC3E}">
        <p14:creationId xmlns:p14="http://schemas.microsoft.com/office/powerpoint/2010/main" val="41499900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facilitators/trainers:</a:t>
            </a:r>
          </a:p>
          <a:p>
            <a:endParaRPr lang="en-US" dirty="0"/>
          </a:p>
          <a:p>
            <a:pPr marL="171450" indent="-171450">
              <a:buFont typeface="Arial" panose="020B0604020202020204" pitchFamily="34" charset="0"/>
              <a:buChar char="•"/>
            </a:pPr>
            <a:r>
              <a:rPr lang="en-US" dirty="0"/>
              <a:t>The final slides in Session 1 aim to reinforce the differences between “Conventional approaches” and CWIS and allow the initial slide to be placed in the context of the participants. </a:t>
            </a:r>
          </a:p>
          <a:p>
            <a:pPr marL="171450" indent="-171450">
              <a:buFont typeface="Arial" panose="020B0604020202020204" pitchFamily="34" charset="0"/>
              <a:buChar char="•"/>
            </a:pPr>
            <a:r>
              <a:rPr lang="en-US" dirty="0"/>
              <a:t>If it is decided to include a Case Study (which is recommended) then the slide of ‘What does this look like in practice’ could be removed, and instead used as a guide to develop a case study.</a:t>
            </a:r>
          </a:p>
        </p:txBody>
      </p:sp>
      <p:sp>
        <p:nvSpPr>
          <p:cNvPr id="4" name="Slide Number Placeholder 3"/>
          <p:cNvSpPr>
            <a:spLocks noGrp="1"/>
          </p:cNvSpPr>
          <p:nvPr>
            <p:ph type="sldNum" sz="quarter" idx="5"/>
          </p:nvPr>
        </p:nvSpPr>
        <p:spPr/>
        <p:txBody>
          <a:bodyPr/>
          <a:lstStyle/>
          <a:p>
            <a:fld id="{A337ECB4-6E4B-5B47-8BB0-8C0B16797478}" type="slidenum">
              <a:rPr lang="en-US" smtClean="0"/>
              <a:t>43</a:t>
            </a:fld>
            <a:endParaRPr lang="en-US"/>
          </a:p>
        </p:txBody>
      </p:sp>
    </p:spTree>
    <p:extLst>
      <p:ext uri="{BB962C8B-B14F-4D97-AF65-F5344CB8AC3E}">
        <p14:creationId xmlns:p14="http://schemas.microsoft.com/office/powerpoint/2010/main" val="8632559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Note for trainers: Plenty of decision support tools (DSTs) exist in public domain, often leading to confusion among decision makers on which tool to use for assessment, planning or monitoring.</a:t>
            </a:r>
          </a:p>
          <a:p>
            <a:endParaRPr lang="en-IN" dirty="0"/>
          </a:p>
          <a:p>
            <a:r>
              <a:rPr lang="en-IN" dirty="0"/>
              <a:t>This slide provides an overview of the available tools, placed along the sanitation service chain. Only tools for wastewater management are considered i.e. those for solid waste management or water supply are excluded. Tools in the form of an ‘approach’ are not included.</a:t>
            </a:r>
          </a:p>
          <a:p>
            <a:endParaRPr lang="en-IN"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A deck </a:t>
            </a:r>
            <a:r>
              <a:rPr lang="en-US" sz="1200" dirty="0"/>
              <a:t>compiling all publicly available decision support tools that aid assessment and planning for safely managed sanitation is available here: https://</a:t>
            </a:r>
            <a:r>
              <a:rPr lang="en-US" sz="1200" dirty="0" err="1"/>
              <a:t>www.cwiscities.com</a:t>
            </a:r>
            <a:r>
              <a:rPr lang="en-US" sz="1200" dirty="0"/>
              <a:t>/Home/</a:t>
            </a:r>
            <a:r>
              <a:rPr lang="en-US" sz="1200" dirty="0" err="1"/>
              <a:t>LearningTools</a:t>
            </a: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This deck provides an overview of the tools, with key information for each to guide readers to select relevant tools and includes links to the tool and supporting reading materials/case studies. </a:t>
            </a:r>
            <a:endParaRPr lang="en-US" sz="1200" dirty="0"/>
          </a:p>
          <a:p>
            <a:endParaRPr lang="en-IN" dirty="0"/>
          </a:p>
        </p:txBody>
      </p:sp>
      <p:sp>
        <p:nvSpPr>
          <p:cNvPr id="4" name="Slide Number Placeholder 3"/>
          <p:cNvSpPr>
            <a:spLocks noGrp="1"/>
          </p:cNvSpPr>
          <p:nvPr>
            <p:ph type="sldNum" sz="quarter" idx="5"/>
          </p:nvPr>
        </p:nvSpPr>
        <p:spPr/>
        <p:txBody>
          <a:bodyPr/>
          <a:lstStyle/>
          <a:p>
            <a:fld id="{3C7E0EF2-00EF-4892-81C7-A298D7F631FB}" type="slidenum">
              <a:rPr lang="en-IN" smtClean="0"/>
              <a:t>46</a:t>
            </a:fld>
            <a:endParaRPr lang="en-IN"/>
          </a:p>
        </p:txBody>
      </p:sp>
    </p:spTree>
    <p:extLst>
      <p:ext uri="{BB962C8B-B14F-4D97-AF65-F5344CB8AC3E}">
        <p14:creationId xmlns:p14="http://schemas.microsoft.com/office/powerpoint/2010/main" val="1954361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37ECB4-6E4B-5B47-8BB0-8C0B16797478}" type="slidenum">
              <a:rPr lang="en-US" smtClean="0"/>
              <a:t>5</a:t>
            </a:fld>
            <a:endParaRPr lang="en-US"/>
          </a:p>
        </p:txBody>
      </p:sp>
    </p:spTree>
    <p:extLst>
      <p:ext uri="{BB962C8B-B14F-4D97-AF65-F5344CB8AC3E}">
        <p14:creationId xmlns:p14="http://schemas.microsoft.com/office/powerpoint/2010/main" val="1846098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facilitators/trainers:</a:t>
            </a:r>
          </a:p>
          <a:p>
            <a:endParaRPr lang="en-US" dirty="0"/>
          </a:p>
          <a:p>
            <a:pPr marL="171450" indent="-171450">
              <a:buFont typeface="Arial" panose="020B0604020202020204" pitchFamily="34" charset="0"/>
              <a:buChar char="•"/>
            </a:pPr>
            <a:r>
              <a:rPr lang="en-US" dirty="0"/>
              <a:t>The public service nature of the CWIS approach is a critical element that differentiates it from traditional urban sanitation approaches.</a:t>
            </a:r>
          </a:p>
          <a:p>
            <a:pPr marL="171450" indent="-171450">
              <a:buFont typeface="Arial" panose="020B0604020202020204" pitchFamily="34" charset="0"/>
              <a:buChar char="•"/>
            </a:pPr>
            <a:r>
              <a:rPr lang="en-US" dirty="0"/>
              <a:t>These slides set out some of the key components of the public service nature of the CWIS approach and is important in changing the mindset of many professionals who have experience in urban sanitation. </a:t>
            </a:r>
          </a:p>
          <a:p>
            <a:pPr marL="171450" indent="-171450">
              <a:buFont typeface="Arial" panose="020B0604020202020204" pitchFamily="34" charset="0"/>
              <a:buChar char="•"/>
            </a:pPr>
            <a:r>
              <a:rPr lang="en-US" dirty="0"/>
              <a:t>This concept is reinforced through the deck, but also in the final summary slide</a:t>
            </a:r>
          </a:p>
          <a:p>
            <a:endParaRPr lang="en-US" dirty="0"/>
          </a:p>
        </p:txBody>
      </p:sp>
      <p:sp>
        <p:nvSpPr>
          <p:cNvPr id="4" name="Slide Number Placeholder 3"/>
          <p:cNvSpPr>
            <a:spLocks noGrp="1"/>
          </p:cNvSpPr>
          <p:nvPr>
            <p:ph type="sldNum" sz="quarter" idx="5"/>
          </p:nvPr>
        </p:nvSpPr>
        <p:spPr/>
        <p:txBody>
          <a:bodyPr/>
          <a:lstStyle/>
          <a:p>
            <a:fld id="{A337ECB4-6E4B-5B47-8BB0-8C0B16797478}" type="slidenum">
              <a:rPr lang="en-US" smtClean="0"/>
              <a:t>6</a:t>
            </a:fld>
            <a:endParaRPr lang="en-US"/>
          </a:p>
        </p:txBody>
      </p:sp>
    </p:spTree>
    <p:extLst>
      <p:ext uri="{BB962C8B-B14F-4D97-AF65-F5344CB8AC3E}">
        <p14:creationId xmlns:p14="http://schemas.microsoft.com/office/powerpoint/2010/main" val="2779984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facilitators/trainers:</a:t>
            </a:r>
          </a:p>
          <a:p>
            <a:endParaRPr lang="en-US" dirty="0"/>
          </a:p>
          <a:p>
            <a:pPr marL="171450" indent="-171450">
              <a:buFont typeface="Arial" panose="020B0604020202020204" pitchFamily="34" charset="0"/>
              <a:buChar char="•"/>
            </a:pPr>
            <a:r>
              <a:rPr lang="en-US" dirty="0"/>
              <a:t>The public service nature of the CWIS approach is a critical element that differentiates it from traditional urban sanitation approaches.</a:t>
            </a:r>
          </a:p>
          <a:p>
            <a:pPr marL="171450" indent="-171450">
              <a:buFont typeface="Arial" panose="020B0604020202020204" pitchFamily="34" charset="0"/>
              <a:buChar char="•"/>
            </a:pPr>
            <a:r>
              <a:rPr lang="en-US" dirty="0"/>
              <a:t>These slides set out some of the key components of the public service nature of the CWIS approach and is important in changing the mindset of many professionals who have experience in urban sanitation. </a:t>
            </a:r>
          </a:p>
          <a:p>
            <a:pPr marL="171450" indent="-171450">
              <a:buFont typeface="Arial" panose="020B0604020202020204" pitchFamily="34" charset="0"/>
              <a:buChar char="•"/>
            </a:pPr>
            <a:r>
              <a:rPr lang="en-US" dirty="0"/>
              <a:t>This concept is reinforced through the deck, but also in the final summary slide</a:t>
            </a:r>
          </a:p>
          <a:p>
            <a:endParaRPr lang="en-US" dirty="0"/>
          </a:p>
        </p:txBody>
      </p:sp>
      <p:sp>
        <p:nvSpPr>
          <p:cNvPr id="4" name="Slide Number Placeholder 3"/>
          <p:cNvSpPr>
            <a:spLocks noGrp="1"/>
          </p:cNvSpPr>
          <p:nvPr>
            <p:ph type="sldNum" sz="quarter" idx="5"/>
          </p:nvPr>
        </p:nvSpPr>
        <p:spPr/>
        <p:txBody>
          <a:bodyPr/>
          <a:lstStyle/>
          <a:p>
            <a:fld id="{A337ECB4-6E4B-5B47-8BB0-8C0B16797478}" type="slidenum">
              <a:rPr lang="en-US" smtClean="0"/>
              <a:t>7</a:t>
            </a:fld>
            <a:endParaRPr lang="en-US"/>
          </a:p>
        </p:txBody>
      </p:sp>
    </p:spTree>
    <p:extLst>
      <p:ext uri="{BB962C8B-B14F-4D97-AF65-F5344CB8AC3E}">
        <p14:creationId xmlns:p14="http://schemas.microsoft.com/office/powerpoint/2010/main" val="2109888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facilitators/trainers:</a:t>
            </a:r>
          </a:p>
          <a:p>
            <a:endParaRPr lang="en-US" dirty="0"/>
          </a:p>
          <a:p>
            <a:r>
              <a:rPr lang="en-US" dirty="0"/>
              <a:t>The CWIS principles will help to reinforce what CWIS is (and is not).</a:t>
            </a:r>
          </a:p>
          <a:p>
            <a:r>
              <a:rPr lang="en-US" dirty="0"/>
              <a:t>The issues raised here will be mentioned again as the orientation goes on.</a:t>
            </a:r>
          </a:p>
          <a:p>
            <a:r>
              <a:rPr lang="en-US" dirty="0"/>
              <a:t>It might be worth taking a minute to discuss the importance of Political Will, as this concept is not discussed in much detail again in this initial orientation. </a:t>
            </a:r>
          </a:p>
          <a:p>
            <a:endParaRPr lang="en-US" dirty="0"/>
          </a:p>
        </p:txBody>
      </p:sp>
      <p:sp>
        <p:nvSpPr>
          <p:cNvPr id="4" name="Slide Number Placeholder 3"/>
          <p:cNvSpPr>
            <a:spLocks noGrp="1"/>
          </p:cNvSpPr>
          <p:nvPr>
            <p:ph type="sldNum" sz="quarter" idx="5"/>
          </p:nvPr>
        </p:nvSpPr>
        <p:spPr/>
        <p:txBody>
          <a:bodyPr/>
          <a:lstStyle/>
          <a:p>
            <a:fld id="{A337ECB4-6E4B-5B47-8BB0-8C0B16797478}" type="slidenum">
              <a:rPr lang="en-US" smtClean="0"/>
              <a:t>11</a:t>
            </a:fld>
            <a:endParaRPr lang="en-US"/>
          </a:p>
        </p:txBody>
      </p:sp>
    </p:spTree>
    <p:extLst>
      <p:ext uri="{BB962C8B-B14F-4D97-AF65-F5344CB8AC3E}">
        <p14:creationId xmlns:p14="http://schemas.microsoft.com/office/powerpoint/2010/main" val="1811189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facilitators/trainers:</a:t>
            </a:r>
          </a:p>
          <a:p>
            <a:endParaRPr lang="en-US" dirty="0"/>
          </a:p>
          <a:p>
            <a:pPr marL="171450" indent="-171450">
              <a:buFont typeface="Arial" panose="020B0604020202020204" pitchFamily="34" charset="0"/>
              <a:buChar char="•"/>
            </a:pPr>
            <a:r>
              <a:rPr lang="en-US" dirty="0"/>
              <a:t>The CWIS Framework is a critical conceptual framing for the participants to understand and apply CWIS.</a:t>
            </a:r>
          </a:p>
          <a:p>
            <a:pPr marL="171450" indent="-171450">
              <a:buFont typeface="Arial" panose="020B0604020202020204" pitchFamily="34" charset="0"/>
              <a:buChar char="•"/>
            </a:pPr>
            <a:r>
              <a:rPr lang="en-US" dirty="0"/>
              <a:t>The Service Outcomes have already been touched on in the slide on Principles, but highlighting the three Service Outcomes provides the participants an important reference point as they build their understanding of CWIS.</a:t>
            </a:r>
          </a:p>
          <a:p>
            <a:pPr marL="171450" indent="-171450">
              <a:buFont typeface="Arial" panose="020B0604020202020204" pitchFamily="34" charset="0"/>
              <a:buChar char="•"/>
            </a:pPr>
            <a:r>
              <a:rPr lang="en-US" dirty="0"/>
              <a:t>The System Functions will be reviewed in more details in this orientation, but this is an important moment to highlight the importance of this 2x3 analytical framing of CWIS.</a:t>
            </a:r>
          </a:p>
          <a:p>
            <a:endParaRPr lang="en-US" dirty="0"/>
          </a:p>
          <a:p>
            <a:endParaRPr lang="en-US" dirty="0"/>
          </a:p>
        </p:txBody>
      </p:sp>
      <p:sp>
        <p:nvSpPr>
          <p:cNvPr id="4" name="Slide Number Placeholder 3"/>
          <p:cNvSpPr>
            <a:spLocks noGrp="1"/>
          </p:cNvSpPr>
          <p:nvPr>
            <p:ph type="sldNum" sz="quarter" idx="5"/>
          </p:nvPr>
        </p:nvSpPr>
        <p:spPr/>
        <p:txBody>
          <a:bodyPr/>
          <a:lstStyle/>
          <a:p>
            <a:fld id="{A337ECB4-6E4B-5B47-8BB0-8C0B16797478}" type="slidenum">
              <a:rPr lang="en-US" smtClean="0"/>
              <a:t>14</a:t>
            </a:fld>
            <a:endParaRPr lang="en-US"/>
          </a:p>
        </p:txBody>
      </p:sp>
    </p:spTree>
    <p:extLst>
      <p:ext uri="{BB962C8B-B14F-4D97-AF65-F5344CB8AC3E}">
        <p14:creationId xmlns:p14="http://schemas.microsoft.com/office/powerpoint/2010/main" val="659735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facilitators/trainers:</a:t>
            </a:r>
          </a:p>
          <a:p>
            <a:endParaRPr lang="en-US" dirty="0"/>
          </a:p>
          <a:p>
            <a:pPr marL="171450" indent="-171450">
              <a:buFont typeface="Arial" panose="020B0604020202020204" pitchFamily="34" charset="0"/>
              <a:buChar char="•"/>
            </a:pPr>
            <a:r>
              <a:rPr lang="en-US" dirty="0"/>
              <a:t>The final slides in Session 1 aim to reinforce the differences between “Conventional approaches” and CWIS and allow the initial slide to be placed in the context of the participants. </a:t>
            </a:r>
          </a:p>
          <a:p>
            <a:pPr marL="171450" indent="-171450">
              <a:buFont typeface="Arial" panose="020B0604020202020204" pitchFamily="34" charset="0"/>
              <a:buChar char="•"/>
            </a:pPr>
            <a:r>
              <a:rPr lang="en-US" dirty="0"/>
              <a:t>If it is decided to include a Case Study (which is recommended) then the slide of ‘What does this look like in practice’ could be removed, and instead used as a guide to develop a case study.</a:t>
            </a:r>
          </a:p>
        </p:txBody>
      </p:sp>
      <p:sp>
        <p:nvSpPr>
          <p:cNvPr id="4" name="Slide Number Placeholder 3"/>
          <p:cNvSpPr>
            <a:spLocks noGrp="1"/>
          </p:cNvSpPr>
          <p:nvPr>
            <p:ph type="sldNum" sz="quarter" idx="5"/>
          </p:nvPr>
        </p:nvSpPr>
        <p:spPr/>
        <p:txBody>
          <a:bodyPr/>
          <a:lstStyle/>
          <a:p>
            <a:fld id="{A337ECB4-6E4B-5B47-8BB0-8C0B16797478}" type="slidenum">
              <a:rPr lang="en-US" smtClean="0"/>
              <a:t>15</a:t>
            </a:fld>
            <a:endParaRPr lang="en-US"/>
          </a:p>
        </p:txBody>
      </p:sp>
    </p:spTree>
    <p:extLst>
      <p:ext uri="{BB962C8B-B14F-4D97-AF65-F5344CB8AC3E}">
        <p14:creationId xmlns:p14="http://schemas.microsoft.com/office/powerpoint/2010/main" val="3360327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side pag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28088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0772775" cy="1658198"/>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76656" y="2011680"/>
            <a:ext cx="10753725" cy="376618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5800" y="6412447"/>
            <a:ext cx="4114800" cy="228600"/>
          </a:xfrm>
          <a:prstGeom prst="rect">
            <a:avLst/>
          </a:prstGeom>
        </p:spPr>
        <p:txBody>
          <a:bodyPr/>
          <a:lstStyle/>
          <a:p>
            <a:fld id="{E38F2189-29AB-4B93-AAFF-306508F7D465}" type="datetimeFigureOut">
              <a:rPr lang="en-GB" smtClean="0"/>
              <a:t>19/12/2023</a:t>
            </a:fld>
            <a:endParaRPr lang="en-GB"/>
          </a:p>
        </p:txBody>
      </p:sp>
      <p:sp>
        <p:nvSpPr>
          <p:cNvPr id="5" name="Footer Placeholder 4"/>
          <p:cNvSpPr>
            <a:spLocks noGrp="1"/>
          </p:cNvSpPr>
          <p:nvPr>
            <p:ph type="ftr" sz="quarter" idx="11"/>
          </p:nvPr>
        </p:nvSpPr>
        <p:spPr>
          <a:xfrm>
            <a:off x="685800" y="6554697"/>
            <a:ext cx="5029200" cy="228600"/>
          </a:xfrm>
          <a:prstGeom prst="rect">
            <a:avLst/>
          </a:prstGeom>
        </p:spPr>
        <p:txBody>
          <a:bodyPr/>
          <a:lstStyle/>
          <a:p>
            <a:endParaRPr lang="en-GB"/>
          </a:p>
        </p:txBody>
      </p:sp>
      <p:sp>
        <p:nvSpPr>
          <p:cNvPr id="6" name="Slide Number Placeholder 5"/>
          <p:cNvSpPr>
            <a:spLocks noGrp="1"/>
          </p:cNvSpPr>
          <p:nvPr>
            <p:ph type="sldNum" sz="quarter" idx="12"/>
          </p:nvPr>
        </p:nvSpPr>
        <p:spPr>
          <a:xfrm>
            <a:off x="8763926" y="5876412"/>
            <a:ext cx="2926080" cy="1397039"/>
          </a:xfrm>
          <a:prstGeom prst="rect">
            <a:avLst/>
          </a:prstGeom>
        </p:spPr>
        <p:txBody>
          <a:bodyPr/>
          <a:lstStyle/>
          <a:p>
            <a:fld id="{6515B2AC-B7CC-4D1E-ADEB-D57D54B28AD3}" type="slidenum">
              <a:rPr lang="en-GB" smtClean="0"/>
              <a:t>‹#›</a:t>
            </a:fld>
            <a:endParaRPr lang="en-GB"/>
          </a:p>
        </p:txBody>
      </p:sp>
    </p:spTree>
    <p:extLst>
      <p:ext uri="{BB962C8B-B14F-4D97-AF65-F5344CB8AC3E}">
        <p14:creationId xmlns:p14="http://schemas.microsoft.com/office/powerpoint/2010/main" val="3882994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5800" y="6412447"/>
            <a:ext cx="4114800" cy="228600"/>
          </a:xfrm>
          <a:prstGeom prst="rect">
            <a:avLst/>
          </a:prstGeom>
        </p:spPr>
        <p:txBody>
          <a:bodyPr/>
          <a:lstStyle/>
          <a:p>
            <a:fld id="{E38F2189-29AB-4B93-AAFF-306508F7D465}" type="datetimeFigureOut">
              <a:rPr lang="en-GB" smtClean="0"/>
              <a:t>19/12/2023</a:t>
            </a:fld>
            <a:endParaRPr lang="en-GB"/>
          </a:p>
        </p:txBody>
      </p:sp>
      <p:sp>
        <p:nvSpPr>
          <p:cNvPr id="5" name="Footer Placeholder 4"/>
          <p:cNvSpPr>
            <a:spLocks noGrp="1"/>
          </p:cNvSpPr>
          <p:nvPr>
            <p:ph type="ftr" sz="quarter" idx="11"/>
          </p:nvPr>
        </p:nvSpPr>
        <p:spPr>
          <a:xfrm>
            <a:off x="685800" y="6554697"/>
            <a:ext cx="5029200" cy="228600"/>
          </a:xfrm>
          <a:prstGeom prst="rect">
            <a:avLst/>
          </a:prstGeom>
        </p:spPr>
        <p:txBody>
          <a:bodyPr/>
          <a:lstStyle/>
          <a:p>
            <a:endParaRPr lang="en-GB"/>
          </a:p>
        </p:txBody>
      </p:sp>
      <p:sp>
        <p:nvSpPr>
          <p:cNvPr id="6" name="Slide Number Placeholder 5"/>
          <p:cNvSpPr>
            <a:spLocks noGrp="1"/>
          </p:cNvSpPr>
          <p:nvPr>
            <p:ph type="sldNum" sz="quarter" idx="12"/>
          </p:nvPr>
        </p:nvSpPr>
        <p:spPr>
          <a:xfrm>
            <a:off x="8763926" y="5876412"/>
            <a:ext cx="2926080" cy="1397039"/>
          </a:xfrm>
          <a:prstGeom prst="rect">
            <a:avLst/>
          </a:prstGeom>
        </p:spPr>
        <p:txBody>
          <a:bodyPr/>
          <a:lstStyle/>
          <a:p>
            <a:fld id="{6515B2AC-B7CC-4D1E-ADEB-D57D54B28AD3}" type="slidenum">
              <a:rPr lang="en-GB" smtClean="0"/>
              <a:t>‹#›</a:t>
            </a:fld>
            <a:endParaRPr lang="en-GB"/>
          </a:p>
        </p:txBody>
      </p:sp>
    </p:spTree>
    <p:extLst>
      <p:ext uri="{BB962C8B-B14F-4D97-AF65-F5344CB8AC3E}">
        <p14:creationId xmlns:p14="http://schemas.microsoft.com/office/powerpoint/2010/main" val="366865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764D7-3CF9-66C0-0F6A-61997657C39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49AB180-DD9D-04CD-360D-605CCBD27A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1DF3DDC-E6FD-E478-F845-97A2D25DD87F}"/>
              </a:ext>
            </a:extLst>
          </p:cNvPr>
          <p:cNvSpPr>
            <a:spLocks noGrp="1"/>
          </p:cNvSpPr>
          <p:nvPr>
            <p:ph type="dt" sz="half" idx="10"/>
          </p:nvPr>
        </p:nvSpPr>
        <p:spPr/>
        <p:txBody>
          <a:bodyPr/>
          <a:lstStyle/>
          <a:p>
            <a:fld id="{3B9927FC-08D2-4FCF-AA15-A463628E9D62}" type="datetimeFigureOut">
              <a:rPr lang="en-IN" smtClean="0"/>
              <a:t>19-12-2023</a:t>
            </a:fld>
            <a:endParaRPr lang="en-IN"/>
          </a:p>
        </p:txBody>
      </p:sp>
      <p:sp>
        <p:nvSpPr>
          <p:cNvPr id="5" name="Footer Placeholder 4">
            <a:extLst>
              <a:ext uri="{FF2B5EF4-FFF2-40B4-BE49-F238E27FC236}">
                <a16:creationId xmlns:a16="http://schemas.microsoft.com/office/drawing/2014/main" id="{6A095B0E-2FFD-256C-21BE-DF4721FA55E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0BEA240-9BE7-55EB-ED4A-5F09870EA114}"/>
              </a:ext>
            </a:extLst>
          </p:cNvPr>
          <p:cNvSpPr>
            <a:spLocks noGrp="1"/>
          </p:cNvSpPr>
          <p:nvPr>
            <p:ph type="sldNum" sz="quarter" idx="12"/>
          </p:nvPr>
        </p:nvSpPr>
        <p:spPr/>
        <p:txBody>
          <a:bodyPr/>
          <a:lstStyle/>
          <a:p>
            <a:fld id="{7AE8DB7F-AE8E-4B83-8730-C450D5C5774F}" type="slidenum">
              <a:rPr lang="en-IN" smtClean="0"/>
              <a:t>‹#›</a:t>
            </a:fld>
            <a:endParaRPr lang="en-IN"/>
          </a:p>
        </p:txBody>
      </p:sp>
    </p:spTree>
    <p:extLst>
      <p:ext uri="{BB962C8B-B14F-4D97-AF65-F5344CB8AC3E}">
        <p14:creationId xmlns:p14="http://schemas.microsoft.com/office/powerpoint/2010/main" val="2430278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ide page new footer">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49131AD7-375E-9957-BC72-E8639198E4D3}"/>
              </a:ext>
            </a:extLst>
          </p:cNvPr>
          <p:cNvSpPr>
            <a:spLocks noGrp="1"/>
          </p:cNvSpPr>
          <p:nvPr>
            <p:ph type="sldNum" sz="quarter" idx="12"/>
          </p:nvPr>
        </p:nvSpPr>
        <p:spPr>
          <a:xfrm>
            <a:off x="8763926" y="6488059"/>
            <a:ext cx="3047074" cy="342900"/>
          </a:xfrm>
          <a:prstGeom prst="rect">
            <a:avLst/>
          </a:prstGeom>
        </p:spPr>
        <p:txBody>
          <a:bodyPr lIns="0" tIns="0" rIns="0" bIns="0" anchor="t" anchorCtr="0"/>
          <a:lstStyle>
            <a:lvl1pPr algn="r">
              <a:defRPr sz="1200">
                <a:solidFill>
                  <a:schemeClr val="bg1">
                    <a:lumMod val="50000"/>
                  </a:schemeClr>
                </a:solidFill>
              </a:defRPr>
            </a:lvl1pPr>
          </a:lstStyle>
          <a:p>
            <a:fld id="{6515B2AC-B7CC-4D1E-ADEB-D57D54B28AD3}" type="slidenum">
              <a:rPr lang="en-GB" smtClean="0"/>
              <a:pPr/>
              <a:t>‹#›</a:t>
            </a:fld>
            <a:endParaRPr lang="en-GB" dirty="0"/>
          </a:p>
        </p:txBody>
      </p:sp>
      <p:sp>
        <p:nvSpPr>
          <p:cNvPr id="3" name="Slide Number Placeholder 5">
            <a:extLst>
              <a:ext uri="{FF2B5EF4-FFF2-40B4-BE49-F238E27FC236}">
                <a16:creationId xmlns:a16="http://schemas.microsoft.com/office/drawing/2014/main" id="{CAA7AC54-90B2-B36D-1937-E3080BC15CC7}"/>
              </a:ext>
            </a:extLst>
          </p:cNvPr>
          <p:cNvSpPr txBox="1">
            <a:spLocks/>
          </p:cNvSpPr>
          <p:nvPr userDrawn="1"/>
        </p:nvSpPr>
        <p:spPr>
          <a:xfrm>
            <a:off x="723900" y="6488059"/>
            <a:ext cx="6787945" cy="342900"/>
          </a:xfrm>
          <a:prstGeom prst="rect">
            <a:avLst/>
          </a:prstGeom>
        </p:spPr>
        <p:txBody>
          <a:bodyPr lIns="0" tIns="0" rIns="0" bIns="0" anchor="t" anchorCtr="0"/>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solidFill>
                  <a:schemeClr val="bg1">
                    <a:lumMod val="50000"/>
                  </a:schemeClr>
                </a:solidFill>
              </a:rPr>
              <a:t>Citywide Inclusive Sanitation as a Public Service</a:t>
            </a:r>
            <a:endParaRPr lang="en-GB" dirty="0">
              <a:solidFill>
                <a:schemeClr val="bg1">
                  <a:lumMod val="50000"/>
                </a:schemeClr>
              </a:solidFill>
            </a:endParaRPr>
          </a:p>
        </p:txBody>
      </p:sp>
    </p:spTree>
    <p:extLst>
      <p:ext uri="{BB962C8B-B14F-4D97-AF65-F5344CB8AC3E}">
        <p14:creationId xmlns:p14="http://schemas.microsoft.com/office/powerpoint/2010/main" val="3902487219"/>
      </p:ext>
    </p:extLst>
  </p:cSld>
  <p:clrMapOvr>
    <a:masterClrMapping/>
  </p:clrMapOvr>
  <p:extLst>
    <p:ext uri="{DCECCB84-F9BA-43D5-87BE-67443E8EF086}">
      <p15:sldGuideLst xmlns:p15="http://schemas.microsoft.com/office/powerpoint/2012/main">
        <p15:guide id="1" orient="horz" pos="456" userDrawn="1">
          <p15:clr>
            <a:srgbClr val="FBAE40"/>
          </p15:clr>
        </p15:guide>
        <p15:guide id="2" pos="3840" userDrawn="1">
          <p15:clr>
            <a:srgbClr val="FBAE40"/>
          </p15:clr>
        </p15:guide>
        <p15:guide id="3" pos="216" userDrawn="1">
          <p15:clr>
            <a:srgbClr val="FBAE40"/>
          </p15:clr>
        </p15:guide>
        <p15:guide id="4" pos="456" userDrawn="1">
          <p15:clr>
            <a:srgbClr val="FBAE40"/>
          </p15:clr>
        </p15:guide>
        <p15:guide id="5" pos="672" userDrawn="1">
          <p15:clr>
            <a:srgbClr val="FBAE40"/>
          </p15:clr>
        </p15:guide>
        <p15:guide id="6" pos="7440" userDrawn="1">
          <p15:clr>
            <a:srgbClr val="FBAE40"/>
          </p15:clr>
        </p15:guide>
        <p15:guide id="7" orient="horz" pos="672" userDrawn="1">
          <p15:clr>
            <a:srgbClr val="FBAE40"/>
          </p15:clr>
        </p15:guide>
        <p15:guide id="8" orient="horz" pos="240" userDrawn="1">
          <p15:clr>
            <a:srgbClr val="FBAE40"/>
          </p15:clr>
        </p15:guide>
        <p15:guide id="9" orient="horz" pos="2260" userDrawn="1">
          <p15:clr>
            <a:srgbClr val="FBAE40"/>
          </p15:clr>
        </p15:guide>
        <p15:guide id="10" pos="7224" userDrawn="1">
          <p15:clr>
            <a:srgbClr val="FBAE40"/>
          </p15:clr>
        </p15:guide>
        <p15:guide id="11" orient="horz" pos="4080" userDrawn="1">
          <p15:clr>
            <a:srgbClr val="FBAE40"/>
          </p15:clr>
        </p15:guide>
        <p15:guide id="12" orient="horz" pos="386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85800" y="6554697"/>
            <a:ext cx="5029200" cy="228600"/>
          </a:xfrm>
          <a:prstGeom prst="rect">
            <a:avLst/>
          </a:prstGeom>
        </p:spPr>
        <p:txBody>
          <a:bodyPr/>
          <a:lstStyle/>
          <a:p>
            <a:endParaRPr lang="en-GB"/>
          </a:p>
        </p:txBody>
      </p:sp>
      <p:sp>
        <p:nvSpPr>
          <p:cNvPr id="6" name="Slide Number Placeholder 5"/>
          <p:cNvSpPr>
            <a:spLocks noGrp="1"/>
          </p:cNvSpPr>
          <p:nvPr>
            <p:ph type="sldNum" sz="quarter" idx="12"/>
          </p:nvPr>
        </p:nvSpPr>
        <p:spPr>
          <a:xfrm>
            <a:off x="8763926" y="5876412"/>
            <a:ext cx="2926080" cy="1397039"/>
          </a:xfrm>
          <a:prstGeom prst="rect">
            <a:avLst/>
          </a:prstGeom>
        </p:spPr>
        <p:txBody>
          <a:bodyPr/>
          <a:lstStyle/>
          <a:p>
            <a:fld id="{6515B2AC-B7CC-4D1E-ADEB-D57D54B28AD3}" type="slidenum">
              <a:rPr lang="en-GB" smtClean="0"/>
              <a:t>‹#›</a:t>
            </a:fld>
            <a:endParaRPr lang="en-GB"/>
          </a:p>
        </p:txBody>
      </p:sp>
    </p:spTree>
    <p:extLst>
      <p:ext uri="{BB962C8B-B14F-4D97-AF65-F5344CB8AC3E}">
        <p14:creationId xmlns:p14="http://schemas.microsoft.com/office/powerpoint/2010/main" val="33078088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0772775" cy="1658198"/>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85800" y="6412447"/>
            <a:ext cx="4114800" cy="228600"/>
          </a:xfrm>
          <a:prstGeom prst="rect">
            <a:avLst/>
          </a:prstGeom>
        </p:spPr>
        <p:txBody>
          <a:bodyPr/>
          <a:lstStyle/>
          <a:p>
            <a:fld id="{E38F2189-29AB-4B93-AAFF-306508F7D465}" type="datetimeFigureOut">
              <a:rPr lang="en-GB" smtClean="0"/>
              <a:t>19/12/2023</a:t>
            </a:fld>
            <a:endParaRPr lang="en-GB"/>
          </a:p>
        </p:txBody>
      </p:sp>
      <p:sp>
        <p:nvSpPr>
          <p:cNvPr id="6" name="Footer Placeholder 5"/>
          <p:cNvSpPr>
            <a:spLocks noGrp="1"/>
          </p:cNvSpPr>
          <p:nvPr>
            <p:ph type="ftr" sz="quarter" idx="11"/>
          </p:nvPr>
        </p:nvSpPr>
        <p:spPr>
          <a:xfrm>
            <a:off x="685800" y="6554697"/>
            <a:ext cx="5029200" cy="228600"/>
          </a:xfrm>
          <a:prstGeom prst="rect">
            <a:avLst/>
          </a:prstGeom>
        </p:spPr>
        <p:txBody>
          <a:bodyPr/>
          <a:lstStyle/>
          <a:p>
            <a:endParaRPr lang="en-GB"/>
          </a:p>
        </p:txBody>
      </p:sp>
      <p:sp>
        <p:nvSpPr>
          <p:cNvPr id="7" name="Slide Number Placeholder 6"/>
          <p:cNvSpPr>
            <a:spLocks noGrp="1"/>
          </p:cNvSpPr>
          <p:nvPr>
            <p:ph type="sldNum" sz="quarter" idx="12"/>
          </p:nvPr>
        </p:nvSpPr>
        <p:spPr>
          <a:xfrm>
            <a:off x="8763926" y="5876412"/>
            <a:ext cx="2926080" cy="1397039"/>
          </a:xfrm>
          <a:prstGeom prst="rect">
            <a:avLst/>
          </a:prstGeom>
        </p:spPr>
        <p:txBody>
          <a:bodyPr/>
          <a:lstStyle/>
          <a:p>
            <a:fld id="{6515B2AC-B7CC-4D1E-ADEB-D57D54B28AD3}" type="slidenum">
              <a:rPr lang="en-GB" smtClean="0"/>
              <a:t>‹#›</a:t>
            </a:fld>
            <a:endParaRPr lang="en-GB"/>
          </a:p>
        </p:txBody>
      </p:sp>
    </p:spTree>
    <p:extLst>
      <p:ext uri="{BB962C8B-B14F-4D97-AF65-F5344CB8AC3E}">
        <p14:creationId xmlns:p14="http://schemas.microsoft.com/office/powerpoint/2010/main" val="1533138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657224" y="499533"/>
            <a:ext cx="10772775" cy="1658198"/>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a:prstGeom prst="rect">
            <a:avLst/>
          </a:prstGeo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a:prstGeom prst="rect">
            <a:avLst/>
          </a:prstGeo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85800" y="6412447"/>
            <a:ext cx="4114800" cy="228600"/>
          </a:xfrm>
          <a:prstGeom prst="rect">
            <a:avLst/>
          </a:prstGeom>
        </p:spPr>
        <p:txBody>
          <a:bodyPr/>
          <a:lstStyle/>
          <a:p>
            <a:fld id="{E38F2189-29AB-4B93-AAFF-306508F7D465}" type="datetimeFigureOut">
              <a:rPr lang="en-GB" smtClean="0"/>
              <a:t>19/12/2023</a:t>
            </a:fld>
            <a:endParaRPr lang="en-GB"/>
          </a:p>
        </p:txBody>
      </p:sp>
      <p:sp>
        <p:nvSpPr>
          <p:cNvPr id="8" name="Footer Placeholder 7"/>
          <p:cNvSpPr>
            <a:spLocks noGrp="1"/>
          </p:cNvSpPr>
          <p:nvPr>
            <p:ph type="ftr" sz="quarter" idx="11"/>
          </p:nvPr>
        </p:nvSpPr>
        <p:spPr>
          <a:xfrm>
            <a:off x="685800" y="6554697"/>
            <a:ext cx="5029200" cy="228600"/>
          </a:xfrm>
          <a:prstGeom prst="rect">
            <a:avLst/>
          </a:prstGeom>
        </p:spPr>
        <p:txBody>
          <a:bodyPr/>
          <a:lstStyle/>
          <a:p>
            <a:endParaRPr lang="en-GB"/>
          </a:p>
        </p:txBody>
      </p:sp>
      <p:sp>
        <p:nvSpPr>
          <p:cNvPr id="9" name="Slide Number Placeholder 8"/>
          <p:cNvSpPr>
            <a:spLocks noGrp="1"/>
          </p:cNvSpPr>
          <p:nvPr>
            <p:ph type="sldNum" sz="quarter" idx="12"/>
          </p:nvPr>
        </p:nvSpPr>
        <p:spPr>
          <a:xfrm>
            <a:off x="8763926" y="5876412"/>
            <a:ext cx="2926080" cy="1397039"/>
          </a:xfrm>
          <a:prstGeom prst="rect">
            <a:avLst/>
          </a:prstGeom>
        </p:spPr>
        <p:txBody>
          <a:bodyPr/>
          <a:lstStyle/>
          <a:p>
            <a:fld id="{6515B2AC-B7CC-4D1E-ADEB-D57D54B28AD3}" type="slidenum">
              <a:rPr lang="en-GB" smtClean="0"/>
              <a:t>‹#›</a:t>
            </a:fld>
            <a:endParaRPr lang="en-GB"/>
          </a:p>
        </p:txBody>
      </p:sp>
    </p:spTree>
    <p:extLst>
      <p:ext uri="{BB962C8B-B14F-4D97-AF65-F5344CB8AC3E}">
        <p14:creationId xmlns:p14="http://schemas.microsoft.com/office/powerpoint/2010/main" val="4218677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657224" y="499533"/>
            <a:ext cx="10772775" cy="1658198"/>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85800" y="6412447"/>
            <a:ext cx="4114800" cy="228600"/>
          </a:xfrm>
          <a:prstGeom prst="rect">
            <a:avLst/>
          </a:prstGeom>
        </p:spPr>
        <p:txBody>
          <a:bodyPr/>
          <a:lstStyle/>
          <a:p>
            <a:fld id="{E38F2189-29AB-4B93-AAFF-306508F7D465}" type="datetimeFigureOut">
              <a:rPr lang="en-GB" smtClean="0"/>
              <a:t>19/12/2023</a:t>
            </a:fld>
            <a:endParaRPr lang="en-GB"/>
          </a:p>
        </p:txBody>
      </p:sp>
      <p:sp>
        <p:nvSpPr>
          <p:cNvPr id="4" name="Footer Placeholder 3"/>
          <p:cNvSpPr>
            <a:spLocks noGrp="1"/>
          </p:cNvSpPr>
          <p:nvPr>
            <p:ph type="ftr" sz="quarter" idx="11"/>
          </p:nvPr>
        </p:nvSpPr>
        <p:spPr>
          <a:xfrm>
            <a:off x="685800" y="6554697"/>
            <a:ext cx="5029200" cy="228600"/>
          </a:xfrm>
          <a:prstGeom prst="rect">
            <a:avLst/>
          </a:prstGeom>
        </p:spPr>
        <p:txBody>
          <a:bodyPr/>
          <a:lstStyle/>
          <a:p>
            <a:endParaRPr lang="en-GB"/>
          </a:p>
        </p:txBody>
      </p:sp>
      <p:sp>
        <p:nvSpPr>
          <p:cNvPr id="5" name="Slide Number Placeholder 4"/>
          <p:cNvSpPr>
            <a:spLocks noGrp="1"/>
          </p:cNvSpPr>
          <p:nvPr>
            <p:ph type="sldNum" sz="quarter" idx="12"/>
          </p:nvPr>
        </p:nvSpPr>
        <p:spPr>
          <a:xfrm>
            <a:off x="8763926" y="5876412"/>
            <a:ext cx="2926080" cy="1397039"/>
          </a:xfrm>
          <a:prstGeom prst="rect">
            <a:avLst/>
          </a:prstGeom>
        </p:spPr>
        <p:txBody>
          <a:bodyPr/>
          <a:lstStyle/>
          <a:p>
            <a:fld id="{6515B2AC-B7CC-4D1E-ADEB-D57D54B28AD3}" type="slidenum">
              <a:rPr lang="en-GB" smtClean="0"/>
              <a:t>‹#›</a:t>
            </a:fld>
            <a:endParaRPr lang="en-GB"/>
          </a:p>
        </p:txBody>
      </p:sp>
    </p:spTree>
    <p:extLst>
      <p:ext uri="{BB962C8B-B14F-4D97-AF65-F5344CB8AC3E}">
        <p14:creationId xmlns:p14="http://schemas.microsoft.com/office/powerpoint/2010/main" val="1496521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412447"/>
            <a:ext cx="4114800" cy="228600"/>
          </a:xfrm>
          <a:prstGeom prst="rect">
            <a:avLst/>
          </a:prstGeom>
        </p:spPr>
        <p:txBody>
          <a:bodyPr/>
          <a:lstStyle/>
          <a:p>
            <a:fld id="{E38F2189-29AB-4B93-AAFF-306508F7D465}" type="datetimeFigureOut">
              <a:rPr lang="en-GB" smtClean="0"/>
              <a:t>19/12/2023</a:t>
            </a:fld>
            <a:endParaRPr lang="en-GB"/>
          </a:p>
        </p:txBody>
      </p:sp>
      <p:sp>
        <p:nvSpPr>
          <p:cNvPr id="3" name="Footer Placeholder 2"/>
          <p:cNvSpPr>
            <a:spLocks noGrp="1"/>
          </p:cNvSpPr>
          <p:nvPr>
            <p:ph type="ftr" sz="quarter" idx="11"/>
          </p:nvPr>
        </p:nvSpPr>
        <p:spPr>
          <a:xfrm>
            <a:off x="685800" y="6554697"/>
            <a:ext cx="5029200" cy="228600"/>
          </a:xfrm>
          <a:prstGeom prst="rect">
            <a:avLst/>
          </a:prstGeom>
        </p:spPr>
        <p:txBody>
          <a:bodyPr/>
          <a:lstStyle/>
          <a:p>
            <a:endParaRPr lang="en-GB"/>
          </a:p>
        </p:txBody>
      </p:sp>
      <p:sp>
        <p:nvSpPr>
          <p:cNvPr id="4" name="Slide Number Placeholder 3"/>
          <p:cNvSpPr>
            <a:spLocks noGrp="1"/>
          </p:cNvSpPr>
          <p:nvPr>
            <p:ph type="sldNum" sz="quarter" idx="12"/>
          </p:nvPr>
        </p:nvSpPr>
        <p:spPr>
          <a:xfrm>
            <a:off x="8763926" y="5876412"/>
            <a:ext cx="2926080" cy="1397039"/>
          </a:xfrm>
          <a:prstGeom prst="rect">
            <a:avLst/>
          </a:prstGeom>
        </p:spPr>
        <p:txBody>
          <a:bodyPr/>
          <a:lstStyle/>
          <a:p>
            <a:fld id="{6515B2AC-B7CC-4D1E-ADEB-D57D54B28AD3}" type="slidenum">
              <a:rPr lang="en-GB" smtClean="0"/>
              <a:t>‹#›</a:t>
            </a:fld>
            <a:endParaRPr lang="en-GB"/>
          </a:p>
        </p:txBody>
      </p:sp>
    </p:spTree>
    <p:extLst>
      <p:ext uri="{BB962C8B-B14F-4D97-AF65-F5344CB8AC3E}">
        <p14:creationId xmlns:p14="http://schemas.microsoft.com/office/powerpoint/2010/main" val="133257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a:prstGeom prst="rect">
            <a:avLst/>
          </a:prstGeo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a:prstGeom prst="rect">
            <a:avLst/>
          </a:prstGeo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a:xfrm>
            <a:off x="685800" y="6412447"/>
            <a:ext cx="4114800" cy="228600"/>
          </a:xfrm>
          <a:prstGeom prst="rect">
            <a:avLst/>
          </a:prstGeom>
        </p:spPr>
        <p:txBody>
          <a:bodyPr/>
          <a:lstStyle/>
          <a:p>
            <a:fld id="{E38F2189-29AB-4B93-AAFF-306508F7D465}" type="datetimeFigureOut">
              <a:rPr lang="en-GB" smtClean="0"/>
              <a:t>19/12/2023</a:t>
            </a:fld>
            <a:endParaRPr lang="en-GB"/>
          </a:p>
        </p:txBody>
      </p:sp>
      <p:sp>
        <p:nvSpPr>
          <p:cNvPr id="6" name="Footer Placeholder 5"/>
          <p:cNvSpPr>
            <a:spLocks noGrp="1"/>
          </p:cNvSpPr>
          <p:nvPr>
            <p:ph type="ftr" sz="quarter" idx="11"/>
          </p:nvPr>
        </p:nvSpPr>
        <p:spPr>
          <a:xfrm>
            <a:off x="685800" y="6554697"/>
            <a:ext cx="5029200" cy="228600"/>
          </a:xfrm>
          <a:prstGeom prst="rect">
            <a:avLst/>
          </a:prstGeom>
        </p:spPr>
        <p:txBody>
          <a:bodyPr/>
          <a:lstStyle/>
          <a:p>
            <a:endParaRPr lang="en-GB"/>
          </a:p>
        </p:txBody>
      </p:sp>
      <p:sp>
        <p:nvSpPr>
          <p:cNvPr id="7" name="Slide Number Placeholder 6"/>
          <p:cNvSpPr>
            <a:spLocks noGrp="1"/>
          </p:cNvSpPr>
          <p:nvPr>
            <p:ph type="sldNum" sz="quarter" idx="12"/>
          </p:nvPr>
        </p:nvSpPr>
        <p:spPr>
          <a:xfrm>
            <a:off x="8763926" y="5876412"/>
            <a:ext cx="2926080" cy="1397039"/>
          </a:xfrm>
          <a:prstGeom prst="rect">
            <a:avLst/>
          </a:prstGeom>
        </p:spPr>
        <p:txBody>
          <a:bodyPr/>
          <a:lstStyle>
            <a:lvl1pPr>
              <a:defRPr>
                <a:solidFill>
                  <a:srgbClr val="FFFFFF">
                    <a:alpha val="20000"/>
                  </a:srgbClr>
                </a:solidFill>
              </a:defRPr>
            </a:lvl1pPr>
          </a:lstStyle>
          <a:p>
            <a:fld id="{6515B2AC-B7CC-4D1E-ADEB-D57D54B28AD3}" type="slidenum">
              <a:rPr lang="en-GB" smtClean="0"/>
              <a:t>‹#›</a:t>
            </a:fld>
            <a:endParaRPr lang="en-GB"/>
          </a:p>
        </p:txBody>
      </p:sp>
    </p:spTree>
    <p:extLst>
      <p:ext uri="{BB962C8B-B14F-4D97-AF65-F5344CB8AC3E}">
        <p14:creationId xmlns:p14="http://schemas.microsoft.com/office/powerpoint/2010/main" val="1051116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a:prstGeom prst="rect">
            <a:avLst/>
          </a:prstGeo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prstGeom prst="rect">
            <a:avLst/>
          </a:prstGeo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a:prstGeom prst="rect">
            <a:avLst/>
          </a:prstGeo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a:xfrm>
            <a:off x="685800" y="6412447"/>
            <a:ext cx="4114800" cy="228600"/>
          </a:xfrm>
          <a:prstGeom prst="rect">
            <a:avLst/>
          </a:prstGeom>
        </p:spPr>
        <p:txBody>
          <a:bodyPr/>
          <a:lstStyle>
            <a:lvl1pPr>
              <a:defRPr>
                <a:solidFill>
                  <a:srgbClr val="FFFFFF">
                    <a:alpha val="80000"/>
                  </a:srgbClr>
                </a:solidFill>
              </a:defRPr>
            </a:lvl1pPr>
          </a:lstStyle>
          <a:p>
            <a:fld id="{E38F2189-29AB-4B93-AAFF-306508F7D465}" type="datetimeFigureOut">
              <a:rPr lang="en-GB" smtClean="0"/>
              <a:t>19/12/2023</a:t>
            </a:fld>
            <a:endParaRPr lang="en-GB"/>
          </a:p>
        </p:txBody>
      </p:sp>
      <p:sp>
        <p:nvSpPr>
          <p:cNvPr id="13" name="Footer Placeholder 12"/>
          <p:cNvSpPr>
            <a:spLocks noGrp="1"/>
          </p:cNvSpPr>
          <p:nvPr>
            <p:ph type="ftr" sz="quarter" idx="11"/>
          </p:nvPr>
        </p:nvSpPr>
        <p:spPr>
          <a:xfrm>
            <a:off x="685800" y="6554697"/>
            <a:ext cx="5029200" cy="228600"/>
          </a:xfrm>
          <a:prstGeom prst="rect">
            <a:avLst/>
          </a:prstGeom>
        </p:spPr>
        <p:txBody>
          <a:bodyPr/>
          <a:lstStyle>
            <a:lvl1pPr>
              <a:defRPr>
                <a:solidFill>
                  <a:srgbClr val="FFFFFF">
                    <a:alpha val="80000"/>
                  </a:srgbClr>
                </a:solidFill>
              </a:defRPr>
            </a:lvl1pPr>
          </a:lstStyle>
          <a:p>
            <a:endParaRPr lang="en-GB"/>
          </a:p>
        </p:txBody>
      </p:sp>
      <p:sp>
        <p:nvSpPr>
          <p:cNvPr id="14" name="Slide Number Placeholder 13"/>
          <p:cNvSpPr>
            <a:spLocks noGrp="1"/>
          </p:cNvSpPr>
          <p:nvPr>
            <p:ph type="sldNum" sz="quarter" idx="12"/>
          </p:nvPr>
        </p:nvSpPr>
        <p:spPr>
          <a:xfrm>
            <a:off x="8763926" y="5876412"/>
            <a:ext cx="2926080" cy="1397039"/>
          </a:xfrm>
          <a:prstGeom prst="rect">
            <a:avLst/>
          </a:prstGeom>
        </p:spPr>
        <p:txBody>
          <a:bodyPr/>
          <a:lstStyle>
            <a:lvl1pPr>
              <a:defRPr>
                <a:solidFill>
                  <a:srgbClr val="FFFFFF">
                    <a:alpha val="25000"/>
                  </a:srgbClr>
                </a:solidFill>
              </a:defRPr>
            </a:lvl1pPr>
          </a:lstStyle>
          <a:p>
            <a:fld id="{6515B2AC-B7CC-4D1E-ADEB-D57D54B28AD3}" type="slidenum">
              <a:rPr lang="en-GB" smtClean="0"/>
              <a:t>‹#›</a:t>
            </a:fld>
            <a:endParaRPr lang="en-GB"/>
          </a:p>
        </p:txBody>
      </p:sp>
    </p:spTree>
    <p:extLst>
      <p:ext uri="{BB962C8B-B14F-4D97-AF65-F5344CB8AC3E}">
        <p14:creationId xmlns:p14="http://schemas.microsoft.com/office/powerpoint/2010/main" val="24967851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0439294"/>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1E437638-E86C-41B1-BC86-6F186CB35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7" y="0"/>
            <a:ext cx="12202287" cy="6858000"/>
          </a:xfrm>
          <a:prstGeom prst="rect">
            <a:avLst/>
          </a:prstGeom>
          <a:solidFill>
            <a:srgbClr val="8A28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24E470-F901-2ED1-3969-314849996083}"/>
              </a:ext>
            </a:extLst>
          </p:cNvPr>
          <p:cNvSpPr>
            <a:spLocks noGrp="1"/>
          </p:cNvSpPr>
          <p:nvPr>
            <p:ph type="ctrTitle" idx="4294967295"/>
          </p:nvPr>
        </p:nvSpPr>
        <p:spPr>
          <a:xfrm>
            <a:off x="5087738" y="1140856"/>
            <a:ext cx="6298065" cy="3352800"/>
          </a:xfrm>
          <a:prstGeom prst="rect">
            <a:avLst/>
          </a:prstGeom>
        </p:spPr>
        <p:txBody>
          <a:bodyPr lIns="0" tIns="0" rIns="0" bIns="0" anchor="b" anchorCtr="0">
            <a:normAutofit/>
          </a:bodyPr>
          <a:lstStyle/>
          <a:p>
            <a:r>
              <a:rPr lang="en-GB" sz="7200" dirty="0">
                <a:solidFill>
                  <a:schemeClr val="tx1"/>
                </a:solidFill>
              </a:rPr>
              <a:t>CWIS Orientation 101</a:t>
            </a:r>
          </a:p>
        </p:txBody>
      </p:sp>
      <p:pic>
        <p:nvPicPr>
          <p:cNvPr id="7" name="Picture 6" descr="A picture containing magenta, colorfulness, purple, screenshot&#10;&#10;Description automatically generated">
            <a:extLst>
              <a:ext uri="{FF2B5EF4-FFF2-40B4-BE49-F238E27FC236}">
                <a16:creationId xmlns:a16="http://schemas.microsoft.com/office/drawing/2014/main" id="{70393FEC-B2EC-7A89-D7D3-42905E61CAA1}"/>
              </a:ext>
            </a:extLst>
          </p:cNvPr>
          <p:cNvPicPr>
            <a:picLocks noChangeAspect="1"/>
          </p:cNvPicPr>
          <p:nvPr/>
        </p:nvPicPr>
        <p:blipFill rotWithShape="1">
          <a:blip r:embed="rId3">
            <a:extLst>
              <a:ext uri="{28A0092B-C50C-407E-A947-70E740481C1C}">
                <a14:useLocalDpi xmlns:a14="http://schemas.microsoft.com/office/drawing/2010/main" val="0"/>
              </a:ext>
            </a:extLst>
          </a:blip>
          <a:srcRect l="55840"/>
          <a:stretch/>
        </p:blipFill>
        <p:spPr>
          <a:xfrm>
            <a:off x="-10288" y="10"/>
            <a:ext cx="4628007" cy="6864408"/>
          </a:xfrm>
          <a:prstGeom prst="rect">
            <a:avLst/>
          </a:prstGeom>
        </p:spPr>
      </p:pic>
      <p:pic>
        <p:nvPicPr>
          <p:cNvPr id="9" name="Graphic 8">
            <a:extLst>
              <a:ext uri="{FF2B5EF4-FFF2-40B4-BE49-F238E27FC236}">
                <a16:creationId xmlns:a16="http://schemas.microsoft.com/office/drawing/2014/main" id="{6A8EE286-A10C-488E-D273-2516B7E6AE1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7196" y="614422"/>
            <a:ext cx="1502749" cy="739815"/>
          </a:xfrm>
          <a:prstGeom prst="rect">
            <a:avLst/>
          </a:prstGeom>
        </p:spPr>
      </p:pic>
    </p:spTree>
    <p:extLst>
      <p:ext uri="{BB962C8B-B14F-4D97-AF65-F5344CB8AC3E}">
        <p14:creationId xmlns:p14="http://schemas.microsoft.com/office/powerpoint/2010/main" val="204220191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Google Shape;126;p4">
            <a:extLst>
              <a:ext uri="{FF2B5EF4-FFF2-40B4-BE49-F238E27FC236}">
                <a16:creationId xmlns:a16="http://schemas.microsoft.com/office/drawing/2014/main" id="{EE411DA0-7B3C-4309-2CF0-87ED51A8DB8C}"/>
              </a:ext>
            </a:extLst>
          </p:cNvPr>
          <p:cNvSpPr txBox="1">
            <a:spLocks/>
          </p:cNvSpPr>
          <p:nvPr/>
        </p:nvSpPr>
        <p:spPr>
          <a:xfrm>
            <a:off x="723900" y="1616856"/>
            <a:ext cx="2872739" cy="2898229"/>
          </a:xfrm>
          <a:prstGeom prst="rect">
            <a:avLst/>
          </a:prstGeom>
          <a:noFill/>
          <a:ln>
            <a:noFill/>
          </a:ln>
        </p:spPr>
        <p:txBody>
          <a:bodyPr spcFirstLastPara="1" wrap="square" lIns="0" tIns="0" rIns="0" bIns="0" anchor="t" anchorCtr="0">
            <a:sp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800"/>
              </a:lnSpc>
              <a:spcBef>
                <a:spcPts val="0"/>
              </a:spcBef>
              <a:spcAft>
                <a:spcPts val="1200"/>
              </a:spcAft>
              <a:buClr>
                <a:srgbClr val="000000"/>
              </a:buClr>
              <a:buSzPts val="2400"/>
              <a:buNone/>
            </a:pPr>
            <a:r>
              <a:rPr lang="en-US" b="1" dirty="0" err="1">
                <a:solidFill>
                  <a:schemeClr val="bg2">
                    <a:lumMod val="60000"/>
                    <a:lumOff val="40000"/>
                  </a:schemeClr>
                </a:solidFill>
                <a:latin typeface="Lato"/>
                <a:ea typeface="Lato"/>
                <a:cs typeface="Lato"/>
                <a:sym typeface="Lato"/>
              </a:rPr>
              <a:t>Faecal</a:t>
            </a:r>
            <a:r>
              <a:rPr lang="en-US" b="1" dirty="0">
                <a:solidFill>
                  <a:schemeClr val="bg2">
                    <a:lumMod val="60000"/>
                    <a:lumOff val="40000"/>
                  </a:schemeClr>
                </a:solidFill>
                <a:latin typeface="Lato"/>
                <a:ea typeface="Lato"/>
                <a:cs typeface="Lato"/>
                <a:sym typeface="Lato"/>
              </a:rPr>
              <a:t> Sludge Management </a:t>
            </a:r>
            <a:br>
              <a:rPr lang="en-US" b="1" dirty="0">
                <a:solidFill>
                  <a:schemeClr val="bg2">
                    <a:lumMod val="60000"/>
                    <a:lumOff val="40000"/>
                  </a:schemeClr>
                </a:solidFill>
                <a:latin typeface="Lato"/>
                <a:ea typeface="Lato"/>
                <a:cs typeface="Lato"/>
                <a:sym typeface="Lato"/>
              </a:rPr>
            </a:br>
            <a:r>
              <a:rPr lang="en-US" b="1" dirty="0">
                <a:solidFill>
                  <a:schemeClr val="bg2">
                    <a:lumMod val="60000"/>
                    <a:lumOff val="40000"/>
                  </a:schemeClr>
                </a:solidFill>
                <a:latin typeface="Lato"/>
                <a:ea typeface="Lato"/>
                <a:cs typeface="Lato"/>
                <a:sym typeface="Lato"/>
              </a:rPr>
              <a:t>(FSM) </a:t>
            </a:r>
          </a:p>
          <a:p>
            <a:pPr marL="360000" lvl="1" indent="-360000">
              <a:lnSpc>
                <a:spcPts val="2600"/>
              </a:lnSpc>
              <a:spcBef>
                <a:spcPts val="0"/>
              </a:spcBef>
              <a:buClr>
                <a:schemeClr val="tx2"/>
              </a:buClr>
              <a:buSzPts val="1800"/>
              <a:buFont typeface="Arial" pitchFamily="34" charset="0"/>
              <a:buChar char="•"/>
            </a:pPr>
            <a:r>
              <a:rPr lang="en-US" sz="1800" dirty="0">
                <a:solidFill>
                  <a:srgbClr val="000000"/>
                </a:solidFill>
                <a:latin typeface="Lato"/>
                <a:ea typeface="Lato"/>
                <a:cs typeface="Lato"/>
                <a:sym typeface="Lato"/>
              </a:rPr>
              <a:t>CWIS is a wider approach to urban sanitation planning and services delivery </a:t>
            </a:r>
            <a:r>
              <a:rPr lang="en-US" sz="1800" b="1" dirty="0">
                <a:solidFill>
                  <a:srgbClr val="000000"/>
                </a:solidFill>
                <a:latin typeface="Lato"/>
                <a:ea typeface="Lato"/>
                <a:cs typeface="Lato"/>
                <a:sym typeface="Lato"/>
              </a:rPr>
              <a:t>beyond</a:t>
            </a:r>
            <a:r>
              <a:rPr lang="en-US" sz="1800" dirty="0">
                <a:solidFill>
                  <a:srgbClr val="000000"/>
                </a:solidFill>
                <a:latin typeface="Lato"/>
                <a:ea typeface="Lato"/>
                <a:cs typeface="Lato"/>
                <a:sym typeface="Lato"/>
              </a:rPr>
              <a:t> just FSM</a:t>
            </a:r>
            <a:endParaRPr lang="en-US" dirty="0"/>
          </a:p>
        </p:txBody>
      </p:sp>
      <p:sp>
        <p:nvSpPr>
          <p:cNvPr id="8" name="Google Shape;126;p4">
            <a:extLst>
              <a:ext uri="{FF2B5EF4-FFF2-40B4-BE49-F238E27FC236}">
                <a16:creationId xmlns:a16="http://schemas.microsoft.com/office/drawing/2014/main" id="{07C80F44-786E-C014-0046-917C27834886}"/>
              </a:ext>
            </a:extLst>
          </p:cNvPr>
          <p:cNvSpPr txBox="1">
            <a:spLocks/>
          </p:cNvSpPr>
          <p:nvPr/>
        </p:nvSpPr>
        <p:spPr>
          <a:xfrm>
            <a:off x="4254129" y="1616856"/>
            <a:ext cx="3213471" cy="2898229"/>
          </a:xfrm>
          <a:prstGeom prst="rect">
            <a:avLst/>
          </a:prstGeom>
          <a:noFill/>
          <a:ln>
            <a:noFill/>
          </a:ln>
        </p:spPr>
        <p:txBody>
          <a:bodyPr spcFirstLastPara="1" wrap="square" lIns="0" tIns="0" rIns="0" bIns="0" anchor="t" anchorCtr="0">
            <a:sp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800"/>
              </a:lnSpc>
              <a:spcBef>
                <a:spcPts val="0"/>
              </a:spcBef>
              <a:spcAft>
                <a:spcPts val="1200"/>
              </a:spcAft>
              <a:buClr>
                <a:srgbClr val="000000"/>
              </a:buClr>
              <a:buSzPts val="2400"/>
              <a:buNone/>
            </a:pPr>
            <a:r>
              <a:rPr lang="en-US" b="1" dirty="0">
                <a:solidFill>
                  <a:schemeClr val="bg2">
                    <a:lumMod val="60000"/>
                    <a:lumOff val="40000"/>
                  </a:schemeClr>
                </a:solidFill>
                <a:latin typeface="Lato"/>
                <a:ea typeface="Lato"/>
                <a:cs typeface="Lato"/>
                <a:sym typeface="Lato"/>
              </a:rPr>
              <a:t>Predicated on a </a:t>
            </a:r>
            <a:br>
              <a:rPr lang="en-US" b="1" dirty="0">
                <a:solidFill>
                  <a:schemeClr val="bg2">
                    <a:lumMod val="60000"/>
                    <a:lumOff val="40000"/>
                  </a:schemeClr>
                </a:solidFill>
                <a:latin typeface="Lato"/>
                <a:ea typeface="Lato"/>
                <a:cs typeface="Lato"/>
                <a:sym typeface="Lato"/>
              </a:rPr>
            </a:br>
            <a:r>
              <a:rPr lang="en-US" b="1" dirty="0">
                <a:solidFill>
                  <a:schemeClr val="bg2">
                    <a:lumMod val="60000"/>
                    <a:lumOff val="40000"/>
                  </a:schemeClr>
                </a:solidFill>
                <a:latin typeface="Lato"/>
                <a:ea typeface="Lato"/>
                <a:cs typeface="Lato"/>
                <a:sym typeface="Lato"/>
              </a:rPr>
              <a:t>single technology/</a:t>
            </a:r>
            <a:br>
              <a:rPr lang="en-US" b="1" dirty="0">
                <a:solidFill>
                  <a:schemeClr val="bg2">
                    <a:lumMod val="60000"/>
                    <a:lumOff val="40000"/>
                  </a:schemeClr>
                </a:solidFill>
                <a:latin typeface="Lato"/>
                <a:ea typeface="Lato"/>
                <a:cs typeface="Lato"/>
                <a:sym typeface="Lato"/>
              </a:rPr>
            </a:br>
            <a:r>
              <a:rPr lang="en-US" b="1" dirty="0">
                <a:solidFill>
                  <a:schemeClr val="bg2">
                    <a:lumMod val="60000"/>
                    <a:lumOff val="40000"/>
                  </a:schemeClr>
                </a:solidFill>
                <a:latin typeface="Lato"/>
                <a:ea typeface="Lato"/>
                <a:cs typeface="Lato"/>
                <a:sym typeface="Lato"/>
              </a:rPr>
              <a:t>model </a:t>
            </a:r>
          </a:p>
          <a:p>
            <a:pPr marL="360000" lvl="1" indent="-360000">
              <a:lnSpc>
                <a:spcPts val="2600"/>
              </a:lnSpc>
              <a:spcBef>
                <a:spcPts val="0"/>
              </a:spcBef>
              <a:buClr>
                <a:schemeClr val="tx2"/>
              </a:buClr>
              <a:buSzPts val="1800"/>
              <a:buFont typeface="Arial" pitchFamily="34" charset="0"/>
              <a:buChar char="•"/>
            </a:pPr>
            <a:r>
              <a:rPr lang="en-US" sz="1800" dirty="0">
                <a:solidFill>
                  <a:srgbClr val="000000"/>
                </a:solidFill>
                <a:latin typeface="Lato"/>
                <a:ea typeface="Lato"/>
                <a:cs typeface="Lato"/>
                <a:sym typeface="Lato"/>
              </a:rPr>
              <a:t>CWIS uses a </a:t>
            </a:r>
            <a:r>
              <a:rPr lang="en-US" sz="1800" b="1" dirty="0">
                <a:solidFill>
                  <a:srgbClr val="000000"/>
                </a:solidFill>
                <a:latin typeface="Lato"/>
                <a:ea typeface="Lato"/>
                <a:cs typeface="Lato"/>
                <a:sym typeface="Lato"/>
              </a:rPr>
              <a:t>range of appropriate technologies and models</a:t>
            </a:r>
            <a:r>
              <a:rPr lang="en-US" sz="1800" dirty="0">
                <a:solidFill>
                  <a:srgbClr val="000000"/>
                </a:solidFill>
                <a:latin typeface="Lato"/>
                <a:ea typeface="Lato"/>
                <a:cs typeface="Lato"/>
                <a:sym typeface="Lato"/>
              </a:rPr>
              <a:t> to deliver services for everyone</a:t>
            </a:r>
          </a:p>
          <a:p>
            <a:pPr marL="0" lvl="1" indent="0">
              <a:lnSpc>
                <a:spcPts val="2600"/>
              </a:lnSpc>
              <a:spcBef>
                <a:spcPts val="0"/>
              </a:spcBef>
              <a:buClr>
                <a:srgbClr val="000000"/>
              </a:buClr>
              <a:buSzPts val="1800"/>
              <a:buNone/>
            </a:pPr>
            <a:endParaRPr lang="en-US" dirty="0"/>
          </a:p>
        </p:txBody>
      </p:sp>
      <p:sp>
        <p:nvSpPr>
          <p:cNvPr id="12" name="Google Shape;126;p4">
            <a:extLst>
              <a:ext uri="{FF2B5EF4-FFF2-40B4-BE49-F238E27FC236}">
                <a16:creationId xmlns:a16="http://schemas.microsoft.com/office/drawing/2014/main" id="{FFD0955C-2B0A-7BFB-ABF1-80FF47BAEF25}"/>
              </a:ext>
            </a:extLst>
          </p:cNvPr>
          <p:cNvSpPr txBox="1">
            <a:spLocks/>
          </p:cNvSpPr>
          <p:nvPr/>
        </p:nvSpPr>
        <p:spPr>
          <a:xfrm>
            <a:off x="7937872" y="1616856"/>
            <a:ext cx="3451488" cy="3565079"/>
          </a:xfrm>
          <a:prstGeom prst="rect">
            <a:avLst/>
          </a:prstGeom>
          <a:noFill/>
          <a:ln>
            <a:noFill/>
          </a:ln>
        </p:spPr>
        <p:txBody>
          <a:bodyPr spcFirstLastPara="1" wrap="square" lIns="0" tIns="0" rIns="0" bIns="0" anchor="t" anchorCtr="0">
            <a:sp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800"/>
              </a:lnSpc>
              <a:spcBef>
                <a:spcPts val="0"/>
              </a:spcBef>
              <a:spcAft>
                <a:spcPts val="1200"/>
              </a:spcAft>
              <a:buClr>
                <a:srgbClr val="000000"/>
              </a:buClr>
              <a:buSzPts val="2400"/>
              <a:buNone/>
            </a:pPr>
            <a:r>
              <a:rPr lang="en-US" b="1" dirty="0">
                <a:solidFill>
                  <a:schemeClr val="bg2">
                    <a:lumMod val="60000"/>
                    <a:lumOff val="40000"/>
                  </a:schemeClr>
                </a:solidFill>
                <a:latin typeface="Lato"/>
                <a:ea typeface="Lato"/>
                <a:cs typeface="Lato"/>
                <a:sym typeface="Lato"/>
              </a:rPr>
              <a:t>Service delivery in low income/peri-urban/</a:t>
            </a:r>
            <a:br>
              <a:rPr lang="en-US" b="1" dirty="0">
                <a:solidFill>
                  <a:schemeClr val="bg2">
                    <a:lumMod val="60000"/>
                    <a:lumOff val="40000"/>
                  </a:schemeClr>
                </a:solidFill>
                <a:latin typeface="Lato"/>
                <a:ea typeface="Lato"/>
                <a:cs typeface="Lato"/>
                <a:sym typeface="Lato"/>
              </a:rPr>
            </a:br>
            <a:r>
              <a:rPr lang="en-US" b="1" dirty="0">
                <a:solidFill>
                  <a:schemeClr val="bg2">
                    <a:lumMod val="60000"/>
                    <a:lumOff val="40000"/>
                  </a:schemeClr>
                </a:solidFill>
                <a:latin typeface="Lato"/>
                <a:ea typeface="Lato"/>
                <a:cs typeface="Lato"/>
                <a:sym typeface="Lato"/>
              </a:rPr>
              <a:t>informal urban areas </a:t>
            </a:r>
          </a:p>
          <a:p>
            <a:pPr marL="360000" lvl="1" indent="-360000">
              <a:lnSpc>
                <a:spcPts val="2600"/>
              </a:lnSpc>
              <a:spcBef>
                <a:spcPts val="0"/>
              </a:spcBef>
              <a:buClr>
                <a:schemeClr val="tx2"/>
              </a:buClr>
              <a:buSzPts val="1800"/>
              <a:buFont typeface="Arial" pitchFamily="34" charset="0"/>
              <a:buChar char="•"/>
            </a:pPr>
            <a:r>
              <a:rPr lang="en-US" sz="1800" dirty="0">
                <a:solidFill>
                  <a:srgbClr val="000000"/>
                </a:solidFill>
                <a:latin typeface="Lato"/>
                <a:ea typeface="Lato"/>
                <a:cs typeface="Lato"/>
                <a:sym typeface="Lato"/>
              </a:rPr>
              <a:t>CWIS ensures everyone in a city has safely managed sanitation, including – but not exclusively – those living in these areas</a:t>
            </a:r>
          </a:p>
          <a:p>
            <a:pPr marL="0" lvl="1" indent="0">
              <a:lnSpc>
                <a:spcPts val="2600"/>
              </a:lnSpc>
              <a:spcBef>
                <a:spcPts val="0"/>
              </a:spcBef>
              <a:buClr>
                <a:srgbClr val="000000"/>
              </a:buClr>
              <a:buSzPts val="1800"/>
              <a:buNone/>
            </a:pPr>
            <a:endParaRPr lang="en-US" sz="1800" dirty="0">
              <a:solidFill>
                <a:srgbClr val="000000"/>
              </a:solidFill>
              <a:latin typeface="Lato"/>
              <a:ea typeface="Lato"/>
              <a:cs typeface="Lato"/>
              <a:sym typeface="Lato"/>
            </a:endParaRPr>
          </a:p>
          <a:p>
            <a:pPr marL="0" lvl="1" indent="0">
              <a:lnSpc>
                <a:spcPts val="2600"/>
              </a:lnSpc>
              <a:spcBef>
                <a:spcPts val="0"/>
              </a:spcBef>
              <a:buClr>
                <a:srgbClr val="000000"/>
              </a:buClr>
              <a:buSzPts val="1800"/>
              <a:buNone/>
            </a:pPr>
            <a:endParaRPr lang="en-US" dirty="0"/>
          </a:p>
        </p:txBody>
      </p:sp>
    </p:spTree>
    <p:extLst>
      <p:ext uri="{BB962C8B-B14F-4D97-AF65-F5344CB8AC3E}">
        <p14:creationId xmlns:p14="http://schemas.microsoft.com/office/powerpoint/2010/main" val="6827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9" presetClass="exit" presetSubtype="0" fill="hold" grpId="1" nodeType="clickEffect">
                                  <p:stCondLst>
                                    <p:cond delay="0"/>
                                  </p:stCondLst>
                                  <p:childTnLst>
                                    <p:animEffect transition="out" filter="dissolve">
                                      <p:cBhvr>
                                        <p:cTn id="32" dur="500"/>
                                        <p:tgtEl>
                                          <p:spTgt spid="4">
                                            <p:txEl>
                                              <p:pRg st="0" end="0"/>
                                            </p:txEl>
                                          </p:spTgt>
                                        </p:tgtEl>
                                      </p:cBhvr>
                                    </p:animEffect>
                                    <p:set>
                                      <p:cBhvr>
                                        <p:cTn id="33" dur="1" fill="hold">
                                          <p:stCondLst>
                                            <p:cond delay="499"/>
                                          </p:stCondLst>
                                        </p:cTn>
                                        <p:tgtEl>
                                          <p:spTgt spid="4">
                                            <p:txEl>
                                              <p:pRg st="0" end="0"/>
                                            </p:txEl>
                                          </p:spTgt>
                                        </p:tgtEl>
                                        <p:attrNameLst>
                                          <p:attrName>style.visibility</p:attrName>
                                        </p:attrNameLst>
                                      </p:cBhvr>
                                      <p:to>
                                        <p:strVal val="hidden"/>
                                      </p:to>
                                    </p:set>
                                  </p:childTnLst>
                                </p:cTn>
                              </p:par>
                              <p:par>
                                <p:cTn id="34" presetID="9" presetClass="exit" presetSubtype="0" fill="hold" grpId="1" nodeType="withEffect">
                                  <p:stCondLst>
                                    <p:cond delay="0"/>
                                  </p:stCondLst>
                                  <p:childTnLst>
                                    <p:animEffect transition="out" filter="dissolve">
                                      <p:cBhvr>
                                        <p:cTn id="35" dur="500"/>
                                        <p:tgtEl>
                                          <p:spTgt spid="4">
                                            <p:txEl>
                                              <p:pRg st="1" end="1"/>
                                            </p:txEl>
                                          </p:spTgt>
                                        </p:tgtEl>
                                      </p:cBhvr>
                                    </p:animEffect>
                                    <p:set>
                                      <p:cBhvr>
                                        <p:cTn id="36" dur="1" fill="hold">
                                          <p:stCondLst>
                                            <p:cond delay="499"/>
                                          </p:stCondLst>
                                        </p:cTn>
                                        <p:tgtEl>
                                          <p:spTgt spid="4">
                                            <p:txEl>
                                              <p:pRg st="1" end="1"/>
                                            </p:txEl>
                                          </p:spTgt>
                                        </p:tgtEl>
                                        <p:attrNameLst>
                                          <p:attrName>style.visibility</p:attrName>
                                        </p:attrNameLst>
                                      </p:cBhvr>
                                      <p:to>
                                        <p:strVal val="hidden"/>
                                      </p:to>
                                    </p:set>
                                  </p:childTnLst>
                                </p:cTn>
                              </p:par>
                              <p:par>
                                <p:cTn id="37" presetID="9" presetClass="exit" presetSubtype="0" fill="hold" grpId="0" nodeType="withEffect">
                                  <p:stCondLst>
                                    <p:cond delay="0"/>
                                  </p:stCondLst>
                                  <p:childTnLst>
                                    <p:animEffect transition="out" filter="dissolve">
                                      <p:cBhvr>
                                        <p:cTn id="38" dur="500"/>
                                        <p:tgtEl>
                                          <p:spTgt spid="8">
                                            <p:txEl>
                                              <p:pRg st="0" end="0"/>
                                            </p:txEl>
                                          </p:spTgt>
                                        </p:tgtEl>
                                      </p:cBhvr>
                                    </p:animEffect>
                                    <p:set>
                                      <p:cBhvr>
                                        <p:cTn id="39" dur="1" fill="hold">
                                          <p:stCondLst>
                                            <p:cond delay="499"/>
                                          </p:stCondLst>
                                        </p:cTn>
                                        <p:tgtEl>
                                          <p:spTgt spid="8">
                                            <p:txEl>
                                              <p:pRg st="0" end="0"/>
                                            </p:txEl>
                                          </p:spTgt>
                                        </p:tgtEl>
                                        <p:attrNameLst>
                                          <p:attrName>style.visibility</p:attrName>
                                        </p:attrNameLst>
                                      </p:cBhvr>
                                      <p:to>
                                        <p:strVal val="hidden"/>
                                      </p:to>
                                    </p:set>
                                  </p:childTnLst>
                                </p:cTn>
                              </p:par>
                              <p:par>
                                <p:cTn id="40" presetID="9" presetClass="exit" presetSubtype="0" fill="hold" grpId="0" nodeType="withEffect">
                                  <p:stCondLst>
                                    <p:cond delay="0"/>
                                  </p:stCondLst>
                                  <p:childTnLst>
                                    <p:animEffect transition="out" filter="dissolve">
                                      <p:cBhvr>
                                        <p:cTn id="41" dur="500"/>
                                        <p:tgtEl>
                                          <p:spTgt spid="8">
                                            <p:txEl>
                                              <p:pRg st="1" end="1"/>
                                            </p:txEl>
                                          </p:spTgt>
                                        </p:tgtEl>
                                      </p:cBhvr>
                                    </p:animEffect>
                                    <p:set>
                                      <p:cBhvr>
                                        <p:cTn id="42" dur="1" fill="hold">
                                          <p:stCondLst>
                                            <p:cond delay="499"/>
                                          </p:stCondLst>
                                        </p:cTn>
                                        <p:tgtEl>
                                          <p:spTgt spid="8">
                                            <p:txEl>
                                              <p:pRg st="1" end="1"/>
                                            </p:txEl>
                                          </p:spTgt>
                                        </p:tgtEl>
                                        <p:attrNameLst>
                                          <p:attrName>style.visibility</p:attrName>
                                        </p:attrNameLst>
                                      </p:cBhvr>
                                      <p:to>
                                        <p:strVal val="hidden"/>
                                      </p:to>
                                    </p:set>
                                  </p:childTnLst>
                                </p:cTn>
                              </p:par>
                              <p:par>
                                <p:cTn id="43" presetID="9" presetClass="exit" presetSubtype="0" fill="hold" grpId="0" nodeType="withEffect">
                                  <p:stCondLst>
                                    <p:cond delay="0"/>
                                  </p:stCondLst>
                                  <p:childTnLst>
                                    <p:animEffect transition="out" filter="dissolve">
                                      <p:cBhvr>
                                        <p:cTn id="44" dur="500"/>
                                        <p:tgtEl>
                                          <p:spTgt spid="12">
                                            <p:txEl>
                                              <p:pRg st="0" end="0"/>
                                            </p:txEl>
                                          </p:spTgt>
                                        </p:tgtEl>
                                      </p:cBhvr>
                                    </p:animEffect>
                                    <p:set>
                                      <p:cBhvr>
                                        <p:cTn id="45" dur="1" fill="hold">
                                          <p:stCondLst>
                                            <p:cond delay="499"/>
                                          </p:stCondLst>
                                        </p:cTn>
                                        <p:tgtEl>
                                          <p:spTgt spid="12">
                                            <p:txEl>
                                              <p:pRg st="0" end="0"/>
                                            </p:txEl>
                                          </p:spTgt>
                                        </p:tgtEl>
                                        <p:attrNameLst>
                                          <p:attrName>style.visibility</p:attrName>
                                        </p:attrNameLst>
                                      </p:cBhvr>
                                      <p:to>
                                        <p:strVal val="hidden"/>
                                      </p:to>
                                    </p:set>
                                  </p:childTnLst>
                                </p:cTn>
                              </p:par>
                              <p:par>
                                <p:cTn id="46" presetID="9" presetClass="exit" presetSubtype="0" fill="hold" grpId="0" nodeType="withEffect">
                                  <p:stCondLst>
                                    <p:cond delay="0"/>
                                  </p:stCondLst>
                                  <p:childTnLst>
                                    <p:animEffect transition="out" filter="dissolve">
                                      <p:cBhvr>
                                        <p:cTn id="47" dur="500"/>
                                        <p:tgtEl>
                                          <p:spTgt spid="12">
                                            <p:txEl>
                                              <p:pRg st="1" end="1"/>
                                            </p:txEl>
                                          </p:spTgt>
                                        </p:tgtEl>
                                      </p:cBhvr>
                                    </p:animEffect>
                                    <p:set>
                                      <p:cBhvr>
                                        <p:cTn id="48" dur="1" fill="hold">
                                          <p:stCondLst>
                                            <p:cond delay="499"/>
                                          </p:stCondLst>
                                        </p:cTn>
                                        <p:tgtEl>
                                          <p:spTgt spid="12">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build="allAtOnce"/>
      <p:bldP spid="8" grpId="0" build="allAtOnce"/>
      <p:bldP spid="12"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AA310-D346-37D4-D0D7-9DA4E0B9EBA6}"/>
              </a:ext>
            </a:extLst>
          </p:cNvPr>
          <p:cNvSpPr txBox="1">
            <a:spLocks/>
          </p:cNvSpPr>
          <p:nvPr/>
        </p:nvSpPr>
        <p:spPr>
          <a:xfrm>
            <a:off x="4325055" y="3169746"/>
            <a:ext cx="5142271" cy="518508"/>
          </a:xfrm>
          <a:prstGeom prst="rect">
            <a:avLst/>
          </a:prstGeom>
        </p:spPr>
        <p:txBody>
          <a:bodyPr vert="horz" lIns="0" tIns="0" rIns="0" bIns="0" rtlCol="0" anchor="t" anchorCtr="0">
            <a:normAutofit lnSpcReduction="10000"/>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sz="4000" b="1" dirty="0">
                <a:solidFill>
                  <a:schemeClr val="tx2"/>
                </a:solidFill>
                <a:latin typeface="Calibri" panose="020F0502020204030204" pitchFamily="34" charset="0"/>
              </a:rPr>
              <a:t>CWIS Principles</a:t>
            </a:r>
          </a:p>
        </p:txBody>
      </p:sp>
    </p:spTree>
    <p:extLst>
      <p:ext uri="{BB962C8B-B14F-4D97-AF65-F5344CB8AC3E}">
        <p14:creationId xmlns:p14="http://schemas.microsoft.com/office/powerpoint/2010/main" val="301070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326678-68EF-3EC8-F565-CFFCF2596EFB}"/>
              </a:ext>
            </a:extLst>
          </p:cNvPr>
          <p:cNvSpPr>
            <a:spLocks noGrp="1"/>
          </p:cNvSpPr>
          <p:nvPr>
            <p:ph idx="4294967295"/>
          </p:nvPr>
        </p:nvSpPr>
        <p:spPr>
          <a:xfrm>
            <a:off x="1292578" y="1599831"/>
            <a:ext cx="4693919" cy="1829169"/>
          </a:xfrm>
          <a:prstGeom prst="rect">
            <a:avLst/>
          </a:prstGeom>
        </p:spPr>
        <p:txBody>
          <a:bodyPr vert="horz" lIns="0" tIns="0" rIns="0" bIns="0" rtlCol="0">
            <a:noAutofit/>
          </a:bodyPr>
          <a:lstStyle/>
          <a:p>
            <a:pPr marL="0" indent="0">
              <a:lnSpc>
                <a:spcPts val="2400"/>
              </a:lnSpc>
              <a:spcBef>
                <a:spcPts val="0"/>
              </a:spcBef>
              <a:spcAft>
                <a:spcPts val="600"/>
              </a:spcAft>
              <a:buNone/>
            </a:pPr>
            <a:r>
              <a:rPr lang="en-US" sz="2000" b="1" dirty="0">
                <a:solidFill>
                  <a:schemeClr val="tx2"/>
                </a:solidFill>
                <a:effectLst/>
                <a:latin typeface="Calibri" panose="020F0502020204030204" pitchFamily="34" charset="0"/>
                <a:cs typeface="Calibri" panose="020F0502020204030204" pitchFamily="34" charset="0"/>
              </a:rPr>
              <a:t>Everyone</a:t>
            </a:r>
            <a:r>
              <a:rPr lang="en-US" sz="1800" b="1" dirty="0">
                <a:solidFill>
                  <a:schemeClr val="tx2"/>
                </a:solidFill>
                <a:effectLst/>
                <a:latin typeface="Calibri" panose="020F0502020204030204" pitchFamily="34" charset="0"/>
                <a:cs typeface="Calibri" panose="020F0502020204030204" pitchFamily="34" charset="0"/>
              </a:rPr>
              <a:t> </a:t>
            </a:r>
          </a:p>
          <a:p>
            <a:pPr marL="0" indent="0">
              <a:lnSpc>
                <a:spcPts val="2400"/>
              </a:lnSpc>
              <a:spcBef>
                <a:spcPts val="0"/>
              </a:spcBef>
              <a:spcAft>
                <a:spcPts val="1800"/>
              </a:spcAft>
              <a:buNone/>
            </a:pPr>
            <a:r>
              <a:rPr lang="en-US" sz="1800" dirty="0">
                <a:solidFill>
                  <a:srgbClr val="000000"/>
                </a:solidFill>
                <a:latin typeface="Calibri Light" panose="020F0302020204030204" pitchFamily="34" charset="0"/>
                <a:ea typeface="Lato Light"/>
                <a:cs typeface="Calibri Light" panose="020F0302020204030204" pitchFamily="34" charset="0"/>
                <a:sym typeface="Lato Light"/>
              </a:rPr>
              <a:t>Everyone in an urban area – including communities marginalized by gender, social, and economic reasons – beneﬁt from equitable, affordable, and safe sanitation services.</a:t>
            </a:r>
          </a:p>
          <a:p>
            <a:pPr marL="0" indent="0">
              <a:lnSpc>
                <a:spcPts val="2400"/>
              </a:lnSpc>
              <a:spcBef>
                <a:spcPts val="0"/>
              </a:spcBef>
              <a:buNone/>
            </a:pPr>
            <a:endParaRPr lang="en-US" sz="1800" dirty="0">
              <a:effectLst/>
            </a:endParaRP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5" name="Content Placeholder 2">
            <a:extLst>
              <a:ext uri="{FF2B5EF4-FFF2-40B4-BE49-F238E27FC236}">
                <a16:creationId xmlns:a16="http://schemas.microsoft.com/office/drawing/2014/main" id="{F452E017-9B98-21EA-F107-75EBAFE518BA}"/>
              </a:ext>
            </a:extLst>
          </p:cNvPr>
          <p:cNvSpPr txBox="1">
            <a:spLocks/>
          </p:cNvSpPr>
          <p:nvPr/>
        </p:nvSpPr>
        <p:spPr>
          <a:xfrm>
            <a:off x="6551607" y="1599831"/>
            <a:ext cx="4436659" cy="1383241"/>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400"/>
              </a:lnSpc>
              <a:spcBef>
                <a:spcPts val="0"/>
              </a:spcBef>
              <a:buFont typeface="Arial" pitchFamily="34" charset="0"/>
              <a:buNone/>
            </a:pPr>
            <a:r>
              <a:rPr lang="en-US" sz="2000" b="1" dirty="0">
                <a:solidFill>
                  <a:schemeClr val="tx2"/>
                </a:solidFill>
                <a:latin typeface="Calibri" panose="020F0502020204030204" pitchFamily="34" charset="0"/>
                <a:cs typeface="Calibri" panose="020F0502020204030204" pitchFamily="34" charset="0"/>
              </a:rPr>
              <a:t>Safely managed sanitation</a:t>
            </a:r>
            <a:endParaRPr lang="en-US" sz="2000" b="1" dirty="0">
              <a:solidFill>
                <a:schemeClr val="tx2"/>
              </a:solidFill>
              <a:latin typeface="Calibri" panose="020F0502020204030204" pitchFamily="34" charset="0"/>
              <a:cs typeface="Calibri" panose="020F0502020204030204" pitchFamily="34" charset="0"/>
              <a:sym typeface="Arial"/>
            </a:endParaRPr>
          </a:p>
          <a:p>
            <a:pPr marL="0" indent="0">
              <a:lnSpc>
                <a:spcPts val="2400"/>
              </a:lnSpc>
              <a:spcBef>
                <a:spcPts val="0"/>
              </a:spcBef>
              <a:spcAft>
                <a:spcPts val="1800"/>
              </a:spcAft>
              <a:buFont typeface="Arial" pitchFamily="34" charset="0"/>
              <a:buNone/>
            </a:pPr>
            <a:r>
              <a:rPr lang="en-US" sz="1800" dirty="0"/>
              <a:t>Human waste is safely managed along the entire sanitation service chain, starting from containment to reuse and disposal</a:t>
            </a:r>
          </a:p>
        </p:txBody>
      </p:sp>
      <p:sp>
        <p:nvSpPr>
          <p:cNvPr id="6" name="Content Placeholder 2">
            <a:extLst>
              <a:ext uri="{FF2B5EF4-FFF2-40B4-BE49-F238E27FC236}">
                <a16:creationId xmlns:a16="http://schemas.microsoft.com/office/drawing/2014/main" id="{6522F573-B55F-A070-886E-669A292B13BA}"/>
              </a:ext>
            </a:extLst>
          </p:cNvPr>
          <p:cNvSpPr txBox="1">
            <a:spLocks/>
          </p:cNvSpPr>
          <p:nvPr/>
        </p:nvSpPr>
        <p:spPr>
          <a:xfrm>
            <a:off x="6551607" y="3429000"/>
            <a:ext cx="4436659" cy="1383241"/>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400"/>
              </a:lnSpc>
              <a:spcBef>
                <a:spcPts val="0"/>
              </a:spcBef>
              <a:buNone/>
            </a:pPr>
            <a:r>
              <a:rPr lang="en-US" sz="2000" b="1" dirty="0">
                <a:solidFill>
                  <a:schemeClr val="tx2"/>
                </a:solidFill>
                <a:latin typeface="Calibri" panose="020F0502020204030204" pitchFamily="34" charset="0"/>
                <a:cs typeface="Calibri" panose="020F0502020204030204" pitchFamily="34" charset="0"/>
              </a:rPr>
              <a:t>Monitoring &amp; accountability</a:t>
            </a:r>
            <a:endParaRPr lang="en-US" sz="2000" b="1" dirty="0">
              <a:solidFill>
                <a:schemeClr val="tx2"/>
              </a:solidFill>
              <a:latin typeface="Calibri" panose="020F0502020204030204" pitchFamily="34" charset="0"/>
              <a:cs typeface="Calibri" panose="020F0502020204030204" pitchFamily="34" charset="0"/>
              <a:sym typeface="Arial"/>
            </a:endParaRPr>
          </a:p>
          <a:p>
            <a:pPr marL="0" indent="0">
              <a:lnSpc>
                <a:spcPts val="2400"/>
              </a:lnSpc>
              <a:spcBef>
                <a:spcPts val="0"/>
              </a:spcBef>
              <a:buNone/>
            </a:pPr>
            <a:r>
              <a:rPr lang="en-US" sz="1800" dirty="0">
                <a:solidFill>
                  <a:srgbClr val="000000"/>
                </a:solidFill>
                <a:latin typeface="Calibri Light" panose="020F0302020204030204" pitchFamily="34" charset="0"/>
                <a:ea typeface="Lato Light"/>
                <a:cs typeface="Calibri Light" panose="020F0302020204030204" pitchFamily="34" charset="0"/>
                <a:sym typeface="Lato Light"/>
              </a:rPr>
              <a:t>Authorities operate with a clear, inclusive mandate, performance targets, monitoring requirements, human and ﬁnancial resources, and within accountability structures.</a:t>
            </a:r>
            <a:endParaRPr lang="en-US" sz="1800" b="1" dirty="0"/>
          </a:p>
          <a:p>
            <a:pPr marL="0" indent="0">
              <a:lnSpc>
                <a:spcPts val="2400"/>
              </a:lnSpc>
              <a:spcBef>
                <a:spcPts val="0"/>
              </a:spcBef>
              <a:buFont typeface="Arial" pitchFamily="34" charset="0"/>
              <a:buNone/>
            </a:pPr>
            <a:endParaRPr lang="en-US" sz="1800" dirty="0"/>
          </a:p>
        </p:txBody>
      </p:sp>
      <p:sp>
        <p:nvSpPr>
          <p:cNvPr id="8" name="TextBox 7">
            <a:extLst>
              <a:ext uri="{FF2B5EF4-FFF2-40B4-BE49-F238E27FC236}">
                <a16:creationId xmlns:a16="http://schemas.microsoft.com/office/drawing/2014/main" id="{2AAE6B00-E4EC-3734-A364-1F9AE46D5819}"/>
              </a:ext>
            </a:extLst>
          </p:cNvPr>
          <p:cNvSpPr txBox="1"/>
          <p:nvPr/>
        </p:nvSpPr>
        <p:spPr>
          <a:xfrm>
            <a:off x="1173853" y="3429000"/>
            <a:ext cx="4693919" cy="1692130"/>
          </a:xfrm>
          <a:prstGeom prst="rect">
            <a:avLst/>
          </a:prstGeom>
          <a:noFill/>
        </p:spPr>
        <p:txBody>
          <a:bodyPr wrap="square">
            <a:spAutoFit/>
          </a:bodyPr>
          <a:lstStyle/>
          <a:p>
            <a:pPr marL="0" indent="0">
              <a:lnSpc>
                <a:spcPts val="2400"/>
              </a:lnSpc>
              <a:spcBef>
                <a:spcPts val="0"/>
              </a:spcBef>
              <a:spcAft>
                <a:spcPts val="600"/>
              </a:spcAft>
              <a:buNone/>
            </a:pPr>
            <a:r>
              <a:rPr lang="en-US" sz="2000" b="1" dirty="0">
                <a:solidFill>
                  <a:schemeClr val="tx2"/>
                </a:solidFill>
                <a:effectLst/>
                <a:latin typeface="Calibri" panose="020F0502020204030204" pitchFamily="34" charset="0"/>
                <a:cs typeface="Calibri" panose="020F0502020204030204" pitchFamily="34" charset="0"/>
              </a:rPr>
              <a:t>Equity</a:t>
            </a:r>
            <a:r>
              <a:rPr lang="en-US" sz="1800" dirty="0">
                <a:effectLst/>
              </a:rPr>
              <a:t> </a:t>
            </a:r>
          </a:p>
          <a:p>
            <a:pPr marL="0" indent="0">
              <a:lnSpc>
                <a:spcPts val="2400"/>
              </a:lnSpc>
              <a:spcBef>
                <a:spcPts val="0"/>
              </a:spcBef>
              <a:spcAft>
                <a:spcPts val="1200"/>
              </a:spcAft>
              <a:buNone/>
            </a:pPr>
            <a:r>
              <a:rPr lang="en-US" sz="1800" dirty="0">
                <a:effectLst/>
              </a:rPr>
              <a:t>Those who are marginalized, women and girls and those without formal land tenure or access to sewers are engaged in decisions about their services</a:t>
            </a:r>
          </a:p>
        </p:txBody>
      </p:sp>
    </p:spTree>
    <p:extLst>
      <p:ext uri="{BB962C8B-B14F-4D97-AF65-F5344CB8AC3E}">
        <p14:creationId xmlns:p14="http://schemas.microsoft.com/office/powerpoint/2010/main" val="4407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Google Shape;134;p5">
            <a:extLst>
              <a:ext uri="{FF2B5EF4-FFF2-40B4-BE49-F238E27FC236}">
                <a16:creationId xmlns:a16="http://schemas.microsoft.com/office/drawing/2014/main" id="{C382F3F5-BC5A-4BA4-3F7B-7D39E7F47E79}"/>
              </a:ext>
            </a:extLst>
          </p:cNvPr>
          <p:cNvSpPr/>
          <p:nvPr/>
        </p:nvSpPr>
        <p:spPr>
          <a:xfrm>
            <a:off x="1363351" y="1047398"/>
            <a:ext cx="4556760" cy="1917955"/>
          </a:xfrm>
          <a:prstGeom prst="rect">
            <a:avLst/>
          </a:prstGeom>
          <a:noFill/>
          <a:ln>
            <a:noFill/>
          </a:ln>
        </p:spPr>
        <p:txBody>
          <a:bodyPr spcFirstLastPara="1" wrap="square" lIns="45700" tIns="22850" rIns="45700" bIns="22850" anchor="t" anchorCtr="0">
            <a:noAutofit/>
          </a:bodyPr>
          <a:lstStyle/>
          <a:p>
            <a:pPr>
              <a:lnSpc>
                <a:spcPts val="2400"/>
              </a:lnSpc>
              <a:spcAft>
                <a:spcPts val="600"/>
              </a:spcAft>
            </a:pPr>
            <a:r>
              <a:rPr lang="en-US" sz="2000" b="1" dirty="0">
                <a:solidFill>
                  <a:schemeClr val="tx2"/>
                </a:solidFill>
                <a:latin typeface="Calibri" panose="020F0502020204030204" pitchFamily="34" charset="0"/>
                <a:cs typeface="Calibri" panose="020F0502020204030204" pitchFamily="34" charset="0"/>
                <a:sym typeface="Lato"/>
              </a:rPr>
              <a:t>Range of business, funding &amp; hardware approaches </a:t>
            </a:r>
            <a:r>
              <a:rPr lang="en-GB" sz="2000" b="1" dirty="0">
                <a:solidFill>
                  <a:schemeClr val="tx2"/>
                </a:solidFill>
                <a:latin typeface="Calibri" panose="020F0502020204030204" pitchFamily="34" charset="0"/>
                <a:cs typeface="Calibri" panose="020F0502020204030204" pitchFamily="34" charset="0"/>
                <a:sym typeface="Lato"/>
              </a:rPr>
              <a:t> </a:t>
            </a:r>
            <a:endParaRPr lang="en-GB" sz="2000" b="1" dirty="0">
              <a:solidFill>
                <a:schemeClr val="tx2"/>
              </a:solidFill>
              <a:latin typeface="Calibri" panose="020F0502020204030204" pitchFamily="34" charset="0"/>
              <a:cs typeface="Calibri" panose="020F0502020204030204" pitchFamily="34" charset="0"/>
              <a:sym typeface="Arial"/>
            </a:endParaRPr>
          </a:p>
          <a:p>
            <a:pPr marL="0" marR="0" lvl="0" indent="0" algn="l" rtl="0">
              <a:lnSpc>
                <a:spcPts val="2400"/>
              </a:lnSpc>
              <a:spcBef>
                <a:spcPts val="0"/>
              </a:spcBef>
              <a:spcAft>
                <a:spcPts val="0"/>
              </a:spcAft>
              <a:buNone/>
            </a:pPr>
            <a:r>
              <a:rPr lang="en-US" dirty="0">
                <a:solidFill>
                  <a:srgbClr val="000000"/>
                </a:solidFill>
                <a:latin typeface="Calibri Light" panose="020F0302020204030204" pitchFamily="34" charset="0"/>
                <a:ea typeface="Lato Light"/>
                <a:cs typeface="Calibri Light" panose="020F0302020204030204" pitchFamily="34" charset="0"/>
                <a:sym typeface="Lato Light"/>
              </a:rPr>
              <a:t>Sanitation services are provided through a range of business models, funding sources, and ﬁnancial mechanisms. Sewered and non-sewered sanitation solutions coexist, depending on context and resource recovery potential.</a:t>
            </a:r>
          </a:p>
        </p:txBody>
      </p:sp>
      <p:sp>
        <p:nvSpPr>
          <p:cNvPr id="7" name="Google Shape;135;p5">
            <a:extLst>
              <a:ext uri="{FF2B5EF4-FFF2-40B4-BE49-F238E27FC236}">
                <a16:creationId xmlns:a16="http://schemas.microsoft.com/office/drawing/2014/main" id="{937D126C-D7FD-227A-B057-594183451F2D}"/>
              </a:ext>
            </a:extLst>
          </p:cNvPr>
          <p:cNvSpPr/>
          <p:nvPr/>
        </p:nvSpPr>
        <p:spPr>
          <a:xfrm>
            <a:off x="6096000" y="1144441"/>
            <a:ext cx="2245200" cy="384750"/>
          </a:xfrm>
          <a:prstGeom prst="rect">
            <a:avLst/>
          </a:prstGeom>
          <a:noFill/>
          <a:ln>
            <a:noFill/>
          </a:ln>
        </p:spPr>
        <p:txBody>
          <a:bodyPr spcFirstLastPara="1" wrap="square" lIns="45700" tIns="22850" rIns="45700" bIns="22850" anchor="t" anchorCtr="0">
            <a:noAutofit/>
          </a:bodyPr>
          <a:lstStyle/>
          <a:p>
            <a:endParaRPr sz="2200" b="1" dirty="0">
              <a:solidFill>
                <a:schemeClr val="tx2"/>
              </a:solidFill>
              <a:latin typeface="Calibri" panose="020F0502020204030204" pitchFamily="34" charset="0"/>
              <a:cs typeface="Calibri" panose="020F0502020204030204" pitchFamily="34" charset="0"/>
              <a:sym typeface="Lato"/>
            </a:endParaRPr>
          </a:p>
        </p:txBody>
      </p:sp>
      <p:sp>
        <p:nvSpPr>
          <p:cNvPr id="8" name="Google Shape;136;p5">
            <a:extLst>
              <a:ext uri="{FF2B5EF4-FFF2-40B4-BE49-F238E27FC236}">
                <a16:creationId xmlns:a16="http://schemas.microsoft.com/office/drawing/2014/main" id="{E28F46EB-735F-84EB-D24D-B0B9B411E5C8}"/>
              </a:ext>
            </a:extLst>
          </p:cNvPr>
          <p:cNvSpPr/>
          <p:nvPr/>
        </p:nvSpPr>
        <p:spPr>
          <a:xfrm>
            <a:off x="6553054" y="1051661"/>
            <a:ext cx="4428744" cy="2415033"/>
          </a:xfrm>
          <a:prstGeom prst="rect">
            <a:avLst/>
          </a:prstGeom>
          <a:noFill/>
          <a:ln>
            <a:noFill/>
          </a:ln>
        </p:spPr>
        <p:txBody>
          <a:bodyPr spcFirstLastPara="1" wrap="square" lIns="45700" tIns="22850" rIns="45700" bIns="22850" anchor="t" anchorCtr="0">
            <a:noAutofit/>
          </a:bodyPr>
          <a:lstStyle/>
          <a:p>
            <a:pPr>
              <a:spcAft>
                <a:spcPts val="600"/>
              </a:spcAft>
            </a:pPr>
            <a:r>
              <a:rPr lang="en-GB" sz="2000" b="1" dirty="0">
                <a:solidFill>
                  <a:schemeClr val="tx2"/>
                </a:solidFill>
                <a:latin typeface="Calibri" panose="020F0502020204030204" pitchFamily="34" charset="0"/>
                <a:cs typeface="Calibri" panose="020F0502020204030204" pitchFamily="34" charset="0"/>
                <a:sym typeface="Lato"/>
              </a:rPr>
              <a:t>Political will  </a:t>
            </a:r>
          </a:p>
          <a:p>
            <a:pPr marL="0" marR="0" lvl="0" indent="0" algn="l" rtl="0">
              <a:lnSpc>
                <a:spcPts val="2400"/>
              </a:lnSpc>
              <a:spcBef>
                <a:spcPts val="0"/>
              </a:spcBef>
              <a:spcAft>
                <a:spcPts val="0"/>
              </a:spcAft>
              <a:buNone/>
            </a:pPr>
            <a:r>
              <a:rPr lang="en-US" dirty="0">
                <a:solidFill>
                  <a:srgbClr val="000000"/>
                </a:solidFill>
                <a:latin typeface="Calibri Light" panose="020F0302020204030204" pitchFamily="34" charset="0"/>
                <a:ea typeface="Lato Light"/>
                <a:cs typeface="Calibri Light" panose="020F0302020204030204" pitchFamily="34" charset="0"/>
                <a:sym typeface="Lato Light"/>
              </a:rPr>
              <a:t>Senior decision makers in parent Ministries, water and sanitation utilities and other organizations give their backing to CWIS planning and processes</a:t>
            </a:r>
          </a:p>
          <a:p>
            <a:pPr marL="0" marR="0" lvl="0" indent="0" algn="l" rtl="0">
              <a:lnSpc>
                <a:spcPts val="2400"/>
              </a:lnSpc>
              <a:spcBef>
                <a:spcPts val="0"/>
              </a:spcBef>
              <a:spcAft>
                <a:spcPts val="0"/>
              </a:spcAft>
              <a:buNone/>
            </a:pPr>
            <a:endParaRPr lang="en-US" dirty="0">
              <a:solidFill>
                <a:srgbClr val="000000"/>
              </a:solidFill>
              <a:latin typeface="Calibri Light" panose="020F0302020204030204" pitchFamily="34" charset="0"/>
              <a:ea typeface="Lato Light"/>
              <a:cs typeface="Calibri Light" panose="020F0302020204030204" pitchFamily="34" charset="0"/>
              <a:sym typeface="Lato Light"/>
            </a:endParaRPr>
          </a:p>
        </p:txBody>
      </p:sp>
      <p:sp>
        <p:nvSpPr>
          <p:cNvPr id="10" name="Google Shape;141;p5">
            <a:extLst>
              <a:ext uri="{FF2B5EF4-FFF2-40B4-BE49-F238E27FC236}">
                <a16:creationId xmlns:a16="http://schemas.microsoft.com/office/drawing/2014/main" id="{9F2EDDE8-40D8-7453-0F1F-3ED7FE058860}"/>
              </a:ext>
            </a:extLst>
          </p:cNvPr>
          <p:cNvSpPr/>
          <p:nvPr/>
        </p:nvSpPr>
        <p:spPr>
          <a:xfrm>
            <a:off x="1363351" y="3631488"/>
            <a:ext cx="4653741" cy="1789333"/>
          </a:xfrm>
          <a:prstGeom prst="rect">
            <a:avLst/>
          </a:prstGeom>
          <a:noFill/>
          <a:ln>
            <a:noFill/>
          </a:ln>
        </p:spPr>
        <p:txBody>
          <a:bodyPr spcFirstLastPara="1" wrap="square" lIns="45700" tIns="22850" rIns="45700" bIns="22850" anchor="t" anchorCtr="0">
            <a:noAutofit/>
          </a:bodyPr>
          <a:lstStyle/>
          <a:p>
            <a:pPr>
              <a:lnSpc>
                <a:spcPts val="2400"/>
              </a:lnSpc>
              <a:spcAft>
                <a:spcPts val="600"/>
              </a:spcAft>
            </a:pPr>
            <a:r>
              <a:rPr lang="en-GB" sz="2000" b="1" dirty="0">
                <a:solidFill>
                  <a:schemeClr val="tx2"/>
                </a:solidFill>
                <a:latin typeface="Calibri" panose="020F0502020204030204" pitchFamily="34" charset="0"/>
                <a:cs typeface="Calibri" panose="020F0502020204030204" pitchFamily="34" charset="0"/>
                <a:sym typeface="Lato"/>
              </a:rPr>
              <a:t>Strategic, comprehensive planning  </a:t>
            </a:r>
            <a:endParaRPr lang="en-GB" sz="2000" b="1" dirty="0">
              <a:solidFill>
                <a:schemeClr val="tx2"/>
              </a:solidFill>
              <a:latin typeface="Calibri" panose="020F0502020204030204" pitchFamily="34" charset="0"/>
              <a:cs typeface="Calibri" panose="020F0502020204030204" pitchFamily="34" charset="0"/>
              <a:sym typeface="Arial"/>
            </a:endParaRPr>
          </a:p>
          <a:p>
            <a:pPr marL="0" marR="0" lvl="0" indent="0" algn="l" rtl="0">
              <a:lnSpc>
                <a:spcPts val="2400"/>
              </a:lnSpc>
              <a:spcBef>
                <a:spcPts val="0"/>
              </a:spcBef>
              <a:spcAft>
                <a:spcPts val="0"/>
              </a:spcAft>
              <a:buNone/>
            </a:pPr>
            <a:r>
              <a:rPr lang="en-US" dirty="0">
                <a:solidFill>
                  <a:srgbClr val="000000"/>
                </a:solidFill>
                <a:latin typeface="Calibri Light" panose="020F0302020204030204" pitchFamily="34" charset="0"/>
                <a:ea typeface="Lato Light"/>
                <a:cs typeface="Calibri Light" panose="020F0302020204030204" pitchFamily="34" charset="0"/>
                <a:sym typeface="Lato Light"/>
              </a:rPr>
              <a:t>Planning is inclusive and holistic with participation from all stakeholders including users and political actors – with short- and long-term vision and incremental perspective and is synergistic with other urban development goals.</a:t>
            </a:r>
          </a:p>
        </p:txBody>
      </p:sp>
      <p:sp>
        <p:nvSpPr>
          <p:cNvPr id="12" name="Google Shape;143;p5">
            <a:extLst>
              <a:ext uri="{FF2B5EF4-FFF2-40B4-BE49-F238E27FC236}">
                <a16:creationId xmlns:a16="http://schemas.microsoft.com/office/drawing/2014/main" id="{91E93494-3626-A4D2-8F0F-8759B1038785}"/>
              </a:ext>
            </a:extLst>
          </p:cNvPr>
          <p:cNvSpPr/>
          <p:nvPr/>
        </p:nvSpPr>
        <p:spPr>
          <a:xfrm>
            <a:off x="657322" y="5420821"/>
            <a:ext cx="1341714" cy="1341714"/>
          </a:xfrm>
          <a:prstGeom prst="rect">
            <a:avLst/>
          </a:prstGeom>
          <a:noFill/>
          <a:ln>
            <a:noFill/>
          </a:ln>
        </p:spPr>
        <p:txBody>
          <a:bodyPr/>
          <a:lstStyle/>
          <a:p>
            <a:endParaRPr lang="en-GB"/>
          </a:p>
        </p:txBody>
      </p:sp>
    </p:spTree>
    <p:extLst>
      <p:ext uri="{BB962C8B-B14F-4D97-AF65-F5344CB8AC3E}">
        <p14:creationId xmlns:p14="http://schemas.microsoft.com/office/powerpoint/2010/main" val="3109583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900" y="368053"/>
            <a:ext cx="5142271" cy="518508"/>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CWIS Framework</a:t>
            </a:r>
          </a:p>
        </p:txBody>
      </p:sp>
      <p:sp>
        <p:nvSpPr>
          <p:cNvPr id="7" name="Google Shape;135;p5">
            <a:extLst>
              <a:ext uri="{FF2B5EF4-FFF2-40B4-BE49-F238E27FC236}">
                <a16:creationId xmlns:a16="http://schemas.microsoft.com/office/drawing/2014/main" id="{937D126C-D7FD-227A-B057-594183451F2D}"/>
              </a:ext>
            </a:extLst>
          </p:cNvPr>
          <p:cNvSpPr/>
          <p:nvPr/>
        </p:nvSpPr>
        <p:spPr>
          <a:xfrm>
            <a:off x="6096000" y="1144441"/>
            <a:ext cx="2245200" cy="384750"/>
          </a:xfrm>
          <a:prstGeom prst="rect">
            <a:avLst/>
          </a:prstGeom>
          <a:noFill/>
          <a:ln>
            <a:noFill/>
          </a:ln>
        </p:spPr>
        <p:txBody>
          <a:bodyPr spcFirstLastPara="1" wrap="square" lIns="45700" tIns="22850" rIns="45700" bIns="22850" anchor="t" anchorCtr="0">
            <a:noAutofit/>
          </a:bodyPr>
          <a:lstStyle/>
          <a:p>
            <a:endParaRPr sz="2200" b="1" dirty="0">
              <a:solidFill>
                <a:schemeClr val="tx2"/>
              </a:solidFill>
              <a:latin typeface="Calibri" panose="020F0502020204030204" pitchFamily="34" charset="0"/>
              <a:cs typeface="Calibri" panose="020F0502020204030204" pitchFamily="34" charset="0"/>
              <a:sym typeface="Lato"/>
            </a:endParaRPr>
          </a:p>
        </p:txBody>
      </p:sp>
      <p:sp>
        <p:nvSpPr>
          <p:cNvPr id="12" name="Google Shape;143;p5">
            <a:extLst>
              <a:ext uri="{FF2B5EF4-FFF2-40B4-BE49-F238E27FC236}">
                <a16:creationId xmlns:a16="http://schemas.microsoft.com/office/drawing/2014/main" id="{91E93494-3626-A4D2-8F0F-8759B1038785}"/>
              </a:ext>
            </a:extLst>
          </p:cNvPr>
          <p:cNvSpPr/>
          <p:nvPr/>
        </p:nvSpPr>
        <p:spPr>
          <a:xfrm>
            <a:off x="657322" y="5420821"/>
            <a:ext cx="1341714" cy="1341714"/>
          </a:xfrm>
          <a:prstGeom prst="rect">
            <a:avLst/>
          </a:prstGeom>
          <a:noFill/>
          <a:ln>
            <a:noFill/>
          </a:ln>
        </p:spPr>
        <p:txBody>
          <a:bodyPr/>
          <a:lstStyle/>
          <a:p>
            <a:endParaRPr lang="en-GB"/>
          </a:p>
        </p:txBody>
      </p:sp>
      <p:sp>
        <p:nvSpPr>
          <p:cNvPr id="3" name="Google Shape;168;p7">
            <a:extLst>
              <a:ext uri="{FF2B5EF4-FFF2-40B4-BE49-F238E27FC236}">
                <a16:creationId xmlns:a16="http://schemas.microsoft.com/office/drawing/2014/main" id="{A08383FA-AA4C-82E3-2B9B-37176F252736}"/>
              </a:ext>
            </a:extLst>
          </p:cNvPr>
          <p:cNvSpPr/>
          <p:nvPr/>
        </p:nvSpPr>
        <p:spPr>
          <a:xfrm>
            <a:off x="1923856" y="1519758"/>
            <a:ext cx="2828925" cy="1733550"/>
          </a:xfrm>
          <a:prstGeom prst="rect">
            <a:avLst/>
          </a:prstGeom>
          <a:solidFill>
            <a:schemeClr val="tx2"/>
          </a:solidFill>
          <a:ln>
            <a:noFill/>
          </a:ln>
        </p:spPr>
        <p:txBody>
          <a:bodyPr spcFirstLastPara="1" wrap="square" lIns="91425" tIns="45700" rIns="91425" bIns="45700" anchor="t" anchorCtr="0">
            <a:noAutofit/>
          </a:bodyPr>
          <a:lstStyle/>
          <a:p>
            <a:pPr marL="0" marR="0" lvl="0" indent="0" algn="l" rtl="0">
              <a:lnSpc>
                <a:spcPts val="2200"/>
              </a:lnSpc>
              <a:spcBef>
                <a:spcPts val="0"/>
              </a:spcBef>
              <a:spcAft>
                <a:spcPts val="600"/>
              </a:spcAft>
              <a:buNone/>
            </a:pPr>
            <a:r>
              <a:rPr lang="en-GB" sz="1800" b="1" dirty="0">
                <a:solidFill>
                  <a:schemeClr val="lt1"/>
                </a:solidFill>
                <a:latin typeface="Calibri"/>
                <a:ea typeface="Calibri"/>
                <a:cs typeface="Calibri"/>
                <a:sym typeface="Calibri"/>
              </a:rPr>
              <a:t>EQUITY</a:t>
            </a:r>
            <a:r>
              <a:rPr lang="en-GB" sz="1800" dirty="0">
                <a:solidFill>
                  <a:schemeClr val="lt1"/>
                </a:solidFill>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marL="0" marR="0" lvl="0" indent="0" algn="l" rtl="0">
              <a:lnSpc>
                <a:spcPts val="2200"/>
              </a:lnSpc>
              <a:spcBef>
                <a:spcPts val="0"/>
              </a:spcBef>
              <a:spcAft>
                <a:spcPts val="0"/>
              </a:spcAft>
              <a:buNone/>
            </a:pPr>
            <a:r>
              <a:rPr lang="en-GB" sz="1800" dirty="0">
                <a:solidFill>
                  <a:schemeClr val="lt1"/>
                </a:solidFill>
                <a:latin typeface="Calibri"/>
                <a:ea typeface="Calibri"/>
                <a:cs typeface="Calibri"/>
                <a:sym typeface="Calibri"/>
              </a:rPr>
              <a:t>‘Fairness’ in distribution and prioritization of service quality, service prices, and public finance/subsidies</a:t>
            </a:r>
            <a:endParaRPr dirty="0">
              <a:latin typeface="Calibri" panose="020F0502020204030204" pitchFamily="34" charset="0"/>
              <a:cs typeface="Calibri" panose="020F0502020204030204" pitchFamily="34" charset="0"/>
            </a:endParaRPr>
          </a:p>
        </p:txBody>
      </p:sp>
      <p:sp>
        <p:nvSpPr>
          <p:cNvPr id="14" name="Google Shape;174;p7">
            <a:extLst>
              <a:ext uri="{FF2B5EF4-FFF2-40B4-BE49-F238E27FC236}">
                <a16:creationId xmlns:a16="http://schemas.microsoft.com/office/drawing/2014/main" id="{2A41E0A1-186C-4925-0975-2B75616DFBE2}"/>
              </a:ext>
            </a:extLst>
          </p:cNvPr>
          <p:cNvSpPr txBox="1"/>
          <p:nvPr/>
        </p:nvSpPr>
        <p:spPr>
          <a:xfrm rot="-5400000">
            <a:off x="606111" y="2012657"/>
            <a:ext cx="1778434" cy="857056"/>
          </a:xfrm>
          <a:prstGeom prst="rect">
            <a:avLst/>
          </a:prstGeom>
          <a:noFill/>
          <a:ln>
            <a:noFill/>
          </a:ln>
        </p:spPr>
        <p:txBody>
          <a:bodyPr spcFirstLastPara="1" wrap="square" lIns="0" tIns="0" rIns="0" bIns="0" anchor="ctr" anchorCtr="0">
            <a:noAutofit/>
          </a:bodyPr>
          <a:lstStyle/>
          <a:p>
            <a:pPr marL="0" marR="0" lvl="0" indent="0" algn="ctr" rtl="0">
              <a:lnSpc>
                <a:spcPts val="2300"/>
              </a:lnSpc>
              <a:spcBef>
                <a:spcPts val="0"/>
              </a:spcBef>
              <a:spcAft>
                <a:spcPts val="0"/>
              </a:spcAft>
              <a:buNone/>
            </a:pPr>
            <a:r>
              <a:rPr lang="en-GB" sz="2400" b="1" dirty="0">
                <a:solidFill>
                  <a:schemeClr val="tx2"/>
                </a:solidFill>
                <a:latin typeface="Calibri" panose="020F0502020204030204" pitchFamily="34" charset="0"/>
                <a:cs typeface="Calibri" panose="020F0502020204030204" pitchFamily="34" charset="0"/>
                <a:sym typeface="Arial"/>
              </a:rPr>
              <a:t>Service </a:t>
            </a:r>
            <a:endParaRPr dirty="0">
              <a:solidFill>
                <a:schemeClr val="tx2"/>
              </a:solidFill>
              <a:latin typeface="Calibri" panose="020F0502020204030204" pitchFamily="34" charset="0"/>
              <a:cs typeface="Calibri" panose="020F0502020204030204" pitchFamily="34" charset="0"/>
            </a:endParaRPr>
          </a:p>
          <a:p>
            <a:pPr marL="0" marR="0" lvl="0" indent="0" algn="ctr" rtl="0">
              <a:lnSpc>
                <a:spcPts val="2300"/>
              </a:lnSpc>
              <a:spcBef>
                <a:spcPts val="0"/>
              </a:spcBef>
              <a:spcAft>
                <a:spcPts val="0"/>
              </a:spcAft>
              <a:buNone/>
            </a:pPr>
            <a:r>
              <a:rPr lang="en-GB" sz="2400" b="1" dirty="0">
                <a:solidFill>
                  <a:schemeClr val="tx2"/>
                </a:solidFill>
                <a:latin typeface="Calibri" panose="020F0502020204030204" pitchFamily="34" charset="0"/>
                <a:cs typeface="Calibri" panose="020F0502020204030204" pitchFamily="34" charset="0"/>
                <a:sym typeface="Arial"/>
              </a:rPr>
              <a:t>Outcomes</a:t>
            </a:r>
            <a:endParaRPr dirty="0">
              <a:solidFill>
                <a:schemeClr val="tx2"/>
              </a:solidFill>
              <a:latin typeface="Calibri" panose="020F0502020204030204" pitchFamily="34" charset="0"/>
              <a:cs typeface="Calibri" panose="020F0502020204030204" pitchFamily="34" charset="0"/>
            </a:endParaRPr>
          </a:p>
        </p:txBody>
      </p:sp>
      <p:sp>
        <p:nvSpPr>
          <p:cNvPr id="17" name="Google Shape;177;p7">
            <a:extLst>
              <a:ext uri="{FF2B5EF4-FFF2-40B4-BE49-F238E27FC236}">
                <a16:creationId xmlns:a16="http://schemas.microsoft.com/office/drawing/2014/main" id="{CA4FD178-6359-D9B7-2C20-10B885080241}"/>
              </a:ext>
            </a:extLst>
          </p:cNvPr>
          <p:cNvSpPr/>
          <p:nvPr/>
        </p:nvSpPr>
        <p:spPr>
          <a:xfrm>
            <a:off x="2899424" y="3253308"/>
            <a:ext cx="800100" cy="838200"/>
          </a:xfrm>
          <a:prstGeom prst="rect">
            <a:avLst/>
          </a:prstGeom>
          <a:noFill/>
          <a:ln>
            <a:noFill/>
          </a:ln>
        </p:spPr>
        <p:txBody>
          <a:bodyPr/>
          <a:lstStyle/>
          <a:p>
            <a:endParaRPr lang="en-GB"/>
          </a:p>
        </p:txBody>
      </p:sp>
      <p:sp>
        <p:nvSpPr>
          <p:cNvPr id="19" name="Google Shape;179;p7">
            <a:extLst>
              <a:ext uri="{FF2B5EF4-FFF2-40B4-BE49-F238E27FC236}">
                <a16:creationId xmlns:a16="http://schemas.microsoft.com/office/drawing/2014/main" id="{7647E25E-D667-58E0-D035-4D51B81BD2F1}"/>
              </a:ext>
            </a:extLst>
          </p:cNvPr>
          <p:cNvSpPr/>
          <p:nvPr/>
        </p:nvSpPr>
        <p:spPr>
          <a:xfrm>
            <a:off x="8892526" y="3271433"/>
            <a:ext cx="800100" cy="838200"/>
          </a:xfrm>
          <a:prstGeom prst="rect">
            <a:avLst/>
          </a:prstGeom>
          <a:noFill/>
          <a:ln>
            <a:noFill/>
          </a:ln>
        </p:spPr>
        <p:txBody>
          <a:bodyPr/>
          <a:lstStyle/>
          <a:p>
            <a:endParaRPr lang="en-GB"/>
          </a:p>
        </p:txBody>
      </p:sp>
      <p:sp>
        <p:nvSpPr>
          <p:cNvPr id="20" name="Google Shape;168;p7">
            <a:extLst>
              <a:ext uri="{FF2B5EF4-FFF2-40B4-BE49-F238E27FC236}">
                <a16:creationId xmlns:a16="http://schemas.microsoft.com/office/drawing/2014/main" id="{A814953C-09C8-72DB-F9CC-A72CEF118B18}"/>
              </a:ext>
            </a:extLst>
          </p:cNvPr>
          <p:cNvSpPr/>
          <p:nvPr/>
        </p:nvSpPr>
        <p:spPr>
          <a:xfrm>
            <a:off x="4923539" y="1519758"/>
            <a:ext cx="2828925" cy="1733550"/>
          </a:xfrm>
          <a:prstGeom prst="rect">
            <a:avLst/>
          </a:prstGeom>
          <a:solidFill>
            <a:schemeClr val="tx2"/>
          </a:solidFill>
          <a:ln>
            <a:noFill/>
          </a:ln>
        </p:spPr>
        <p:txBody>
          <a:bodyPr spcFirstLastPara="1" wrap="square" lIns="91425" tIns="45700" rIns="91425" bIns="45700" anchor="t" anchorCtr="0">
            <a:noAutofit/>
          </a:bodyPr>
          <a:lstStyle/>
          <a:p>
            <a:pPr lvl="0">
              <a:lnSpc>
                <a:spcPts val="2200"/>
              </a:lnSpc>
              <a:spcAft>
                <a:spcPts val="600"/>
              </a:spcAft>
            </a:pPr>
            <a:r>
              <a:rPr lang="en-GB" b="1" dirty="0">
                <a:solidFill>
                  <a:schemeClr val="lt1"/>
                </a:solidFill>
                <a:latin typeface="Calibri"/>
                <a:ea typeface="Calibri"/>
                <a:cs typeface="Calibri"/>
                <a:sym typeface="Calibri"/>
              </a:rPr>
              <a:t>SAFETY</a:t>
            </a:r>
            <a:r>
              <a:rPr lang="en-GB" sz="1800" dirty="0">
                <a:solidFill>
                  <a:schemeClr val="lt1"/>
                </a:solidFill>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US" dirty="0">
                <a:solidFill>
                  <a:schemeClr val="lt1"/>
                </a:solidFill>
                <a:latin typeface="Calibri"/>
                <a:ea typeface="Calibri"/>
                <a:cs typeface="Calibri"/>
                <a:sym typeface="Calibri"/>
              </a:rPr>
              <a:t>Customers, workers and communities are protected from safety and health risks</a:t>
            </a:r>
          </a:p>
        </p:txBody>
      </p:sp>
      <p:sp>
        <p:nvSpPr>
          <p:cNvPr id="21" name="Google Shape;168;p7">
            <a:extLst>
              <a:ext uri="{FF2B5EF4-FFF2-40B4-BE49-F238E27FC236}">
                <a16:creationId xmlns:a16="http://schemas.microsoft.com/office/drawing/2014/main" id="{E0760E0E-11F8-95EB-E8D9-AB5405D8866D}"/>
              </a:ext>
            </a:extLst>
          </p:cNvPr>
          <p:cNvSpPr/>
          <p:nvPr/>
        </p:nvSpPr>
        <p:spPr>
          <a:xfrm>
            <a:off x="7934132" y="1519758"/>
            <a:ext cx="2828925" cy="1733550"/>
          </a:xfrm>
          <a:prstGeom prst="rect">
            <a:avLst/>
          </a:prstGeom>
          <a:solidFill>
            <a:schemeClr val="tx2"/>
          </a:solidFill>
          <a:ln>
            <a:noFill/>
          </a:ln>
        </p:spPr>
        <p:txBody>
          <a:bodyPr spcFirstLastPara="1" wrap="square" lIns="91425" tIns="45700" rIns="91425" bIns="45700" anchor="t" anchorCtr="0">
            <a:noAutofit/>
          </a:bodyPr>
          <a:lstStyle/>
          <a:p>
            <a:pPr lvl="0">
              <a:lnSpc>
                <a:spcPts val="2200"/>
              </a:lnSpc>
              <a:spcAft>
                <a:spcPts val="600"/>
              </a:spcAft>
            </a:pPr>
            <a:r>
              <a:rPr lang="en-GB" b="1" dirty="0">
                <a:solidFill>
                  <a:schemeClr val="lt1"/>
                </a:solidFill>
                <a:latin typeface="Calibri"/>
                <a:ea typeface="Calibri"/>
                <a:cs typeface="Calibri"/>
                <a:sym typeface="Calibri"/>
              </a:rPr>
              <a:t>SUSTAINABILITY</a:t>
            </a:r>
            <a:r>
              <a:rPr lang="en-GB" sz="1800" dirty="0">
                <a:solidFill>
                  <a:schemeClr val="lt1"/>
                </a:solidFill>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US" dirty="0">
                <a:solidFill>
                  <a:schemeClr val="lt1"/>
                </a:solidFill>
                <a:latin typeface="Calibri"/>
                <a:ea typeface="Calibri"/>
                <a:cs typeface="Calibri"/>
                <a:sym typeface="Calibri"/>
              </a:rPr>
              <a:t>Services are delivered reliably due to good human, financial and natural resource management</a:t>
            </a:r>
          </a:p>
        </p:txBody>
      </p:sp>
      <p:sp>
        <p:nvSpPr>
          <p:cNvPr id="22" name="Google Shape;168;p7">
            <a:extLst>
              <a:ext uri="{FF2B5EF4-FFF2-40B4-BE49-F238E27FC236}">
                <a16:creationId xmlns:a16="http://schemas.microsoft.com/office/drawing/2014/main" id="{549B5AEA-A7D9-F193-3755-55A3C1531719}"/>
              </a:ext>
            </a:extLst>
          </p:cNvPr>
          <p:cNvSpPr/>
          <p:nvPr/>
        </p:nvSpPr>
        <p:spPr>
          <a:xfrm>
            <a:off x="1923856" y="3434757"/>
            <a:ext cx="2828925" cy="1986063"/>
          </a:xfrm>
          <a:prstGeom prst="rect">
            <a:avLst/>
          </a:prstGeom>
          <a:solidFill>
            <a:schemeClr val="tx2">
              <a:alpha val="15000"/>
            </a:schemeClr>
          </a:solidFill>
          <a:ln>
            <a:noFill/>
          </a:ln>
        </p:spPr>
        <p:txBody>
          <a:bodyPr spcFirstLastPara="1" wrap="square" lIns="91425" tIns="45700" rIns="91425" bIns="45700" anchor="t" anchorCtr="0">
            <a:noAutofit/>
          </a:bodyPr>
          <a:lstStyle/>
          <a:p>
            <a:pPr lvl="0">
              <a:lnSpc>
                <a:spcPts val="2200"/>
              </a:lnSpc>
              <a:spcAft>
                <a:spcPts val="600"/>
              </a:spcAft>
            </a:pPr>
            <a:r>
              <a:rPr lang="en-GB" b="1" dirty="0">
                <a:latin typeface="Calibri"/>
                <a:ea typeface="Calibri"/>
                <a:cs typeface="Calibri"/>
                <a:sym typeface="Calibri"/>
              </a:rPr>
              <a:t>RESPONSIBILITY</a:t>
            </a:r>
            <a:r>
              <a:rPr lang="en-GB" sz="1800" dirty="0">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US" dirty="0">
                <a:latin typeface="Calibri"/>
                <a:ea typeface="Calibri"/>
                <a:cs typeface="Calibri"/>
                <a:sym typeface="Calibri"/>
              </a:rPr>
              <a:t>Authority or authorities have clear mandate for ensuring inclusive, safe sanitation services </a:t>
            </a:r>
            <a:endParaRPr dirty="0">
              <a:latin typeface="Calibri" panose="020F0502020204030204" pitchFamily="34" charset="0"/>
              <a:cs typeface="Calibri" panose="020F0502020204030204" pitchFamily="34" charset="0"/>
            </a:endParaRPr>
          </a:p>
        </p:txBody>
      </p:sp>
      <p:sp>
        <p:nvSpPr>
          <p:cNvPr id="23" name="Google Shape;174;p7">
            <a:extLst>
              <a:ext uri="{FF2B5EF4-FFF2-40B4-BE49-F238E27FC236}">
                <a16:creationId xmlns:a16="http://schemas.microsoft.com/office/drawing/2014/main" id="{77EF3A5F-F856-4691-40C2-210AB485D34F}"/>
              </a:ext>
            </a:extLst>
          </p:cNvPr>
          <p:cNvSpPr txBox="1"/>
          <p:nvPr/>
        </p:nvSpPr>
        <p:spPr>
          <a:xfrm rot="-5400000">
            <a:off x="606111" y="3927657"/>
            <a:ext cx="1778434" cy="857056"/>
          </a:xfrm>
          <a:prstGeom prst="rect">
            <a:avLst/>
          </a:prstGeom>
          <a:noFill/>
          <a:ln>
            <a:noFill/>
          </a:ln>
        </p:spPr>
        <p:txBody>
          <a:bodyPr spcFirstLastPara="1" wrap="square" lIns="0" tIns="0" rIns="0" bIns="0" anchor="ctr" anchorCtr="0">
            <a:noAutofit/>
          </a:bodyPr>
          <a:lstStyle/>
          <a:p>
            <a:pPr marL="0" marR="0" lvl="0" indent="0" algn="ctr" rtl="0">
              <a:lnSpc>
                <a:spcPts val="2300"/>
              </a:lnSpc>
              <a:spcBef>
                <a:spcPts val="0"/>
              </a:spcBef>
              <a:spcAft>
                <a:spcPts val="0"/>
              </a:spcAft>
              <a:buNone/>
            </a:pPr>
            <a:r>
              <a:rPr lang="en-GB" sz="2400" b="1" dirty="0">
                <a:latin typeface="Calibri" panose="020F0502020204030204" pitchFamily="34" charset="0"/>
                <a:cs typeface="Calibri" panose="020F0502020204030204" pitchFamily="34" charset="0"/>
                <a:sym typeface="Arial"/>
              </a:rPr>
              <a:t>System </a:t>
            </a:r>
          </a:p>
          <a:p>
            <a:pPr marL="0" marR="0" lvl="0" indent="0" algn="ctr" rtl="0">
              <a:lnSpc>
                <a:spcPts val="2300"/>
              </a:lnSpc>
              <a:spcBef>
                <a:spcPts val="0"/>
              </a:spcBef>
              <a:spcAft>
                <a:spcPts val="0"/>
              </a:spcAft>
              <a:buNone/>
            </a:pPr>
            <a:r>
              <a:rPr lang="en-GB" sz="2400" b="1" dirty="0">
                <a:latin typeface="Calibri" panose="020F0502020204030204" pitchFamily="34" charset="0"/>
                <a:cs typeface="Calibri" panose="020F0502020204030204" pitchFamily="34" charset="0"/>
                <a:sym typeface="Arial"/>
              </a:rPr>
              <a:t>Functions</a:t>
            </a:r>
          </a:p>
        </p:txBody>
      </p:sp>
      <p:sp>
        <p:nvSpPr>
          <p:cNvPr id="24" name="Google Shape;168;p7">
            <a:extLst>
              <a:ext uri="{FF2B5EF4-FFF2-40B4-BE49-F238E27FC236}">
                <a16:creationId xmlns:a16="http://schemas.microsoft.com/office/drawing/2014/main" id="{F522C1F8-C5D7-0AB7-9FC7-2F58246CA264}"/>
              </a:ext>
            </a:extLst>
          </p:cNvPr>
          <p:cNvSpPr/>
          <p:nvPr/>
        </p:nvSpPr>
        <p:spPr>
          <a:xfrm>
            <a:off x="4923539" y="3434757"/>
            <a:ext cx="2828925" cy="1986063"/>
          </a:xfrm>
          <a:prstGeom prst="rect">
            <a:avLst/>
          </a:prstGeom>
          <a:solidFill>
            <a:schemeClr val="tx2">
              <a:alpha val="15000"/>
            </a:schemeClr>
          </a:solidFill>
          <a:ln>
            <a:noFill/>
          </a:ln>
        </p:spPr>
        <p:txBody>
          <a:bodyPr spcFirstLastPara="1" wrap="square" lIns="91425" tIns="45700" rIns="91425" bIns="45700" anchor="t" anchorCtr="0">
            <a:noAutofit/>
          </a:bodyPr>
          <a:lstStyle/>
          <a:p>
            <a:pPr lvl="0">
              <a:lnSpc>
                <a:spcPts val="2200"/>
              </a:lnSpc>
              <a:spcAft>
                <a:spcPts val="600"/>
              </a:spcAft>
            </a:pPr>
            <a:r>
              <a:rPr lang="en-GB" b="1" dirty="0">
                <a:latin typeface="Calibri"/>
                <a:ea typeface="Calibri"/>
                <a:cs typeface="Calibri"/>
                <a:sym typeface="Calibri"/>
              </a:rPr>
              <a:t>ACCOUNTABILITY</a:t>
            </a:r>
            <a:r>
              <a:rPr lang="en-GB" sz="1800" dirty="0">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US" dirty="0">
                <a:latin typeface="Calibri"/>
                <a:ea typeface="Calibri"/>
                <a:cs typeface="Calibri"/>
                <a:sym typeface="Calibri"/>
              </a:rPr>
              <a:t>Performance is transparently monitored  and managed with data, transparency and incentives</a:t>
            </a:r>
          </a:p>
        </p:txBody>
      </p:sp>
      <p:sp>
        <p:nvSpPr>
          <p:cNvPr id="25" name="Google Shape;168;p7">
            <a:extLst>
              <a:ext uri="{FF2B5EF4-FFF2-40B4-BE49-F238E27FC236}">
                <a16:creationId xmlns:a16="http://schemas.microsoft.com/office/drawing/2014/main" id="{41E69445-8D5E-E3AE-34ED-CB978B7AF987}"/>
              </a:ext>
            </a:extLst>
          </p:cNvPr>
          <p:cNvSpPr/>
          <p:nvPr/>
        </p:nvSpPr>
        <p:spPr>
          <a:xfrm>
            <a:off x="7934132" y="3434757"/>
            <a:ext cx="2828925" cy="1986063"/>
          </a:xfrm>
          <a:prstGeom prst="rect">
            <a:avLst/>
          </a:prstGeom>
          <a:solidFill>
            <a:schemeClr val="tx2">
              <a:alpha val="15000"/>
            </a:schemeClr>
          </a:solidFill>
          <a:ln>
            <a:noFill/>
          </a:ln>
        </p:spPr>
        <p:txBody>
          <a:bodyPr spcFirstLastPara="1" wrap="square" lIns="91425" tIns="45700" rIns="91425" bIns="45700" anchor="t" anchorCtr="0">
            <a:noAutofit/>
          </a:bodyPr>
          <a:lstStyle/>
          <a:p>
            <a:pPr lvl="0">
              <a:lnSpc>
                <a:spcPts val="2200"/>
              </a:lnSpc>
              <a:spcAft>
                <a:spcPts val="600"/>
              </a:spcAft>
            </a:pPr>
            <a:r>
              <a:rPr lang="en-GB" b="1" dirty="0">
                <a:latin typeface="Calibri"/>
                <a:ea typeface="Calibri"/>
                <a:cs typeface="Calibri"/>
                <a:sym typeface="Calibri"/>
              </a:rPr>
              <a:t>RESOURCE MANAGEMENT &amp; PLANNING</a:t>
            </a:r>
            <a:r>
              <a:rPr lang="en-GB" sz="1800" dirty="0">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US" dirty="0">
                <a:latin typeface="Calibri"/>
                <a:ea typeface="Calibri"/>
                <a:cs typeface="Calibri"/>
                <a:sym typeface="Calibri"/>
              </a:rPr>
              <a:t>Resources are managed to support implementation of mandate and achieve goals across time / space</a:t>
            </a:r>
          </a:p>
        </p:txBody>
      </p:sp>
    </p:spTree>
    <p:extLst>
      <p:ext uri="{BB962C8B-B14F-4D97-AF65-F5344CB8AC3E}">
        <p14:creationId xmlns:p14="http://schemas.microsoft.com/office/powerpoint/2010/main" val="3993959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500"/>
                                        <p:tgtEl>
                                          <p:spTgt spid="17"/>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p:tgtEl>
                                          <p:spTgt spid="19"/>
                                        </p:tgtEl>
                                        <p:attrNameLst>
                                          <p:attrName>ppt_y</p:attrName>
                                        </p:attrNameLst>
                                      </p:cBhvr>
                                      <p:tavLst>
                                        <p:tav tm="0">
                                          <p:val>
                                            <p:strVal val="#ppt_y+1"/>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900" y="368053"/>
            <a:ext cx="9563100" cy="518508"/>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What are typical ‘Business as Usual’ outcomes?</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6" name="Google Shape;210;p10">
            <a:extLst>
              <a:ext uri="{FF2B5EF4-FFF2-40B4-BE49-F238E27FC236}">
                <a16:creationId xmlns:a16="http://schemas.microsoft.com/office/drawing/2014/main" id="{7AD86543-F093-DFC7-B42F-B875B7092BA6}"/>
              </a:ext>
            </a:extLst>
          </p:cNvPr>
          <p:cNvSpPr/>
          <p:nvPr/>
        </p:nvSpPr>
        <p:spPr>
          <a:xfrm>
            <a:off x="723900" y="1066800"/>
            <a:ext cx="10744199" cy="4571999"/>
          </a:xfrm>
          <a:prstGeom prst="roundRect">
            <a:avLst>
              <a:gd name="adj" fmla="val 3478"/>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8" name="Google Shape;211;p10">
            <a:extLst>
              <a:ext uri="{FF2B5EF4-FFF2-40B4-BE49-F238E27FC236}">
                <a16:creationId xmlns:a16="http://schemas.microsoft.com/office/drawing/2014/main" id="{6071B337-30E2-A5BE-38CD-E0FD2827D7EB}"/>
              </a:ext>
            </a:extLst>
          </p:cNvPr>
          <p:cNvSpPr txBox="1"/>
          <p:nvPr/>
        </p:nvSpPr>
        <p:spPr>
          <a:xfrm>
            <a:off x="3212584" y="1216564"/>
            <a:ext cx="5248320" cy="499792"/>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Clr>
                <a:schemeClr val="dk1"/>
              </a:buClr>
              <a:buSzPts val="3200"/>
              <a:buFont typeface="Lato"/>
              <a:buNone/>
            </a:pPr>
            <a:r>
              <a:rPr lang="en-GB" sz="2800" b="1" dirty="0">
                <a:solidFill>
                  <a:schemeClr val="bg1"/>
                </a:solidFill>
                <a:latin typeface="Calibri" panose="020F0502020204030204" pitchFamily="34" charset="0"/>
                <a:ea typeface="Lato"/>
                <a:cs typeface="Calibri" panose="020F0502020204030204" pitchFamily="34" charset="0"/>
                <a:sym typeface="Lato"/>
              </a:rPr>
              <a:t>With a conventional</a:t>
            </a:r>
            <a:r>
              <a:rPr lang="en-GB" sz="2800" b="1" dirty="0">
                <a:solidFill>
                  <a:schemeClr val="bg1"/>
                </a:solidFill>
                <a:latin typeface="Calibri"/>
                <a:ea typeface="Calibri"/>
                <a:cs typeface="Calibri"/>
                <a:sym typeface="Calibri"/>
              </a:rPr>
              <a:t> approach…</a:t>
            </a:r>
            <a:endParaRPr sz="2800" b="1" dirty="0">
              <a:solidFill>
                <a:schemeClr val="bg1"/>
              </a:solidFill>
              <a:latin typeface="Calibri" panose="020F0502020204030204" pitchFamily="34" charset="0"/>
              <a:cs typeface="Calibri" panose="020F0502020204030204" pitchFamily="34" charset="0"/>
            </a:endParaRPr>
          </a:p>
        </p:txBody>
      </p:sp>
      <p:sp>
        <p:nvSpPr>
          <p:cNvPr id="9" name="Google Shape;212;p10">
            <a:extLst>
              <a:ext uri="{FF2B5EF4-FFF2-40B4-BE49-F238E27FC236}">
                <a16:creationId xmlns:a16="http://schemas.microsoft.com/office/drawing/2014/main" id="{EAC35DF9-5AF8-249B-DEBB-64E2C4325766}"/>
              </a:ext>
            </a:extLst>
          </p:cNvPr>
          <p:cNvSpPr/>
          <p:nvPr/>
        </p:nvSpPr>
        <p:spPr>
          <a:xfrm>
            <a:off x="1222112" y="1805157"/>
            <a:ext cx="9807838" cy="499791"/>
          </a:xfrm>
          <a:prstGeom prst="roundRect">
            <a:avLst>
              <a:gd name="adj" fmla="val 10000"/>
            </a:avLst>
          </a:prstGeom>
          <a:solidFill>
            <a:schemeClr val="tx2">
              <a:lumMod val="20000"/>
              <a:lumOff val="8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a:solidFill>
                  <a:schemeClr val="tx2"/>
                </a:solidFill>
                <a:latin typeface="Calibri" panose="020F0502020204030204" pitchFamily="34" charset="0"/>
                <a:ea typeface="Lato"/>
                <a:cs typeface="Calibri" panose="020F0502020204030204" pitchFamily="34" charset="0"/>
                <a:sym typeface="Lato"/>
              </a:rPr>
              <a:t>Sewerage treatment investment focus on centralised solutions</a:t>
            </a:r>
            <a:endParaRPr lang="en-US" dirty="0">
              <a:solidFill>
                <a:schemeClr val="tx2"/>
              </a:solidFill>
              <a:latin typeface="Calibri" panose="020F0502020204030204" pitchFamily="34" charset="0"/>
              <a:cs typeface="Calibri" panose="020F0502020204030204" pitchFamily="34" charset="0"/>
            </a:endParaRPr>
          </a:p>
        </p:txBody>
      </p:sp>
      <p:sp>
        <p:nvSpPr>
          <p:cNvPr id="39" name="Google Shape;212;p10">
            <a:extLst>
              <a:ext uri="{FF2B5EF4-FFF2-40B4-BE49-F238E27FC236}">
                <a16:creationId xmlns:a16="http://schemas.microsoft.com/office/drawing/2014/main" id="{E602EACE-49E9-6CDC-7CF6-C4D2D0BCD696}"/>
              </a:ext>
            </a:extLst>
          </p:cNvPr>
          <p:cNvSpPr/>
          <p:nvPr/>
        </p:nvSpPr>
        <p:spPr>
          <a:xfrm>
            <a:off x="1222111" y="2390875"/>
            <a:ext cx="9807838" cy="499791"/>
          </a:xfrm>
          <a:prstGeom prst="roundRect">
            <a:avLst>
              <a:gd name="adj" fmla="val 10000"/>
            </a:avLst>
          </a:prstGeom>
          <a:solidFill>
            <a:schemeClr val="tx2">
              <a:lumMod val="20000"/>
              <a:lumOff val="8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a:solidFill>
                  <a:schemeClr val="tx2"/>
                </a:solidFill>
                <a:latin typeface="Calibri" panose="020F0502020204030204" pitchFamily="34" charset="0"/>
                <a:cs typeface="Calibri" panose="020F0502020204030204" pitchFamily="34" charset="0"/>
                <a:sym typeface="Lato"/>
              </a:rPr>
              <a:t>Most public investment focused on non-poor neighborhood (e.g. subsidizing sewers)</a:t>
            </a:r>
          </a:p>
        </p:txBody>
      </p:sp>
      <p:sp>
        <p:nvSpPr>
          <p:cNvPr id="40" name="Google Shape;212;p10">
            <a:extLst>
              <a:ext uri="{FF2B5EF4-FFF2-40B4-BE49-F238E27FC236}">
                <a16:creationId xmlns:a16="http://schemas.microsoft.com/office/drawing/2014/main" id="{2ECBCD08-2DF9-1428-3986-1039BFD5FE08}"/>
              </a:ext>
            </a:extLst>
          </p:cNvPr>
          <p:cNvSpPr/>
          <p:nvPr/>
        </p:nvSpPr>
        <p:spPr>
          <a:xfrm>
            <a:off x="1222111" y="2981767"/>
            <a:ext cx="9807838" cy="499791"/>
          </a:xfrm>
          <a:prstGeom prst="roundRect">
            <a:avLst>
              <a:gd name="adj" fmla="val 10000"/>
            </a:avLst>
          </a:prstGeom>
          <a:solidFill>
            <a:schemeClr val="tx2">
              <a:lumMod val="20000"/>
              <a:lumOff val="8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a:solidFill>
                  <a:schemeClr val="tx2"/>
                </a:solidFill>
                <a:latin typeface="Calibri" panose="020F0502020204030204" pitchFamily="34" charset="0"/>
                <a:cs typeface="Calibri" panose="020F0502020204030204" pitchFamily="34" charset="0"/>
                <a:sym typeface="Lato"/>
              </a:rPr>
              <a:t>Small portion of human waste collected, even less in low-income communities</a:t>
            </a:r>
          </a:p>
        </p:txBody>
      </p:sp>
      <p:sp>
        <p:nvSpPr>
          <p:cNvPr id="41" name="Google Shape;212;p10">
            <a:extLst>
              <a:ext uri="{FF2B5EF4-FFF2-40B4-BE49-F238E27FC236}">
                <a16:creationId xmlns:a16="http://schemas.microsoft.com/office/drawing/2014/main" id="{30171281-CA8A-B2D4-0BA4-09A93FC80F92}"/>
              </a:ext>
            </a:extLst>
          </p:cNvPr>
          <p:cNvSpPr/>
          <p:nvPr/>
        </p:nvSpPr>
        <p:spPr>
          <a:xfrm>
            <a:off x="1222111" y="3570067"/>
            <a:ext cx="9807838" cy="499791"/>
          </a:xfrm>
          <a:prstGeom prst="roundRect">
            <a:avLst>
              <a:gd name="adj" fmla="val 10000"/>
            </a:avLst>
          </a:prstGeom>
          <a:solidFill>
            <a:schemeClr val="tx2">
              <a:lumMod val="20000"/>
              <a:lumOff val="8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a:solidFill>
                  <a:schemeClr val="tx2"/>
                </a:solidFill>
                <a:latin typeface="Calibri" panose="020F0502020204030204" pitchFamily="34" charset="0"/>
                <a:cs typeface="Calibri" panose="020F0502020204030204" pitchFamily="34" charset="0"/>
                <a:sym typeface="Lato"/>
              </a:rPr>
              <a:t>Treatment plants have limited/unreliable long-term performance </a:t>
            </a:r>
          </a:p>
        </p:txBody>
      </p:sp>
      <p:sp>
        <p:nvSpPr>
          <p:cNvPr id="42" name="Google Shape;212;p10">
            <a:extLst>
              <a:ext uri="{FF2B5EF4-FFF2-40B4-BE49-F238E27FC236}">
                <a16:creationId xmlns:a16="http://schemas.microsoft.com/office/drawing/2014/main" id="{DC209FCB-9185-F522-9EC2-9EE1718E1D6F}"/>
              </a:ext>
            </a:extLst>
          </p:cNvPr>
          <p:cNvSpPr/>
          <p:nvPr/>
        </p:nvSpPr>
        <p:spPr>
          <a:xfrm>
            <a:off x="1222111" y="4158367"/>
            <a:ext cx="9807838" cy="499791"/>
          </a:xfrm>
          <a:prstGeom prst="roundRect">
            <a:avLst>
              <a:gd name="adj" fmla="val 10000"/>
            </a:avLst>
          </a:prstGeom>
          <a:solidFill>
            <a:schemeClr val="tx2">
              <a:lumMod val="20000"/>
              <a:lumOff val="8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a:solidFill>
                  <a:schemeClr val="tx2"/>
                </a:solidFill>
                <a:latin typeface="Calibri" panose="020F0502020204030204" pitchFamily="34" charset="0"/>
                <a:cs typeface="Calibri" panose="020F0502020204030204" pitchFamily="34" charset="0"/>
                <a:sym typeface="Lato"/>
              </a:rPr>
              <a:t>O&amp;M cost exceed revenues &amp; public investment</a:t>
            </a:r>
          </a:p>
        </p:txBody>
      </p:sp>
      <p:sp>
        <p:nvSpPr>
          <p:cNvPr id="43" name="Google Shape;212;p10">
            <a:extLst>
              <a:ext uri="{FF2B5EF4-FFF2-40B4-BE49-F238E27FC236}">
                <a16:creationId xmlns:a16="http://schemas.microsoft.com/office/drawing/2014/main" id="{8036494C-6939-41FC-CC30-EFC0541284F2}"/>
              </a:ext>
            </a:extLst>
          </p:cNvPr>
          <p:cNvSpPr/>
          <p:nvPr/>
        </p:nvSpPr>
        <p:spPr>
          <a:xfrm>
            <a:off x="1222111" y="4756252"/>
            <a:ext cx="9807838" cy="499791"/>
          </a:xfrm>
          <a:prstGeom prst="roundRect">
            <a:avLst>
              <a:gd name="adj" fmla="val 10000"/>
            </a:avLst>
          </a:prstGeom>
          <a:solidFill>
            <a:schemeClr val="tx2">
              <a:lumMod val="20000"/>
              <a:lumOff val="8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a:solidFill>
                  <a:schemeClr val="tx2"/>
                </a:solidFill>
                <a:latin typeface="Calibri" panose="020F0502020204030204" pitchFamily="34" charset="0"/>
                <a:cs typeface="Calibri" panose="020F0502020204030204" pitchFamily="34" charset="0"/>
                <a:sym typeface="Lato"/>
              </a:rPr>
              <a:t>Capital investment deferred: infrastructure deteriorates/depreciates </a:t>
            </a:r>
          </a:p>
        </p:txBody>
      </p:sp>
    </p:spTree>
    <p:extLst>
      <p:ext uri="{BB962C8B-B14F-4D97-AF65-F5344CB8AC3E}">
        <p14:creationId xmlns:p14="http://schemas.microsoft.com/office/powerpoint/2010/main" val="294233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8" grpId="0"/>
      <p:bldP spid="9" grpId="0" animBg="1"/>
      <p:bldP spid="39" grpId="0" animBg="1"/>
      <p:bldP spid="40" grpId="0" animBg="1"/>
      <p:bldP spid="41" grpId="0" animBg="1"/>
      <p:bldP spid="42" grpId="0" animBg="1"/>
      <p:bldP spid="4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899" y="368053"/>
            <a:ext cx="9477375" cy="518508"/>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What outcomes can come from a CWIS approach?</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44" name="Google Shape;210;p10">
            <a:extLst>
              <a:ext uri="{FF2B5EF4-FFF2-40B4-BE49-F238E27FC236}">
                <a16:creationId xmlns:a16="http://schemas.microsoft.com/office/drawing/2014/main" id="{1ABFF4AD-1810-364F-C3BD-50A5ED83207E}"/>
              </a:ext>
            </a:extLst>
          </p:cNvPr>
          <p:cNvSpPr/>
          <p:nvPr/>
        </p:nvSpPr>
        <p:spPr>
          <a:xfrm>
            <a:off x="723900" y="1066800"/>
            <a:ext cx="10744200" cy="4571999"/>
          </a:xfrm>
          <a:prstGeom prst="roundRect">
            <a:avLst>
              <a:gd name="adj" fmla="val 2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45" name="Google Shape;211;p10">
            <a:extLst>
              <a:ext uri="{FF2B5EF4-FFF2-40B4-BE49-F238E27FC236}">
                <a16:creationId xmlns:a16="http://schemas.microsoft.com/office/drawing/2014/main" id="{BD696302-F7A7-C1EE-D63D-45316EB39B50}"/>
              </a:ext>
            </a:extLst>
          </p:cNvPr>
          <p:cNvSpPr txBox="1"/>
          <p:nvPr/>
        </p:nvSpPr>
        <p:spPr>
          <a:xfrm>
            <a:off x="723900" y="1219201"/>
            <a:ext cx="10440100" cy="499792"/>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Clr>
                <a:schemeClr val="dk1"/>
              </a:buClr>
              <a:buSzPts val="3200"/>
              <a:buFont typeface="Lato"/>
              <a:buNone/>
            </a:pPr>
            <a:r>
              <a:rPr lang="en-GB" sz="2800" b="1" dirty="0">
                <a:latin typeface="Calibri" panose="020F0502020204030204" pitchFamily="34" charset="0"/>
                <a:ea typeface="Lato"/>
                <a:cs typeface="Calibri" panose="020F0502020204030204" pitchFamily="34" charset="0"/>
                <a:sym typeface="Lato"/>
              </a:rPr>
              <a:t>With a CWIS approach…</a:t>
            </a:r>
          </a:p>
        </p:txBody>
      </p:sp>
      <p:sp>
        <p:nvSpPr>
          <p:cNvPr id="46" name="Google Shape;212;p10">
            <a:extLst>
              <a:ext uri="{FF2B5EF4-FFF2-40B4-BE49-F238E27FC236}">
                <a16:creationId xmlns:a16="http://schemas.microsoft.com/office/drawing/2014/main" id="{810C1065-B81B-FD35-9D85-C0AAB6E2A048}"/>
              </a:ext>
            </a:extLst>
          </p:cNvPr>
          <p:cNvSpPr/>
          <p:nvPr/>
        </p:nvSpPr>
        <p:spPr>
          <a:xfrm>
            <a:off x="1028000" y="1805157"/>
            <a:ext cx="9950855" cy="499791"/>
          </a:xfrm>
          <a:prstGeom prst="roundRect">
            <a:avLst>
              <a:gd name="adj" fmla="val 10000"/>
            </a:avLst>
          </a:prstGeom>
          <a:solidFill>
            <a:schemeClr val="accent1">
              <a:lumMod val="60000"/>
              <a:lumOff val="4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a:latin typeface="Calibri" panose="020F0502020204030204" pitchFamily="34" charset="0"/>
                <a:ea typeface="Lato"/>
                <a:cs typeface="Calibri" panose="020F0502020204030204" pitchFamily="34" charset="0"/>
                <a:sym typeface="Lato"/>
              </a:rPr>
              <a:t>Public investment and subsidies prioritize reaching the poor and most vulnerable</a:t>
            </a:r>
            <a:endParaRPr lang="en-US" dirty="0">
              <a:latin typeface="Calibri" panose="020F0502020204030204" pitchFamily="34" charset="0"/>
              <a:cs typeface="Calibri" panose="020F0502020204030204" pitchFamily="34" charset="0"/>
            </a:endParaRPr>
          </a:p>
        </p:txBody>
      </p:sp>
      <p:sp>
        <p:nvSpPr>
          <p:cNvPr id="47" name="Google Shape;212;p10">
            <a:extLst>
              <a:ext uri="{FF2B5EF4-FFF2-40B4-BE49-F238E27FC236}">
                <a16:creationId xmlns:a16="http://schemas.microsoft.com/office/drawing/2014/main" id="{A090AD1F-5A2A-F7A0-FF5A-0F9ED798A47D}"/>
              </a:ext>
            </a:extLst>
          </p:cNvPr>
          <p:cNvSpPr/>
          <p:nvPr/>
        </p:nvSpPr>
        <p:spPr>
          <a:xfrm>
            <a:off x="1028000" y="2390875"/>
            <a:ext cx="9950855" cy="499791"/>
          </a:xfrm>
          <a:prstGeom prst="roundRect">
            <a:avLst>
              <a:gd name="adj" fmla="val 10000"/>
            </a:avLst>
          </a:prstGeom>
          <a:solidFill>
            <a:schemeClr val="accent1">
              <a:lumMod val="60000"/>
              <a:lumOff val="4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a:latin typeface="Calibri" panose="020F0502020204030204" pitchFamily="34" charset="0"/>
                <a:ea typeface="Lato"/>
                <a:cs typeface="Calibri" panose="020F0502020204030204" pitchFamily="34" charset="0"/>
                <a:sym typeface="Lato"/>
              </a:rPr>
              <a:t>Prices and government support based on costs of services, service level and ability to pay</a:t>
            </a:r>
          </a:p>
        </p:txBody>
      </p:sp>
      <p:sp>
        <p:nvSpPr>
          <p:cNvPr id="48" name="Google Shape;212;p10">
            <a:extLst>
              <a:ext uri="{FF2B5EF4-FFF2-40B4-BE49-F238E27FC236}">
                <a16:creationId xmlns:a16="http://schemas.microsoft.com/office/drawing/2014/main" id="{6351FFD7-12B9-9391-6734-23376602C606}"/>
              </a:ext>
            </a:extLst>
          </p:cNvPr>
          <p:cNvSpPr/>
          <p:nvPr/>
        </p:nvSpPr>
        <p:spPr>
          <a:xfrm>
            <a:off x="1028000" y="2981767"/>
            <a:ext cx="9950855" cy="499791"/>
          </a:xfrm>
          <a:prstGeom prst="roundRect">
            <a:avLst>
              <a:gd name="adj" fmla="val 10000"/>
            </a:avLst>
          </a:prstGeom>
          <a:solidFill>
            <a:schemeClr val="accent1">
              <a:lumMod val="60000"/>
              <a:lumOff val="4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a:latin typeface="Calibri" panose="020F0502020204030204" pitchFamily="34" charset="0"/>
                <a:ea typeface="Lato"/>
                <a:cs typeface="Calibri" panose="020F0502020204030204" pitchFamily="34" charset="0"/>
                <a:sym typeface="Lato"/>
              </a:rPr>
              <a:t>Safely managed sanitation incorporates safe containment</a:t>
            </a:r>
          </a:p>
        </p:txBody>
      </p:sp>
      <p:sp>
        <p:nvSpPr>
          <p:cNvPr id="49" name="Google Shape;212;p10">
            <a:extLst>
              <a:ext uri="{FF2B5EF4-FFF2-40B4-BE49-F238E27FC236}">
                <a16:creationId xmlns:a16="http://schemas.microsoft.com/office/drawing/2014/main" id="{5D2D0ABA-B0B0-A6EA-DF96-6C4EFEA83290}"/>
              </a:ext>
            </a:extLst>
          </p:cNvPr>
          <p:cNvSpPr/>
          <p:nvPr/>
        </p:nvSpPr>
        <p:spPr>
          <a:xfrm>
            <a:off x="1028000" y="3570067"/>
            <a:ext cx="9950855" cy="499791"/>
          </a:xfrm>
          <a:prstGeom prst="roundRect">
            <a:avLst>
              <a:gd name="adj" fmla="val 10000"/>
            </a:avLst>
          </a:prstGeom>
          <a:solidFill>
            <a:schemeClr val="accent1">
              <a:lumMod val="60000"/>
              <a:lumOff val="4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a:latin typeface="Calibri" panose="020F0502020204030204" pitchFamily="34" charset="0"/>
                <a:ea typeface="Lato"/>
                <a:cs typeface="Calibri" panose="020F0502020204030204" pitchFamily="34" charset="0"/>
                <a:sym typeface="Lato"/>
              </a:rPr>
              <a:t>Focus on fit-for-purpose technology choice with citywide lens</a:t>
            </a:r>
          </a:p>
        </p:txBody>
      </p:sp>
      <p:sp>
        <p:nvSpPr>
          <p:cNvPr id="50" name="Google Shape;212;p10">
            <a:extLst>
              <a:ext uri="{FF2B5EF4-FFF2-40B4-BE49-F238E27FC236}">
                <a16:creationId xmlns:a16="http://schemas.microsoft.com/office/drawing/2014/main" id="{95E5AD29-442C-D5C1-4A0E-187CAE8CD921}"/>
              </a:ext>
            </a:extLst>
          </p:cNvPr>
          <p:cNvSpPr/>
          <p:nvPr/>
        </p:nvSpPr>
        <p:spPr>
          <a:xfrm>
            <a:off x="1028000" y="4158367"/>
            <a:ext cx="9950855" cy="499791"/>
          </a:xfrm>
          <a:prstGeom prst="roundRect">
            <a:avLst>
              <a:gd name="adj" fmla="val 10000"/>
            </a:avLst>
          </a:prstGeom>
          <a:solidFill>
            <a:schemeClr val="accent1">
              <a:lumMod val="60000"/>
              <a:lumOff val="4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a:latin typeface="Calibri" panose="020F0502020204030204" pitchFamily="34" charset="0"/>
                <a:ea typeface="Lato"/>
                <a:cs typeface="Calibri" panose="020F0502020204030204" pitchFamily="34" charset="0"/>
                <a:sym typeface="Lato"/>
              </a:rPr>
              <a:t>Investments, technology pricing and other system features are designed to be viable</a:t>
            </a:r>
          </a:p>
        </p:txBody>
      </p:sp>
      <p:sp>
        <p:nvSpPr>
          <p:cNvPr id="51" name="Google Shape;212;p10">
            <a:extLst>
              <a:ext uri="{FF2B5EF4-FFF2-40B4-BE49-F238E27FC236}">
                <a16:creationId xmlns:a16="http://schemas.microsoft.com/office/drawing/2014/main" id="{632991B6-83B7-311B-BD79-71789312C026}"/>
              </a:ext>
            </a:extLst>
          </p:cNvPr>
          <p:cNvSpPr/>
          <p:nvPr/>
        </p:nvSpPr>
        <p:spPr>
          <a:xfrm>
            <a:off x="1028000" y="4756252"/>
            <a:ext cx="9950855" cy="499791"/>
          </a:xfrm>
          <a:prstGeom prst="roundRect">
            <a:avLst>
              <a:gd name="adj" fmla="val 10000"/>
            </a:avLst>
          </a:prstGeom>
          <a:solidFill>
            <a:schemeClr val="accent1">
              <a:lumMod val="60000"/>
              <a:lumOff val="4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a:latin typeface="Calibri" panose="020F0502020204030204" pitchFamily="34" charset="0"/>
                <a:ea typeface="Lato"/>
                <a:cs typeface="Calibri" panose="020F0502020204030204" pitchFamily="34" charset="0"/>
                <a:sym typeface="Lato"/>
              </a:rPr>
              <a:t>System incentives are designed to perpetuate and improve outcomes</a:t>
            </a:r>
          </a:p>
        </p:txBody>
      </p:sp>
    </p:spTree>
    <p:extLst>
      <p:ext uri="{BB962C8B-B14F-4D97-AF65-F5344CB8AC3E}">
        <p14:creationId xmlns:p14="http://schemas.microsoft.com/office/powerpoint/2010/main" val="402543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4" grpId="0" animBg="1"/>
      <p:bldP spid="45" grpId="0"/>
      <p:bldP spid="46" grpId="0" animBg="1"/>
      <p:bldP spid="47" grpId="0" animBg="1"/>
      <p:bldP spid="48" grpId="0" animBg="1"/>
      <p:bldP spid="49" grpId="0" animBg="1"/>
      <p:bldP spid="50" grpId="0" animBg="1"/>
      <p:bldP spid="5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900" y="368053"/>
            <a:ext cx="7719060" cy="518508"/>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Case Study </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Tree>
    <p:extLst>
      <p:ext uri="{BB962C8B-B14F-4D97-AF65-F5344CB8AC3E}">
        <p14:creationId xmlns:p14="http://schemas.microsoft.com/office/powerpoint/2010/main" val="3575598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magenta, colorfulness, purple, screenshot&#10;&#10;Description automatically generated">
            <a:extLst>
              <a:ext uri="{FF2B5EF4-FFF2-40B4-BE49-F238E27FC236}">
                <a16:creationId xmlns:a16="http://schemas.microsoft.com/office/drawing/2014/main" id="{FF5BE1B0-0638-A46A-5F21-E6D3D348AE30}"/>
              </a:ext>
            </a:extLst>
          </p:cNvPr>
          <p:cNvPicPr>
            <a:picLocks noChangeAspect="1"/>
          </p:cNvPicPr>
          <p:nvPr/>
        </p:nvPicPr>
        <p:blipFill rotWithShape="1">
          <a:blip r:embed="rId3">
            <a:extLst>
              <a:ext uri="{28A0092B-C50C-407E-A947-70E740481C1C}">
                <a14:useLocalDpi xmlns:a14="http://schemas.microsoft.com/office/drawing/2010/main" val="0"/>
              </a:ext>
            </a:extLst>
          </a:blip>
          <a:srcRect l="55840"/>
          <a:stretch/>
        </p:blipFill>
        <p:spPr>
          <a:xfrm>
            <a:off x="7755486" y="0"/>
            <a:ext cx="4628007" cy="6864408"/>
          </a:xfrm>
          <a:prstGeom prst="rect">
            <a:avLst/>
          </a:prstGeom>
        </p:spPr>
      </p:pic>
      <p:sp>
        <p:nvSpPr>
          <p:cNvPr id="3" name="Title 1">
            <a:extLst>
              <a:ext uri="{FF2B5EF4-FFF2-40B4-BE49-F238E27FC236}">
                <a16:creationId xmlns:a16="http://schemas.microsoft.com/office/drawing/2014/main" id="{98B22A59-3EB3-3C25-BFF0-3FE4AB571C76}"/>
              </a:ext>
            </a:extLst>
          </p:cNvPr>
          <p:cNvSpPr txBox="1">
            <a:spLocks/>
          </p:cNvSpPr>
          <p:nvPr/>
        </p:nvSpPr>
        <p:spPr>
          <a:xfrm>
            <a:off x="775703" y="764504"/>
            <a:ext cx="5142271" cy="1052061"/>
          </a:xfrm>
          <a:prstGeom prst="rect">
            <a:avLst/>
          </a:prstGeom>
        </p:spPr>
        <p:txBody>
          <a:bodyPr vert="horz" lIns="0" tIns="0" rIns="0" bIns="0" rtlCol="0" anchor="t" anchorCtr="0">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sz="3200" b="1" dirty="0">
                <a:solidFill>
                  <a:schemeClr val="tx2"/>
                </a:solidFill>
                <a:latin typeface="Calibri" panose="020F0502020204030204" pitchFamily="34" charset="0"/>
              </a:rPr>
              <a:t>Session 2</a:t>
            </a:r>
          </a:p>
        </p:txBody>
      </p:sp>
      <p:sp>
        <p:nvSpPr>
          <p:cNvPr id="4" name="Content Placeholder 2">
            <a:extLst>
              <a:ext uri="{FF2B5EF4-FFF2-40B4-BE49-F238E27FC236}">
                <a16:creationId xmlns:a16="http://schemas.microsoft.com/office/drawing/2014/main" id="{932C8FD9-A9E5-970A-1FAD-FBDD7B935D38}"/>
              </a:ext>
            </a:extLst>
          </p:cNvPr>
          <p:cNvSpPr txBox="1">
            <a:spLocks/>
          </p:cNvSpPr>
          <p:nvPr/>
        </p:nvSpPr>
        <p:spPr>
          <a:xfrm>
            <a:off x="775703" y="1617593"/>
            <a:ext cx="6464953" cy="4475903"/>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274320" indent="-274320">
              <a:spcBef>
                <a:spcPts val="0"/>
              </a:spcBef>
              <a:spcAft>
                <a:spcPts val="1200"/>
              </a:spcAft>
              <a:buClr>
                <a:schemeClr val="tx2"/>
              </a:buClr>
              <a:buFont typeface="Arial" panose="020B0604020202020204" pitchFamily="34" charset="0"/>
              <a:buChar char="•"/>
            </a:pPr>
            <a:r>
              <a:rPr lang="en-US" dirty="0">
                <a:latin typeface="Calibri" panose="020F0502020204030204" pitchFamily="34" charset="0"/>
              </a:rPr>
              <a:t>CWIS Framework (recap) </a:t>
            </a:r>
          </a:p>
          <a:p>
            <a:pPr marL="274320" indent="-274320">
              <a:spcBef>
                <a:spcPts val="0"/>
              </a:spcBef>
              <a:spcAft>
                <a:spcPts val="1200"/>
              </a:spcAft>
              <a:buClr>
                <a:schemeClr val="tx2"/>
              </a:buClr>
              <a:buFont typeface="Arial" panose="020B0604020202020204" pitchFamily="34" charset="0"/>
              <a:buChar char="•"/>
            </a:pPr>
            <a:r>
              <a:rPr lang="en-US" dirty="0">
                <a:latin typeface="Calibri" panose="020F0502020204030204" pitchFamily="34" charset="0"/>
              </a:rPr>
              <a:t>Functions</a:t>
            </a:r>
          </a:p>
          <a:p>
            <a:pPr marL="530352" lvl="1" indent="-274320">
              <a:spcBef>
                <a:spcPts val="0"/>
              </a:spcBef>
              <a:spcAft>
                <a:spcPts val="1200"/>
              </a:spcAft>
              <a:buClr>
                <a:schemeClr val="tx2"/>
              </a:buClr>
              <a:buFont typeface="Arial" panose="020B0604020202020204" pitchFamily="34" charset="0"/>
              <a:buChar char="•"/>
            </a:pPr>
            <a:r>
              <a:rPr lang="en-US" dirty="0">
                <a:latin typeface="Calibri" panose="020F0502020204030204" pitchFamily="34" charset="0"/>
              </a:rPr>
              <a:t>Responsibilities, including mandate structures</a:t>
            </a:r>
          </a:p>
          <a:p>
            <a:pPr marL="530352" lvl="1" indent="-274320">
              <a:spcBef>
                <a:spcPts val="0"/>
              </a:spcBef>
              <a:spcAft>
                <a:spcPts val="1200"/>
              </a:spcAft>
              <a:buClr>
                <a:schemeClr val="tx2"/>
              </a:buClr>
              <a:buFont typeface="Arial" panose="020B0604020202020204" pitchFamily="34" charset="0"/>
              <a:buChar char="•"/>
            </a:pPr>
            <a:r>
              <a:rPr lang="en-US" dirty="0">
                <a:latin typeface="Calibri" panose="020F0502020204030204" pitchFamily="34" charset="0"/>
              </a:rPr>
              <a:t>Accountability </a:t>
            </a:r>
          </a:p>
          <a:p>
            <a:pPr marL="530352" lvl="1" indent="-274320">
              <a:spcBef>
                <a:spcPts val="0"/>
              </a:spcBef>
              <a:spcAft>
                <a:spcPts val="1200"/>
              </a:spcAft>
              <a:buClr>
                <a:schemeClr val="tx2"/>
              </a:buClr>
              <a:buFont typeface="Arial" panose="020B0604020202020204" pitchFamily="34" charset="0"/>
              <a:buChar char="•"/>
            </a:pPr>
            <a:r>
              <a:rPr lang="en-US" dirty="0">
                <a:latin typeface="Calibri" panose="020F0502020204030204" pitchFamily="34" charset="0"/>
              </a:rPr>
              <a:t>Resource Planning &amp; Management </a:t>
            </a:r>
          </a:p>
          <a:p>
            <a:pPr marL="274320" indent="-274320">
              <a:spcBef>
                <a:spcPts val="0"/>
              </a:spcBef>
              <a:spcAft>
                <a:spcPts val="1200"/>
              </a:spcAft>
              <a:buClr>
                <a:schemeClr val="tx2"/>
              </a:buClr>
              <a:buFont typeface="Arial" panose="020B0604020202020204" pitchFamily="34" charset="0"/>
              <a:buChar char="•"/>
            </a:pPr>
            <a:r>
              <a:rPr lang="en-US" dirty="0">
                <a:latin typeface="Calibri" panose="020F0502020204030204" pitchFamily="34" charset="0"/>
              </a:rPr>
              <a:t>Conventional vs CWIS Approach </a:t>
            </a:r>
          </a:p>
          <a:p>
            <a:pPr marL="274320" indent="-274320">
              <a:spcBef>
                <a:spcPts val="0"/>
              </a:spcBef>
              <a:spcAft>
                <a:spcPts val="1200"/>
              </a:spcAft>
              <a:buClr>
                <a:schemeClr val="tx2"/>
              </a:buClr>
              <a:buFont typeface="Arial" panose="020B0604020202020204" pitchFamily="34" charset="0"/>
              <a:buChar char="•"/>
            </a:pPr>
            <a:r>
              <a:rPr lang="en-US" dirty="0">
                <a:latin typeface="Calibri" panose="020F0502020204030204" pitchFamily="34" charset="0"/>
              </a:rPr>
              <a:t>Summary</a:t>
            </a:r>
          </a:p>
          <a:p>
            <a:pPr marL="274320" indent="-274320">
              <a:spcBef>
                <a:spcPts val="0"/>
              </a:spcBef>
              <a:spcAft>
                <a:spcPts val="1200"/>
              </a:spcAft>
              <a:buClr>
                <a:schemeClr val="tx2"/>
              </a:buClr>
              <a:buFont typeface="Arial" panose="020B0604020202020204" pitchFamily="34" charset="0"/>
              <a:buChar char="•"/>
            </a:pPr>
            <a:r>
              <a:rPr lang="en-US" dirty="0">
                <a:latin typeface="Calibri" panose="020F0502020204030204" pitchFamily="34" charset="0"/>
              </a:rPr>
              <a:t>Suggested resources: essential ‘CWIS’ tools </a:t>
            </a:r>
          </a:p>
          <a:p>
            <a:pPr marL="0" indent="0">
              <a:spcBef>
                <a:spcPts val="0"/>
              </a:spcBef>
              <a:spcAft>
                <a:spcPts val="1200"/>
              </a:spcAft>
              <a:buClr>
                <a:schemeClr val="tx2"/>
              </a:buClr>
              <a:buNone/>
            </a:pPr>
            <a:endParaRPr lang="en-US" dirty="0">
              <a:latin typeface="Calibri" panose="020F0502020204030204" pitchFamily="34" charset="0"/>
            </a:endParaRPr>
          </a:p>
          <a:p>
            <a:pPr marL="0" indent="0">
              <a:spcBef>
                <a:spcPts val="0"/>
              </a:spcBef>
              <a:spcAft>
                <a:spcPts val="1200"/>
              </a:spcAft>
              <a:buClr>
                <a:schemeClr val="tx2"/>
              </a:buClr>
              <a:buNone/>
            </a:pPr>
            <a:r>
              <a:rPr lang="en-US" i="1" dirty="0">
                <a:latin typeface="Calibri" panose="020F0502020204030204" pitchFamily="34" charset="0"/>
              </a:rPr>
              <a:t>45 minutes</a:t>
            </a:r>
          </a:p>
        </p:txBody>
      </p:sp>
    </p:spTree>
    <p:extLst>
      <p:ext uri="{BB962C8B-B14F-4D97-AF65-F5344CB8AC3E}">
        <p14:creationId xmlns:p14="http://schemas.microsoft.com/office/powerpoint/2010/main" val="4142286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900" y="368053"/>
            <a:ext cx="5142271" cy="518508"/>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CWIS Framework</a:t>
            </a:r>
          </a:p>
        </p:txBody>
      </p:sp>
      <p:sp>
        <p:nvSpPr>
          <p:cNvPr id="7" name="Google Shape;135;p5">
            <a:extLst>
              <a:ext uri="{FF2B5EF4-FFF2-40B4-BE49-F238E27FC236}">
                <a16:creationId xmlns:a16="http://schemas.microsoft.com/office/drawing/2014/main" id="{937D126C-D7FD-227A-B057-594183451F2D}"/>
              </a:ext>
            </a:extLst>
          </p:cNvPr>
          <p:cNvSpPr/>
          <p:nvPr/>
        </p:nvSpPr>
        <p:spPr>
          <a:xfrm>
            <a:off x="6096000" y="1144441"/>
            <a:ext cx="2245200" cy="384750"/>
          </a:xfrm>
          <a:prstGeom prst="rect">
            <a:avLst/>
          </a:prstGeom>
          <a:noFill/>
          <a:ln>
            <a:noFill/>
          </a:ln>
        </p:spPr>
        <p:txBody>
          <a:bodyPr spcFirstLastPara="1" wrap="square" lIns="45700" tIns="22850" rIns="45700" bIns="22850" anchor="t" anchorCtr="0">
            <a:noAutofit/>
          </a:bodyPr>
          <a:lstStyle/>
          <a:p>
            <a:endParaRPr sz="2200" b="1" dirty="0">
              <a:solidFill>
                <a:schemeClr val="tx2"/>
              </a:solidFill>
              <a:latin typeface="Calibri" panose="020F0502020204030204" pitchFamily="34" charset="0"/>
              <a:cs typeface="Calibri" panose="020F0502020204030204" pitchFamily="34" charset="0"/>
              <a:sym typeface="Lato"/>
            </a:endParaRPr>
          </a:p>
        </p:txBody>
      </p:sp>
      <p:sp>
        <p:nvSpPr>
          <p:cNvPr id="12" name="Google Shape;143;p5">
            <a:extLst>
              <a:ext uri="{FF2B5EF4-FFF2-40B4-BE49-F238E27FC236}">
                <a16:creationId xmlns:a16="http://schemas.microsoft.com/office/drawing/2014/main" id="{91E93494-3626-A4D2-8F0F-8759B1038785}"/>
              </a:ext>
            </a:extLst>
          </p:cNvPr>
          <p:cNvSpPr/>
          <p:nvPr/>
        </p:nvSpPr>
        <p:spPr>
          <a:xfrm>
            <a:off x="657322" y="5420821"/>
            <a:ext cx="1341714" cy="1341714"/>
          </a:xfrm>
          <a:prstGeom prst="rect">
            <a:avLst/>
          </a:prstGeom>
          <a:noFill/>
          <a:ln>
            <a:noFill/>
          </a:ln>
        </p:spPr>
        <p:txBody>
          <a:bodyPr/>
          <a:lstStyle/>
          <a:p>
            <a:endParaRPr lang="en-GB"/>
          </a:p>
        </p:txBody>
      </p:sp>
      <p:sp>
        <p:nvSpPr>
          <p:cNvPr id="3" name="Google Shape;168;p7">
            <a:extLst>
              <a:ext uri="{FF2B5EF4-FFF2-40B4-BE49-F238E27FC236}">
                <a16:creationId xmlns:a16="http://schemas.microsoft.com/office/drawing/2014/main" id="{A08383FA-AA4C-82E3-2B9B-37176F252736}"/>
              </a:ext>
            </a:extLst>
          </p:cNvPr>
          <p:cNvSpPr/>
          <p:nvPr/>
        </p:nvSpPr>
        <p:spPr>
          <a:xfrm>
            <a:off x="1923856" y="1519758"/>
            <a:ext cx="2828925" cy="1733550"/>
          </a:xfrm>
          <a:prstGeom prst="rect">
            <a:avLst/>
          </a:prstGeom>
          <a:solidFill>
            <a:schemeClr val="tx2"/>
          </a:solidFill>
          <a:ln>
            <a:noFill/>
          </a:ln>
        </p:spPr>
        <p:txBody>
          <a:bodyPr spcFirstLastPara="1" wrap="square" lIns="91425" tIns="45700" rIns="91425" bIns="45700" anchor="t" anchorCtr="0">
            <a:noAutofit/>
          </a:bodyPr>
          <a:lstStyle/>
          <a:p>
            <a:pPr marL="0" marR="0" lvl="0" indent="0" algn="l" rtl="0">
              <a:lnSpc>
                <a:spcPts val="2200"/>
              </a:lnSpc>
              <a:spcBef>
                <a:spcPts val="0"/>
              </a:spcBef>
              <a:spcAft>
                <a:spcPts val="600"/>
              </a:spcAft>
              <a:buNone/>
            </a:pPr>
            <a:r>
              <a:rPr lang="en-GB" sz="1800" b="1" dirty="0">
                <a:solidFill>
                  <a:schemeClr val="lt1"/>
                </a:solidFill>
                <a:latin typeface="Calibri"/>
                <a:ea typeface="Calibri"/>
                <a:cs typeface="Calibri"/>
                <a:sym typeface="Calibri"/>
              </a:rPr>
              <a:t>EQUITY</a:t>
            </a:r>
            <a:r>
              <a:rPr lang="en-GB" sz="1800" dirty="0">
                <a:solidFill>
                  <a:schemeClr val="lt1"/>
                </a:solidFill>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marL="0" marR="0" lvl="0" indent="0" algn="l" rtl="0">
              <a:lnSpc>
                <a:spcPts val="2200"/>
              </a:lnSpc>
              <a:spcBef>
                <a:spcPts val="0"/>
              </a:spcBef>
              <a:spcAft>
                <a:spcPts val="0"/>
              </a:spcAft>
              <a:buNone/>
            </a:pPr>
            <a:r>
              <a:rPr lang="en-GB" sz="1800" dirty="0">
                <a:solidFill>
                  <a:schemeClr val="lt1"/>
                </a:solidFill>
                <a:latin typeface="Calibri"/>
                <a:ea typeface="Calibri"/>
                <a:cs typeface="Calibri"/>
                <a:sym typeface="Calibri"/>
              </a:rPr>
              <a:t>‘Fairness’ in distribution and prioritization of service quality, service prices, and public finance/subsidies</a:t>
            </a:r>
            <a:endParaRPr dirty="0">
              <a:latin typeface="Calibri" panose="020F0502020204030204" pitchFamily="34" charset="0"/>
              <a:cs typeface="Calibri" panose="020F0502020204030204" pitchFamily="34" charset="0"/>
            </a:endParaRPr>
          </a:p>
        </p:txBody>
      </p:sp>
      <p:sp>
        <p:nvSpPr>
          <p:cNvPr id="14" name="Google Shape;174;p7">
            <a:extLst>
              <a:ext uri="{FF2B5EF4-FFF2-40B4-BE49-F238E27FC236}">
                <a16:creationId xmlns:a16="http://schemas.microsoft.com/office/drawing/2014/main" id="{2A41E0A1-186C-4925-0975-2B75616DFBE2}"/>
              </a:ext>
            </a:extLst>
          </p:cNvPr>
          <p:cNvSpPr txBox="1"/>
          <p:nvPr/>
        </p:nvSpPr>
        <p:spPr>
          <a:xfrm rot="-5400000">
            <a:off x="606111" y="2012657"/>
            <a:ext cx="1778434" cy="857056"/>
          </a:xfrm>
          <a:prstGeom prst="rect">
            <a:avLst/>
          </a:prstGeom>
          <a:noFill/>
          <a:ln>
            <a:noFill/>
          </a:ln>
        </p:spPr>
        <p:txBody>
          <a:bodyPr spcFirstLastPara="1" wrap="square" lIns="0" tIns="0" rIns="0" bIns="0" anchor="ctr" anchorCtr="0">
            <a:noAutofit/>
          </a:bodyPr>
          <a:lstStyle/>
          <a:p>
            <a:pPr marL="0" marR="0" lvl="0" indent="0" algn="ctr" rtl="0">
              <a:lnSpc>
                <a:spcPts val="2300"/>
              </a:lnSpc>
              <a:spcBef>
                <a:spcPts val="0"/>
              </a:spcBef>
              <a:spcAft>
                <a:spcPts val="0"/>
              </a:spcAft>
              <a:buNone/>
            </a:pPr>
            <a:r>
              <a:rPr lang="en-GB" sz="2400" b="1" dirty="0">
                <a:solidFill>
                  <a:schemeClr val="tx2"/>
                </a:solidFill>
                <a:latin typeface="Calibri" panose="020F0502020204030204" pitchFamily="34" charset="0"/>
                <a:cs typeface="Calibri" panose="020F0502020204030204" pitchFamily="34" charset="0"/>
                <a:sym typeface="Arial"/>
              </a:rPr>
              <a:t>Service </a:t>
            </a:r>
            <a:endParaRPr dirty="0">
              <a:solidFill>
                <a:schemeClr val="tx2"/>
              </a:solidFill>
              <a:latin typeface="Calibri" panose="020F0502020204030204" pitchFamily="34" charset="0"/>
              <a:cs typeface="Calibri" panose="020F0502020204030204" pitchFamily="34" charset="0"/>
            </a:endParaRPr>
          </a:p>
          <a:p>
            <a:pPr marL="0" marR="0" lvl="0" indent="0" algn="ctr" rtl="0">
              <a:lnSpc>
                <a:spcPts val="2300"/>
              </a:lnSpc>
              <a:spcBef>
                <a:spcPts val="0"/>
              </a:spcBef>
              <a:spcAft>
                <a:spcPts val="0"/>
              </a:spcAft>
              <a:buNone/>
            </a:pPr>
            <a:r>
              <a:rPr lang="en-GB" sz="2400" b="1" dirty="0">
                <a:solidFill>
                  <a:schemeClr val="tx2"/>
                </a:solidFill>
                <a:latin typeface="Calibri" panose="020F0502020204030204" pitchFamily="34" charset="0"/>
                <a:cs typeface="Calibri" panose="020F0502020204030204" pitchFamily="34" charset="0"/>
                <a:sym typeface="Arial"/>
              </a:rPr>
              <a:t>Outcomes</a:t>
            </a:r>
            <a:endParaRPr dirty="0">
              <a:solidFill>
                <a:schemeClr val="tx2"/>
              </a:solidFill>
              <a:latin typeface="Calibri" panose="020F0502020204030204" pitchFamily="34" charset="0"/>
              <a:cs typeface="Calibri" panose="020F0502020204030204" pitchFamily="34" charset="0"/>
            </a:endParaRPr>
          </a:p>
        </p:txBody>
      </p:sp>
      <p:sp>
        <p:nvSpPr>
          <p:cNvPr id="17" name="Google Shape;177;p7">
            <a:extLst>
              <a:ext uri="{FF2B5EF4-FFF2-40B4-BE49-F238E27FC236}">
                <a16:creationId xmlns:a16="http://schemas.microsoft.com/office/drawing/2014/main" id="{CA4FD178-6359-D9B7-2C20-10B885080241}"/>
              </a:ext>
            </a:extLst>
          </p:cNvPr>
          <p:cNvSpPr/>
          <p:nvPr/>
        </p:nvSpPr>
        <p:spPr>
          <a:xfrm>
            <a:off x="2899424" y="3253308"/>
            <a:ext cx="800100" cy="838200"/>
          </a:xfrm>
          <a:prstGeom prst="rect">
            <a:avLst/>
          </a:prstGeom>
          <a:noFill/>
          <a:ln>
            <a:noFill/>
          </a:ln>
        </p:spPr>
        <p:txBody>
          <a:bodyPr/>
          <a:lstStyle/>
          <a:p>
            <a:endParaRPr lang="en-GB"/>
          </a:p>
        </p:txBody>
      </p:sp>
      <p:sp>
        <p:nvSpPr>
          <p:cNvPr id="19" name="Google Shape;179;p7">
            <a:extLst>
              <a:ext uri="{FF2B5EF4-FFF2-40B4-BE49-F238E27FC236}">
                <a16:creationId xmlns:a16="http://schemas.microsoft.com/office/drawing/2014/main" id="{7647E25E-D667-58E0-D035-4D51B81BD2F1}"/>
              </a:ext>
            </a:extLst>
          </p:cNvPr>
          <p:cNvSpPr/>
          <p:nvPr/>
        </p:nvSpPr>
        <p:spPr>
          <a:xfrm>
            <a:off x="8892526" y="3271433"/>
            <a:ext cx="800100" cy="838200"/>
          </a:xfrm>
          <a:prstGeom prst="rect">
            <a:avLst/>
          </a:prstGeom>
          <a:noFill/>
          <a:ln>
            <a:noFill/>
          </a:ln>
        </p:spPr>
        <p:txBody>
          <a:bodyPr/>
          <a:lstStyle/>
          <a:p>
            <a:endParaRPr lang="en-GB"/>
          </a:p>
        </p:txBody>
      </p:sp>
      <p:sp>
        <p:nvSpPr>
          <p:cNvPr id="20" name="Google Shape;168;p7">
            <a:extLst>
              <a:ext uri="{FF2B5EF4-FFF2-40B4-BE49-F238E27FC236}">
                <a16:creationId xmlns:a16="http://schemas.microsoft.com/office/drawing/2014/main" id="{A814953C-09C8-72DB-F9CC-A72CEF118B18}"/>
              </a:ext>
            </a:extLst>
          </p:cNvPr>
          <p:cNvSpPr/>
          <p:nvPr/>
        </p:nvSpPr>
        <p:spPr>
          <a:xfrm>
            <a:off x="4923539" y="1519758"/>
            <a:ext cx="2828925" cy="1733550"/>
          </a:xfrm>
          <a:prstGeom prst="rect">
            <a:avLst/>
          </a:prstGeom>
          <a:solidFill>
            <a:schemeClr val="tx2"/>
          </a:solidFill>
          <a:ln>
            <a:noFill/>
          </a:ln>
        </p:spPr>
        <p:txBody>
          <a:bodyPr spcFirstLastPara="1" wrap="square" lIns="91425" tIns="45700" rIns="91425" bIns="45700" anchor="t" anchorCtr="0">
            <a:noAutofit/>
          </a:bodyPr>
          <a:lstStyle/>
          <a:p>
            <a:pPr lvl="0">
              <a:lnSpc>
                <a:spcPts val="2200"/>
              </a:lnSpc>
              <a:spcAft>
                <a:spcPts val="600"/>
              </a:spcAft>
            </a:pPr>
            <a:r>
              <a:rPr lang="en-GB" b="1" dirty="0">
                <a:solidFill>
                  <a:schemeClr val="lt1"/>
                </a:solidFill>
                <a:latin typeface="Calibri"/>
                <a:ea typeface="Calibri"/>
                <a:cs typeface="Calibri"/>
                <a:sym typeface="Calibri"/>
              </a:rPr>
              <a:t>SAFETY</a:t>
            </a:r>
            <a:r>
              <a:rPr lang="en-GB" sz="1800" dirty="0">
                <a:solidFill>
                  <a:schemeClr val="lt1"/>
                </a:solidFill>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US" dirty="0">
                <a:solidFill>
                  <a:schemeClr val="lt1"/>
                </a:solidFill>
                <a:latin typeface="Calibri"/>
                <a:ea typeface="Calibri"/>
                <a:cs typeface="Calibri"/>
                <a:sym typeface="Calibri"/>
              </a:rPr>
              <a:t>Customers, workers and communities are protected from safety and health risks</a:t>
            </a:r>
          </a:p>
        </p:txBody>
      </p:sp>
      <p:sp>
        <p:nvSpPr>
          <p:cNvPr id="21" name="Google Shape;168;p7">
            <a:extLst>
              <a:ext uri="{FF2B5EF4-FFF2-40B4-BE49-F238E27FC236}">
                <a16:creationId xmlns:a16="http://schemas.microsoft.com/office/drawing/2014/main" id="{E0760E0E-11F8-95EB-E8D9-AB5405D8866D}"/>
              </a:ext>
            </a:extLst>
          </p:cNvPr>
          <p:cNvSpPr/>
          <p:nvPr/>
        </p:nvSpPr>
        <p:spPr>
          <a:xfrm>
            <a:off x="7934132" y="1519758"/>
            <a:ext cx="2828925" cy="1733550"/>
          </a:xfrm>
          <a:prstGeom prst="rect">
            <a:avLst/>
          </a:prstGeom>
          <a:solidFill>
            <a:schemeClr val="tx2"/>
          </a:solidFill>
          <a:ln>
            <a:noFill/>
          </a:ln>
        </p:spPr>
        <p:txBody>
          <a:bodyPr spcFirstLastPara="1" wrap="square" lIns="91425" tIns="45700" rIns="91425" bIns="45700" anchor="t" anchorCtr="0">
            <a:noAutofit/>
          </a:bodyPr>
          <a:lstStyle/>
          <a:p>
            <a:pPr lvl="0">
              <a:lnSpc>
                <a:spcPts val="2200"/>
              </a:lnSpc>
              <a:spcAft>
                <a:spcPts val="600"/>
              </a:spcAft>
            </a:pPr>
            <a:r>
              <a:rPr lang="en-GB" b="1" dirty="0">
                <a:solidFill>
                  <a:schemeClr val="lt1"/>
                </a:solidFill>
                <a:latin typeface="Calibri"/>
                <a:ea typeface="Calibri"/>
                <a:cs typeface="Calibri"/>
                <a:sym typeface="Calibri"/>
              </a:rPr>
              <a:t>SUSTAINABILITY</a:t>
            </a:r>
            <a:r>
              <a:rPr lang="en-GB" sz="1800" dirty="0">
                <a:solidFill>
                  <a:schemeClr val="lt1"/>
                </a:solidFill>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US" dirty="0">
                <a:solidFill>
                  <a:schemeClr val="lt1"/>
                </a:solidFill>
                <a:latin typeface="Calibri"/>
                <a:ea typeface="Calibri"/>
                <a:cs typeface="Calibri"/>
                <a:sym typeface="Calibri"/>
              </a:rPr>
              <a:t>Services are delivered reliably due to good human, financial and natural resource management</a:t>
            </a:r>
          </a:p>
        </p:txBody>
      </p:sp>
      <p:sp>
        <p:nvSpPr>
          <p:cNvPr id="22" name="Google Shape;168;p7">
            <a:extLst>
              <a:ext uri="{FF2B5EF4-FFF2-40B4-BE49-F238E27FC236}">
                <a16:creationId xmlns:a16="http://schemas.microsoft.com/office/drawing/2014/main" id="{549B5AEA-A7D9-F193-3755-55A3C1531719}"/>
              </a:ext>
            </a:extLst>
          </p:cNvPr>
          <p:cNvSpPr/>
          <p:nvPr/>
        </p:nvSpPr>
        <p:spPr>
          <a:xfrm>
            <a:off x="1923856" y="3434757"/>
            <a:ext cx="2828925" cy="1986063"/>
          </a:xfrm>
          <a:prstGeom prst="rect">
            <a:avLst/>
          </a:prstGeom>
          <a:solidFill>
            <a:schemeClr val="tx2">
              <a:alpha val="15000"/>
            </a:schemeClr>
          </a:solidFill>
          <a:ln>
            <a:noFill/>
          </a:ln>
        </p:spPr>
        <p:txBody>
          <a:bodyPr spcFirstLastPara="1" wrap="square" lIns="91425" tIns="45700" rIns="91425" bIns="45700" anchor="t" anchorCtr="0">
            <a:noAutofit/>
          </a:bodyPr>
          <a:lstStyle/>
          <a:p>
            <a:pPr lvl="0">
              <a:lnSpc>
                <a:spcPts val="2200"/>
              </a:lnSpc>
              <a:spcAft>
                <a:spcPts val="600"/>
              </a:spcAft>
            </a:pPr>
            <a:r>
              <a:rPr lang="en-GB" b="1" dirty="0">
                <a:latin typeface="Calibri"/>
                <a:ea typeface="Calibri"/>
                <a:cs typeface="Calibri"/>
                <a:sym typeface="Calibri"/>
              </a:rPr>
              <a:t>RESPONSIBILITY</a:t>
            </a:r>
            <a:r>
              <a:rPr lang="en-GB" sz="1800" dirty="0">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US" dirty="0">
                <a:latin typeface="Calibri"/>
                <a:ea typeface="Calibri"/>
                <a:cs typeface="Calibri"/>
                <a:sym typeface="Calibri"/>
              </a:rPr>
              <a:t>Authority or authorities have clear mandate for ensuring inclusive, safe sanitation services </a:t>
            </a:r>
            <a:endParaRPr dirty="0">
              <a:latin typeface="Calibri" panose="020F0502020204030204" pitchFamily="34" charset="0"/>
              <a:cs typeface="Calibri" panose="020F0502020204030204" pitchFamily="34" charset="0"/>
            </a:endParaRPr>
          </a:p>
        </p:txBody>
      </p:sp>
      <p:sp>
        <p:nvSpPr>
          <p:cNvPr id="23" name="Google Shape;174;p7">
            <a:extLst>
              <a:ext uri="{FF2B5EF4-FFF2-40B4-BE49-F238E27FC236}">
                <a16:creationId xmlns:a16="http://schemas.microsoft.com/office/drawing/2014/main" id="{77EF3A5F-F856-4691-40C2-210AB485D34F}"/>
              </a:ext>
            </a:extLst>
          </p:cNvPr>
          <p:cNvSpPr txBox="1"/>
          <p:nvPr/>
        </p:nvSpPr>
        <p:spPr>
          <a:xfrm rot="-5400000">
            <a:off x="606111" y="3927657"/>
            <a:ext cx="1778434" cy="857056"/>
          </a:xfrm>
          <a:prstGeom prst="rect">
            <a:avLst/>
          </a:prstGeom>
          <a:noFill/>
          <a:ln>
            <a:noFill/>
          </a:ln>
        </p:spPr>
        <p:txBody>
          <a:bodyPr spcFirstLastPara="1" wrap="square" lIns="0" tIns="0" rIns="0" bIns="0" anchor="ctr" anchorCtr="0">
            <a:noAutofit/>
          </a:bodyPr>
          <a:lstStyle/>
          <a:p>
            <a:pPr marL="0" marR="0" lvl="0" indent="0" algn="ctr" rtl="0">
              <a:lnSpc>
                <a:spcPts val="2300"/>
              </a:lnSpc>
              <a:spcBef>
                <a:spcPts val="0"/>
              </a:spcBef>
              <a:spcAft>
                <a:spcPts val="0"/>
              </a:spcAft>
              <a:buNone/>
            </a:pPr>
            <a:r>
              <a:rPr lang="en-GB" sz="2400" b="1" dirty="0">
                <a:latin typeface="Calibri" panose="020F0502020204030204" pitchFamily="34" charset="0"/>
                <a:cs typeface="Calibri" panose="020F0502020204030204" pitchFamily="34" charset="0"/>
                <a:sym typeface="Arial"/>
              </a:rPr>
              <a:t>System </a:t>
            </a:r>
          </a:p>
          <a:p>
            <a:pPr marL="0" marR="0" lvl="0" indent="0" algn="ctr" rtl="0">
              <a:lnSpc>
                <a:spcPts val="2300"/>
              </a:lnSpc>
              <a:spcBef>
                <a:spcPts val="0"/>
              </a:spcBef>
              <a:spcAft>
                <a:spcPts val="0"/>
              </a:spcAft>
              <a:buNone/>
            </a:pPr>
            <a:r>
              <a:rPr lang="en-GB" sz="2400" b="1" dirty="0">
                <a:latin typeface="Calibri" panose="020F0502020204030204" pitchFamily="34" charset="0"/>
                <a:cs typeface="Calibri" panose="020F0502020204030204" pitchFamily="34" charset="0"/>
                <a:sym typeface="Arial"/>
              </a:rPr>
              <a:t>Functions</a:t>
            </a:r>
          </a:p>
        </p:txBody>
      </p:sp>
      <p:sp>
        <p:nvSpPr>
          <p:cNvPr id="24" name="Google Shape;168;p7">
            <a:extLst>
              <a:ext uri="{FF2B5EF4-FFF2-40B4-BE49-F238E27FC236}">
                <a16:creationId xmlns:a16="http://schemas.microsoft.com/office/drawing/2014/main" id="{F522C1F8-C5D7-0AB7-9FC7-2F58246CA264}"/>
              </a:ext>
            </a:extLst>
          </p:cNvPr>
          <p:cNvSpPr/>
          <p:nvPr/>
        </p:nvSpPr>
        <p:spPr>
          <a:xfrm>
            <a:off x="4923539" y="3434757"/>
            <a:ext cx="2828925" cy="1986063"/>
          </a:xfrm>
          <a:prstGeom prst="rect">
            <a:avLst/>
          </a:prstGeom>
          <a:solidFill>
            <a:schemeClr val="tx2">
              <a:alpha val="15000"/>
            </a:schemeClr>
          </a:solidFill>
          <a:ln>
            <a:noFill/>
          </a:ln>
        </p:spPr>
        <p:txBody>
          <a:bodyPr spcFirstLastPara="1" wrap="square" lIns="91425" tIns="45700" rIns="91425" bIns="45700" anchor="t" anchorCtr="0">
            <a:noAutofit/>
          </a:bodyPr>
          <a:lstStyle/>
          <a:p>
            <a:pPr lvl="0">
              <a:lnSpc>
                <a:spcPts val="2200"/>
              </a:lnSpc>
              <a:spcAft>
                <a:spcPts val="600"/>
              </a:spcAft>
            </a:pPr>
            <a:r>
              <a:rPr lang="en-GB" b="1" dirty="0">
                <a:latin typeface="Calibri"/>
                <a:ea typeface="Calibri"/>
                <a:cs typeface="Calibri"/>
                <a:sym typeface="Calibri"/>
              </a:rPr>
              <a:t>ACCOUNTABILITY</a:t>
            </a:r>
            <a:r>
              <a:rPr lang="en-GB" sz="1800" dirty="0">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US" dirty="0">
                <a:latin typeface="Calibri"/>
                <a:ea typeface="Calibri"/>
                <a:cs typeface="Calibri"/>
                <a:sym typeface="Calibri"/>
              </a:rPr>
              <a:t>Performance is transparently monitored  and managed with data, transparency and incentives</a:t>
            </a:r>
          </a:p>
        </p:txBody>
      </p:sp>
      <p:sp>
        <p:nvSpPr>
          <p:cNvPr id="25" name="Google Shape;168;p7">
            <a:extLst>
              <a:ext uri="{FF2B5EF4-FFF2-40B4-BE49-F238E27FC236}">
                <a16:creationId xmlns:a16="http://schemas.microsoft.com/office/drawing/2014/main" id="{41E69445-8D5E-E3AE-34ED-CB978B7AF987}"/>
              </a:ext>
            </a:extLst>
          </p:cNvPr>
          <p:cNvSpPr/>
          <p:nvPr/>
        </p:nvSpPr>
        <p:spPr>
          <a:xfrm>
            <a:off x="7934132" y="3434757"/>
            <a:ext cx="2828925" cy="1986063"/>
          </a:xfrm>
          <a:prstGeom prst="rect">
            <a:avLst/>
          </a:prstGeom>
          <a:solidFill>
            <a:schemeClr val="tx2">
              <a:alpha val="15000"/>
            </a:schemeClr>
          </a:solidFill>
          <a:ln>
            <a:noFill/>
          </a:ln>
        </p:spPr>
        <p:txBody>
          <a:bodyPr spcFirstLastPara="1" wrap="square" lIns="91425" tIns="45700" rIns="91425" bIns="45700" anchor="t" anchorCtr="0">
            <a:noAutofit/>
          </a:bodyPr>
          <a:lstStyle/>
          <a:p>
            <a:pPr lvl="0">
              <a:lnSpc>
                <a:spcPts val="2200"/>
              </a:lnSpc>
              <a:spcAft>
                <a:spcPts val="600"/>
              </a:spcAft>
            </a:pPr>
            <a:r>
              <a:rPr lang="en-GB" b="1" dirty="0">
                <a:latin typeface="Calibri"/>
                <a:ea typeface="Calibri"/>
                <a:cs typeface="Calibri"/>
                <a:sym typeface="Calibri"/>
              </a:rPr>
              <a:t>RESOURCE MANAGEMENT &amp; PLANNING</a:t>
            </a:r>
            <a:r>
              <a:rPr lang="en-GB" sz="1800" dirty="0">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US" dirty="0">
                <a:latin typeface="Calibri"/>
                <a:ea typeface="Calibri"/>
                <a:cs typeface="Calibri"/>
                <a:sym typeface="Calibri"/>
              </a:rPr>
              <a:t>Resources are managed to support implementation of mandate and achieve goals across time / space</a:t>
            </a:r>
          </a:p>
        </p:txBody>
      </p:sp>
    </p:spTree>
    <p:extLst>
      <p:ext uri="{BB962C8B-B14F-4D97-AF65-F5344CB8AC3E}">
        <p14:creationId xmlns:p14="http://schemas.microsoft.com/office/powerpoint/2010/main" val="291090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500"/>
                                        <p:tgtEl>
                                          <p:spTgt spid="17"/>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p:tgtEl>
                                          <p:spTgt spid="19"/>
                                        </p:tgtEl>
                                        <p:attrNameLst>
                                          <p:attrName>ppt_y</p:attrName>
                                        </p:attrNameLst>
                                      </p:cBhvr>
                                      <p:tavLst>
                                        <p:tav tm="0">
                                          <p:val>
                                            <p:strVal val="#ppt_y+1"/>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4A575-AF8F-3C3D-1BEB-47D7152133AA}"/>
              </a:ext>
            </a:extLst>
          </p:cNvPr>
          <p:cNvSpPr>
            <a:spLocks noGrp="1"/>
          </p:cNvSpPr>
          <p:nvPr>
            <p:ph type="title" idx="4294967295"/>
          </p:nvPr>
        </p:nvSpPr>
        <p:spPr>
          <a:xfrm>
            <a:off x="723900" y="415725"/>
            <a:ext cx="9265052" cy="647700"/>
          </a:xfrm>
          <a:prstGeom prst="rect">
            <a:avLst/>
          </a:prstGeom>
        </p:spPr>
        <p:txBody>
          <a:bodyPr lIns="0" tIns="0" rIns="0">
            <a:noAutofit/>
          </a:bodyPr>
          <a:lstStyle/>
          <a:p>
            <a:r>
              <a:rPr lang="en-GB" sz="3200" b="1" dirty="0">
                <a:solidFill>
                  <a:schemeClr val="tx2"/>
                </a:solidFill>
                <a:latin typeface="Calibri" panose="020F0502020204030204" pitchFamily="34" charset="0"/>
              </a:rPr>
              <a:t>Learning objectives</a:t>
            </a:r>
          </a:p>
        </p:txBody>
      </p:sp>
    </p:spTree>
    <p:extLst>
      <p:ext uri="{BB962C8B-B14F-4D97-AF65-F5344CB8AC3E}">
        <p14:creationId xmlns:p14="http://schemas.microsoft.com/office/powerpoint/2010/main" val="1346702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900" y="368053"/>
            <a:ext cx="5142271" cy="518508"/>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CWIS Framework</a:t>
            </a:r>
          </a:p>
        </p:txBody>
      </p:sp>
      <p:sp>
        <p:nvSpPr>
          <p:cNvPr id="7" name="Google Shape;135;p5">
            <a:extLst>
              <a:ext uri="{FF2B5EF4-FFF2-40B4-BE49-F238E27FC236}">
                <a16:creationId xmlns:a16="http://schemas.microsoft.com/office/drawing/2014/main" id="{937D126C-D7FD-227A-B057-594183451F2D}"/>
              </a:ext>
            </a:extLst>
          </p:cNvPr>
          <p:cNvSpPr/>
          <p:nvPr/>
        </p:nvSpPr>
        <p:spPr>
          <a:xfrm>
            <a:off x="6096000" y="1144441"/>
            <a:ext cx="2245200" cy="384750"/>
          </a:xfrm>
          <a:prstGeom prst="rect">
            <a:avLst/>
          </a:prstGeom>
          <a:noFill/>
          <a:ln>
            <a:noFill/>
          </a:ln>
        </p:spPr>
        <p:txBody>
          <a:bodyPr spcFirstLastPara="1" wrap="square" lIns="45700" tIns="22850" rIns="45700" bIns="22850" anchor="t" anchorCtr="0">
            <a:noAutofit/>
          </a:bodyPr>
          <a:lstStyle/>
          <a:p>
            <a:endParaRPr sz="2200" b="1" dirty="0">
              <a:solidFill>
                <a:schemeClr val="tx2"/>
              </a:solidFill>
              <a:latin typeface="Calibri" panose="020F0502020204030204" pitchFamily="34" charset="0"/>
              <a:cs typeface="Calibri" panose="020F0502020204030204" pitchFamily="34" charset="0"/>
              <a:sym typeface="Lato"/>
            </a:endParaRPr>
          </a:p>
        </p:txBody>
      </p:sp>
      <p:sp>
        <p:nvSpPr>
          <p:cNvPr id="12" name="Google Shape;143;p5">
            <a:extLst>
              <a:ext uri="{FF2B5EF4-FFF2-40B4-BE49-F238E27FC236}">
                <a16:creationId xmlns:a16="http://schemas.microsoft.com/office/drawing/2014/main" id="{91E93494-3626-A4D2-8F0F-8759B1038785}"/>
              </a:ext>
            </a:extLst>
          </p:cNvPr>
          <p:cNvSpPr/>
          <p:nvPr/>
        </p:nvSpPr>
        <p:spPr>
          <a:xfrm>
            <a:off x="657322" y="5420821"/>
            <a:ext cx="1341714" cy="1341714"/>
          </a:xfrm>
          <a:prstGeom prst="rect">
            <a:avLst/>
          </a:prstGeom>
          <a:noFill/>
          <a:ln>
            <a:noFill/>
          </a:ln>
        </p:spPr>
        <p:txBody>
          <a:bodyPr/>
          <a:lstStyle/>
          <a:p>
            <a:endParaRPr lang="en-GB"/>
          </a:p>
        </p:txBody>
      </p:sp>
      <p:sp>
        <p:nvSpPr>
          <p:cNvPr id="3" name="Google Shape;168;p7">
            <a:extLst>
              <a:ext uri="{FF2B5EF4-FFF2-40B4-BE49-F238E27FC236}">
                <a16:creationId xmlns:a16="http://schemas.microsoft.com/office/drawing/2014/main" id="{A08383FA-AA4C-82E3-2B9B-37176F252736}"/>
              </a:ext>
            </a:extLst>
          </p:cNvPr>
          <p:cNvSpPr/>
          <p:nvPr/>
        </p:nvSpPr>
        <p:spPr>
          <a:xfrm>
            <a:off x="1923856" y="1519758"/>
            <a:ext cx="2828925" cy="1733550"/>
          </a:xfrm>
          <a:prstGeom prst="rect">
            <a:avLst/>
          </a:prstGeom>
          <a:solidFill>
            <a:schemeClr val="bg1">
              <a:lumMod val="85000"/>
            </a:schemeClr>
          </a:solidFill>
          <a:ln>
            <a:noFill/>
          </a:ln>
        </p:spPr>
        <p:txBody>
          <a:bodyPr spcFirstLastPara="1" wrap="square" lIns="91425" tIns="45700" rIns="91425" bIns="45700" anchor="t" anchorCtr="0">
            <a:noAutofit/>
          </a:bodyPr>
          <a:lstStyle/>
          <a:p>
            <a:pPr marL="0" marR="0" lvl="0" indent="0" algn="l" rtl="0">
              <a:lnSpc>
                <a:spcPts val="2200"/>
              </a:lnSpc>
              <a:spcBef>
                <a:spcPts val="0"/>
              </a:spcBef>
              <a:spcAft>
                <a:spcPts val="600"/>
              </a:spcAft>
              <a:buNone/>
            </a:pPr>
            <a:r>
              <a:rPr lang="en-GB" sz="1800" b="1" dirty="0">
                <a:solidFill>
                  <a:schemeClr val="lt1"/>
                </a:solidFill>
                <a:latin typeface="Calibri"/>
                <a:ea typeface="Calibri"/>
                <a:cs typeface="Calibri"/>
                <a:sym typeface="Calibri"/>
              </a:rPr>
              <a:t>EQUITY</a:t>
            </a:r>
            <a:r>
              <a:rPr lang="en-GB" sz="1800" dirty="0">
                <a:solidFill>
                  <a:schemeClr val="lt1"/>
                </a:solidFill>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marL="0" marR="0" lvl="0" indent="0" algn="l" rtl="0">
              <a:lnSpc>
                <a:spcPts val="2200"/>
              </a:lnSpc>
              <a:spcBef>
                <a:spcPts val="0"/>
              </a:spcBef>
              <a:spcAft>
                <a:spcPts val="0"/>
              </a:spcAft>
              <a:buNone/>
            </a:pPr>
            <a:r>
              <a:rPr lang="en-GB" sz="1800" dirty="0">
                <a:solidFill>
                  <a:schemeClr val="lt1"/>
                </a:solidFill>
                <a:latin typeface="Calibri"/>
                <a:ea typeface="Calibri"/>
                <a:cs typeface="Calibri"/>
                <a:sym typeface="Calibri"/>
              </a:rPr>
              <a:t>‘Fairness’ in distribution and prioritization of service quality, service prices, and public finance/subsidies</a:t>
            </a:r>
            <a:endParaRPr dirty="0">
              <a:latin typeface="Calibri" panose="020F0502020204030204" pitchFamily="34" charset="0"/>
              <a:cs typeface="Calibri" panose="020F0502020204030204" pitchFamily="34" charset="0"/>
            </a:endParaRPr>
          </a:p>
        </p:txBody>
      </p:sp>
      <p:sp>
        <p:nvSpPr>
          <p:cNvPr id="14" name="Google Shape;174;p7">
            <a:extLst>
              <a:ext uri="{FF2B5EF4-FFF2-40B4-BE49-F238E27FC236}">
                <a16:creationId xmlns:a16="http://schemas.microsoft.com/office/drawing/2014/main" id="{2A41E0A1-186C-4925-0975-2B75616DFBE2}"/>
              </a:ext>
            </a:extLst>
          </p:cNvPr>
          <p:cNvSpPr txBox="1"/>
          <p:nvPr/>
        </p:nvSpPr>
        <p:spPr>
          <a:xfrm rot="-5400000">
            <a:off x="606111" y="2012657"/>
            <a:ext cx="1778434" cy="857056"/>
          </a:xfrm>
          <a:prstGeom prst="rect">
            <a:avLst/>
          </a:prstGeom>
          <a:noFill/>
          <a:ln>
            <a:noFill/>
          </a:ln>
        </p:spPr>
        <p:txBody>
          <a:bodyPr spcFirstLastPara="1" wrap="square" lIns="0" tIns="0" rIns="0" bIns="0" anchor="ctr" anchorCtr="0">
            <a:noAutofit/>
          </a:bodyPr>
          <a:lstStyle/>
          <a:p>
            <a:pPr marL="0" marR="0" lvl="0" indent="0" algn="ctr" rtl="0">
              <a:lnSpc>
                <a:spcPts val="2300"/>
              </a:lnSpc>
              <a:spcBef>
                <a:spcPts val="0"/>
              </a:spcBef>
              <a:spcAft>
                <a:spcPts val="0"/>
              </a:spcAft>
              <a:buNone/>
            </a:pPr>
            <a:r>
              <a:rPr lang="en-GB" sz="2400" b="1" dirty="0">
                <a:solidFill>
                  <a:schemeClr val="tx2"/>
                </a:solidFill>
                <a:latin typeface="Calibri" panose="020F0502020204030204" pitchFamily="34" charset="0"/>
                <a:cs typeface="Calibri" panose="020F0502020204030204" pitchFamily="34" charset="0"/>
                <a:sym typeface="Arial"/>
              </a:rPr>
              <a:t>Service </a:t>
            </a:r>
            <a:endParaRPr dirty="0">
              <a:solidFill>
                <a:schemeClr val="tx2"/>
              </a:solidFill>
              <a:latin typeface="Calibri" panose="020F0502020204030204" pitchFamily="34" charset="0"/>
              <a:cs typeface="Calibri" panose="020F0502020204030204" pitchFamily="34" charset="0"/>
            </a:endParaRPr>
          </a:p>
          <a:p>
            <a:pPr marL="0" marR="0" lvl="0" indent="0" algn="ctr" rtl="0">
              <a:lnSpc>
                <a:spcPts val="2300"/>
              </a:lnSpc>
              <a:spcBef>
                <a:spcPts val="0"/>
              </a:spcBef>
              <a:spcAft>
                <a:spcPts val="0"/>
              </a:spcAft>
              <a:buNone/>
            </a:pPr>
            <a:r>
              <a:rPr lang="en-GB" sz="2400" b="1" dirty="0">
                <a:solidFill>
                  <a:schemeClr val="tx2"/>
                </a:solidFill>
                <a:latin typeface="Calibri" panose="020F0502020204030204" pitchFamily="34" charset="0"/>
                <a:cs typeface="Calibri" panose="020F0502020204030204" pitchFamily="34" charset="0"/>
                <a:sym typeface="Arial"/>
              </a:rPr>
              <a:t>Outcomes</a:t>
            </a:r>
            <a:endParaRPr dirty="0">
              <a:solidFill>
                <a:schemeClr val="tx2"/>
              </a:solidFill>
              <a:latin typeface="Calibri" panose="020F0502020204030204" pitchFamily="34" charset="0"/>
              <a:cs typeface="Calibri" panose="020F0502020204030204" pitchFamily="34" charset="0"/>
            </a:endParaRPr>
          </a:p>
        </p:txBody>
      </p:sp>
      <p:sp>
        <p:nvSpPr>
          <p:cNvPr id="17" name="Google Shape;177;p7">
            <a:extLst>
              <a:ext uri="{FF2B5EF4-FFF2-40B4-BE49-F238E27FC236}">
                <a16:creationId xmlns:a16="http://schemas.microsoft.com/office/drawing/2014/main" id="{CA4FD178-6359-D9B7-2C20-10B885080241}"/>
              </a:ext>
            </a:extLst>
          </p:cNvPr>
          <p:cNvSpPr/>
          <p:nvPr/>
        </p:nvSpPr>
        <p:spPr>
          <a:xfrm>
            <a:off x="2899424" y="3253308"/>
            <a:ext cx="800100" cy="838200"/>
          </a:xfrm>
          <a:prstGeom prst="rect">
            <a:avLst/>
          </a:prstGeom>
          <a:noFill/>
          <a:ln>
            <a:noFill/>
          </a:ln>
        </p:spPr>
        <p:txBody>
          <a:bodyPr/>
          <a:lstStyle/>
          <a:p>
            <a:endParaRPr lang="en-GB"/>
          </a:p>
        </p:txBody>
      </p:sp>
      <p:sp>
        <p:nvSpPr>
          <p:cNvPr id="19" name="Google Shape;179;p7">
            <a:extLst>
              <a:ext uri="{FF2B5EF4-FFF2-40B4-BE49-F238E27FC236}">
                <a16:creationId xmlns:a16="http://schemas.microsoft.com/office/drawing/2014/main" id="{7647E25E-D667-58E0-D035-4D51B81BD2F1}"/>
              </a:ext>
            </a:extLst>
          </p:cNvPr>
          <p:cNvSpPr/>
          <p:nvPr/>
        </p:nvSpPr>
        <p:spPr>
          <a:xfrm>
            <a:off x="8892526" y="3271433"/>
            <a:ext cx="800100" cy="838200"/>
          </a:xfrm>
          <a:prstGeom prst="rect">
            <a:avLst/>
          </a:prstGeom>
          <a:noFill/>
          <a:ln>
            <a:noFill/>
          </a:ln>
        </p:spPr>
        <p:txBody>
          <a:bodyPr/>
          <a:lstStyle/>
          <a:p>
            <a:endParaRPr lang="en-GB"/>
          </a:p>
        </p:txBody>
      </p:sp>
      <p:sp>
        <p:nvSpPr>
          <p:cNvPr id="20" name="Google Shape;168;p7">
            <a:extLst>
              <a:ext uri="{FF2B5EF4-FFF2-40B4-BE49-F238E27FC236}">
                <a16:creationId xmlns:a16="http://schemas.microsoft.com/office/drawing/2014/main" id="{A814953C-09C8-72DB-F9CC-A72CEF118B18}"/>
              </a:ext>
            </a:extLst>
          </p:cNvPr>
          <p:cNvSpPr/>
          <p:nvPr/>
        </p:nvSpPr>
        <p:spPr>
          <a:xfrm>
            <a:off x="4923539" y="1519758"/>
            <a:ext cx="2828925" cy="1733550"/>
          </a:xfrm>
          <a:prstGeom prst="rect">
            <a:avLst/>
          </a:prstGeom>
          <a:solidFill>
            <a:schemeClr val="bg1">
              <a:lumMod val="85000"/>
            </a:schemeClr>
          </a:solidFill>
          <a:ln>
            <a:noFill/>
          </a:ln>
        </p:spPr>
        <p:txBody>
          <a:bodyPr spcFirstLastPara="1" wrap="square" lIns="91425" tIns="45700" rIns="91425" bIns="45700" anchor="t" anchorCtr="0">
            <a:noAutofit/>
          </a:bodyPr>
          <a:lstStyle/>
          <a:p>
            <a:pPr lvl="0">
              <a:lnSpc>
                <a:spcPts val="2200"/>
              </a:lnSpc>
              <a:spcAft>
                <a:spcPts val="600"/>
              </a:spcAft>
            </a:pPr>
            <a:r>
              <a:rPr lang="en-GB" b="1" dirty="0">
                <a:solidFill>
                  <a:schemeClr val="lt1"/>
                </a:solidFill>
                <a:latin typeface="Calibri"/>
                <a:ea typeface="Calibri"/>
                <a:cs typeface="Calibri"/>
                <a:sym typeface="Calibri"/>
              </a:rPr>
              <a:t>SAFETY</a:t>
            </a:r>
            <a:r>
              <a:rPr lang="en-GB" sz="1800" dirty="0">
                <a:solidFill>
                  <a:schemeClr val="lt1"/>
                </a:solidFill>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US" dirty="0">
                <a:solidFill>
                  <a:schemeClr val="lt1"/>
                </a:solidFill>
                <a:latin typeface="Calibri"/>
                <a:ea typeface="Calibri"/>
                <a:cs typeface="Calibri"/>
                <a:sym typeface="Calibri"/>
              </a:rPr>
              <a:t>Customers, workers and communities are protected from safety and health risks</a:t>
            </a:r>
          </a:p>
        </p:txBody>
      </p:sp>
      <p:sp>
        <p:nvSpPr>
          <p:cNvPr id="21" name="Google Shape;168;p7">
            <a:extLst>
              <a:ext uri="{FF2B5EF4-FFF2-40B4-BE49-F238E27FC236}">
                <a16:creationId xmlns:a16="http://schemas.microsoft.com/office/drawing/2014/main" id="{E0760E0E-11F8-95EB-E8D9-AB5405D8866D}"/>
              </a:ext>
            </a:extLst>
          </p:cNvPr>
          <p:cNvSpPr/>
          <p:nvPr/>
        </p:nvSpPr>
        <p:spPr>
          <a:xfrm>
            <a:off x="7934132" y="1519758"/>
            <a:ext cx="2828925" cy="1733550"/>
          </a:xfrm>
          <a:prstGeom prst="rect">
            <a:avLst/>
          </a:prstGeom>
          <a:solidFill>
            <a:schemeClr val="bg1">
              <a:lumMod val="85000"/>
            </a:schemeClr>
          </a:solidFill>
          <a:ln>
            <a:noFill/>
          </a:ln>
        </p:spPr>
        <p:txBody>
          <a:bodyPr spcFirstLastPara="1" wrap="square" lIns="91425" tIns="45700" rIns="91425" bIns="45700" anchor="t" anchorCtr="0">
            <a:noAutofit/>
          </a:bodyPr>
          <a:lstStyle/>
          <a:p>
            <a:pPr lvl="0">
              <a:lnSpc>
                <a:spcPts val="2200"/>
              </a:lnSpc>
              <a:spcAft>
                <a:spcPts val="600"/>
              </a:spcAft>
            </a:pPr>
            <a:r>
              <a:rPr lang="en-GB" b="1" dirty="0">
                <a:solidFill>
                  <a:schemeClr val="lt1"/>
                </a:solidFill>
                <a:latin typeface="Calibri"/>
                <a:ea typeface="Calibri"/>
                <a:cs typeface="Calibri"/>
                <a:sym typeface="Calibri"/>
              </a:rPr>
              <a:t>SUSTAINABILITY</a:t>
            </a:r>
            <a:r>
              <a:rPr lang="en-GB" sz="1800" dirty="0">
                <a:solidFill>
                  <a:schemeClr val="lt1"/>
                </a:solidFill>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US" dirty="0">
                <a:solidFill>
                  <a:schemeClr val="lt1"/>
                </a:solidFill>
                <a:latin typeface="Calibri"/>
                <a:ea typeface="Calibri"/>
                <a:cs typeface="Calibri"/>
                <a:sym typeface="Calibri"/>
              </a:rPr>
              <a:t>Services are delivered reliably due to good human, financial and natural resource management</a:t>
            </a:r>
          </a:p>
        </p:txBody>
      </p:sp>
      <p:sp>
        <p:nvSpPr>
          <p:cNvPr id="22" name="Google Shape;168;p7">
            <a:extLst>
              <a:ext uri="{FF2B5EF4-FFF2-40B4-BE49-F238E27FC236}">
                <a16:creationId xmlns:a16="http://schemas.microsoft.com/office/drawing/2014/main" id="{549B5AEA-A7D9-F193-3755-55A3C1531719}"/>
              </a:ext>
            </a:extLst>
          </p:cNvPr>
          <p:cNvSpPr/>
          <p:nvPr/>
        </p:nvSpPr>
        <p:spPr>
          <a:xfrm>
            <a:off x="1923856" y="3434757"/>
            <a:ext cx="2828925" cy="1986063"/>
          </a:xfrm>
          <a:prstGeom prst="rect">
            <a:avLst/>
          </a:prstGeom>
          <a:solidFill>
            <a:schemeClr val="bg2">
              <a:lumMod val="75000"/>
              <a:alpha val="15000"/>
            </a:schemeClr>
          </a:solidFill>
          <a:ln>
            <a:noFill/>
          </a:ln>
        </p:spPr>
        <p:txBody>
          <a:bodyPr spcFirstLastPara="1" wrap="square" lIns="91425" tIns="45700" rIns="91425" bIns="45700" anchor="t" anchorCtr="0">
            <a:noAutofit/>
          </a:bodyPr>
          <a:lstStyle/>
          <a:p>
            <a:pPr lvl="0">
              <a:lnSpc>
                <a:spcPts val="2200"/>
              </a:lnSpc>
              <a:spcAft>
                <a:spcPts val="600"/>
              </a:spcAft>
            </a:pPr>
            <a:r>
              <a:rPr lang="en-GB" b="1" dirty="0">
                <a:latin typeface="Calibri"/>
                <a:ea typeface="Calibri"/>
                <a:cs typeface="Calibri"/>
                <a:sym typeface="Calibri"/>
              </a:rPr>
              <a:t>RESPONSIBILITY</a:t>
            </a:r>
            <a:r>
              <a:rPr lang="en-GB" sz="1800" dirty="0">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US" dirty="0">
                <a:latin typeface="Calibri"/>
                <a:ea typeface="Calibri"/>
                <a:cs typeface="Calibri"/>
                <a:sym typeface="Calibri"/>
              </a:rPr>
              <a:t>Authority or authorities have clear mandate for ensuring inclusive, safe sanitation services </a:t>
            </a:r>
            <a:endParaRPr dirty="0">
              <a:latin typeface="Calibri" panose="020F0502020204030204" pitchFamily="34" charset="0"/>
              <a:cs typeface="Calibri" panose="020F0502020204030204" pitchFamily="34" charset="0"/>
            </a:endParaRPr>
          </a:p>
        </p:txBody>
      </p:sp>
      <p:sp>
        <p:nvSpPr>
          <p:cNvPr id="23" name="Google Shape;174;p7">
            <a:extLst>
              <a:ext uri="{FF2B5EF4-FFF2-40B4-BE49-F238E27FC236}">
                <a16:creationId xmlns:a16="http://schemas.microsoft.com/office/drawing/2014/main" id="{77EF3A5F-F856-4691-40C2-210AB485D34F}"/>
              </a:ext>
            </a:extLst>
          </p:cNvPr>
          <p:cNvSpPr txBox="1"/>
          <p:nvPr/>
        </p:nvSpPr>
        <p:spPr>
          <a:xfrm rot="-5400000">
            <a:off x="606111" y="3927657"/>
            <a:ext cx="1778434" cy="857056"/>
          </a:xfrm>
          <a:prstGeom prst="rect">
            <a:avLst/>
          </a:prstGeom>
          <a:noFill/>
          <a:ln>
            <a:noFill/>
          </a:ln>
        </p:spPr>
        <p:txBody>
          <a:bodyPr spcFirstLastPara="1" wrap="square" lIns="0" tIns="0" rIns="0" bIns="0" anchor="ctr" anchorCtr="0">
            <a:noAutofit/>
          </a:bodyPr>
          <a:lstStyle/>
          <a:p>
            <a:pPr marL="0" marR="0" lvl="0" indent="0" algn="ctr" rtl="0">
              <a:lnSpc>
                <a:spcPts val="2300"/>
              </a:lnSpc>
              <a:spcBef>
                <a:spcPts val="0"/>
              </a:spcBef>
              <a:spcAft>
                <a:spcPts val="0"/>
              </a:spcAft>
              <a:buNone/>
            </a:pPr>
            <a:r>
              <a:rPr lang="en-GB" sz="2400" b="1" dirty="0">
                <a:latin typeface="Calibri" panose="020F0502020204030204" pitchFamily="34" charset="0"/>
                <a:cs typeface="Calibri" panose="020F0502020204030204" pitchFamily="34" charset="0"/>
                <a:sym typeface="Arial"/>
              </a:rPr>
              <a:t>System </a:t>
            </a:r>
          </a:p>
          <a:p>
            <a:pPr marL="0" marR="0" lvl="0" indent="0" algn="ctr" rtl="0">
              <a:lnSpc>
                <a:spcPts val="2300"/>
              </a:lnSpc>
              <a:spcBef>
                <a:spcPts val="0"/>
              </a:spcBef>
              <a:spcAft>
                <a:spcPts val="0"/>
              </a:spcAft>
              <a:buNone/>
            </a:pPr>
            <a:r>
              <a:rPr lang="en-GB" sz="2400" b="1" dirty="0">
                <a:latin typeface="Calibri" panose="020F0502020204030204" pitchFamily="34" charset="0"/>
                <a:cs typeface="Calibri" panose="020F0502020204030204" pitchFamily="34" charset="0"/>
                <a:sym typeface="Arial"/>
              </a:rPr>
              <a:t>Functions</a:t>
            </a:r>
          </a:p>
        </p:txBody>
      </p:sp>
      <p:sp>
        <p:nvSpPr>
          <p:cNvPr id="24" name="Google Shape;168;p7">
            <a:extLst>
              <a:ext uri="{FF2B5EF4-FFF2-40B4-BE49-F238E27FC236}">
                <a16:creationId xmlns:a16="http://schemas.microsoft.com/office/drawing/2014/main" id="{F522C1F8-C5D7-0AB7-9FC7-2F58246CA264}"/>
              </a:ext>
            </a:extLst>
          </p:cNvPr>
          <p:cNvSpPr/>
          <p:nvPr/>
        </p:nvSpPr>
        <p:spPr>
          <a:xfrm>
            <a:off x="4923539" y="3434757"/>
            <a:ext cx="2828925" cy="1986063"/>
          </a:xfrm>
          <a:prstGeom prst="rect">
            <a:avLst/>
          </a:prstGeom>
          <a:solidFill>
            <a:schemeClr val="bg2">
              <a:lumMod val="75000"/>
              <a:alpha val="15000"/>
            </a:schemeClr>
          </a:solidFill>
          <a:ln>
            <a:noFill/>
          </a:ln>
        </p:spPr>
        <p:txBody>
          <a:bodyPr spcFirstLastPara="1" wrap="square" lIns="91425" tIns="45700" rIns="91425" bIns="45700" anchor="t" anchorCtr="0">
            <a:noAutofit/>
          </a:bodyPr>
          <a:lstStyle/>
          <a:p>
            <a:pPr lvl="0">
              <a:lnSpc>
                <a:spcPts val="2200"/>
              </a:lnSpc>
              <a:spcAft>
                <a:spcPts val="600"/>
              </a:spcAft>
            </a:pPr>
            <a:r>
              <a:rPr lang="en-GB" b="1" dirty="0">
                <a:latin typeface="Calibri"/>
                <a:ea typeface="Calibri"/>
                <a:cs typeface="Calibri"/>
                <a:sym typeface="Calibri"/>
              </a:rPr>
              <a:t>ACCOUNTABILITY</a:t>
            </a:r>
            <a:r>
              <a:rPr lang="en-GB" sz="1800" dirty="0">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US" dirty="0">
                <a:latin typeface="Calibri"/>
                <a:ea typeface="Calibri"/>
                <a:cs typeface="Calibri"/>
                <a:sym typeface="Calibri"/>
              </a:rPr>
              <a:t>Performance is transparently monitored  and managed with data, transparency and incentives</a:t>
            </a:r>
          </a:p>
        </p:txBody>
      </p:sp>
      <p:sp>
        <p:nvSpPr>
          <p:cNvPr id="25" name="Google Shape;168;p7">
            <a:extLst>
              <a:ext uri="{FF2B5EF4-FFF2-40B4-BE49-F238E27FC236}">
                <a16:creationId xmlns:a16="http://schemas.microsoft.com/office/drawing/2014/main" id="{41E69445-8D5E-E3AE-34ED-CB978B7AF987}"/>
              </a:ext>
            </a:extLst>
          </p:cNvPr>
          <p:cNvSpPr/>
          <p:nvPr/>
        </p:nvSpPr>
        <p:spPr>
          <a:xfrm>
            <a:off x="7934132" y="3434757"/>
            <a:ext cx="2828925" cy="1986063"/>
          </a:xfrm>
          <a:prstGeom prst="rect">
            <a:avLst/>
          </a:prstGeom>
          <a:solidFill>
            <a:schemeClr val="bg2">
              <a:lumMod val="75000"/>
              <a:alpha val="15000"/>
            </a:schemeClr>
          </a:solidFill>
          <a:ln>
            <a:noFill/>
          </a:ln>
        </p:spPr>
        <p:txBody>
          <a:bodyPr spcFirstLastPara="1" wrap="square" lIns="91425" tIns="45700" rIns="91425" bIns="45700" anchor="t" anchorCtr="0">
            <a:noAutofit/>
          </a:bodyPr>
          <a:lstStyle/>
          <a:p>
            <a:pPr lvl="0">
              <a:lnSpc>
                <a:spcPts val="2200"/>
              </a:lnSpc>
              <a:spcAft>
                <a:spcPts val="600"/>
              </a:spcAft>
            </a:pPr>
            <a:r>
              <a:rPr lang="en-GB" b="1" dirty="0">
                <a:latin typeface="Calibri"/>
                <a:ea typeface="Calibri"/>
                <a:cs typeface="Calibri"/>
                <a:sym typeface="Calibri"/>
              </a:rPr>
              <a:t>RESOURCE MANAGEMENT &amp; PLANNING</a:t>
            </a:r>
            <a:r>
              <a:rPr lang="en-GB" sz="1800" dirty="0">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US" dirty="0">
                <a:latin typeface="Calibri"/>
                <a:ea typeface="Calibri"/>
                <a:cs typeface="Calibri"/>
                <a:sym typeface="Calibri"/>
              </a:rPr>
              <a:t>Resources are managed to support implementation of mandate and achieve goals across time / space</a:t>
            </a:r>
          </a:p>
        </p:txBody>
      </p:sp>
    </p:spTree>
    <p:extLst>
      <p:ext uri="{BB962C8B-B14F-4D97-AF65-F5344CB8AC3E}">
        <p14:creationId xmlns:p14="http://schemas.microsoft.com/office/powerpoint/2010/main" val="302890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500"/>
                                        <p:tgtEl>
                                          <p:spTgt spid="17"/>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p:tgtEl>
                                          <p:spTgt spid="19"/>
                                        </p:tgtEl>
                                        <p:attrNameLst>
                                          <p:attrName>ppt_y</p:attrName>
                                        </p:attrNameLst>
                                      </p:cBhvr>
                                      <p:tavLst>
                                        <p:tav tm="0">
                                          <p:val>
                                            <p:strVal val="#ppt_y+1"/>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4472940" y="3169746"/>
            <a:ext cx="3407525" cy="518508"/>
          </a:xfrm>
          <a:prstGeom prst="rect">
            <a:avLst/>
          </a:prstGeom>
        </p:spPr>
        <p:txBody>
          <a:bodyPr vert="horz" lIns="0" tIns="0" rIns="0" bIns="0" rtlCol="0" anchor="t" anchorCtr="0">
            <a:normAutofit fontScale="90000"/>
          </a:bodyPr>
          <a:lstStyle/>
          <a:p>
            <a:r>
              <a:rPr lang="en-US" sz="4000" b="1" dirty="0">
                <a:solidFill>
                  <a:schemeClr val="tx2"/>
                </a:solidFill>
                <a:latin typeface="Calibri" panose="020F0502020204030204" pitchFamily="34" charset="0"/>
              </a:rPr>
              <a:t>Responsibility</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Tree>
    <p:extLst>
      <p:ext uri="{BB962C8B-B14F-4D97-AF65-F5344CB8AC3E}">
        <p14:creationId xmlns:p14="http://schemas.microsoft.com/office/powerpoint/2010/main" val="211626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326678-68EF-3EC8-F565-CFFCF2596EFB}"/>
              </a:ext>
            </a:extLst>
          </p:cNvPr>
          <p:cNvSpPr>
            <a:spLocks noGrp="1"/>
          </p:cNvSpPr>
          <p:nvPr>
            <p:ph idx="4294967295"/>
          </p:nvPr>
        </p:nvSpPr>
        <p:spPr>
          <a:xfrm>
            <a:off x="1066800" y="2743200"/>
            <a:ext cx="9499600" cy="3117953"/>
          </a:xfrm>
          <a:prstGeom prst="rect">
            <a:avLst/>
          </a:prstGeom>
        </p:spPr>
        <p:txBody>
          <a:bodyPr vert="horz" lIns="0" tIns="0" rIns="0" bIns="0" rtlCol="0">
            <a:noAutofit/>
          </a:bodyPr>
          <a:lstStyle/>
          <a:p>
            <a:pPr marL="0" indent="0">
              <a:lnSpc>
                <a:spcPts val="2400"/>
              </a:lnSpc>
              <a:spcBef>
                <a:spcPts val="0"/>
              </a:spcBef>
              <a:spcAft>
                <a:spcPts val="1200"/>
              </a:spcAft>
              <a:buNone/>
            </a:pPr>
            <a:endParaRPr lang="en-US" b="1" dirty="0">
              <a:solidFill>
                <a:schemeClr val="tx2"/>
              </a:solidFill>
              <a:latin typeface="Calibri" panose="020F0502020204030204" pitchFamily="34" charset="0"/>
              <a:ea typeface="Lato Light"/>
              <a:cs typeface="Calibri" panose="020F0502020204030204" pitchFamily="34" charset="0"/>
              <a:sym typeface="Lato Light"/>
            </a:endParaRPr>
          </a:p>
          <a:p>
            <a:pPr marL="216000" indent="-216000">
              <a:lnSpc>
                <a:spcPts val="2400"/>
              </a:lnSpc>
              <a:spcBef>
                <a:spcPts val="0"/>
              </a:spcBef>
              <a:spcAft>
                <a:spcPts val="600"/>
              </a:spcAft>
              <a:buClr>
                <a:schemeClr val="tx2"/>
              </a:buClr>
              <a:buFont typeface="Arial" panose="020B0604020202020204" pitchFamily="34" charset="0"/>
              <a:buChar char="•"/>
            </a:pPr>
            <a:r>
              <a:rPr lang="en-US" dirty="0">
                <a:solidFill>
                  <a:srgbClr val="000000"/>
                </a:solidFill>
                <a:latin typeface="Calibri Light" panose="020F0302020204030204" pitchFamily="34" charset="0"/>
                <a:ea typeface="Lato Light"/>
                <a:cs typeface="Calibri Light" panose="020F0302020204030204" pitchFamily="34" charset="0"/>
                <a:sym typeface="Lato Light"/>
              </a:rPr>
              <a:t>The mandate for delivering non-sewered sanitation can be unclear</a:t>
            </a:r>
          </a:p>
          <a:p>
            <a:pPr marL="216000" indent="-216000">
              <a:lnSpc>
                <a:spcPts val="2400"/>
              </a:lnSpc>
              <a:spcBef>
                <a:spcPts val="0"/>
              </a:spcBef>
              <a:spcAft>
                <a:spcPts val="600"/>
              </a:spcAft>
              <a:buClr>
                <a:schemeClr val="tx2"/>
              </a:buClr>
              <a:buFont typeface="Arial" panose="020B0604020202020204" pitchFamily="34" charset="0"/>
              <a:buChar char="•"/>
            </a:pPr>
            <a:r>
              <a:rPr lang="en-US" dirty="0">
                <a:solidFill>
                  <a:srgbClr val="000000"/>
                </a:solidFill>
                <a:latin typeface="Calibri Light" panose="020F0302020204030204" pitchFamily="34" charset="0"/>
                <a:ea typeface="Lato Light"/>
                <a:cs typeface="Calibri Light" panose="020F0302020204030204" pitchFamily="34" charset="0"/>
                <a:sym typeface="Lato Light"/>
              </a:rPr>
              <a:t>However, even where responsibilities are outlined in laws and policies (de jure), this can differ from implementation on the ground (de facto)</a:t>
            </a:r>
          </a:p>
          <a:p>
            <a:pPr marL="216000" indent="-216000">
              <a:lnSpc>
                <a:spcPts val="2400"/>
              </a:lnSpc>
              <a:spcBef>
                <a:spcPts val="0"/>
              </a:spcBef>
              <a:buClr>
                <a:schemeClr val="tx2"/>
              </a:buClr>
              <a:buFont typeface="Arial" panose="020B0604020202020204" pitchFamily="34" charset="0"/>
              <a:buChar char="•"/>
            </a:pPr>
            <a:r>
              <a:rPr lang="en-US" dirty="0">
                <a:solidFill>
                  <a:srgbClr val="000000"/>
                </a:solidFill>
                <a:latin typeface="Calibri Light" panose="020F0302020204030204" pitchFamily="34" charset="0"/>
                <a:ea typeface="Lato Light"/>
                <a:cs typeface="Calibri Light" panose="020F0302020204030204" pitchFamily="34" charset="0"/>
                <a:sym typeface="Lato Light"/>
              </a:rPr>
              <a:t>Responsibilities are not static</a:t>
            </a:r>
          </a:p>
          <a:p>
            <a:pPr marL="0" indent="0">
              <a:lnSpc>
                <a:spcPts val="2400"/>
              </a:lnSpc>
              <a:spcBef>
                <a:spcPts val="0"/>
              </a:spcBef>
              <a:buNone/>
            </a:pPr>
            <a:endParaRPr lang="en-US" sz="1800" dirty="0">
              <a:solidFill>
                <a:srgbClr val="000000"/>
              </a:solidFill>
              <a:latin typeface="Calibri Light" panose="020F0302020204030204" pitchFamily="34" charset="0"/>
              <a:ea typeface="Lato Light"/>
              <a:cs typeface="Calibri Light" panose="020F0302020204030204" pitchFamily="34" charset="0"/>
              <a:sym typeface="Lato Light"/>
            </a:endParaRP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6" name="TextBox 5">
            <a:extLst>
              <a:ext uri="{FF2B5EF4-FFF2-40B4-BE49-F238E27FC236}">
                <a16:creationId xmlns:a16="http://schemas.microsoft.com/office/drawing/2014/main" id="{5A5A905D-4828-A364-8D17-11B8506BA31B}"/>
              </a:ext>
            </a:extLst>
          </p:cNvPr>
          <p:cNvSpPr txBox="1"/>
          <p:nvPr/>
        </p:nvSpPr>
        <p:spPr>
          <a:xfrm>
            <a:off x="723900" y="1468952"/>
            <a:ext cx="10263890" cy="1077218"/>
          </a:xfrm>
          <a:prstGeom prst="rect">
            <a:avLst/>
          </a:prstGeom>
          <a:noFill/>
        </p:spPr>
        <p:txBody>
          <a:bodyPr wrap="square">
            <a:spAutoFit/>
          </a:bodyPr>
          <a:lstStyle/>
          <a:p>
            <a:pPr marL="0" indent="0" algn="ctr">
              <a:spcBef>
                <a:spcPts val="0"/>
              </a:spcBef>
              <a:spcAft>
                <a:spcPts val="1200"/>
              </a:spcAft>
              <a:buNone/>
            </a:pPr>
            <a:r>
              <a:rPr lang="en-US" sz="3200" dirty="0">
                <a:solidFill>
                  <a:schemeClr val="tx2"/>
                </a:solidFill>
                <a:latin typeface="Calibri" panose="020F0502020204030204" pitchFamily="34" charset="0"/>
                <a:ea typeface="Lato Light"/>
                <a:cs typeface="Calibri" panose="020F0502020204030204" pitchFamily="34" charset="0"/>
                <a:sym typeface="Lato Light"/>
              </a:rPr>
              <a:t>Mandates provide </a:t>
            </a:r>
            <a:r>
              <a:rPr lang="en-US" sz="3200" b="1" dirty="0">
                <a:solidFill>
                  <a:schemeClr val="tx2"/>
                </a:solidFill>
                <a:latin typeface="Calibri" panose="020F0502020204030204" pitchFamily="34" charset="0"/>
                <a:ea typeface="Lato Light"/>
                <a:cs typeface="Calibri" panose="020F0502020204030204" pitchFamily="34" charset="0"/>
                <a:sym typeface="Lato Light"/>
              </a:rPr>
              <a:t>clarity on who is responsible for different elements </a:t>
            </a:r>
            <a:r>
              <a:rPr lang="en-US" sz="3200" dirty="0">
                <a:solidFill>
                  <a:schemeClr val="tx2"/>
                </a:solidFill>
                <a:latin typeface="Calibri" panose="020F0502020204030204" pitchFamily="34" charset="0"/>
                <a:ea typeface="Lato Light"/>
                <a:cs typeface="Calibri" panose="020F0502020204030204" pitchFamily="34" charset="0"/>
                <a:sym typeface="Lato Light"/>
              </a:rPr>
              <a:t>of the </a:t>
            </a:r>
            <a:r>
              <a:rPr lang="en-US" sz="3200" b="1" dirty="0">
                <a:solidFill>
                  <a:schemeClr val="tx2"/>
                </a:solidFill>
                <a:latin typeface="Calibri" panose="020F0502020204030204" pitchFamily="34" charset="0"/>
                <a:ea typeface="Lato Light"/>
                <a:cs typeface="Calibri" panose="020F0502020204030204" pitchFamily="34" charset="0"/>
                <a:sym typeface="Lato Light"/>
              </a:rPr>
              <a:t>sanitation service chain</a:t>
            </a:r>
          </a:p>
        </p:txBody>
      </p:sp>
    </p:spTree>
    <p:extLst>
      <p:ext uri="{BB962C8B-B14F-4D97-AF65-F5344CB8AC3E}">
        <p14:creationId xmlns:p14="http://schemas.microsoft.com/office/powerpoint/2010/main" val="386999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13" name="Google Shape;280;p14">
            <a:extLst>
              <a:ext uri="{FF2B5EF4-FFF2-40B4-BE49-F238E27FC236}">
                <a16:creationId xmlns:a16="http://schemas.microsoft.com/office/drawing/2014/main" id="{34245B17-73C4-20F5-0860-B053F79BFE1B}"/>
              </a:ext>
            </a:extLst>
          </p:cNvPr>
          <p:cNvSpPr/>
          <p:nvPr/>
        </p:nvSpPr>
        <p:spPr>
          <a:xfrm>
            <a:off x="3514766" y="1075943"/>
            <a:ext cx="4917989" cy="761888"/>
          </a:xfrm>
          <a:prstGeom prst="rect">
            <a:avLst/>
          </a:prstGeom>
          <a:solidFill>
            <a:srgbClr val="6F2875">
              <a:alpha val="20000"/>
            </a:srgbClr>
          </a:solidFill>
          <a:ln w="12700" cap="flat" cmpd="sng">
            <a:solidFill>
              <a:srgbClr val="6F287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dirty="0">
                <a:solidFill>
                  <a:srgbClr val="002060"/>
                </a:solidFill>
                <a:latin typeface="Calibri" panose="020F0502020204030204" pitchFamily="34" charset="0"/>
                <a:ea typeface="Lato"/>
                <a:cs typeface="Calibri" panose="020F0502020204030204" pitchFamily="34" charset="0"/>
                <a:sym typeface="Lato"/>
              </a:rPr>
              <a:t>National Utility </a:t>
            </a:r>
            <a:r>
              <a:rPr lang="en-GB" dirty="0">
                <a:solidFill>
                  <a:srgbClr val="002060"/>
                </a:solidFill>
                <a:latin typeface="Calibri" panose="020F0502020204030204" pitchFamily="34" charset="0"/>
                <a:ea typeface="Lato"/>
                <a:cs typeface="Calibri" panose="020F0502020204030204" pitchFamily="34" charset="0"/>
                <a:sym typeface="Lato"/>
              </a:rPr>
              <a:t>with</a:t>
            </a:r>
            <a:r>
              <a:rPr lang="en-GB" sz="1800" dirty="0">
                <a:solidFill>
                  <a:srgbClr val="002060"/>
                </a:solidFill>
                <a:latin typeface="Calibri" panose="020F0502020204030204" pitchFamily="34" charset="0"/>
                <a:ea typeface="Lato"/>
                <a:cs typeface="Calibri" panose="020F0502020204030204" pitchFamily="34" charset="0"/>
                <a:sym typeface="Lato"/>
              </a:rPr>
              <a:t> Integrated Mandate</a:t>
            </a:r>
            <a:endParaRPr dirty="0">
              <a:solidFill>
                <a:srgbClr val="002060"/>
              </a:solidFill>
              <a:latin typeface="Calibri" panose="020F0502020204030204" pitchFamily="34" charset="0"/>
              <a:cs typeface="Calibri" panose="020F0502020204030204" pitchFamily="34" charset="0"/>
            </a:endParaRPr>
          </a:p>
        </p:txBody>
      </p:sp>
      <p:sp>
        <p:nvSpPr>
          <p:cNvPr id="14" name="Google Shape;281;p14">
            <a:extLst>
              <a:ext uri="{FF2B5EF4-FFF2-40B4-BE49-F238E27FC236}">
                <a16:creationId xmlns:a16="http://schemas.microsoft.com/office/drawing/2014/main" id="{0073D67C-E3CB-F6D4-1567-D4DEC3D3E85D}"/>
              </a:ext>
            </a:extLst>
          </p:cNvPr>
          <p:cNvSpPr/>
          <p:nvPr/>
        </p:nvSpPr>
        <p:spPr>
          <a:xfrm>
            <a:off x="3514767" y="2165535"/>
            <a:ext cx="4917989" cy="761888"/>
          </a:xfrm>
          <a:prstGeom prst="rect">
            <a:avLst/>
          </a:prstGeom>
          <a:solidFill>
            <a:srgbClr val="6F2875">
              <a:alpha val="40000"/>
            </a:srgbClr>
          </a:solidFill>
          <a:ln w="12700" cap="flat" cmpd="sng">
            <a:solidFill>
              <a:srgbClr val="6F287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dirty="0">
                <a:solidFill>
                  <a:schemeClr val="tx2">
                    <a:lumMod val="75000"/>
                  </a:schemeClr>
                </a:solidFill>
                <a:latin typeface="Calibri" panose="020F0502020204030204" pitchFamily="34" charset="0"/>
                <a:ea typeface="Lato"/>
                <a:cs typeface="Calibri" panose="020F0502020204030204" pitchFamily="34" charset="0"/>
                <a:sym typeface="Lato"/>
              </a:rPr>
              <a:t>Sub-national Utility with Integrated Mandate</a:t>
            </a:r>
            <a:endParaRPr dirty="0">
              <a:solidFill>
                <a:schemeClr val="tx2">
                  <a:lumMod val="75000"/>
                </a:schemeClr>
              </a:solidFill>
              <a:latin typeface="Calibri" panose="020F0502020204030204" pitchFamily="34" charset="0"/>
              <a:cs typeface="Calibri" panose="020F0502020204030204" pitchFamily="34" charset="0"/>
            </a:endParaRPr>
          </a:p>
        </p:txBody>
      </p:sp>
      <p:sp>
        <p:nvSpPr>
          <p:cNvPr id="15" name="Google Shape;282;p14">
            <a:extLst>
              <a:ext uri="{FF2B5EF4-FFF2-40B4-BE49-F238E27FC236}">
                <a16:creationId xmlns:a16="http://schemas.microsoft.com/office/drawing/2014/main" id="{2C70B744-30B0-42BD-12E6-9B1F6192BB65}"/>
              </a:ext>
            </a:extLst>
          </p:cNvPr>
          <p:cNvSpPr/>
          <p:nvPr/>
        </p:nvSpPr>
        <p:spPr>
          <a:xfrm>
            <a:off x="3514768" y="3264044"/>
            <a:ext cx="4917989" cy="761888"/>
          </a:xfrm>
          <a:prstGeom prst="rect">
            <a:avLst/>
          </a:prstGeom>
          <a:solidFill>
            <a:srgbClr val="6F2875">
              <a:alpha val="60000"/>
            </a:srgbClr>
          </a:solidFill>
          <a:ln w="12700" cap="flat" cmpd="sng">
            <a:solidFill>
              <a:srgbClr val="6F287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dirty="0">
                <a:solidFill>
                  <a:schemeClr val="lt1"/>
                </a:solidFill>
                <a:latin typeface="Calibri" panose="020F0502020204030204" pitchFamily="34" charset="0"/>
                <a:ea typeface="Lato"/>
                <a:cs typeface="Calibri" panose="020F0502020204030204" pitchFamily="34" charset="0"/>
                <a:sym typeface="Lato"/>
              </a:rPr>
              <a:t>National Utility &amp; </a:t>
            </a:r>
            <a:br>
              <a:rPr lang="en-GB" sz="1800" dirty="0">
                <a:solidFill>
                  <a:schemeClr val="lt1"/>
                </a:solidFill>
                <a:latin typeface="Calibri" panose="020F0502020204030204" pitchFamily="34" charset="0"/>
                <a:ea typeface="Lato"/>
                <a:cs typeface="Calibri" panose="020F0502020204030204" pitchFamily="34" charset="0"/>
                <a:sym typeface="Lato"/>
              </a:rPr>
            </a:br>
            <a:r>
              <a:rPr lang="en-GB" sz="1800" dirty="0">
                <a:solidFill>
                  <a:schemeClr val="lt1"/>
                </a:solidFill>
                <a:latin typeface="Calibri" panose="020F0502020204030204" pitchFamily="34" charset="0"/>
                <a:ea typeface="Lato"/>
                <a:cs typeface="Calibri" panose="020F0502020204030204" pitchFamily="34" charset="0"/>
                <a:sym typeface="Lato"/>
              </a:rPr>
              <a:t>Local Government with Split Mandate</a:t>
            </a:r>
            <a:endParaRPr dirty="0">
              <a:latin typeface="Calibri" panose="020F0502020204030204" pitchFamily="34" charset="0"/>
              <a:cs typeface="Calibri" panose="020F0502020204030204" pitchFamily="34" charset="0"/>
            </a:endParaRPr>
          </a:p>
        </p:txBody>
      </p:sp>
      <p:sp>
        <p:nvSpPr>
          <p:cNvPr id="16" name="Google Shape;283;p14">
            <a:extLst>
              <a:ext uri="{FF2B5EF4-FFF2-40B4-BE49-F238E27FC236}">
                <a16:creationId xmlns:a16="http://schemas.microsoft.com/office/drawing/2014/main" id="{8045AC3D-C612-4657-9A8C-A4024948C5ED}"/>
              </a:ext>
            </a:extLst>
          </p:cNvPr>
          <p:cNvSpPr/>
          <p:nvPr/>
        </p:nvSpPr>
        <p:spPr>
          <a:xfrm>
            <a:off x="3514769" y="4258555"/>
            <a:ext cx="4917989" cy="761888"/>
          </a:xfrm>
          <a:prstGeom prst="rect">
            <a:avLst/>
          </a:prstGeom>
          <a:solidFill>
            <a:srgbClr val="6F2875">
              <a:alpha val="80000"/>
            </a:srgbClr>
          </a:solidFill>
          <a:ln w="12700" cap="flat" cmpd="sng">
            <a:solidFill>
              <a:srgbClr val="6F287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dirty="0">
                <a:solidFill>
                  <a:schemeClr val="lt1"/>
                </a:solidFill>
                <a:latin typeface="Calibri" panose="020F0502020204030204" pitchFamily="34" charset="0"/>
                <a:ea typeface="Lato"/>
                <a:cs typeface="Calibri" panose="020F0502020204030204" pitchFamily="34" charset="0"/>
                <a:sym typeface="Lato"/>
              </a:rPr>
              <a:t>Sub-national Utility &amp; </a:t>
            </a:r>
            <a:br>
              <a:rPr lang="en-GB" sz="1800" dirty="0">
                <a:solidFill>
                  <a:schemeClr val="lt1"/>
                </a:solidFill>
                <a:latin typeface="Calibri" panose="020F0502020204030204" pitchFamily="34" charset="0"/>
                <a:ea typeface="Lato"/>
                <a:cs typeface="Calibri" panose="020F0502020204030204" pitchFamily="34" charset="0"/>
                <a:sym typeface="Lato"/>
              </a:rPr>
            </a:br>
            <a:r>
              <a:rPr lang="en-GB" sz="1800" dirty="0">
                <a:solidFill>
                  <a:schemeClr val="lt1"/>
                </a:solidFill>
                <a:latin typeface="Calibri" panose="020F0502020204030204" pitchFamily="34" charset="0"/>
                <a:ea typeface="Lato"/>
                <a:cs typeface="Calibri" panose="020F0502020204030204" pitchFamily="34" charset="0"/>
                <a:sym typeface="Lato"/>
              </a:rPr>
              <a:t>Local Government with Integrated Mandate</a:t>
            </a:r>
            <a:endParaRPr dirty="0">
              <a:latin typeface="Calibri" panose="020F0502020204030204" pitchFamily="34" charset="0"/>
              <a:cs typeface="Calibri" panose="020F0502020204030204" pitchFamily="34" charset="0"/>
            </a:endParaRPr>
          </a:p>
        </p:txBody>
      </p:sp>
      <p:sp>
        <p:nvSpPr>
          <p:cNvPr id="17" name="Google Shape;284;p14">
            <a:extLst>
              <a:ext uri="{FF2B5EF4-FFF2-40B4-BE49-F238E27FC236}">
                <a16:creationId xmlns:a16="http://schemas.microsoft.com/office/drawing/2014/main" id="{F73189D5-C42B-E78C-0628-DB37EDE5DABA}"/>
              </a:ext>
            </a:extLst>
          </p:cNvPr>
          <p:cNvSpPr/>
          <p:nvPr/>
        </p:nvSpPr>
        <p:spPr>
          <a:xfrm>
            <a:off x="3514770" y="5308661"/>
            <a:ext cx="4917989" cy="761888"/>
          </a:xfrm>
          <a:prstGeom prst="rect">
            <a:avLst/>
          </a:prstGeom>
          <a:solidFill>
            <a:srgbClr val="6F2875"/>
          </a:solidFill>
          <a:ln w="12700" cap="flat" cmpd="sng">
            <a:solidFill>
              <a:srgbClr val="6F287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dirty="0">
                <a:solidFill>
                  <a:schemeClr val="lt1"/>
                </a:solidFill>
                <a:latin typeface="Calibri" panose="020F0502020204030204" pitchFamily="34" charset="0"/>
                <a:ea typeface="Lato"/>
                <a:cs typeface="Calibri" panose="020F0502020204030204" pitchFamily="34" charset="0"/>
                <a:sym typeface="Lato"/>
              </a:rPr>
              <a:t>Local Government with Integrated Mandate</a:t>
            </a:r>
            <a:endParaRPr dirty="0">
              <a:latin typeface="Calibri" panose="020F0502020204030204" pitchFamily="34" charset="0"/>
              <a:cs typeface="Calibri" panose="020F0502020204030204" pitchFamily="34" charset="0"/>
            </a:endParaRPr>
          </a:p>
        </p:txBody>
      </p:sp>
      <p:sp>
        <p:nvSpPr>
          <p:cNvPr id="18" name="Google Shape;285;p14">
            <a:extLst>
              <a:ext uri="{FF2B5EF4-FFF2-40B4-BE49-F238E27FC236}">
                <a16:creationId xmlns:a16="http://schemas.microsoft.com/office/drawing/2014/main" id="{DB9B4A50-BF7A-BE3B-AA3D-D8BCD31912D9}"/>
              </a:ext>
            </a:extLst>
          </p:cNvPr>
          <p:cNvSpPr txBox="1">
            <a:spLocks/>
          </p:cNvSpPr>
          <p:nvPr/>
        </p:nvSpPr>
        <p:spPr>
          <a:xfrm>
            <a:off x="3374598" y="215023"/>
            <a:ext cx="5058157" cy="872765"/>
          </a:xfrm>
          <a:prstGeom prst="rect">
            <a:avLst/>
          </a:prstGeom>
          <a:noFill/>
          <a:ln>
            <a:noFill/>
          </a:ln>
        </p:spPr>
        <p:txBody>
          <a:bodyPr spcFirstLastPara="1" wrap="square" lIns="91425" tIns="45700" rIns="91425" bIns="45700" anchor="ctr" anchorCtr="0">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gn="ctr">
              <a:lnSpc>
                <a:spcPct val="90000"/>
              </a:lnSpc>
              <a:spcBef>
                <a:spcPts val="0"/>
              </a:spcBef>
              <a:buClr>
                <a:schemeClr val="dk1"/>
              </a:buClr>
              <a:buSzPts val="4000"/>
              <a:buFont typeface="Lato"/>
              <a:buNone/>
            </a:pPr>
            <a:r>
              <a:rPr lang="en-GB" sz="4000" b="1" dirty="0">
                <a:solidFill>
                  <a:srgbClr val="6F2875"/>
                </a:solidFill>
                <a:latin typeface="Calibri" panose="020F0502020204030204" pitchFamily="34" charset="0"/>
                <a:ea typeface="Lato"/>
                <a:cs typeface="Calibri" panose="020F0502020204030204" pitchFamily="34" charset="0"/>
                <a:sym typeface="Lato"/>
              </a:rPr>
              <a:t>Mandate structures</a:t>
            </a:r>
            <a:endParaRPr lang="en-GB" sz="4000" b="1" dirty="0">
              <a:solidFill>
                <a:srgbClr val="6F2875"/>
              </a:solidFill>
            </a:endParaRPr>
          </a:p>
        </p:txBody>
      </p:sp>
    </p:spTree>
    <p:extLst>
      <p:ext uri="{BB962C8B-B14F-4D97-AF65-F5344CB8AC3E}">
        <p14:creationId xmlns:p14="http://schemas.microsoft.com/office/powerpoint/2010/main" val="1590520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grpSp>
        <p:nvGrpSpPr>
          <p:cNvPr id="12" name="Group 11">
            <a:extLst>
              <a:ext uri="{FF2B5EF4-FFF2-40B4-BE49-F238E27FC236}">
                <a16:creationId xmlns:a16="http://schemas.microsoft.com/office/drawing/2014/main" id="{ABA78466-5F8F-2907-CCEC-B7C3190E6660}"/>
              </a:ext>
            </a:extLst>
          </p:cNvPr>
          <p:cNvGrpSpPr/>
          <p:nvPr/>
        </p:nvGrpSpPr>
        <p:grpSpPr>
          <a:xfrm>
            <a:off x="1021577" y="1404589"/>
            <a:ext cx="10148846" cy="2606721"/>
            <a:chOff x="3386546" y="799370"/>
            <a:chExt cx="6003119" cy="1541895"/>
          </a:xfrm>
        </p:grpSpPr>
        <p:pic>
          <p:nvPicPr>
            <p:cNvPr id="2" name="Google Shape;274;p14">
              <a:extLst>
                <a:ext uri="{FF2B5EF4-FFF2-40B4-BE49-F238E27FC236}">
                  <a16:creationId xmlns:a16="http://schemas.microsoft.com/office/drawing/2014/main" id="{CB2236C8-8458-EDBA-A202-FDD8037F0565}"/>
                </a:ext>
              </a:extLst>
            </p:cNvPr>
            <p:cNvPicPr preferRelativeResize="0"/>
            <p:nvPr/>
          </p:nvPicPr>
          <p:blipFill rotWithShape="1">
            <a:blip r:embed="rId3">
              <a:alphaModFix/>
            </a:blip>
            <a:srcRect l="10809" r="10538" b="77966"/>
            <a:stretch/>
          </p:blipFill>
          <p:spPr>
            <a:xfrm>
              <a:off x="3386546" y="799370"/>
              <a:ext cx="5347336" cy="586918"/>
            </a:xfrm>
            <a:prstGeom prst="rect">
              <a:avLst/>
            </a:prstGeom>
            <a:noFill/>
            <a:ln>
              <a:noFill/>
            </a:ln>
          </p:spPr>
        </p:pic>
        <p:pic>
          <p:nvPicPr>
            <p:cNvPr id="3" name="Google Shape;275;p14">
              <a:extLst>
                <a:ext uri="{FF2B5EF4-FFF2-40B4-BE49-F238E27FC236}">
                  <a16:creationId xmlns:a16="http://schemas.microsoft.com/office/drawing/2014/main" id="{07475F66-20BA-8383-919C-85AD8AA874AE}"/>
                </a:ext>
              </a:extLst>
            </p:cNvPr>
            <p:cNvPicPr preferRelativeResize="0"/>
            <p:nvPr/>
          </p:nvPicPr>
          <p:blipFill rotWithShape="1">
            <a:blip r:embed="rId3">
              <a:alphaModFix/>
            </a:blip>
            <a:srcRect l="11487" t="23473" r="1073" b="40762"/>
            <a:stretch/>
          </p:blipFill>
          <p:spPr>
            <a:xfrm>
              <a:off x="3445864" y="1468500"/>
              <a:ext cx="5943801" cy="872765"/>
            </a:xfrm>
            <a:prstGeom prst="rect">
              <a:avLst/>
            </a:prstGeom>
            <a:noFill/>
            <a:ln>
              <a:noFill/>
            </a:ln>
          </p:spPr>
        </p:pic>
      </p:grpSp>
      <p:sp>
        <p:nvSpPr>
          <p:cNvPr id="10" name="Google Shape;285;p14">
            <a:extLst>
              <a:ext uri="{FF2B5EF4-FFF2-40B4-BE49-F238E27FC236}">
                <a16:creationId xmlns:a16="http://schemas.microsoft.com/office/drawing/2014/main" id="{FF481D16-8F5E-6027-C1C4-8779597C3A11}"/>
              </a:ext>
            </a:extLst>
          </p:cNvPr>
          <p:cNvSpPr txBox="1">
            <a:spLocks/>
          </p:cNvSpPr>
          <p:nvPr/>
        </p:nvSpPr>
        <p:spPr>
          <a:xfrm>
            <a:off x="3374598" y="215023"/>
            <a:ext cx="5058157" cy="872765"/>
          </a:xfrm>
          <a:prstGeom prst="rect">
            <a:avLst/>
          </a:prstGeom>
          <a:noFill/>
          <a:ln>
            <a:noFill/>
          </a:ln>
        </p:spPr>
        <p:txBody>
          <a:bodyPr spcFirstLastPara="1" wrap="square" lIns="91425" tIns="45700" rIns="91425" bIns="45700" anchor="ctr" anchorCtr="0">
            <a:normAutofit fontScale="85000" lnSpcReduction="10000"/>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gn="ctr">
              <a:lnSpc>
                <a:spcPct val="90000"/>
              </a:lnSpc>
              <a:spcBef>
                <a:spcPts val="0"/>
              </a:spcBef>
              <a:buClr>
                <a:schemeClr val="dk1"/>
              </a:buClr>
              <a:buSzPts val="4000"/>
              <a:buFont typeface="Lato"/>
              <a:buNone/>
            </a:pPr>
            <a:r>
              <a:rPr lang="en-GB" sz="4000" b="1" dirty="0">
                <a:solidFill>
                  <a:srgbClr val="6F2875"/>
                </a:solidFill>
                <a:latin typeface="Calibri" panose="020F0502020204030204" pitchFamily="34" charset="0"/>
                <a:ea typeface="Lato"/>
                <a:cs typeface="Calibri" panose="020F0502020204030204" pitchFamily="34" charset="0"/>
                <a:sym typeface="Lato"/>
              </a:rPr>
              <a:t>Mandate structure: Senegal</a:t>
            </a:r>
            <a:endParaRPr lang="en-GB" sz="4000" b="1" dirty="0">
              <a:solidFill>
                <a:srgbClr val="6F2875"/>
              </a:solidFill>
            </a:endParaRPr>
          </a:p>
        </p:txBody>
      </p:sp>
    </p:spTree>
    <p:extLst>
      <p:ext uri="{BB962C8B-B14F-4D97-AF65-F5344CB8AC3E}">
        <p14:creationId xmlns:p14="http://schemas.microsoft.com/office/powerpoint/2010/main" val="15146842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grpSp>
        <p:nvGrpSpPr>
          <p:cNvPr id="12" name="Group 11">
            <a:extLst>
              <a:ext uri="{FF2B5EF4-FFF2-40B4-BE49-F238E27FC236}">
                <a16:creationId xmlns:a16="http://schemas.microsoft.com/office/drawing/2014/main" id="{ABA78466-5F8F-2907-CCEC-B7C3190E6660}"/>
              </a:ext>
            </a:extLst>
          </p:cNvPr>
          <p:cNvGrpSpPr/>
          <p:nvPr/>
        </p:nvGrpSpPr>
        <p:grpSpPr>
          <a:xfrm>
            <a:off x="1031240" y="1360742"/>
            <a:ext cx="10173404" cy="2651699"/>
            <a:chOff x="3387624" y="1858807"/>
            <a:chExt cx="6060279" cy="1579612"/>
          </a:xfrm>
        </p:grpSpPr>
        <p:pic>
          <p:nvPicPr>
            <p:cNvPr id="2" name="Google Shape;274;p14">
              <a:extLst>
                <a:ext uri="{FF2B5EF4-FFF2-40B4-BE49-F238E27FC236}">
                  <a16:creationId xmlns:a16="http://schemas.microsoft.com/office/drawing/2014/main" id="{CB2236C8-8458-EDBA-A202-FDD8037F0565}"/>
                </a:ext>
              </a:extLst>
            </p:cNvPr>
            <p:cNvPicPr preferRelativeResize="0"/>
            <p:nvPr/>
          </p:nvPicPr>
          <p:blipFill rotWithShape="1">
            <a:blip r:embed="rId3">
              <a:alphaModFix/>
            </a:blip>
            <a:srcRect l="10809" r="10538" b="77966"/>
            <a:stretch/>
          </p:blipFill>
          <p:spPr>
            <a:xfrm>
              <a:off x="3407932" y="1858807"/>
              <a:ext cx="5347336" cy="586918"/>
            </a:xfrm>
            <a:prstGeom prst="rect">
              <a:avLst/>
            </a:prstGeom>
            <a:noFill/>
            <a:ln>
              <a:noFill/>
            </a:ln>
          </p:spPr>
        </p:pic>
        <p:pic>
          <p:nvPicPr>
            <p:cNvPr id="5" name="Google Shape;276;p14">
              <a:extLst>
                <a:ext uri="{FF2B5EF4-FFF2-40B4-BE49-F238E27FC236}">
                  <a16:creationId xmlns:a16="http://schemas.microsoft.com/office/drawing/2014/main" id="{6EEDFC1A-B77C-BD75-AB60-AEB79FCB4472}"/>
                </a:ext>
              </a:extLst>
            </p:cNvPr>
            <p:cNvPicPr preferRelativeResize="0"/>
            <p:nvPr/>
          </p:nvPicPr>
          <p:blipFill rotWithShape="1">
            <a:blip r:embed="rId4">
              <a:alphaModFix/>
            </a:blip>
            <a:srcRect l="10991" r="222" b="49412"/>
            <a:stretch/>
          </p:blipFill>
          <p:spPr>
            <a:xfrm>
              <a:off x="3387624" y="2423477"/>
              <a:ext cx="6060279" cy="1014942"/>
            </a:xfrm>
            <a:prstGeom prst="rect">
              <a:avLst/>
            </a:prstGeom>
            <a:noFill/>
            <a:ln>
              <a:noFill/>
            </a:ln>
          </p:spPr>
        </p:pic>
      </p:grpSp>
      <p:sp>
        <p:nvSpPr>
          <p:cNvPr id="10" name="Google Shape;285;p14">
            <a:extLst>
              <a:ext uri="{FF2B5EF4-FFF2-40B4-BE49-F238E27FC236}">
                <a16:creationId xmlns:a16="http://schemas.microsoft.com/office/drawing/2014/main" id="{FF481D16-8F5E-6027-C1C4-8779597C3A11}"/>
              </a:ext>
            </a:extLst>
          </p:cNvPr>
          <p:cNvSpPr txBox="1">
            <a:spLocks/>
          </p:cNvSpPr>
          <p:nvPr/>
        </p:nvSpPr>
        <p:spPr>
          <a:xfrm>
            <a:off x="3023782" y="187182"/>
            <a:ext cx="6188319" cy="872765"/>
          </a:xfrm>
          <a:prstGeom prst="rect">
            <a:avLst/>
          </a:prstGeom>
          <a:noFill/>
          <a:ln>
            <a:noFill/>
          </a:ln>
        </p:spPr>
        <p:txBody>
          <a:bodyPr spcFirstLastPara="1" wrap="square" lIns="91425" tIns="45700" rIns="91425" bIns="45700" anchor="ctr" anchorCtr="0">
            <a:normAutofit fontScale="85000" lnSpcReduction="10000"/>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gn="ctr">
              <a:lnSpc>
                <a:spcPct val="90000"/>
              </a:lnSpc>
              <a:spcBef>
                <a:spcPts val="0"/>
              </a:spcBef>
              <a:buClr>
                <a:schemeClr val="dk1"/>
              </a:buClr>
              <a:buSzPts val="4000"/>
              <a:buFont typeface="Lato"/>
              <a:buNone/>
            </a:pPr>
            <a:r>
              <a:rPr lang="en-GB" sz="4000" b="1" dirty="0">
                <a:solidFill>
                  <a:srgbClr val="6F2875"/>
                </a:solidFill>
                <a:latin typeface="Calibri" panose="020F0502020204030204" pitchFamily="34" charset="0"/>
                <a:ea typeface="Lato"/>
                <a:cs typeface="Calibri" panose="020F0502020204030204" pitchFamily="34" charset="0"/>
                <a:sym typeface="Lato"/>
              </a:rPr>
              <a:t>Mandate structure: Dar Es Salaam</a:t>
            </a:r>
            <a:endParaRPr lang="en-GB" sz="4000" b="1" dirty="0">
              <a:solidFill>
                <a:srgbClr val="6F2875"/>
              </a:solidFill>
            </a:endParaRPr>
          </a:p>
        </p:txBody>
      </p:sp>
    </p:spTree>
    <p:extLst>
      <p:ext uri="{BB962C8B-B14F-4D97-AF65-F5344CB8AC3E}">
        <p14:creationId xmlns:p14="http://schemas.microsoft.com/office/powerpoint/2010/main" val="30356068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grpSp>
        <p:nvGrpSpPr>
          <p:cNvPr id="12" name="Group 11">
            <a:extLst>
              <a:ext uri="{FF2B5EF4-FFF2-40B4-BE49-F238E27FC236}">
                <a16:creationId xmlns:a16="http://schemas.microsoft.com/office/drawing/2014/main" id="{ABA78466-5F8F-2907-CCEC-B7C3190E6660}"/>
              </a:ext>
            </a:extLst>
          </p:cNvPr>
          <p:cNvGrpSpPr/>
          <p:nvPr/>
        </p:nvGrpSpPr>
        <p:grpSpPr>
          <a:xfrm>
            <a:off x="957500" y="1356139"/>
            <a:ext cx="10331591" cy="2774528"/>
            <a:chOff x="3324670" y="799370"/>
            <a:chExt cx="6175072" cy="1658303"/>
          </a:xfrm>
        </p:grpSpPr>
        <p:pic>
          <p:nvPicPr>
            <p:cNvPr id="2" name="Google Shape;274;p14">
              <a:extLst>
                <a:ext uri="{FF2B5EF4-FFF2-40B4-BE49-F238E27FC236}">
                  <a16:creationId xmlns:a16="http://schemas.microsoft.com/office/drawing/2014/main" id="{CB2236C8-8458-EDBA-A202-FDD8037F0565}"/>
                </a:ext>
              </a:extLst>
            </p:cNvPr>
            <p:cNvPicPr preferRelativeResize="0"/>
            <p:nvPr/>
          </p:nvPicPr>
          <p:blipFill rotWithShape="1">
            <a:blip r:embed="rId3">
              <a:alphaModFix/>
            </a:blip>
            <a:srcRect l="10809" r="10538" b="77966"/>
            <a:stretch/>
          </p:blipFill>
          <p:spPr>
            <a:xfrm>
              <a:off x="3324670" y="799370"/>
              <a:ext cx="5409212" cy="586918"/>
            </a:xfrm>
            <a:prstGeom prst="rect">
              <a:avLst/>
            </a:prstGeom>
            <a:noFill/>
            <a:ln>
              <a:noFill/>
            </a:ln>
          </p:spPr>
        </p:pic>
        <p:pic>
          <p:nvPicPr>
            <p:cNvPr id="6" name="Google Shape;277;p14">
              <a:extLst>
                <a:ext uri="{FF2B5EF4-FFF2-40B4-BE49-F238E27FC236}">
                  <a16:creationId xmlns:a16="http://schemas.microsoft.com/office/drawing/2014/main" id="{B5E1CB27-4FC1-2891-D37D-C32B2BF3C84A}"/>
                </a:ext>
              </a:extLst>
            </p:cNvPr>
            <p:cNvPicPr preferRelativeResize="0"/>
            <p:nvPr/>
          </p:nvPicPr>
          <p:blipFill rotWithShape="1">
            <a:blip r:embed="rId4">
              <a:alphaModFix/>
            </a:blip>
            <a:srcRect l="10414" r="1785" b="47872"/>
            <a:stretch/>
          </p:blipFill>
          <p:spPr>
            <a:xfrm>
              <a:off x="3324670" y="1401777"/>
              <a:ext cx="6175072" cy="1055896"/>
            </a:xfrm>
            <a:prstGeom prst="rect">
              <a:avLst/>
            </a:prstGeom>
            <a:noFill/>
            <a:ln>
              <a:noFill/>
            </a:ln>
          </p:spPr>
        </p:pic>
      </p:grpSp>
      <p:sp>
        <p:nvSpPr>
          <p:cNvPr id="10" name="Google Shape;285;p14">
            <a:extLst>
              <a:ext uri="{FF2B5EF4-FFF2-40B4-BE49-F238E27FC236}">
                <a16:creationId xmlns:a16="http://schemas.microsoft.com/office/drawing/2014/main" id="{FF481D16-8F5E-6027-C1C4-8779597C3A11}"/>
              </a:ext>
            </a:extLst>
          </p:cNvPr>
          <p:cNvSpPr txBox="1">
            <a:spLocks/>
          </p:cNvSpPr>
          <p:nvPr/>
        </p:nvSpPr>
        <p:spPr>
          <a:xfrm>
            <a:off x="3374598" y="215023"/>
            <a:ext cx="5058157" cy="872765"/>
          </a:xfrm>
          <a:prstGeom prst="rect">
            <a:avLst/>
          </a:prstGeom>
          <a:noFill/>
          <a:ln>
            <a:noFill/>
          </a:ln>
        </p:spPr>
        <p:txBody>
          <a:bodyPr spcFirstLastPara="1" wrap="square" lIns="91425" tIns="45700" rIns="91425" bIns="45700" anchor="ctr" anchorCtr="0">
            <a:normAutofit fontScale="85000" lnSpcReduction="10000"/>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gn="ctr">
              <a:lnSpc>
                <a:spcPct val="90000"/>
              </a:lnSpc>
              <a:spcBef>
                <a:spcPts val="0"/>
              </a:spcBef>
              <a:buClr>
                <a:schemeClr val="dk1"/>
              </a:buClr>
              <a:buSzPts val="4000"/>
              <a:buFont typeface="Lato"/>
              <a:buNone/>
            </a:pPr>
            <a:r>
              <a:rPr lang="en-GB" sz="4000" b="1" dirty="0">
                <a:solidFill>
                  <a:srgbClr val="6F2875"/>
                </a:solidFill>
                <a:latin typeface="Calibri" panose="020F0502020204030204" pitchFamily="34" charset="0"/>
                <a:ea typeface="Lato"/>
                <a:cs typeface="Calibri" panose="020F0502020204030204" pitchFamily="34" charset="0"/>
                <a:sym typeface="Lato"/>
              </a:rPr>
              <a:t>Mandate structure: Kampala</a:t>
            </a:r>
            <a:endParaRPr lang="en-GB" sz="4000" b="1" dirty="0">
              <a:solidFill>
                <a:srgbClr val="6F2875"/>
              </a:solidFill>
            </a:endParaRPr>
          </a:p>
        </p:txBody>
      </p:sp>
    </p:spTree>
    <p:extLst>
      <p:ext uri="{BB962C8B-B14F-4D97-AF65-F5344CB8AC3E}">
        <p14:creationId xmlns:p14="http://schemas.microsoft.com/office/powerpoint/2010/main" val="33367947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grpSp>
        <p:nvGrpSpPr>
          <p:cNvPr id="12" name="Group 11">
            <a:extLst>
              <a:ext uri="{FF2B5EF4-FFF2-40B4-BE49-F238E27FC236}">
                <a16:creationId xmlns:a16="http://schemas.microsoft.com/office/drawing/2014/main" id="{ABA78466-5F8F-2907-CCEC-B7C3190E6660}"/>
              </a:ext>
            </a:extLst>
          </p:cNvPr>
          <p:cNvGrpSpPr/>
          <p:nvPr/>
        </p:nvGrpSpPr>
        <p:grpSpPr>
          <a:xfrm>
            <a:off x="1252947" y="1360342"/>
            <a:ext cx="10094501" cy="2643622"/>
            <a:chOff x="3386546" y="799370"/>
            <a:chExt cx="6175073" cy="1617173"/>
          </a:xfrm>
        </p:grpSpPr>
        <p:pic>
          <p:nvPicPr>
            <p:cNvPr id="2" name="Google Shape;274;p14">
              <a:extLst>
                <a:ext uri="{FF2B5EF4-FFF2-40B4-BE49-F238E27FC236}">
                  <a16:creationId xmlns:a16="http://schemas.microsoft.com/office/drawing/2014/main" id="{CB2236C8-8458-EDBA-A202-FDD8037F0565}"/>
                </a:ext>
              </a:extLst>
            </p:cNvPr>
            <p:cNvPicPr preferRelativeResize="0"/>
            <p:nvPr/>
          </p:nvPicPr>
          <p:blipFill rotWithShape="1">
            <a:blip r:embed="rId3">
              <a:alphaModFix/>
            </a:blip>
            <a:srcRect l="10809" r="10538" b="77966"/>
            <a:stretch/>
          </p:blipFill>
          <p:spPr>
            <a:xfrm>
              <a:off x="3386546" y="799370"/>
              <a:ext cx="5347336" cy="586918"/>
            </a:xfrm>
            <a:prstGeom prst="rect">
              <a:avLst/>
            </a:prstGeom>
            <a:noFill/>
            <a:ln>
              <a:noFill/>
            </a:ln>
          </p:spPr>
        </p:pic>
        <p:pic>
          <p:nvPicPr>
            <p:cNvPr id="8" name="Google Shape;278;p14">
              <a:extLst>
                <a:ext uri="{FF2B5EF4-FFF2-40B4-BE49-F238E27FC236}">
                  <a16:creationId xmlns:a16="http://schemas.microsoft.com/office/drawing/2014/main" id="{C8D6E361-53E1-5AB5-03C4-40E1A3914A18}"/>
                </a:ext>
              </a:extLst>
            </p:cNvPr>
            <p:cNvPicPr preferRelativeResize="0"/>
            <p:nvPr/>
          </p:nvPicPr>
          <p:blipFill rotWithShape="1">
            <a:blip r:embed="rId4">
              <a:alphaModFix/>
            </a:blip>
            <a:srcRect l="11321" r="722" b="50975"/>
            <a:stretch/>
          </p:blipFill>
          <p:spPr>
            <a:xfrm>
              <a:off x="3386546" y="1386288"/>
              <a:ext cx="6175073" cy="1030255"/>
            </a:xfrm>
            <a:prstGeom prst="rect">
              <a:avLst/>
            </a:prstGeom>
            <a:noFill/>
            <a:ln>
              <a:noFill/>
            </a:ln>
          </p:spPr>
        </p:pic>
      </p:grpSp>
      <p:sp>
        <p:nvSpPr>
          <p:cNvPr id="10" name="Google Shape;285;p14">
            <a:extLst>
              <a:ext uri="{FF2B5EF4-FFF2-40B4-BE49-F238E27FC236}">
                <a16:creationId xmlns:a16="http://schemas.microsoft.com/office/drawing/2014/main" id="{FF481D16-8F5E-6027-C1C4-8779597C3A11}"/>
              </a:ext>
            </a:extLst>
          </p:cNvPr>
          <p:cNvSpPr txBox="1">
            <a:spLocks/>
          </p:cNvSpPr>
          <p:nvPr/>
        </p:nvSpPr>
        <p:spPr>
          <a:xfrm>
            <a:off x="3374598" y="215023"/>
            <a:ext cx="5852529" cy="872765"/>
          </a:xfrm>
          <a:prstGeom prst="rect">
            <a:avLst/>
          </a:prstGeom>
          <a:noFill/>
          <a:ln>
            <a:noFill/>
          </a:ln>
        </p:spPr>
        <p:txBody>
          <a:bodyPr spcFirstLastPara="1" wrap="square" lIns="91425" tIns="45700" rIns="91425" bIns="45700" anchor="ctr" anchorCtr="0">
            <a:normAutofit fontScale="85000" lnSpcReduction="10000"/>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gn="ctr">
              <a:lnSpc>
                <a:spcPct val="90000"/>
              </a:lnSpc>
              <a:spcBef>
                <a:spcPts val="0"/>
              </a:spcBef>
              <a:buClr>
                <a:schemeClr val="dk1"/>
              </a:buClr>
              <a:buSzPts val="4000"/>
              <a:buFont typeface="Lato"/>
              <a:buNone/>
            </a:pPr>
            <a:r>
              <a:rPr lang="en-GB" sz="4000" b="1" dirty="0">
                <a:solidFill>
                  <a:srgbClr val="6F2875"/>
                </a:solidFill>
                <a:latin typeface="Calibri" panose="020F0502020204030204" pitchFamily="34" charset="0"/>
                <a:ea typeface="Lato"/>
                <a:cs typeface="Calibri" panose="020F0502020204030204" pitchFamily="34" charset="0"/>
                <a:sym typeface="Lato"/>
              </a:rPr>
              <a:t>Mandate structure: Dhaka North</a:t>
            </a:r>
            <a:endParaRPr lang="en-GB" sz="4000" b="1" dirty="0">
              <a:solidFill>
                <a:srgbClr val="6F2875"/>
              </a:solidFill>
            </a:endParaRPr>
          </a:p>
        </p:txBody>
      </p:sp>
    </p:spTree>
    <p:extLst>
      <p:ext uri="{BB962C8B-B14F-4D97-AF65-F5344CB8AC3E}">
        <p14:creationId xmlns:p14="http://schemas.microsoft.com/office/powerpoint/2010/main" val="11830781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grpSp>
        <p:nvGrpSpPr>
          <p:cNvPr id="12" name="Group 11">
            <a:extLst>
              <a:ext uri="{FF2B5EF4-FFF2-40B4-BE49-F238E27FC236}">
                <a16:creationId xmlns:a16="http://schemas.microsoft.com/office/drawing/2014/main" id="{ABA78466-5F8F-2907-CCEC-B7C3190E6660}"/>
              </a:ext>
            </a:extLst>
          </p:cNvPr>
          <p:cNvGrpSpPr/>
          <p:nvPr/>
        </p:nvGrpSpPr>
        <p:grpSpPr>
          <a:xfrm>
            <a:off x="1195455" y="1286718"/>
            <a:ext cx="10272645" cy="2712893"/>
            <a:chOff x="3386546" y="799370"/>
            <a:chExt cx="6273928" cy="1656875"/>
          </a:xfrm>
        </p:grpSpPr>
        <p:pic>
          <p:nvPicPr>
            <p:cNvPr id="2" name="Google Shape;274;p14">
              <a:extLst>
                <a:ext uri="{FF2B5EF4-FFF2-40B4-BE49-F238E27FC236}">
                  <a16:creationId xmlns:a16="http://schemas.microsoft.com/office/drawing/2014/main" id="{CB2236C8-8458-EDBA-A202-FDD8037F0565}"/>
                </a:ext>
              </a:extLst>
            </p:cNvPr>
            <p:cNvPicPr preferRelativeResize="0"/>
            <p:nvPr/>
          </p:nvPicPr>
          <p:blipFill rotWithShape="1">
            <a:blip r:embed="rId3">
              <a:alphaModFix/>
            </a:blip>
            <a:srcRect l="10809" r="10538" b="77966"/>
            <a:stretch/>
          </p:blipFill>
          <p:spPr>
            <a:xfrm>
              <a:off x="3386546" y="799370"/>
              <a:ext cx="5347336" cy="586918"/>
            </a:xfrm>
            <a:prstGeom prst="rect">
              <a:avLst/>
            </a:prstGeom>
            <a:noFill/>
            <a:ln>
              <a:noFill/>
            </a:ln>
          </p:spPr>
        </p:pic>
        <p:pic>
          <p:nvPicPr>
            <p:cNvPr id="9" name="Google Shape;279;p14">
              <a:extLst>
                <a:ext uri="{FF2B5EF4-FFF2-40B4-BE49-F238E27FC236}">
                  <a16:creationId xmlns:a16="http://schemas.microsoft.com/office/drawing/2014/main" id="{575ED15D-9CE7-5040-D9B1-F0CD9929CB2D}"/>
                </a:ext>
              </a:extLst>
            </p:cNvPr>
            <p:cNvPicPr preferRelativeResize="0"/>
            <p:nvPr/>
          </p:nvPicPr>
          <p:blipFill rotWithShape="1">
            <a:blip r:embed="rId4">
              <a:alphaModFix/>
            </a:blip>
            <a:srcRect l="10533" t="50892" r="1013"/>
            <a:stretch/>
          </p:blipFill>
          <p:spPr>
            <a:xfrm>
              <a:off x="3386546" y="1386288"/>
              <a:ext cx="6273928" cy="1069957"/>
            </a:xfrm>
            <a:prstGeom prst="rect">
              <a:avLst/>
            </a:prstGeom>
            <a:noFill/>
            <a:ln>
              <a:noFill/>
            </a:ln>
          </p:spPr>
        </p:pic>
      </p:grpSp>
      <p:sp>
        <p:nvSpPr>
          <p:cNvPr id="10" name="Google Shape;285;p14">
            <a:extLst>
              <a:ext uri="{FF2B5EF4-FFF2-40B4-BE49-F238E27FC236}">
                <a16:creationId xmlns:a16="http://schemas.microsoft.com/office/drawing/2014/main" id="{FF481D16-8F5E-6027-C1C4-8779597C3A11}"/>
              </a:ext>
            </a:extLst>
          </p:cNvPr>
          <p:cNvSpPr txBox="1">
            <a:spLocks/>
          </p:cNvSpPr>
          <p:nvPr/>
        </p:nvSpPr>
        <p:spPr>
          <a:xfrm>
            <a:off x="3374598" y="215023"/>
            <a:ext cx="5058157" cy="872765"/>
          </a:xfrm>
          <a:prstGeom prst="rect">
            <a:avLst/>
          </a:prstGeom>
          <a:noFill/>
          <a:ln>
            <a:noFill/>
          </a:ln>
        </p:spPr>
        <p:txBody>
          <a:bodyPr spcFirstLastPara="1" wrap="square" lIns="91425" tIns="45700" rIns="91425" bIns="45700" anchor="ctr" anchorCtr="0">
            <a:normAutofit fontScale="85000" lnSpcReduction="10000"/>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gn="ctr">
              <a:lnSpc>
                <a:spcPct val="90000"/>
              </a:lnSpc>
              <a:spcBef>
                <a:spcPts val="0"/>
              </a:spcBef>
              <a:buClr>
                <a:schemeClr val="dk1"/>
              </a:buClr>
              <a:buSzPts val="4000"/>
              <a:buFont typeface="Lato"/>
              <a:buNone/>
            </a:pPr>
            <a:r>
              <a:rPr lang="en-GB" sz="4000" b="1" dirty="0">
                <a:solidFill>
                  <a:srgbClr val="6F2875"/>
                </a:solidFill>
                <a:latin typeface="Calibri" panose="020F0502020204030204" pitchFamily="34" charset="0"/>
                <a:ea typeface="Lato"/>
                <a:cs typeface="Calibri" panose="020F0502020204030204" pitchFamily="34" charset="0"/>
                <a:sym typeface="Lato"/>
              </a:rPr>
              <a:t>Mandate structure: Maputo</a:t>
            </a:r>
            <a:endParaRPr lang="en-GB" sz="4000" b="1" dirty="0">
              <a:solidFill>
                <a:srgbClr val="6F2875"/>
              </a:solidFill>
            </a:endParaRPr>
          </a:p>
        </p:txBody>
      </p:sp>
    </p:spTree>
    <p:extLst>
      <p:ext uri="{BB962C8B-B14F-4D97-AF65-F5344CB8AC3E}">
        <p14:creationId xmlns:p14="http://schemas.microsoft.com/office/powerpoint/2010/main" val="24059297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900" y="368053"/>
            <a:ext cx="7719060" cy="518508"/>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Clear responsibilities are the foundation for CWIS</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5" name="Google Shape;284;p14">
            <a:extLst>
              <a:ext uri="{FF2B5EF4-FFF2-40B4-BE49-F238E27FC236}">
                <a16:creationId xmlns:a16="http://schemas.microsoft.com/office/drawing/2014/main" id="{898804E3-7E19-C48D-571E-3AA14E0D947C}"/>
              </a:ext>
            </a:extLst>
          </p:cNvPr>
          <p:cNvSpPr/>
          <p:nvPr/>
        </p:nvSpPr>
        <p:spPr>
          <a:xfrm>
            <a:off x="2177169" y="1293253"/>
            <a:ext cx="3823251" cy="761888"/>
          </a:xfrm>
          <a:prstGeom prst="rect">
            <a:avLst/>
          </a:prstGeom>
          <a:solidFill>
            <a:srgbClr val="6F2875"/>
          </a:solidFill>
          <a:ln w="12700" cap="flat" cmpd="sng">
            <a:solidFill>
              <a:srgbClr val="6F287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dirty="0">
                <a:solidFill>
                  <a:schemeClr val="lt1"/>
                </a:solidFill>
                <a:latin typeface="Calibri" panose="020F0502020204030204" pitchFamily="34" charset="0"/>
                <a:ea typeface="Lato"/>
                <a:cs typeface="Calibri" panose="020F0502020204030204" pitchFamily="34" charset="0"/>
                <a:sym typeface="Lato"/>
              </a:rPr>
              <a:t>Mandate design:</a:t>
            </a:r>
          </a:p>
        </p:txBody>
      </p:sp>
      <p:sp>
        <p:nvSpPr>
          <p:cNvPr id="9" name="Google Shape;284;p14">
            <a:extLst>
              <a:ext uri="{FF2B5EF4-FFF2-40B4-BE49-F238E27FC236}">
                <a16:creationId xmlns:a16="http://schemas.microsoft.com/office/drawing/2014/main" id="{A567C80C-FCBD-5246-2CB8-DB23BE3810E7}"/>
              </a:ext>
            </a:extLst>
          </p:cNvPr>
          <p:cNvSpPr/>
          <p:nvPr/>
        </p:nvSpPr>
        <p:spPr>
          <a:xfrm>
            <a:off x="2177169" y="2055141"/>
            <a:ext cx="3823251" cy="4025619"/>
          </a:xfrm>
          <a:prstGeom prst="rect">
            <a:avLst/>
          </a:prstGeom>
          <a:solidFill>
            <a:srgbClr val="6F2875">
              <a:alpha val="20000"/>
            </a:srgbClr>
          </a:solidFill>
          <a:ln w="12700" cap="flat" cmpd="sng">
            <a:solidFill>
              <a:srgbClr val="6F2875"/>
            </a:solidFill>
            <a:prstDash val="solid"/>
            <a:miter lim="800000"/>
            <a:headEnd type="none" w="sm" len="sm"/>
            <a:tailEnd type="none" w="sm" len="sm"/>
          </a:ln>
        </p:spPr>
        <p:txBody>
          <a:bodyPr spcFirstLastPara="1" wrap="square" lIns="91425" tIns="45700" rIns="91425" bIns="45700" anchor="t" anchorCtr="0">
            <a:noAutofit/>
          </a:bodyPr>
          <a:lstStyle/>
          <a:p>
            <a:pPr marL="285750" lvl="0" indent="-285750" algn="l" rtl="0">
              <a:lnSpc>
                <a:spcPts val="2200"/>
              </a:lnSpc>
              <a:spcBef>
                <a:spcPts val="1000"/>
              </a:spcBef>
              <a:spcAft>
                <a:spcPts val="0"/>
              </a:spcAft>
              <a:buClr>
                <a:schemeClr val="dk1"/>
              </a:buClr>
              <a:buSzPts val="1800"/>
              <a:buFont typeface="Wingdings" panose="05000000000000000000" pitchFamily="2" charset="2"/>
              <a:buChar char="Ø"/>
            </a:pPr>
            <a:r>
              <a:rPr lang="en-US" dirty="0">
                <a:latin typeface="+mj-lt"/>
                <a:ea typeface="Lato"/>
                <a:cs typeface="Calibri" panose="020F0502020204030204" pitchFamily="34" charset="0"/>
                <a:sym typeface="Lato"/>
              </a:rPr>
              <a:t>Mandates must provide clarity on who is </a:t>
            </a:r>
            <a:r>
              <a:rPr lang="en-US" b="1" dirty="0">
                <a:latin typeface="+mj-lt"/>
                <a:ea typeface="Lato"/>
                <a:cs typeface="Calibri" panose="020F0502020204030204" pitchFamily="34" charset="0"/>
                <a:sym typeface="Lato"/>
              </a:rPr>
              <a:t>responsible for different elements </a:t>
            </a:r>
            <a:r>
              <a:rPr lang="en-US" dirty="0">
                <a:latin typeface="+mj-lt"/>
                <a:ea typeface="Lato"/>
                <a:cs typeface="Calibri" panose="020F0502020204030204" pitchFamily="34" charset="0"/>
                <a:sym typeface="Lato"/>
              </a:rPr>
              <a:t>of the sanitation service chain</a:t>
            </a:r>
            <a:endParaRPr lang="en-US" dirty="0">
              <a:latin typeface="+mj-lt"/>
            </a:endParaRPr>
          </a:p>
          <a:p>
            <a:pPr marL="285750" lvl="0" indent="-285750" algn="l" rtl="0">
              <a:lnSpc>
                <a:spcPts val="2200"/>
              </a:lnSpc>
              <a:spcBef>
                <a:spcPts val="1000"/>
              </a:spcBef>
              <a:spcAft>
                <a:spcPts val="0"/>
              </a:spcAft>
              <a:buClr>
                <a:schemeClr val="dk1"/>
              </a:buClr>
              <a:buSzPts val="1800"/>
              <a:buFont typeface="Wingdings" panose="05000000000000000000" pitchFamily="2" charset="2"/>
              <a:buChar char="Ø"/>
            </a:pPr>
            <a:r>
              <a:rPr lang="en-US" dirty="0">
                <a:latin typeface="+mj-lt"/>
                <a:ea typeface="Lato"/>
                <a:cs typeface="Calibri" panose="020F0502020204030204" pitchFamily="34" charset="0"/>
                <a:sym typeface="Lato"/>
              </a:rPr>
              <a:t>Actual </a:t>
            </a:r>
            <a:r>
              <a:rPr lang="en-US" b="1" dirty="0">
                <a:latin typeface="+mj-lt"/>
                <a:ea typeface="Lato"/>
                <a:cs typeface="Calibri" panose="020F0502020204030204" pitchFamily="34" charset="0"/>
                <a:sym typeface="Lato"/>
              </a:rPr>
              <a:t>practice should respond to legal mandates </a:t>
            </a:r>
          </a:p>
          <a:p>
            <a:pPr marL="285750" lvl="0" indent="-285750" algn="l" rtl="0">
              <a:lnSpc>
                <a:spcPts val="2200"/>
              </a:lnSpc>
              <a:spcBef>
                <a:spcPts val="1000"/>
              </a:spcBef>
              <a:spcAft>
                <a:spcPts val="0"/>
              </a:spcAft>
              <a:buClr>
                <a:schemeClr val="dk1"/>
              </a:buClr>
              <a:buSzPts val="1800"/>
              <a:buFont typeface="Wingdings" panose="05000000000000000000" pitchFamily="2" charset="2"/>
              <a:buChar char="Ø"/>
            </a:pPr>
            <a:r>
              <a:rPr lang="en-US" dirty="0">
                <a:latin typeface="+mj-lt"/>
                <a:ea typeface="Lato"/>
                <a:cs typeface="Calibri" panose="020F0502020204030204" pitchFamily="34" charset="0"/>
                <a:sym typeface="Lato"/>
              </a:rPr>
              <a:t>Responsibilities for </a:t>
            </a:r>
            <a:r>
              <a:rPr lang="en-US" b="1" dirty="0">
                <a:latin typeface="+mj-lt"/>
                <a:ea typeface="Lato"/>
                <a:cs typeface="Calibri" panose="020F0502020204030204" pitchFamily="34" charset="0"/>
                <a:sym typeface="Lato"/>
              </a:rPr>
              <a:t>sewered and non-sewered sanitation should be integrated </a:t>
            </a:r>
            <a:r>
              <a:rPr lang="en-US" dirty="0">
                <a:latin typeface="+mj-lt"/>
                <a:ea typeface="Lato"/>
                <a:cs typeface="Calibri" panose="020F0502020204030204" pitchFamily="34" charset="0"/>
                <a:sym typeface="Lato"/>
              </a:rPr>
              <a:t>(where feasible)</a:t>
            </a:r>
            <a:endParaRPr lang="en-US" dirty="0">
              <a:latin typeface="+mj-lt"/>
            </a:endParaRPr>
          </a:p>
          <a:p>
            <a:pPr marL="285750" lvl="0" indent="-285750" algn="l" rtl="0">
              <a:lnSpc>
                <a:spcPts val="2200"/>
              </a:lnSpc>
              <a:spcBef>
                <a:spcPts val="1000"/>
              </a:spcBef>
              <a:spcAft>
                <a:spcPts val="0"/>
              </a:spcAft>
              <a:buClr>
                <a:schemeClr val="dk1"/>
              </a:buClr>
              <a:buSzPts val="1800"/>
              <a:buFont typeface="Wingdings" panose="05000000000000000000" pitchFamily="2" charset="2"/>
              <a:buChar char="Ø"/>
            </a:pPr>
            <a:r>
              <a:rPr lang="en-US" dirty="0">
                <a:latin typeface="+mj-lt"/>
                <a:ea typeface="Lato"/>
                <a:cs typeface="Calibri" panose="020F0502020204030204" pitchFamily="34" charset="0"/>
                <a:sym typeface="Lato"/>
              </a:rPr>
              <a:t>The service jurisdiction of mandated providers must </a:t>
            </a:r>
            <a:r>
              <a:rPr lang="en-US" b="1" dirty="0">
                <a:latin typeface="+mj-lt"/>
                <a:ea typeface="Lato"/>
                <a:cs typeface="Calibri" panose="020F0502020204030204" pitchFamily="34" charset="0"/>
                <a:sym typeface="Lato"/>
              </a:rPr>
              <a:t>include informal settlements</a:t>
            </a:r>
          </a:p>
        </p:txBody>
      </p:sp>
      <p:sp>
        <p:nvSpPr>
          <p:cNvPr id="10" name="Google Shape;284;p14">
            <a:extLst>
              <a:ext uri="{FF2B5EF4-FFF2-40B4-BE49-F238E27FC236}">
                <a16:creationId xmlns:a16="http://schemas.microsoft.com/office/drawing/2014/main" id="{7B91AFE7-1449-AB2E-3CC7-F40F5097A86E}"/>
              </a:ext>
            </a:extLst>
          </p:cNvPr>
          <p:cNvSpPr/>
          <p:nvPr/>
        </p:nvSpPr>
        <p:spPr>
          <a:xfrm>
            <a:off x="6216432" y="1293253"/>
            <a:ext cx="3823251" cy="761888"/>
          </a:xfrm>
          <a:prstGeom prst="rect">
            <a:avLst/>
          </a:prstGeom>
          <a:solidFill>
            <a:srgbClr val="6F2875"/>
          </a:solidFill>
          <a:ln w="12700" cap="flat" cmpd="sng">
            <a:solidFill>
              <a:srgbClr val="6F287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dirty="0">
                <a:solidFill>
                  <a:schemeClr val="lt1"/>
                </a:solidFill>
                <a:latin typeface="Calibri" panose="020F0502020204030204" pitchFamily="34" charset="0"/>
                <a:ea typeface="Lato"/>
                <a:cs typeface="Calibri" panose="020F0502020204030204" pitchFamily="34" charset="0"/>
                <a:sym typeface="Lato"/>
              </a:rPr>
              <a:t>Mandate execution: </a:t>
            </a:r>
          </a:p>
        </p:txBody>
      </p:sp>
      <p:sp>
        <p:nvSpPr>
          <p:cNvPr id="11" name="Google Shape;284;p14">
            <a:extLst>
              <a:ext uri="{FF2B5EF4-FFF2-40B4-BE49-F238E27FC236}">
                <a16:creationId xmlns:a16="http://schemas.microsoft.com/office/drawing/2014/main" id="{A6EA46BA-90F9-E1AF-3D90-07E93F988F03}"/>
              </a:ext>
            </a:extLst>
          </p:cNvPr>
          <p:cNvSpPr/>
          <p:nvPr/>
        </p:nvSpPr>
        <p:spPr>
          <a:xfrm>
            <a:off x="6216432" y="2055141"/>
            <a:ext cx="3823251" cy="4025619"/>
          </a:xfrm>
          <a:prstGeom prst="rect">
            <a:avLst/>
          </a:prstGeom>
          <a:solidFill>
            <a:srgbClr val="6F2875">
              <a:alpha val="20000"/>
            </a:srgbClr>
          </a:solidFill>
          <a:ln w="12700" cap="flat" cmpd="sng">
            <a:solidFill>
              <a:srgbClr val="6F2875"/>
            </a:solidFill>
            <a:prstDash val="solid"/>
            <a:miter lim="800000"/>
            <a:headEnd type="none" w="sm" len="sm"/>
            <a:tailEnd type="none" w="sm" len="sm"/>
          </a:ln>
        </p:spPr>
        <p:txBody>
          <a:bodyPr spcFirstLastPara="1" wrap="square" lIns="91425" tIns="45700" rIns="91425" bIns="45700" anchor="t" anchorCtr="0">
            <a:noAutofit/>
          </a:bodyPr>
          <a:lstStyle/>
          <a:p>
            <a:pPr marL="285750" lvl="0" indent="-285750" algn="l" rtl="0">
              <a:lnSpc>
                <a:spcPts val="2200"/>
              </a:lnSpc>
              <a:spcBef>
                <a:spcPts val="1000"/>
              </a:spcBef>
              <a:spcAft>
                <a:spcPts val="0"/>
              </a:spcAft>
              <a:buClr>
                <a:schemeClr val="dk1"/>
              </a:buClr>
              <a:buSzPts val="1800"/>
              <a:buFont typeface="Wingdings" panose="05000000000000000000" pitchFamily="2" charset="2"/>
              <a:buChar char="Ø"/>
            </a:pPr>
            <a:r>
              <a:rPr lang="en-US" dirty="0">
                <a:latin typeface="+mj-lt"/>
                <a:ea typeface="Lato"/>
                <a:cs typeface="Calibri" panose="020F0502020204030204" pitchFamily="34" charset="0"/>
                <a:sym typeface="Lato"/>
              </a:rPr>
              <a:t>Clarification of public service mandate does </a:t>
            </a:r>
            <a:r>
              <a:rPr lang="en-US" b="1" dirty="0">
                <a:latin typeface="+mj-lt"/>
                <a:ea typeface="Lato"/>
                <a:cs typeface="Calibri" panose="020F0502020204030204" pitchFamily="34" charset="0"/>
                <a:sym typeface="Lato"/>
              </a:rPr>
              <a:t>not</a:t>
            </a:r>
            <a:r>
              <a:rPr lang="en-US" dirty="0">
                <a:latin typeface="+mj-lt"/>
                <a:ea typeface="Lato"/>
                <a:cs typeface="Calibri" panose="020F0502020204030204" pitchFamily="34" charset="0"/>
                <a:sym typeface="Lato"/>
              </a:rPr>
              <a:t> imply that all services should be provided by the public sector</a:t>
            </a:r>
          </a:p>
          <a:p>
            <a:pPr marL="285750" lvl="0" indent="-285750" algn="l" rtl="0">
              <a:lnSpc>
                <a:spcPts val="2200"/>
              </a:lnSpc>
              <a:spcBef>
                <a:spcPts val="1000"/>
              </a:spcBef>
              <a:spcAft>
                <a:spcPts val="0"/>
              </a:spcAft>
              <a:buClr>
                <a:schemeClr val="dk1"/>
              </a:buClr>
              <a:buSzPts val="1800"/>
              <a:buFont typeface="Wingdings" panose="05000000000000000000" pitchFamily="2" charset="2"/>
              <a:buChar char="Ø"/>
            </a:pPr>
            <a:r>
              <a:rPr lang="en-US" dirty="0">
                <a:latin typeface="+mj-lt"/>
                <a:ea typeface="Lato"/>
                <a:cs typeface="Calibri" panose="020F0502020204030204" pitchFamily="34" charset="0"/>
                <a:sym typeface="Lato"/>
              </a:rPr>
              <a:t>Need for enhanced focus on the </a:t>
            </a:r>
            <a:r>
              <a:rPr lang="en-US" b="1" dirty="0">
                <a:latin typeface="+mj-lt"/>
                <a:ea typeface="Lato"/>
                <a:cs typeface="Calibri" panose="020F0502020204030204" pitchFamily="34" charset="0"/>
                <a:sym typeface="Lato"/>
              </a:rPr>
              <a:t>institutional mechanisms </a:t>
            </a:r>
            <a:r>
              <a:rPr lang="en-US" dirty="0">
                <a:latin typeface="+mj-lt"/>
                <a:ea typeface="Lato"/>
                <a:cs typeface="Calibri" panose="020F0502020204030204" pitchFamily="34" charset="0"/>
                <a:sym typeface="Lato"/>
              </a:rPr>
              <a:t>for sanitation service delivery</a:t>
            </a:r>
          </a:p>
        </p:txBody>
      </p:sp>
    </p:spTree>
    <p:extLst>
      <p:ext uri="{BB962C8B-B14F-4D97-AF65-F5344CB8AC3E}">
        <p14:creationId xmlns:p14="http://schemas.microsoft.com/office/powerpoint/2010/main" val="79769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magenta, colorfulness, purple, screenshot&#10;&#10;Description automatically generated">
            <a:extLst>
              <a:ext uri="{FF2B5EF4-FFF2-40B4-BE49-F238E27FC236}">
                <a16:creationId xmlns:a16="http://schemas.microsoft.com/office/drawing/2014/main" id="{FF5BE1B0-0638-A46A-5F21-E6D3D348AE30}"/>
              </a:ext>
            </a:extLst>
          </p:cNvPr>
          <p:cNvPicPr>
            <a:picLocks noChangeAspect="1"/>
          </p:cNvPicPr>
          <p:nvPr/>
        </p:nvPicPr>
        <p:blipFill rotWithShape="1">
          <a:blip r:embed="rId2">
            <a:extLst>
              <a:ext uri="{28A0092B-C50C-407E-A947-70E740481C1C}">
                <a14:useLocalDpi xmlns:a14="http://schemas.microsoft.com/office/drawing/2010/main" val="0"/>
              </a:ext>
            </a:extLst>
          </a:blip>
          <a:srcRect l="55840"/>
          <a:stretch/>
        </p:blipFill>
        <p:spPr>
          <a:xfrm>
            <a:off x="7755486" y="0"/>
            <a:ext cx="4628007" cy="6864408"/>
          </a:xfrm>
          <a:prstGeom prst="rect">
            <a:avLst/>
          </a:prstGeom>
        </p:spPr>
      </p:pic>
      <p:sp>
        <p:nvSpPr>
          <p:cNvPr id="3" name="Title 1">
            <a:extLst>
              <a:ext uri="{FF2B5EF4-FFF2-40B4-BE49-F238E27FC236}">
                <a16:creationId xmlns:a16="http://schemas.microsoft.com/office/drawing/2014/main" id="{98B22A59-3EB3-3C25-BFF0-3FE4AB571C76}"/>
              </a:ext>
            </a:extLst>
          </p:cNvPr>
          <p:cNvSpPr txBox="1">
            <a:spLocks/>
          </p:cNvSpPr>
          <p:nvPr/>
        </p:nvSpPr>
        <p:spPr>
          <a:xfrm>
            <a:off x="775703" y="1448024"/>
            <a:ext cx="5142271" cy="1052061"/>
          </a:xfrm>
          <a:prstGeom prst="rect">
            <a:avLst/>
          </a:prstGeom>
        </p:spPr>
        <p:txBody>
          <a:bodyPr vert="horz" lIns="0" tIns="0" rIns="0" bIns="0" rtlCol="0" anchor="t" anchorCtr="0">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sz="3200" b="1" dirty="0">
                <a:solidFill>
                  <a:schemeClr val="tx2"/>
                </a:solidFill>
                <a:latin typeface="Calibri" panose="020F0502020204030204" pitchFamily="34" charset="0"/>
              </a:rPr>
              <a:t>Session 1</a:t>
            </a:r>
          </a:p>
        </p:txBody>
      </p:sp>
      <p:sp>
        <p:nvSpPr>
          <p:cNvPr id="4" name="Content Placeholder 2">
            <a:extLst>
              <a:ext uri="{FF2B5EF4-FFF2-40B4-BE49-F238E27FC236}">
                <a16:creationId xmlns:a16="http://schemas.microsoft.com/office/drawing/2014/main" id="{932C8FD9-A9E5-970A-1FAD-FBDD7B935D38}"/>
              </a:ext>
            </a:extLst>
          </p:cNvPr>
          <p:cNvSpPr txBox="1">
            <a:spLocks/>
          </p:cNvSpPr>
          <p:nvPr/>
        </p:nvSpPr>
        <p:spPr>
          <a:xfrm>
            <a:off x="775703" y="2382097"/>
            <a:ext cx="6464953" cy="4475903"/>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274320" indent="-274320">
              <a:spcBef>
                <a:spcPts val="0"/>
              </a:spcBef>
              <a:spcAft>
                <a:spcPts val="1200"/>
              </a:spcAft>
              <a:buClr>
                <a:schemeClr val="tx2"/>
              </a:buClr>
              <a:buFont typeface="Arial" panose="020B0604020202020204" pitchFamily="34" charset="0"/>
              <a:buChar char="•"/>
            </a:pPr>
            <a:r>
              <a:rPr lang="en-US" dirty="0">
                <a:latin typeface="Calibri" panose="020F0502020204030204" pitchFamily="34" charset="0"/>
              </a:rPr>
              <a:t>What is CWIS? </a:t>
            </a:r>
          </a:p>
          <a:p>
            <a:pPr marL="274320" indent="-274320">
              <a:spcBef>
                <a:spcPts val="0"/>
              </a:spcBef>
              <a:spcAft>
                <a:spcPts val="1200"/>
              </a:spcAft>
              <a:buClr>
                <a:schemeClr val="tx2"/>
              </a:buClr>
              <a:buFont typeface="Arial" panose="020B0604020202020204" pitchFamily="34" charset="0"/>
              <a:buChar char="•"/>
            </a:pPr>
            <a:r>
              <a:rPr lang="en-US" dirty="0">
                <a:latin typeface="Calibri" panose="020F0502020204030204" pitchFamily="34" charset="0"/>
              </a:rPr>
              <a:t>Principles and CWIS framework</a:t>
            </a:r>
          </a:p>
          <a:p>
            <a:pPr marL="274320" indent="-274320">
              <a:spcBef>
                <a:spcPts val="0"/>
              </a:spcBef>
              <a:spcAft>
                <a:spcPts val="1200"/>
              </a:spcAft>
              <a:buClr>
                <a:schemeClr val="tx2"/>
              </a:buClr>
              <a:buFont typeface="Arial" panose="020B0604020202020204" pitchFamily="34" charset="0"/>
              <a:buChar char="•"/>
            </a:pPr>
            <a:r>
              <a:rPr lang="en-US" dirty="0">
                <a:latin typeface="Calibri" panose="020F0502020204030204" pitchFamily="34" charset="0"/>
              </a:rPr>
              <a:t>Why a Public Service Approach?</a:t>
            </a:r>
          </a:p>
          <a:p>
            <a:pPr marL="274320" indent="-274320">
              <a:spcBef>
                <a:spcPts val="0"/>
              </a:spcBef>
              <a:spcAft>
                <a:spcPts val="1200"/>
              </a:spcAft>
              <a:buClr>
                <a:schemeClr val="tx2"/>
              </a:buClr>
              <a:buFont typeface="Arial" panose="020B0604020202020204" pitchFamily="34" charset="0"/>
              <a:buChar char="•"/>
            </a:pPr>
            <a:r>
              <a:rPr lang="en-US" dirty="0">
                <a:latin typeface="Calibri" panose="020F0502020204030204" pitchFamily="34" charset="0"/>
              </a:rPr>
              <a:t>What is not CWIS?</a:t>
            </a:r>
          </a:p>
          <a:p>
            <a:pPr marL="274320" indent="-274320">
              <a:spcBef>
                <a:spcPts val="0"/>
              </a:spcBef>
              <a:spcAft>
                <a:spcPts val="1200"/>
              </a:spcAft>
              <a:buClr>
                <a:schemeClr val="tx2"/>
              </a:buClr>
              <a:buFont typeface="Arial" panose="020B0604020202020204" pitchFamily="34" charset="0"/>
              <a:buChar char="•"/>
            </a:pPr>
            <a:r>
              <a:rPr lang="en-US" dirty="0">
                <a:latin typeface="Calibri" panose="020F0502020204030204" pitchFamily="34" charset="0"/>
              </a:rPr>
              <a:t>Conventional vs CWIS Approach</a:t>
            </a:r>
          </a:p>
          <a:p>
            <a:pPr marL="274320" indent="-274320">
              <a:spcBef>
                <a:spcPts val="0"/>
              </a:spcBef>
              <a:spcAft>
                <a:spcPts val="1200"/>
              </a:spcAft>
              <a:buClr>
                <a:schemeClr val="tx2"/>
              </a:buClr>
              <a:buFont typeface="Arial" panose="020B0604020202020204" pitchFamily="34" charset="0"/>
              <a:buChar char="•"/>
            </a:pPr>
            <a:endParaRPr lang="en-US" dirty="0">
              <a:latin typeface="Calibri" panose="020F0502020204030204" pitchFamily="34" charset="0"/>
            </a:endParaRPr>
          </a:p>
          <a:p>
            <a:pPr marL="0" indent="0">
              <a:spcBef>
                <a:spcPts val="0"/>
              </a:spcBef>
              <a:spcAft>
                <a:spcPts val="1200"/>
              </a:spcAft>
              <a:buClr>
                <a:schemeClr val="tx2"/>
              </a:buClr>
              <a:buNone/>
            </a:pPr>
            <a:r>
              <a:rPr lang="en-US" i="1" dirty="0">
                <a:latin typeface="Calibri" panose="020F0502020204030204" pitchFamily="34" charset="0"/>
              </a:rPr>
              <a:t>45 minutes</a:t>
            </a:r>
          </a:p>
        </p:txBody>
      </p:sp>
    </p:spTree>
    <p:extLst>
      <p:ext uri="{BB962C8B-B14F-4D97-AF65-F5344CB8AC3E}">
        <p14:creationId xmlns:p14="http://schemas.microsoft.com/office/powerpoint/2010/main" val="1543118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par>
                                <p:cTn id="11" presetID="9" presetClass="exit" presetSubtype="0" fill="hold" nodeType="withEffect">
                                  <p:stCondLst>
                                    <p:cond delay="0"/>
                                  </p:stCondLst>
                                  <p:childTnLst>
                                    <p:animEffect transition="out" filter="dissolve">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4472940" y="3169746"/>
            <a:ext cx="3407525" cy="518508"/>
          </a:xfrm>
          <a:prstGeom prst="rect">
            <a:avLst/>
          </a:prstGeom>
        </p:spPr>
        <p:txBody>
          <a:bodyPr vert="horz" lIns="0" tIns="0" rIns="0" bIns="0" rtlCol="0" anchor="t" anchorCtr="0">
            <a:normAutofit fontScale="90000"/>
          </a:bodyPr>
          <a:lstStyle/>
          <a:p>
            <a:r>
              <a:rPr lang="en-US" sz="4000" b="1" dirty="0">
                <a:solidFill>
                  <a:schemeClr val="tx2"/>
                </a:solidFill>
                <a:latin typeface="Calibri" panose="020F0502020204030204" pitchFamily="34" charset="0"/>
              </a:rPr>
              <a:t>Accountability</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Tree>
    <p:extLst>
      <p:ext uri="{BB962C8B-B14F-4D97-AF65-F5344CB8AC3E}">
        <p14:creationId xmlns:p14="http://schemas.microsoft.com/office/powerpoint/2010/main" val="10517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5" name="TextBox 4">
            <a:extLst>
              <a:ext uri="{FF2B5EF4-FFF2-40B4-BE49-F238E27FC236}">
                <a16:creationId xmlns:a16="http://schemas.microsoft.com/office/drawing/2014/main" id="{FE0D3200-1E01-C6D5-F3E0-ECC8685D62CD}"/>
              </a:ext>
            </a:extLst>
          </p:cNvPr>
          <p:cNvSpPr txBox="1"/>
          <p:nvPr/>
        </p:nvSpPr>
        <p:spPr>
          <a:xfrm>
            <a:off x="723900" y="1751617"/>
            <a:ext cx="10263890" cy="3354765"/>
          </a:xfrm>
          <a:prstGeom prst="rect">
            <a:avLst/>
          </a:prstGeom>
          <a:noFill/>
        </p:spPr>
        <p:txBody>
          <a:bodyPr wrap="square">
            <a:spAutoFit/>
          </a:bodyPr>
          <a:lstStyle/>
          <a:p>
            <a:pPr marL="457200" indent="-457200" algn="just">
              <a:spcBef>
                <a:spcPts val="0"/>
              </a:spcBef>
              <a:spcAft>
                <a:spcPts val="1200"/>
              </a:spcAft>
              <a:buFont typeface="Arial" panose="020B0604020202020204" pitchFamily="34" charset="0"/>
              <a:buChar char="•"/>
            </a:pPr>
            <a:r>
              <a:rPr lang="en-US" sz="3200" dirty="0">
                <a:solidFill>
                  <a:schemeClr val="tx2"/>
                </a:solidFill>
                <a:latin typeface="Calibri" panose="020F0502020204030204" pitchFamily="34" charset="0"/>
                <a:ea typeface="Lato Light"/>
                <a:cs typeface="Calibri" panose="020F0502020204030204" pitchFamily="34" charset="0"/>
                <a:sym typeface="Lato Light"/>
              </a:rPr>
              <a:t>Mandated authorities should have </a:t>
            </a:r>
            <a:r>
              <a:rPr lang="en-US" sz="3200" b="1" dirty="0">
                <a:solidFill>
                  <a:schemeClr val="tx2"/>
                </a:solidFill>
                <a:latin typeface="Calibri" panose="020F0502020204030204" pitchFamily="34" charset="0"/>
                <a:ea typeface="Lato Light"/>
                <a:cs typeface="Calibri" panose="020F0502020204030204" pitchFamily="34" charset="0"/>
                <a:sym typeface="Lato Light"/>
              </a:rPr>
              <a:t>clear performance objectives</a:t>
            </a:r>
          </a:p>
          <a:p>
            <a:pPr marL="457200" indent="-457200" algn="just">
              <a:spcBef>
                <a:spcPts val="0"/>
              </a:spcBef>
              <a:spcAft>
                <a:spcPts val="1200"/>
              </a:spcAft>
              <a:buFont typeface="Arial" panose="020B0604020202020204" pitchFamily="34" charset="0"/>
              <a:buChar char="•"/>
            </a:pPr>
            <a:r>
              <a:rPr lang="en-US" sz="3200" dirty="0">
                <a:solidFill>
                  <a:schemeClr val="tx2"/>
                </a:solidFill>
                <a:latin typeface="Calibri" panose="020F0502020204030204" pitchFamily="34" charset="0"/>
                <a:ea typeface="Lato Light"/>
                <a:cs typeface="Calibri" panose="020F0502020204030204" pitchFamily="34" charset="0"/>
                <a:sym typeface="Lato Light"/>
              </a:rPr>
              <a:t>Mechanisms are in place to ensure rigorous </a:t>
            </a:r>
            <a:r>
              <a:rPr lang="en-US" sz="3200" b="1" dirty="0">
                <a:solidFill>
                  <a:schemeClr val="tx2"/>
                </a:solidFill>
                <a:latin typeface="Calibri" panose="020F0502020204030204" pitchFamily="34" charset="0"/>
                <a:ea typeface="Lato Light"/>
                <a:cs typeface="Calibri" panose="020F0502020204030204" pitchFamily="34" charset="0"/>
                <a:sym typeface="Lato Light"/>
              </a:rPr>
              <a:t>monitoring </a:t>
            </a:r>
            <a:r>
              <a:rPr lang="en-US" sz="3200" dirty="0">
                <a:solidFill>
                  <a:schemeClr val="tx2"/>
                </a:solidFill>
                <a:latin typeface="Calibri" panose="020F0502020204030204" pitchFamily="34" charset="0"/>
                <a:ea typeface="Lato Light"/>
                <a:cs typeface="Calibri" panose="020F0502020204030204" pitchFamily="34" charset="0"/>
                <a:sym typeface="Lato Light"/>
              </a:rPr>
              <a:t>of performance against those objectives</a:t>
            </a:r>
          </a:p>
          <a:p>
            <a:pPr marL="457200" indent="-457200" algn="just">
              <a:spcBef>
                <a:spcPts val="0"/>
              </a:spcBef>
              <a:spcAft>
                <a:spcPts val="1200"/>
              </a:spcAft>
              <a:buFont typeface="Arial" panose="020B0604020202020204" pitchFamily="34" charset="0"/>
              <a:buChar char="•"/>
            </a:pPr>
            <a:r>
              <a:rPr lang="en-US" sz="3200" dirty="0">
                <a:solidFill>
                  <a:schemeClr val="tx2"/>
                </a:solidFill>
                <a:latin typeface="Calibri" panose="020F0502020204030204" pitchFamily="34" charset="0"/>
                <a:ea typeface="Lato Light"/>
                <a:cs typeface="Calibri" panose="020F0502020204030204" pitchFamily="34" charset="0"/>
                <a:sym typeface="Lato Light"/>
              </a:rPr>
              <a:t>Tracking of outcomes translates into </a:t>
            </a:r>
            <a:r>
              <a:rPr lang="en-US" sz="3200" b="1" dirty="0">
                <a:solidFill>
                  <a:schemeClr val="tx2"/>
                </a:solidFill>
                <a:latin typeface="Calibri" panose="020F0502020204030204" pitchFamily="34" charset="0"/>
                <a:ea typeface="Lato Light"/>
                <a:cs typeface="Calibri" panose="020F0502020204030204" pitchFamily="34" charset="0"/>
                <a:sym typeface="Lato Light"/>
              </a:rPr>
              <a:t>consequences </a:t>
            </a:r>
            <a:r>
              <a:rPr lang="en-US" sz="3200" dirty="0">
                <a:solidFill>
                  <a:schemeClr val="tx2"/>
                </a:solidFill>
                <a:latin typeface="Calibri" panose="020F0502020204030204" pitchFamily="34" charset="0"/>
                <a:ea typeface="Lato Light"/>
                <a:cs typeface="Calibri" panose="020F0502020204030204" pitchFamily="34" charset="0"/>
                <a:sym typeface="Lato Light"/>
              </a:rPr>
              <a:t>(positive or negative)</a:t>
            </a:r>
            <a:endParaRPr lang="en-US" sz="3200" b="1" dirty="0">
              <a:solidFill>
                <a:schemeClr val="tx2"/>
              </a:solidFill>
              <a:latin typeface="Calibri" panose="020F0502020204030204" pitchFamily="34" charset="0"/>
              <a:ea typeface="Lato Light"/>
              <a:cs typeface="Calibri" panose="020F0502020204030204" pitchFamily="34" charset="0"/>
              <a:sym typeface="Lato Light"/>
            </a:endParaRPr>
          </a:p>
        </p:txBody>
      </p:sp>
    </p:spTree>
    <p:extLst>
      <p:ext uri="{BB962C8B-B14F-4D97-AF65-F5344CB8AC3E}">
        <p14:creationId xmlns:p14="http://schemas.microsoft.com/office/powerpoint/2010/main" val="146775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900" y="368053"/>
            <a:ext cx="7719060" cy="518508"/>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What are mechanisms of accountability?</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9" name="Google Shape;284;p14">
            <a:extLst>
              <a:ext uri="{FF2B5EF4-FFF2-40B4-BE49-F238E27FC236}">
                <a16:creationId xmlns:a16="http://schemas.microsoft.com/office/drawing/2014/main" id="{A567C80C-FCBD-5246-2CB8-DB23BE3810E7}"/>
              </a:ext>
            </a:extLst>
          </p:cNvPr>
          <p:cNvSpPr/>
          <p:nvPr/>
        </p:nvSpPr>
        <p:spPr>
          <a:xfrm>
            <a:off x="723901" y="1066800"/>
            <a:ext cx="9958516" cy="4858265"/>
          </a:xfrm>
          <a:prstGeom prst="rect">
            <a:avLst/>
          </a:prstGeom>
          <a:solidFill>
            <a:srgbClr val="6F2875">
              <a:alpha val="10000"/>
            </a:srgbClr>
          </a:solid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285750" lvl="0" indent="-285750" algn="l" rtl="0">
              <a:lnSpc>
                <a:spcPts val="2200"/>
              </a:lnSpc>
              <a:spcBef>
                <a:spcPts val="1000"/>
              </a:spcBef>
              <a:spcAft>
                <a:spcPts val="0"/>
              </a:spcAft>
              <a:buClr>
                <a:schemeClr val="dk1"/>
              </a:buClr>
              <a:buSzPts val="1800"/>
              <a:buFont typeface="Wingdings" panose="05000000000000000000" pitchFamily="2" charset="2"/>
              <a:buChar char="Ø"/>
            </a:pPr>
            <a:r>
              <a:rPr lang="en-US" sz="2000" b="1" dirty="0">
                <a:solidFill>
                  <a:srgbClr val="6F2875"/>
                </a:solidFill>
                <a:sym typeface="Lato"/>
              </a:rPr>
              <a:t>Independent regulation:</a:t>
            </a:r>
            <a:r>
              <a:rPr lang="en-US" sz="2000" b="1" dirty="0">
                <a:sym typeface="Lato"/>
              </a:rPr>
              <a:t> </a:t>
            </a:r>
            <a:r>
              <a:rPr lang="en-US" sz="2000" dirty="0">
                <a:sym typeface="Lato"/>
              </a:rPr>
              <a:t>one regulator, multiple service providers (e.g., Kenya, Tanzania, Zambia)</a:t>
            </a:r>
          </a:p>
          <a:p>
            <a:pPr marL="285750" lvl="0" indent="-285750" algn="l" rtl="0">
              <a:lnSpc>
                <a:spcPts val="2200"/>
              </a:lnSpc>
              <a:spcBef>
                <a:spcPts val="1000"/>
              </a:spcBef>
              <a:spcAft>
                <a:spcPts val="0"/>
              </a:spcAft>
              <a:buClr>
                <a:schemeClr val="dk1"/>
              </a:buClr>
              <a:buSzPts val="1800"/>
              <a:buFont typeface="Wingdings" panose="05000000000000000000" pitchFamily="2" charset="2"/>
              <a:buChar char="Ø"/>
            </a:pPr>
            <a:r>
              <a:rPr lang="en-US" sz="2000" b="1" dirty="0">
                <a:solidFill>
                  <a:srgbClr val="6F2875"/>
                </a:solidFill>
                <a:sym typeface="Lato"/>
              </a:rPr>
              <a:t>Independent regulation: </a:t>
            </a:r>
            <a:r>
              <a:rPr lang="en-US" sz="2000" dirty="0">
                <a:sym typeface="Lato"/>
              </a:rPr>
              <a:t>one regulator, one national service provider (e.g., Malaysia)</a:t>
            </a:r>
          </a:p>
          <a:p>
            <a:pPr marL="285750" lvl="0" indent="-285750" algn="l" rtl="0">
              <a:lnSpc>
                <a:spcPts val="2200"/>
              </a:lnSpc>
              <a:spcBef>
                <a:spcPts val="1000"/>
              </a:spcBef>
              <a:spcAft>
                <a:spcPts val="0"/>
              </a:spcAft>
              <a:buClr>
                <a:schemeClr val="dk1"/>
              </a:buClr>
              <a:buSzPts val="1800"/>
              <a:buFont typeface="Wingdings" panose="05000000000000000000" pitchFamily="2" charset="2"/>
              <a:buChar char="Ø"/>
            </a:pPr>
            <a:r>
              <a:rPr lang="en-US" sz="2000" b="1" dirty="0">
                <a:solidFill>
                  <a:srgbClr val="6F2875"/>
                </a:solidFill>
                <a:sym typeface="Lato"/>
              </a:rPr>
              <a:t>Ministerial regulation</a:t>
            </a:r>
            <a:r>
              <a:rPr lang="en-US" sz="2000" dirty="0">
                <a:solidFill>
                  <a:srgbClr val="6F2875"/>
                </a:solidFill>
                <a:sym typeface="Lato"/>
              </a:rPr>
              <a:t>: </a:t>
            </a:r>
            <a:r>
              <a:rPr lang="en-US" sz="2000" dirty="0">
                <a:sym typeface="Lato"/>
              </a:rPr>
              <a:t>often seen in countries with a single national service provider (e.g., Senegal)</a:t>
            </a:r>
          </a:p>
          <a:p>
            <a:pPr marL="285750" lvl="0" indent="-285750" algn="l" rtl="0">
              <a:lnSpc>
                <a:spcPts val="2200"/>
              </a:lnSpc>
              <a:spcBef>
                <a:spcPts val="1000"/>
              </a:spcBef>
              <a:spcAft>
                <a:spcPts val="0"/>
              </a:spcAft>
              <a:buClr>
                <a:schemeClr val="dk1"/>
              </a:buClr>
              <a:buSzPts val="1800"/>
              <a:buFont typeface="Wingdings" panose="05000000000000000000" pitchFamily="2" charset="2"/>
              <a:buChar char="Ø"/>
            </a:pPr>
            <a:r>
              <a:rPr lang="en-US" sz="2000" b="1" dirty="0">
                <a:solidFill>
                  <a:srgbClr val="6F2875"/>
                </a:solidFill>
                <a:sym typeface="Lato"/>
              </a:rPr>
              <a:t>Self-regulation</a:t>
            </a:r>
            <a:r>
              <a:rPr lang="en-US" sz="2000" dirty="0">
                <a:solidFill>
                  <a:srgbClr val="6F2875"/>
                </a:solidFill>
                <a:sym typeface="Lato"/>
              </a:rPr>
              <a:t>: </a:t>
            </a:r>
            <a:r>
              <a:rPr lang="en-US" sz="2000" dirty="0">
                <a:sym typeface="Lato"/>
              </a:rPr>
              <a:t>may be essentially non-regulation, but where strong (e.g., Johannesburg) can be powerful</a:t>
            </a:r>
          </a:p>
          <a:p>
            <a:pPr marL="285750" lvl="0" indent="-285750" algn="l" rtl="0">
              <a:lnSpc>
                <a:spcPts val="2200"/>
              </a:lnSpc>
              <a:spcBef>
                <a:spcPts val="1000"/>
              </a:spcBef>
              <a:spcAft>
                <a:spcPts val="0"/>
              </a:spcAft>
              <a:buClr>
                <a:schemeClr val="dk1"/>
              </a:buClr>
              <a:buSzPts val="1800"/>
              <a:buFont typeface="Wingdings" panose="05000000000000000000" pitchFamily="2" charset="2"/>
              <a:buChar char="Ø"/>
            </a:pPr>
            <a:r>
              <a:rPr lang="en-US" sz="2000" dirty="0">
                <a:sym typeface="Lato"/>
              </a:rPr>
              <a:t>City ranking schemes and similar</a:t>
            </a:r>
          </a:p>
          <a:p>
            <a:pPr marL="285750" lvl="0" indent="-285750" algn="l" rtl="0">
              <a:lnSpc>
                <a:spcPts val="2200"/>
              </a:lnSpc>
              <a:spcBef>
                <a:spcPts val="1000"/>
              </a:spcBef>
              <a:spcAft>
                <a:spcPts val="0"/>
              </a:spcAft>
              <a:buClr>
                <a:schemeClr val="dk1"/>
              </a:buClr>
              <a:buSzPts val="1800"/>
              <a:buFont typeface="Wingdings" panose="05000000000000000000" pitchFamily="2" charset="2"/>
              <a:buChar char="Ø"/>
            </a:pPr>
            <a:r>
              <a:rPr lang="en-US" sz="2000" dirty="0">
                <a:sym typeface="Lato"/>
              </a:rPr>
              <a:t>Customer complaint mechanisms, wider citizen complaint mechanisms</a:t>
            </a:r>
          </a:p>
          <a:p>
            <a:pPr marL="285750" lvl="0" indent="-285750" algn="l" rtl="0">
              <a:lnSpc>
                <a:spcPts val="2200"/>
              </a:lnSpc>
              <a:spcBef>
                <a:spcPts val="1000"/>
              </a:spcBef>
              <a:spcAft>
                <a:spcPts val="0"/>
              </a:spcAft>
              <a:buClr>
                <a:schemeClr val="dk1"/>
              </a:buClr>
              <a:buSzPts val="1800"/>
              <a:buFont typeface="Wingdings" panose="05000000000000000000" pitchFamily="2" charset="2"/>
              <a:buChar char="Ø"/>
            </a:pPr>
            <a:r>
              <a:rPr lang="en-US" sz="2000" dirty="0">
                <a:sym typeface="Lato"/>
              </a:rPr>
              <a:t>Electoral accountability</a:t>
            </a:r>
          </a:p>
        </p:txBody>
      </p:sp>
    </p:spTree>
    <p:extLst>
      <p:ext uri="{BB962C8B-B14F-4D97-AF65-F5344CB8AC3E}">
        <p14:creationId xmlns:p14="http://schemas.microsoft.com/office/powerpoint/2010/main" val="25127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900" y="368053"/>
            <a:ext cx="7719060" cy="518508"/>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Recommendations for improving accountability</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9" name="Google Shape;284;p14">
            <a:extLst>
              <a:ext uri="{FF2B5EF4-FFF2-40B4-BE49-F238E27FC236}">
                <a16:creationId xmlns:a16="http://schemas.microsoft.com/office/drawing/2014/main" id="{A567C80C-FCBD-5246-2CB8-DB23BE3810E7}"/>
              </a:ext>
            </a:extLst>
          </p:cNvPr>
          <p:cNvSpPr/>
          <p:nvPr/>
        </p:nvSpPr>
        <p:spPr>
          <a:xfrm>
            <a:off x="723901" y="1066800"/>
            <a:ext cx="10156224" cy="4870622"/>
          </a:xfrm>
          <a:prstGeom prst="rect">
            <a:avLst/>
          </a:prstGeom>
          <a:solidFill>
            <a:srgbClr val="6F2875">
              <a:alpha val="10000"/>
            </a:srgbClr>
          </a:solid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28575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000" dirty="0">
                <a:sym typeface="Lato"/>
              </a:rPr>
              <a:t>There is some positive forward progress towards improving accountability for urban sanitation, </a:t>
            </a:r>
            <a:br>
              <a:rPr lang="en-US" sz="2000" dirty="0">
                <a:sym typeface="Lato"/>
              </a:rPr>
            </a:br>
            <a:r>
              <a:rPr lang="en-US" sz="2000" dirty="0">
                <a:sym typeface="Lato"/>
              </a:rPr>
              <a:t>including in Zambia and Kenya</a:t>
            </a:r>
          </a:p>
          <a:p>
            <a:pPr marL="28575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000" dirty="0">
                <a:sym typeface="Lato"/>
              </a:rPr>
              <a:t>More progress is needed on accountability for </a:t>
            </a:r>
            <a:r>
              <a:rPr lang="en-US" sz="2000" b="1" dirty="0">
                <a:sym typeface="Lato"/>
              </a:rPr>
              <a:t>non-sewered sanitation and services for the poor</a:t>
            </a:r>
            <a:r>
              <a:rPr lang="en-US" sz="2000" dirty="0">
                <a:sym typeface="Lato"/>
              </a:rPr>
              <a:t>, with focus on containment </a:t>
            </a:r>
          </a:p>
          <a:p>
            <a:pPr marL="28575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000" dirty="0">
                <a:sym typeface="Lato"/>
              </a:rPr>
              <a:t>True inclusion and accountability probably requires </a:t>
            </a:r>
            <a:r>
              <a:rPr lang="en-US" sz="2000" b="1" dirty="0">
                <a:sym typeface="Lato"/>
              </a:rPr>
              <a:t>public contracting of services</a:t>
            </a:r>
            <a:r>
              <a:rPr lang="en-US" sz="2000" dirty="0">
                <a:sym typeface="Lato"/>
              </a:rPr>
              <a:t>, not just enabling private sector</a:t>
            </a:r>
          </a:p>
          <a:p>
            <a:pPr marL="28575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000" b="1" dirty="0">
                <a:sym typeface="Lato"/>
              </a:rPr>
              <a:t>Strengthening transparency </a:t>
            </a:r>
            <a:r>
              <a:rPr lang="en-US" sz="2000" dirty="0">
                <a:sym typeface="Lato"/>
              </a:rPr>
              <a:t>(better data collection, its transparent and accessible publication) is fundamental for accountability, and a relatively easy win</a:t>
            </a:r>
          </a:p>
          <a:p>
            <a:pPr marL="28575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000" dirty="0">
                <a:sym typeface="Lato"/>
              </a:rPr>
              <a:t>Demand should be a central priority: CWIS requires people living in low-income settlements need to </a:t>
            </a:r>
            <a:r>
              <a:rPr lang="en-US" sz="2000" b="1" dirty="0">
                <a:sym typeface="Lato"/>
              </a:rPr>
              <a:t>expect and demand sanitation as a public service</a:t>
            </a:r>
          </a:p>
        </p:txBody>
      </p:sp>
    </p:spTree>
    <p:extLst>
      <p:ext uri="{BB962C8B-B14F-4D97-AF65-F5344CB8AC3E}">
        <p14:creationId xmlns:p14="http://schemas.microsoft.com/office/powerpoint/2010/main" val="63102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2958038" y="3169746"/>
            <a:ext cx="6499860" cy="518508"/>
          </a:xfrm>
          <a:prstGeom prst="rect">
            <a:avLst/>
          </a:prstGeom>
        </p:spPr>
        <p:txBody>
          <a:bodyPr vert="horz" lIns="0" tIns="0" rIns="0" bIns="0" rtlCol="0" anchor="t" anchorCtr="0">
            <a:normAutofit fontScale="90000"/>
          </a:bodyPr>
          <a:lstStyle/>
          <a:p>
            <a:r>
              <a:rPr lang="en-US" sz="4000" b="1" dirty="0">
                <a:solidFill>
                  <a:schemeClr val="tx2"/>
                </a:solidFill>
                <a:latin typeface="Calibri" panose="020F0502020204030204" pitchFamily="34" charset="0"/>
              </a:rPr>
              <a:t>Resource Planning &amp; Management</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Tree>
    <p:extLst>
      <p:ext uri="{BB962C8B-B14F-4D97-AF65-F5344CB8AC3E}">
        <p14:creationId xmlns:p14="http://schemas.microsoft.com/office/powerpoint/2010/main" val="235186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9" name="Google Shape;284;p14">
            <a:extLst>
              <a:ext uri="{FF2B5EF4-FFF2-40B4-BE49-F238E27FC236}">
                <a16:creationId xmlns:a16="http://schemas.microsoft.com/office/drawing/2014/main" id="{A567C80C-FCBD-5246-2CB8-DB23BE3810E7}"/>
              </a:ext>
            </a:extLst>
          </p:cNvPr>
          <p:cNvSpPr/>
          <p:nvPr/>
        </p:nvSpPr>
        <p:spPr>
          <a:xfrm>
            <a:off x="723901" y="324495"/>
            <a:ext cx="10180660" cy="5033749"/>
          </a:xfrm>
          <a:prstGeom prst="rect">
            <a:avLst/>
          </a:prstGeom>
          <a:no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285750" lvl="0" indent="-285750" algn="l" rtl="0">
              <a:spcBef>
                <a:spcPts val="1000"/>
              </a:spcBef>
              <a:spcAft>
                <a:spcPts val="0"/>
              </a:spcAft>
              <a:buClr>
                <a:schemeClr val="dk1"/>
              </a:buClr>
              <a:buSzPts val="1800"/>
              <a:buFont typeface="Arial" panose="020B0604020202020204" pitchFamily="34" charset="0"/>
              <a:buChar char="•"/>
            </a:pPr>
            <a:r>
              <a:rPr lang="en-US" sz="3200" b="1" dirty="0">
                <a:solidFill>
                  <a:schemeClr val="tx2"/>
                </a:solidFill>
                <a:latin typeface="Calibri" panose="020F0502020204030204" pitchFamily="34" charset="0"/>
                <a:ea typeface="Lato Light"/>
                <a:cs typeface="Calibri" panose="020F0502020204030204" pitchFamily="34" charset="0"/>
                <a:sym typeface="Lato"/>
              </a:rPr>
              <a:t>Comprehensive</a:t>
            </a:r>
            <a:r>
              <a:rPr lang="en-US" sz="3200" dirty="0">
                <a:solidFill>
                  <a:schemeClr val="tx2"/>
                </a:solidFill>
                <a:latin typeface="Calibri" panose="020F0502020204030204" pitchFamily="34" charset="0"/>
                <a:ea typeface="Lato Light"/>
                <a:cs typeface="Calibri" panose="020F0502020204030204" pitchFamily="34" charset="0"/>
                <a:sym typeface="Lato"/>
              </a:rPr>
              <a:t>: </a:t>
            </a:r>
            <a:r>
              <a:rPr lang="en-US" sz="3200" dirty="0">
                <a:solidFill>
                  <a:schemeClr val="tx2">
                    <a:lumMod val="75000"/>
                  </a:schemeClr>
                </a:solidFill>
                <a:latin typeface="Calibri" panose="020F0502020204030204" pitchFamily="34" charset="0"/>
                <a:ea typeface="Lato Light"/>
                <a:cs typeface="Calibri" panose="020F0502020204030204" pitchFamily="34" charset="0"/>
                <a:sym typeface="Lato"/>
              </a:rPr>
              <a:t>support consideration of all sources of finance</a:t>
            </a:r>
          </a:p>
          <a:p>
            <a:pPr marL="285750" lvl="0" indent="-285750" algn="l" rtl="0">
              <a:spcBef>
                <a:spcPts val="1000"/>
              </a:spcBef>
              <a:spcAft>
                <a:spcPts val="0"/>
              </a:spcAft>
              <a:buClr>
                <a:schemeClr val="dk1"/>
              </a:buClr>
              <a:buSzPts val="1800"/>
              <a:buFont typeface="Arial" panose="020B0604020202020204" pitchFamily="34" charset="0"/>
              <a:buChar char="•"/>
            </a:pPr>
            <a:r>
              <a:rPr lang="en-US" sz="3200" b="1" dirty="0">
                <a:solidFill>
                  <a:schemeClr val="tx2"/>
                </a:solidFill>
                <a:latin typeface="Calibri" panose="020F0502020204030204" pitchFamily="34" charset="0"/>
                <a:ea typeface="Lato Light"/>
                <a:cs typeface="Calibri" panose="020F0502020204030204" pitchFamily="34" charset="0"/>
                <a:sym typeface="Lato"/>
              </a:rPr>
              <a:t>Integrated</a:t>
            </a:r>
            <a:r>
              <a:rPr lang="en-US" sz="3200" dirty="0">
                <a:solidFill>
                  <a:schemeClr val="tx2"/>
                </a:solidFill>
                <a:latin typeface="Calibri" panose="020F0502020204030204" pitchFamily="34" charset="0"/>
                <a:ea typeface="Lato Light"/>
                <a:cs typeface="Calibri" panose="020F0502020204030204" pitchFamily="34" charset="0"/>
                <a:sym typeface="Lato"/>
              </a:rPr>
              <a:t>: </a:t>
            </a:r>
            <a:r>
              <a:rPr lang="en-US" sz="3200" dirty="0">
                <a:solidFill>
                  <a:schemeClr val="tx2">
                    <a:lumMod val="75000"/>
                  </a:schemeClr>
                </a:solidFill>
                <a:latin typeface="Calibri" panose="020F0502020204030204" pitchFamily="34" charset="0"/>
                <a:ea typeface="Lato Light"/>
                <a:cs typeface="Calibri" panose="020F0502020204030204" pitchFamily="34" charset="0"/>
                <a:sym typeface="Lato"/>
              </a:rPr>
              <a:t>provide a common foundation to discuss and prioritize spending and investment decisions</a:t>
            </a:r>
          </a:p>
          <a:p>
            <a:pPr marL="285750" lvl="0" indent="-285750" algn="l" rtl="0">
              <a:spcBef>
                <a:spcPts val="1000"/>
              </a:spcBef>
              <a:spcAft>
                <a:spcPts val="0"/>
              </a:spcAft>
              <a:buClr>
                <a:schemeClr val="dk1"/>
              </a:buClr>
              <a:buSzPts val="1800"/>
              <a:buFont typeface="Arial" panose="020B0604020202020204" pitchFamily="34" charset="0"/>
              <a:buChar char="•"/>
            </a:pPr>
            <a:r>
              <a:rPr lang="en-US" sz="3200" b="1" dirty="0">
                <a:solidFill>
                  <a:schemeClr val="tx2"/>
                </a:solidFill>
                <a:latin typeface="Calibri" panose="020F0502020204030204" pitchFamily="34" charset="0"/>
                <a:ea typeface="Lato Light"/>
                <a:cs typeface="Calibri" panose="020F0502020204030204" pitchFamily="34" charset="0"/>
                <a:sym typeface="Lato"/>
              </a:rPr>
              <a:t>Iterative</a:t>
            </a:r>
            <a:r>
              <a:rPr lang="en-US" sz="3200" dirty="0">
                <a:solidFill>
                  <a:schemeClr val="tx2"/>
                </a:solidFill>
                <a:latin typeface="Calibri" panose="020F0502020204030204" pitchFamily="34" charset="0"/>
                <a:ea typeface="Lato Light"/>
                <a:cs typeface="Calibri" panose="020F0502020204030204" pitchFamily="34" charset="0"/>
                <a:sym typeface="Lato"/>
              </a:rPr>
              <a:t>:</a:t>
            </a:r>
            <a:r>
              <a:rPr lang="en-US" sz="3200" dirty="0">
                <a:solidFill>
                  <a:schemeClr val="tx2">
                    <a:lumMod val="75000"/>
                  </a:schemeClr>
                </a:solidFill>
                <a:latin typeface="Calibri" panose="020F0502020204030204" pitchFamily="34" charset="0"/>
                <a:ea typeface="Lato Light"/>
                <a:cs typeface="Calibri" panose="020F0502020204030204" pitchFamily="34" charset="0"/>
                <a:sym typeface="Lato"/>
              </a:rPr>
              <a:t> reach and maintain understanding of the financing and risk landscapes and adjust financing policies as conditions change </a:t>
            </a:r>
          </a:p>
          <a:p>
            <a:pPr marL="285750" lvl="0" indent="-285750" algn="l" rtl="0">
              <a:spcBef>
                <a:spcPts val="1000"/>
              </a:spcBef>
              <a:spcAft>
                <a:spcPts val="0"/>
              </a:spcAft>
              <a:buClr>
                <a:schemeClr val="dk1"/>
              </a:buClr>
              <a:buSzPts val="1800"/>
              <a:buFont typeface="Arial" panose="020B0604020202020204" pitchFamily="34" charset="0"/>
              <a:buChar char="•"/>
            </a:pPr>
            <a:r>
              <a:rPr lang="en-US" sz="3200" b="1" dirty="0">
                <a:solidFill>
                  <a:schemeClr val="tx2"/>
                </a:solidFill>
                <a:latin typeface="Calibri" panose="020F0502020204030204" pitchFamily="34" charset="0"/>
                <a:ea typeface="Lato Light"/>
                <a:cs typeface="Calibri" panose="020F0502020204030204" pitchFamily="34" charset="0"/>
                <a:sym typeface="Lato"/>
              </a:rPr>
              <a:t>Inclusive</a:t>
            </a:r>
            <a:r>
              <a:rPr lang="en-US" sz="3200" dirty="0">
                <a:solidFill>
                  <a:schemeClr val="tx2"/>
                </a:solidFill>
                <a:latin typeface="Calibri" panose="020F0502020204030204" pitchFamily="34" charset="0"/>
                <a:ea typeface="Lato Light"/>
                <a:cs typeface="Calibri" panose="020F0502020204030204" pitchFamily="34" charset="0"/>
                <a:sym typeface="Lato"/>
              </a:rPr>
              <a:t>: </a:t>
            </a:r>
            <a:r>
              <a:rPr lang="en-US" sz="3200" dirty="0">
                <a:solidFill>
                  <a:schemeClr val="tx2">
                    <a:lumMod val="75000"/>
                  </a:schemeClr>
                </a:solidFill>
                <a:latin typeface="Calibri" panose="020F0502020204030204" pitchFamily="34" charset="0"/>
                <a:ea typeface="Lato Light"/>
                <a:cs typeface="Calibri" panose="020F0502020204030204" pitchFamily="34" charset="0"/>
                <a:sym typeface="Lato"/>
              </a:rPr>
              <a:t>engage diverse stakeholders to better reflect financing needs and opportunities and to mainstream pro-poor service delivery and safely managed sanitation services </a:t>
            </a:r>
          </a:p>
        </p:txBody>
      </p:sp>
    </p:spTree>
    <p:extLst>
      <p:ext uri="{BB962C8B-B14F-4D97-AF65-F5344CB8AC3E}">
        <p14:creationId xmlns:p14="http://schemas.microsoft.com/office/powerpoint/2010/main" val="332303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xit" presetSubtype="0" fill="hold" grpId="0" nodeType="clickEffect">
                                  <p:stCondLst>
                                    <p:cond delay="0"/>
                                  </p:stCondLst>
                                  <p:childTnLst>
                                    <p:animEffect transition="out" filter="dissolve">
                                      <p:cBhvr>
                                        <p:cTn id="22" dur="500"/>
                                        <p:tgtEl>
                                          <p:spTgt spid="9">
                                            <p:txEl>
                                              <p:pRg st="0" end="0"/>
                                            </p:txEl>
                                          </p:spTgt>
                                        </p:tgtEl>
                                      </p:cBhvr>
                                    </p:animEffect>
                                    <p:set>
                                      <p:cBhvr>
                                        <p:cTn id="23" dur="1" fill="hold">
                                          <p:stCondLst>
                                            <p:cond delay="499"/>
                                          </p:stCondLst>
                                        </p:cTn>
                                        <p:tgtEl>
                                          <p:spTgt spid="9">
                                            <p:txEl>
                                              <p:pRg st="0" end="0"/>
                                            </p:txEl>
                                          </p:spTgt>
                                        </p:tgtEl>
                                        <p:attrNameLst>
                                          <p:attrName>style.visibility</p:attrName>
                                        </p:attrNameLst>
                                      </p:cBhvr>
                                      <p:to>
                                        <p:strVal val="hidden"/>
                                      </p:to>
                                    </p:set>
                                  </p:childTnLst>
                                </p:cTn>
                              </p:par>
                              <p:par>
                                <p:cTn id="24" presetID="9" presetClass="exit" presetSubtype="0" fill="hold" grpId="0" nodeType="withEffect">
                                  <p:stCondLst>
                                    <p:cond delay="0"/>
                                  </p:stCondLst>
                                  <p:childTnLst>
                                    <p:animEffect transition="out" filter="dissolve">
                                      <p:cBhvr>
                                        <p:cTn id="25" dur="500"/>
                                        <p:tgtEl>
                                          <p:spTgt spid="9">
                                            <p:txEl>
                                              <p:pRg st="1" end="1"/>
                                            </p:txEl>
                                          </p:spTgt>
                                        </p:tgtEl>
                                      </p:cBhvr>
                                    </p:animEffect>
                                    <p:set>
                                      <p:cBhvr>
                                        <p:cTn id="26" dur="1" fill="hold">
                                          <p:stCondLst>
                                            <p:cond delay="499"/>
                                          </p:stCondLst>
                                        </p:cTn>
                                        <p:tgtEl>
                                          <p:spTgt spid="9">
                                            <p:txEl>
                                              <p:pRg st="1" end="1"/>
                                            </p:txEl>
                                          </p:spTgt>
                                        </p:tgtEl>
                                        <p:attrNameLst>
                                          <p:attrName>style.visibility</p:attrName>
                                        </p:attrNameLst>
                                      </p:cBhvr>
                                      <p:to>
                                        <p:strVal val="hidden"/>
                                      </p:to>
                                    </p:set>
                                  </p:childTnLst>
                                </p:cTn>
                              </p:par>
                              <p:par>
                                <p:cTn id="27" presetID="9" presetClass="exit" presetSubtype="0" fill="hold" grpId="0" nodeType="withEffect">
                                  <p:stCondLst>
                                    <p:cond delay="0"/>
                                  </p:stCondLst>
                                  <p:childTnLst>
                                    <p:animEffect transition="out" filter="dissolve">
                                      <p:cBhvr>
                                        <p:cTn id="28" dur="500"/>
                                        <p:tgtEl>
                                          <p:spTgt spid="9">
                                            <p:txEl>
                                              <p:pRg st="2" end="2"/>
                                            </p:txEl>
                                          </p:spTgt>
                                        </p:tgtEl>
                                      </p:cBhvr>
                                    </p:animEffect>
                                    <p:set>
                                      <p:cBhvr>
                                        <p:cTn id="29" dur="1" fill="hold">
                                          <p:stCondLst>
                                            <p:cond delay="499"/>
                                          </p:stCondLst>
                                        </p:cTn>
                                        <p:tgtEl>
                                          <p:spTgt spid="9">
                                            <p:txEl>
                                              <p:pRg st="2" end="2"/>
                                            </p:txEl>
                                          </p:spTgt>
                                        </p:tgtEl>
                                        <p:attrNameLst>
                                          <p:attrName>style.visibility</p:attrName>
                                        </p:attrNameLst>
                                      </p:cBhvr>
                                      <p:to>
                                        <p:strVal val="hidden"/>
                                      </p:to>
                                    </p:set>
                                  </p:childTnLst>
                                </p:cTn>
                              </p:par>
                              <p:par>
                                <p:cTn id="30" presetID="9" presetClass="exit" presetSubtype="0" fill="hold" grpId="0" nodeType="withEffect">
                                  <p:stCondLst>
                                    <p:cond delay="0"/>
                                  </p:stCondLst>
                                  <p:childTnLst>
                                    <p:animEffect transition="out" filter="dissolve">
                                      <p:cBhvr>
                                        <p:cTn id="31" dur="500"/>
                                        <p:tgtEl>
                                          <p:spTgt spid="9">
                                            <p:txEl>
                                              <p:pRg st="3" end="3"/>
                                            </p:txEl>
                                          </p:spTgt>
                                        </p:tgtEl>
                                      </p:cBhvr>
                                    </p:animEffect>
                                    <p:set>
                                      <p:cBhvr>
                                        <p:cTn id="32" dur="1" fill="hold">
                                          <p:stCondLst>
                                            <p:cond delay="499"/>
                                          </p:stCondLst>
                                        </p:cTn>
                                        <p:tgtEl>
                                          <p:spTgt spid="9">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900" y="368053"/>
            <a:ext cx="7719060" cy="518508"/>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Putting the principles into practice</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9" name="Google Shape;284;p14">
            <a:extLst>
              <a:ext uri="{FF2B5EF4-FFF2-40B4-BE49-F238E27FC236}">
                <a16:creationId xmlns:a16="http://schemas.microsoft.com/office/drawing/2014/main" id="{A567C80C-FCBD-5246-2CB8-DB23BE3810E7}"/>
              </a:ext>
            </a:extLst>
          </p:cNvPr>
          <p:cNvSpPr/>
          <p:nvPr/>
        </p:nvSpPr>
        <p:spPr>
          <a:xfrm>
            <a:off x="723901" y="1066800"/>
            <a:ext cx="10014122" cy="4685270"/>
          </a:xfrm>
          <a:prstGeom prst="rect">
            <a:avLst/>
          </a:prstGeom>
          <a:solidFill>
            <a:srgbClr val="6F2875">
              <a:alpha val="10000"/>
            </a:srgbClr>
          </a:solid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28575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000" dirty="0">
                <a:sym typeface="Lato"/>
              </a:rPr>
              <a:t>Link sector strategies and policies with </a:t>
            </a:r>
            <a:r>
              <a:rPr lang="en-US" sz="2000" b="1" dirty="0">
                <a:sym typeface="Lato"/>
              </a:rPr>
              <a:t>urban sanitation financing approaches</a:t>
            </a:r>
          </a:p>
          <a:p>
            <a:pPr marL="28575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000" dirty="0">
                <a:sym typeface="Lato"/>
              </a:rPr>
              <a:t>Conduct </a:t>
            </a:r>
            <a:r>
              <a:rPr lang="en-US" sz="2000" b="1" dirty="0">
                <a:sym typeface="Lato"/>
              </a:rPr>
              <a:t>financial and economic analyses </a:t>
            </a:r>
            <a:r>
              <a:rPr lang="en-US" sz="2000" dirty="0">
                <a:sym typeface="Lato"/>
              </a:rPr>
              <a:t>to guide investments and understand costs</a:t>
            </a:r>
          </a:p>
          <a:p>
            <a:pPr marL="28575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000" dirty="0">
                <a:sym typeface="Lato"/>
              </a:rPr>
              <a:t>Share </a:t>
            </a:r>
            <a:r>
              <a:rPr lang="en-US" sz="2000" b="1" dirty="0">
                <a:sym typeface="Lato"/>
              </a:rPr>
              <a:t>data on equity, safety, and sustainability </a:t>
            </a:r>
            <a:r>
              <a:rPr lang="en-US" sz="2000" dirty="0">
                <a:sym typeface="Lato"/>
              </a:rPr>
              <a:t>with financial decision makers</a:t>
            </a:r>
          </a:p>
          <a:p>
            <a:pPr marL="28575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000" dirty="0">
                <a:sym typeface="Lato"/>
              </a:rPr>
              <a:t>Anticipate risks to design </a:t>
            </a:r>
            <a:r>
              <a:rPr lang="en-US" sz="2000" b="1" dirty="0">
                <a:sym typeface="Lato"/>
              </a:rPr>
              <a:t>risk-informed financing strategies</a:t>
            </a:r>
          </a:p>
          <a:p>
            <a:pPr marL="28575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000" dirty="0">
                <a:sym typeface="Lato"/>
              </a:rPr>
              <a:t>Ensure </a:t>
            </a:r>
            <a:r>
              <a:rPr lang="en-US" sz="2000" b="1" dirty="0">
                <a:sym typeface="Lato"/>
              </a:rPr>
              <a:t>transparency and stakeholder involvement </a:t>
            </a:r>
            <a:r>
              <a:rPr lang="en-US" sz="2000" dirty="0">
                <a:sym typeface="Lato"/>
              </a:rPr>
              <a:t>in investment planning processes</a:t>
            </a:r>
          </a:p>
          <a:p>
            <a:pPr marL="28575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000" dirty="0">
                <a:sym typeface="Lato"/>
              </a:rPr>
              <a:t>Establish clear </a:t>
            </a:r>
            <a:r>
              <a:rPr lang="en-US" sz="2000" b="1" dirty="0">
                <a:sym typeface="Lato"/>
              </a:rPr>
              <a:t>allocation criteria </a:t>
            </a:r>
            <a:r>
              <a:rPr lang="en-US" sz="2000" dirty="0">
                <a:sym typeface="Lato"/>
              </a:rPr>
              <a:t>to address under or over investment in specific areas</a:t>
            </a:r>
          </a:p>
          <a:p>
            <a:pPr marL="28575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000" dirty="0">
                <a:sym typeface="Lato"/>
              </a:rPr>
              <a:t>Utilize </a:t>
            </a:r>
            <a:r>
              <a:rPr lang="en-US" sz="2000" b="1" dirty="0">
                <a:sym typeface="Lato"/>
              </a:rPr>
              <a:t>data-driven investment planning and decision-making </a:t>
            </a:r>
            <a:r>
              <a:rPr lang="en-US" sz="2000" dirty="0">
                <a:sym typeface="Lato"/>
              </a:rPr>
              <a:t>for transparency and effective monitoring</a:t>
            </a:r>
          </a:p>
          <a:p>
            <a:pPr marL="28575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000" dirty="0">
                <a:sym typeface="Lato"/>
              </a:rPr>
              <a:t>Clearly define the </a:t>
            </a:r>
            <a:r>
              <a:rPr lang="en-US" sz="2000" b="1" dirty="0">
                <a:sym typeface="Lato"/>
              </a:rPr>
              <a:t>nature and sources of financing </a:t>
            </a:r>
            <a:r>
              <a:rPr lang="en-US" sz="2000" dirty="0">
                <a:sym typeface="Lato"/>
              </a:rPr>
              <a:t>to achieve and sustain CWIS objectives.</a:t>
            </a:r>
          </a:p>
        </p:txBody>
      </p:sp>
    </p:spTree>
    <p:extLst>
      <p:ext uri="{BB962C8B-B14F-4D97-AF65-F5344CB8AC3E}">
        <p14:creationId xmlns:p14="http://schemas.microsoft.com/office/powerpoint/2010/main" val="148539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500"/>
                                        <p:tgtEl>
                                          <p:spTgt spid="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fade">
                                      <p:cBhvr>
                                        <p:cTn id="42"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901" y="327297"/>
            <a:ext cx="9120188" cy="517525"/>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Making decisions about investments and financing</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9" name="Google Shape;284;p14">
            <a:extLst>
              <a:ext uri="{FF2B5EF4-FFF2-40B4-BE49-F238E27FC236}">
                <a16:creationId xmlns:a16="http://schemas.microsoft.com/office/drawing/2014/main" id="{A567C80C-FCBD-5246-2CB8-DB23BE3810E7}"/>
              </a:ext>
            </a:extLst>
          </p:cNvPr>
          <p:cNvSpPr/>
          <p:nvPr/>
        </p:nvSpPr>
        <p:spPr>
          <a:xfrm>
            <a:off x="723901" y="1066799"/>
            <a:ext cx="10051192" cy="4876801"/>
          </a:xfrm>
          <a:prstGeom prst="rect">
            <a:avLst/>
          </a:prstGeom>
          <a:solidFill>
            <a:srgbClr val="6F2875">
              <a:alpha val="10000"/>
            </a:srgbClr>
          </a:solid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28575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000" dirty="0">
                <a:sym typeface="Lato"/>
              </a:rPr>
              <a:t>Decision making should align with responsibilities for services</a:t>
            </a:r>
          </a:p>
          <a:p>
            <a:pPr marL="28575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000" dirty="0">
                <a:sym typeface="Lato"/>
              </a:rPr>
              <a:t>Achieving the right mix of finance is critical to long term expansion, equity and viability of services </a:t>
            </a:r>
          </a:p>
          <a:p>
            <a:pPr marL="28575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000" dirty="0">
                <a:sym typeface="Lato"/>
              </a:rPr>
              <a:t>Tariffs are important, but affordability remains a significant problem, impacting service authorities’ ability to achieve full cost recovery</a:t>
            </a:r>
          </a:p>
          <a:p>
            <a:pPr marL="28575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000" dirty="0">
                <a:sym typeface="Lato"/>
              </a:rPr>
              <a:t>Taxes need to make up a larger proportion of urban sanitation investment – but these need to be carefully targeted to improve equity of services and reach poor </a:t>
            </a:r>
          </a:p>
          <a:p>
            <a:pPr marL="28575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000" dirty="0">
                <a:sym typeface="Lato"/>
              </a:rPr>
              <a:t>While commercial finance is an opportunity, it remains out of reach for most cities and is unlikely to be targeted at the poorest communities </a:t>
            </a:r>
          </a:p>
          <a:p>
            <a:pPr marL="28575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000" dirty="0">
                <a:sym typeface="Lato"/>
              </a:rPr>
              <a:t>Reducing structural barriers and developing viable business models and investment opportunities can encourage private sector players to enter the market</a:t>
            </a:r>
          </a:p>
        </p:txBody>
      </p:sp>
    </p:spTree>
    <p:extLst>
      <p:ext uri="{BB962C8B-B14F-4D97-AF65-F5344CB8AC3E}">
        <p14:creationId xmlns:p14="http://schemas.microsoft.com/office/powerpoint/2010/main" val="4035448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900" y="385762"/>
            <a:ext cx="10280650" cy="881339"/>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Invest in both ‘hard’ and ‘soft’ aspects of the system</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9" name="Google Shape;284;p14">
            <a:extLst>
              <a:ext uri="{FF2B5EF4-FFF2-40B4-BE49-F238E27FC236}">
                <a16:creationId xmlns:a16="http://schemas.microsoft.com/office/drawing/2014/main" id="{A567C80C-FCBD-5246-2CB8-DB23BE3810E7}"/>
              </a:ext>
            </a:extLst>
          </p:cNvPr>
          <p:cNvSpPr/>
          <p:nvPr/>
        </p:nvSpPr>
        <p:spPr>
          <a:xfrm>
            <a:off x="723901" y="1267102"/>
            <a:ext cx="9991724" cy="4682676"/>
          </a:xfrm>
          <a:prstGeom prst="rect">
            <a:avLst/>
          </a:prstGeom>
          <a:solidFill>
            <a:srgbClr val="6F2875">
              <a:alpha val="10000"/>
            </a:srgbClr>
          </a:solid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000" dirty="0">
                <a:sym typeface="Lato"/>
              </a:rPr>
              <a:t>Soft infrastructure for national govt actors could include </a:t>
            </a:r>
            <a:r>
              <a:rPr lang="en-US" sz="2000" b="1" dirty="0">
                <a:sym typeface="Lato"/>
              </a:rPr>
              <a:t>regulators</a:t>
            </a:r>
            <a:r>
              <a:rPr lang="en-US" sz="2000" dirty="0">
                <a:sym typeface="Lato"/>
              </a:rPr>
              <a:t>, infrastructure </a:t>
            </a:r>
            <a:r>
              <a:rPr lang="en-US" sz="2000" b="1" dirty="0">
                <a:sym typeface="Lato"/>
              </a:rPr>
              <a:t>development</a:t>
            </a:r>
            <a:r>
              <a:rPr lang="en-US" sz="2000" dirty="0">
                <a:sym typeface="Lato"/>
              </a:rPr>
              <a:t> departments and </a:t>
            </a:r>
            <a:r>
              <a:rPr lang="en-US" sz="2000" b="1" dirty="0">
                <a:sym typeface="Lato"/>
              </a:rPr>
              <a:t>monitoring</a:t>
            </a:r>
            <a:r>
              <a:rPr lang="en-US" sz="2000" dirty="0">
                <a:sym typeface="Lato"/>
              </a:rPr>
              <a:t> systems</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000" dirty="0">
                <a:sym typeface="Lato"/>
              </a:rPr>
              <a:t>Finance is needed to help transition to </a:t>
            </a:r>
            <a:r>
              <a:rPr lang="en-US" sz="2000" b="1" dirty="0">
                <a:sym typeface="Lato"/>
              </a:rPr>
              <a:t>new or updated goals</a:t>
            </a:r>
            <a:r>
              <a:rPr lang="en-US" sz="2000" dirty="0">
                <a:sym typeface="Lato"/>
              </a:rPr>
              <a:t>, such as professional training, investing in new departments or positions within a utility, and temporary subsidy programs to support public and private sector improvements</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000" dirty="0">
                <a:sym typeface="Lato"/>
              </a:rPr>
              <a:t>Often overlooked, but investing in public data systems will:</a:t>
            </a:r>
          </a:p>
          <a:p>
            <a:pPr marL="540000" lvl="0" indent="-285750" algn="l" rtl="0">
              <a:lnSpc>
                <a:spcPts val="2200"/>
              </a:lnSpc>
              <a:spcBef>
                <a:spcPts val="300"/>
              </a:spcBef>
              <a:spcAft>
                <a:spcPts val="0"/>
              </a:spcAft>
              <a:buClr>
                <a:schemeClr val="dk1"/>
              </a:buClr>
              <a:buSzPts val="1800"/>
              <a:buFont typeface="Arial" panose="020B0604020202020204" pitchFamily="34" charset="0"/>
              <a:buChar char="•"/>
            </a:pPr>
            <a:r>
              <a:rPr lang="en-US" sz="2000" dirty="0">
                <a:sym typeface="Lato"/>
              </a:rPr>
              <a:t>Generate more data to </a:t>
            </a:r>
            <a:r>
              <a:rPr lang="en-US" sz="2000" b="1" dirty="0">
                <a:sym typeface="Lato"/>
              </a:rPr>
              <a:t>improve performance &amp; drive investment</a:t>
            </a:r>
          </a:p>
          <a:p>
            <a:pPr marL="540000" lvl="1" indent="-285750">
              <a:lnSpc>
                <a:spcPts val="2200"/>
              </a:lnSpc>
              <a:spcBef>
                <a:spcPts val="300"/>
              </a:spcBef>
              <a:buClr>
                <a:schemeClr val="dk1"/>
              </a:buClr>
              <a:buSzPts val="1800"/>
              <a:buFont typeface="Arial" panose="020B0604020202020204" pitchFamily="34" charset="0"/>
              <a:buChar char="•"/>
            </a:pPr>
            <a:r>
              <a:rPr lang="en-US" sz="2000" b="1" dirty="0">
                <a:sym typeface="Lato"/>
              </a:rPr>
              <a:t>Understand the cost </a:t>
            </a:r>
            <a:r>
              <a:rPr lang="en-US" sz="2000" dirty="0">
                <a:sym typeface="Lato"/>
              </a:rPr>
              <a:t>of delivering a range of sanitation services </a:t>
            </a:r>
          </a:p>
          <a:p>
            <a:pPr marL="540000" lvl="1" indent="-285750">
              <a:lnSpc>
                <a:spcPts val="2200"/>
              </a:lnSpc>
              <a:spcBef>
                <a:spcPts val="300"/>
              </a:spcBef>
              <a:buClr>
                <a:schemeClr val="dk1"/>
              </a:buClr>
              <a:buSzPts val="1800"/>
              <a:buFont typeface="Arial" panose="020B0604020202020204" pitchFamily="34" charset="0"/>
              <a:buChar char="•"/>
            </a:pPr>
            <a:r>
              <a:rPr lang="en-US" sz="2000" dirty="0">
                <a:sym typeface="Lato"/>
              </a:rPr>
              <a:t>Guide </a:t>
            </a:r>
            <a:r>
              <a:rPr lang="en-US" sz="2000" b="1" dirty="0">
                <a:sym typeface="Lato"/>
              </a:rPr>
              <a:t>investment planning, including targeting </a:t>
            </a:r>
            <a:r>
              <a:rPr lang="en-US" sz="2000" dirty="0">
                <a:sym typeface="Lato"/>
              </a:rPr>
              <a:t>the unserved and poor </a:t>
            </a:r>
          </a:p>
          <a:p>
            <a:pPr marL="540000" lvl="1" indent="-285750">
              <a:lnSpc>
                <a:spcPts val="2200"/>
              </a:lnSpc>
              <a:spcBef>
                <a:spcPts val="300"/>
              </a:spcBef>
              <a:buClr>
                <a:schemeClr val="dk1"/>
              </a:buClr>
              <a:buSzPts val="1800"/>
              <a:buFont typeface="Arial" panose="020B0604020202020204" pitchFamily="34" charset="0"/>
              <a:buChar char="•"/>
            </a:pPr>
            <a:r>
              <a:rPr lang="en-US" sz="2000" dirty="0">
                <a:sym typeface="Lato"/>
              </a:rPr>
              <a:t>Develop appropriate and realistic </a:t>
            </a:r>
            <a:r>
              <a:rPr lang="en-US" sz="2000" b="1" dirty="0">
                <a:sym typeface="Lato"/>
              </a:rPr>
              <a:t>financing strategies and models</a:t>
            </a:r>
          </a:p>
        </p:txBody>
      </p:sp>
    </p:spTree>
    <p:extLst>
      <p:ext uri="{BB962C8B-B14F-4D97-AF65-F5344CB8AC3E}">
        <p14:creationId xmlns:p14="http://schemas.microsoft.com/office/powerpoint/2010/main" val="43096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Google Shape;326;p20">
            <a:extLst>
              <a:ext uri="{FF2B5EF4-FFF2-40B4-BE49-F238E27FC236}">
                <a16:creationId xmlns:a16="http://schemas.microsoft.com/office/drawing/2014/main" id="{68BD2D06-3E4A-351F-7617-5E178DDE110C}"/>
              </a:ext>
            </a:extLst>
          </p:cNvPr>
          <p:cNvSpPr/>
          <p:nvPr/>
        </p:nvSpPr>
        <p:spPr>
          <a:xfrm>
            <a:off x="4629727" y="2006327"/>
            <a:ext cx="2579239" cy="3018898"/>
          </a:xfrm>
          <a:prstGeom prst="roundRect">
            <a:avLst>
              <a:gd name="adj" fmla="val 10000"/>
            </a:avLst>
          </a:prstGeom>
          <a:solidFill>
            <a:srgbClr val="6F2875"/>
          </a:solidFill>
          <a:ln w="12700" cap="flat" cmpd="sng">
            <a:solidFill>
              <a:srgbClr val="6F287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31" name="Google Shape;326;p20">
            <a:extLst>
              <a:ext uri="{FF2B5EF4-FFF2-40B4-BE49-F238E27FC236}">
                <a16:creationId xmlns:a16="http://schemas.microsoft.com/office/drawing/2014/main" id="{90054B10-700B-749C-2E77-D9A18F7FCF7E}"/>
              </a:ext>
            </a:extLst>
          </p:cNvPr>
          <p:cNvSpPr/>
          <p:nvPr/>
        </p:nvSpPr>
        <p:spPr>
          <a:xfrm>
            <a:off x="1066798" y="1973144"/>
            <a:ext cx="2579239" cy="3018898"/>
          </a:xfrm>
          <a:prstGeom prst="roundRect">
            <a:avLst>
              <a:gd name="adj" fmla="val 10000"/>
            </a:avLst>
          </a:prstGeom>
          <a:solidFill>
            <a:srgbClr val="6F2875">
              <a:alpha val="22000"/>
            </a:srgbClr>
          </a:solidFill>
          <a:ln w="12700" cap="flat" cmpd="sng">
            <a:solidFill>
              <a:srgbClr val="6F287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900" y="368053"/>
            <a:ext cx="7719060" cy="518508"/>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Components of a financing framework</a:t>
            </a:r>
          </a:p>
        </p:txBody>
      </p:sp>
      <p:sp>
        <p:nvSpPr>
          <p:cNvPr id="5" name="Google Shape;326;p20">
            <a:extLst>
              <a:ext uri="{FF2B5EF4-FFF2-40B4-BE49-F238E27FC236}">
                <a16:creationId xmlns:a16="http://schemas.microsoft.com/office/drawing/2014/main" id="{E46BA892-AEED-09D8-C590-C84B17641EAC}"/>
              </a:ext>
            </a:extLst>
          </p:cNvPr>
          <p:cNvSpPr/>
          <p:nvPr/>
        </p:nvSpPr>
        <p:spPr>
          <a:xfrm>
            <a:off x="1066799" y="1258106"/>
            <a:ext cx="2579239" cy="1005945"/>
          </a:xfrm>
          <a:prstGeom prst="roundRect">
            <a:avLst>
              <a:gd name="adj" fmla="val 10000"/>
            </a:avLst>
          </a:prstGeom>
          <a:solidFill>
            <a:srgbClr val="6F2875"/>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6" name="Google Shape;327;p20">
            <a:extLst>
              <a:ext uri="{FF2B5EF4-FFF2-40B4-BE49-F238E27FC236}">
                <a16:creationId xmlns:a16="http://schemas.microsoft.com/office/drawing/2014/main" id="{9E1FA347-B3AA-B900-FB3B-AFF6F8C3982C}"/>
              </a:ext>
            </a:extLst>
          </p:cNvPr>
          <p:cNvSpPr txBox="1"/>
          <p:nvPr/>
        </p:nvSpPr>
        <p:spPr>
          <a:xfrm>
            <a:off x="1066799" y="1258105"/>
            <a:ext cx="2579239" cy="1005943"/>
          </a:xfrm>
          <a:prstGeom prst="rect">
            <a:avLst/>
          </a:prstGeom>
          <a:noFill/>
          <a:ln>
            <a:noFill/>
          </a:ln>
        </p:spPr>
        <p:txBody>
          <a:bodyPr spcFirstLastPara="1" wrap="square" lIns="142225" tIns="142225" rIns="142225" bIns="76200" anchor="ctr" anchorCtr="1">
            <a:noAutofit/>
          </a:bodyPr>
          <a:lstStyle/>
          <a:p>
            <a:pPr marL="0" marR="0" lvl="0" indent="0" algn="ctr" rtl="0">
              <a:lnSpc>
                <a:spcPct val="90000"/>
              </a:lnSpc>
              <a:spcBef>
                <a:spcPts val="0"/>
              </a:spcBef>
              <a:spcAft>
                <a:spcPts val="0"/>
              </a:spcAft>
              <a:buClr>
                <a:schemeClr val="lt1"/>
              </a:buClr>
              <a:buSzPts val="2000"/>
              <a:buFont typeface="Calibri"/>
              <a:buNone/>
            </a:pPr>
            <a:r>
              <a:rPr lang="en-GB" sz="2000" b="1" dirty="0">
                <a:solidFill>
                  <a:schemeClr val="lt1"/>
                </a:solidFill>
                <a:latin typeface="Calibri"/>
                <a:ea typeface="Calibri"/>
                <a:cs typeface="Calibri"/>
                <a:sym typeface="Calibri"/>
              </a:rPr>
              <a:t>Assessment &amp; Diagnostic </a:t>
            </a:r>
            <a:endParaRPr b="1" dirty="0">
              <a:latin typeface="Calibri" panose="020F0502020204030204" pitchFamily="34" charset="0"/>
              <a:cs typeface="Calibri" panose="020F0502020204030204" pitchFamily="34" charset="0"/>
            </a:endParaRPr>
          </a:p>
        </p:txBody>
      </p:sp>
      <p:sp>
        <p:nvSpPr>
          <p:cNvPr id="10" name="Google Shape;329;p20">
            <a:extLst>
              <a:ext uri="{FF2B5EF4-FFF2-40B4-BE49-F238E27FC236}">
                <a16:creationId xmlns:a16="http://schemas.microsoft.com/office/drawing/2014/main" id="{B40C0E82-3ED2-0783-BF72-1F62BC85180A}"/>
              </a:ext>
            </a:extLst>
          </p:cNvPr>
          <p:cNvSpPr txBox="1"/>
          <p:nvPr/>
        </p:nvSpPr>
        <p:spPr>
          <a:xfrm>
            <a:off x="1214672" y="2399241"/>
            <a:ext cx="2199472" cy="2194710"/>
          </a:xfrm>
          <a:prstGeom prst="rect">
            <a:avLst/>
          </a:prstGeom>
          <a:noFill/>
          <a:ln>
            <a:noFill/>
          </a:ln>
        </p:spPr>
        <p:txBody>
          <a:bodyPr spcFirstLastPara="1" wrap="square" lIns="0" tIns="0" rIns="0" bIns="0" anchor="t" anchorCtr="0">
            <a:noAutofit/>
          </a:bodyPr>
          <a:lstStyle/>
          <a:p>
            <a:pPr marL="171450" marR="0" lvl="1" indent="-171450" algn="l" rtl="0">
              <a:lnSpc>
                <a:spcPts val="1800"/>
              </a:lnSpc>
              <a:spcBef>
                <a:spcPts val="0"/>
              </a:spcBef>
              <a:spcAft>
                <a:spcPts val="600"/>
              </a:spcAft>
              <a:buClr>
                <a:schemeClr val="dk1"/>
              </a:buClr>
              <a:buSzPts val="1600"/>
              <a:buFont typeface="Calibri"/>
              <a:buChar char="•"/>
            </a:pPr>
            <a:r>
              <a:rPr lang="en-GB" sz="1600" b="0" i="0" u="none" strike="noStrike" cap="none" dirty="0">
                <a:solidFill>
                  <a:schemeClr val="dk1"/>
                </a:solidFill>
                <a:latin typeface="Calibri"/>
                <a:ea typeface="Calibri"/>
                <a:cs typeface="Calibri"/>
                <a:sym typeface="Calibri"/>
              </a:rPr>
              <a:t>Sector targets &amp; policies</a:t>
            </a:r>
            <a:endParaRPr sz="1600" dirty="0">
              <a:latin typeface="Calibri" panose="020F0502020204030204" pitchFamily="34" charset="0"/>
              <a:cs typeface="Calibri" panose="020F0502020204030204" pitchFamily="34" charset="0"/>
            </a:endParaRPr>
          </a:p>
          <a:p>
            <a:pPr marL="171450" marR="0" lvl="1" indent="-171450" algn="l" rtl="0">
              <a:lnSpc>
                <a:spcPts val="1800"/>
              </a:lnSpc>
              <a:spcBef>
                <a:spcPts val="240"/>
              </a:spcBef>
              <a:spcAft>
                <a:spcPts val="600"/>
              </a:spcAft>
              <a:buClr>
                <a:schemeClr val="dk1"/>
              </a:buClr>
              <a:buSzPts val="1600"/>
              <a:buFont typeface="Calibri"/>
              <a:buChar char="•"/>
            </a:pPr>
            <a:r>
              <a:rPr lang="en-GB" sz="1600" b="0" i="0" u="none" strike="noStrike" cap="none" dirty="0">
                <a:solidFill>
                  <a:schemeClr val="dk1"/>
                </a:solidFill>
                <a:latin typeface="Calibri"/>
                <a:ea typeface="Calibri"/>
                <a:cs typeface="Calibri"/>
                <a:sym typeface="Calibri"/>
              </a:rPr>
              <a:t>Establishing costs</a:t>
            </a:r>
            <a:endParaRPr sz="1600" dirty="0">
              <a:latin typeface="Calibri" panose="020F0502020204030204" pitchFamily="34" charset="0"/>
              <a:cs typeface="Calibri" panose="020F0502020204030204" pitchFamily="34" charset="0"/>
            </a:endParaRPr>
          </a:p>
          <a:p>
            <a:pPr marL="171450" marR="0" lvl="1" indent="-171450" algn="l" rtl="0">
              <a:lnSpc>
                <a:spcPts val="1800"/>
              </a:lnSpc>
              <a:spcBef>
                <a:spcPts val="240"/>
              </a:spcBef>
              <a:spcAft>
                <a:spcPts val="600"/>
              </a:spcAft>
              <a:buClr>
                <a:schemeClr val="dk1"/>
              </a:buClr>
              <a:buSzPts val="1600"/>
              <a:buFont typeface="Calibri"/>
              <a:buChar char="•"/>
            </a:pPr>
            <a:r>
              <a:rPr lang="en-GB" sz="1600" b="0" i="0" u="none" strike="noStrike" cap="none" dirty="0">
                <a:solidFill>
                  <a:schemeClr val="dk1"/>
                </a:solidFill>
                <a:latin typeface="Calibri"/>
                <a:ea typeface="Calibri"/>
                <a:cs typeface="Calibri"/>
                <a:sym typeface="Calibri"/>
              </a:rPr>
              <a:t>Financing needs</a:t>
            </a:r>
            <a:endParaRPr sz="1600" dirty="0">
              <a:latin typeface="Calibri" panose="020F0502020204030204" pitchFamily="34" charset="0"/>
              <a:cs typeface="Calibri" panose="020F0502020204030204" pitchFamily="34" charset="0"/>
            </a:endParaRPr>
          </a:p>
          <a:p>
            <a:pPr marL="171450" marR="0" lvl="1" indent="-171450" algn="l" rtl="0">
              <a:lnSpc>
                <a:spcPts val="1800"/>
              </a:lnSpc>
              <a:spcBef>
                <a:spcPts val="240"/>
              </a:spcBef>
              <a:spcAft>
                <a:spcPts val="600"/>
              </a:spcAft>
              <a:buClr>
                <a:schemeClr val="dk1"/>
              </a:buClr>
              <a:buSzPts val="1600"/>
              <a:buFont typeface="Calibri"/>
              <a:buChar char="•"/>
            </a:pPr>
            <a:r>
              <a:rPr lang="en-GB" sz="1600" b="0" i="0" u="none" strike="noStrike" cap="none" dirty="0">
                <a:solidFill>
                  <a:schemeClr val="dk1"/>
                </a:solidFill>
                <a:latin typeface="Calibri"/>
                <a:ea typeface="Calibri"/>
                <a:cs typeface="Calibri"/>
                <a:sym typeface="Calibri"/>
              </a:rPr>
              <a:t>Identifying varied sources</a:t>
            </a:r>
            <a:endParaRPr sz="1600" dirty="0">
              <a:latin typeface="Calibri" panose="020F0502020204030204" pitchFamily="34" charset="0"/>
              <a:cs typeface="Calibri" panose="020F0502020204030204" pitchFamily="34" charset="0"/>
            </a:endParaRPr>
          </a:p>
          <a:p>
            <a:pPr marL="171450" marR="0" lvl="1" indent="-171450" algn="l" rtl="0">
              <a:lnSpc>
                <a:spcPts val="1800"/>
              </a:lnSpc>
              <a:spcBef>
                <a:spcPts val="240"/>
              </a:spcBef>
              <a:spcAft>
                <a:spcPts val="600"/>
              </a:spcAft>
              <a:buClr>
                <a:schemeClr val="dk1"/>
              </a:buClr>
              <a:buSzPts val="1600"/>
              <a:buFont typeface="Calibri"/>
              <a:buChar char="•"/>
            </a:pPr>
            <a:r>
              <a:rPr lang="en-GB" sz="1600" b="0" i="0" u="none" strike="noStrike" cap="none" dirty="0">
                <a:solidFill>
                  <a:schemeClr val="dk1"/>
                </a:solidFill>
                <a:latin typeface="Calibri"/>
                <a:ea typeface="Calibri"/>
                <a:cs typeface="Calibri"/>
                <a:sym typeface="Calibri"/>
              </a:rPr>
              <a:t>Risk </a:t>
            </a:r>
            <a:r>
              <a:rPr lang="en-GB" sz="1600" dirty="0">
                <a:solidFill>
                  <a:schemeClr val="dk1"/>
                </a:solidFill>
                <a:latin typeface="Calibri"/>
                <a:ea typeface="Calibri"/>
                <a:cs typeface="Calibri"/>
                <a:sym typeface="Calibri"/>
              </a:rPr>
              <a:t>a</a:t>
            </a:r>
            <a:r>
              <a:rPr lang="en-GB" sz="1600" b="0" i="0" u="none" strike="noStrike" cap="none" dirty="0">
                <a:solidFill>
                  <a:schemeClr val="dk1"/>
                </a:solidFill>
                <a:latin typeface="Calibri"/>
                <a:ea typeface="Calibri"/>
                <a:cs typeface="Calibri"/>
                <a:sym typeface="Calibri"/>
              </a:rPr>
              <a:t>ssessment</a:t>
            </a:r>
            <a:endParaRPr sz="1600" dirty="0">
              <a:latin typeface="Calibri" panose="020F0502020204030204" pitchFamily="34" charset="0"/>
              <a:cs typeface="Calibri" panose="020F0502020204030204" pitchFamily="34" charset="0"/>
            </a:endParaRPr>
          </a:p>
        </p:txBody>
      </p:sp>
      <p:sp>
        <p:nvSpPr>
          <p:cNvPr id="11" name="Google Shape;330;p20">
            <a:extLst>
              <a:ext uri="{FF2B5EF4-FFF2-40B4-BE49-F238E27FC236}">
                <a16:creationId xmlns:a16="http://schemas.microsoft.com/office/drawing/2014/main" id="{FC81EC37-25A1-24B7-B91B-3202FBF030C8}"/>
              </a:ext>
            </a:extLst>
          </p:cNvPr>
          <p:cNvSpPr/>
          <p:nvPr/>
        </p:nvSpPr>
        <p:spPr>
          <a:xfrm rot="21590040">
            <a:off x="3929969" y="1572244"/>
            <a:ext cx="534041" cy="377665"/>
          </a:xfrm>
          <a:prstGeom prst="rightArrow">
            <a:avLst>
              <a:gd name="adj1" fmla="val 60000"/>
              <a:gd name="adj2" fmla="val 50000"/>
            </a:avLst>
          </a:prstGeom>
          <a:solidFill>
            <a:srgbClr val="6F28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7" name="Google Shape;330;p20">
            <a:extLst>
              <a:ext uri="{FF2B5EF4-FFF2-40B4-BE49-F238E27FC236}">
                <a16:creationId xmlns:a16="http://schemas.microsoft.com/office/drawing/2014/main" id="{474EE979-3896-A405-1490-97260CF0FFF4}"/>
              </a:ext>
            </a:extLst>
          </p:cNvPr>
          <p:cNvSpPr/>
          <p:nvPr/>
        </p:nvSpPr>
        <p:spPr>
          <a:xfrm rot="21590040">
            <a:off x="7471947" y="1572244"/>
            <a:ext cx="534041" cy="377665"/>
          </a:xfrm>
          <a:prstGeom prst="rightArrow">
            <a:avLst>
              <a:gd name="adj1" fmla="val 60000"/>
              <a:gd name="adj2" fmla="val 50000"/>
            </a:avLst>
          </a:prstGeom>
          <a:solidFill>
            <a:srgbClr val="DFD0E1"/>
          </a:solidFill>
          <a:ln>
            <a:solidFill>
              <a:srgbClr val="6F28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8" name="Google Shape;326;p20">
            <a:extLst>
              <a:ext uri="{FF2B5EF4-FFF2-40B4-BE49-F238E27FC236}">
                <a16:creationId xmlns:a16="http://schemas.microsoft.com/office/drawing/2014/main" id="{4C0285BB-E900-553D-6A22-6A1B1DA9348C}"/>
              </a:ext>
            </a:extLst>
          </p:cNvPr>
          <p:cNvSpPr/>
          <p:nvPr/>
        </p:nvSpPr>
        <p:spPr>
          <a:xfrm>
            <a:off x="8174911" y="1258106"/>
            <a:ext cx="2579239" cy="1005945"/>
          </a:xfrm>
          <a:prstGeom prst="roundRect">
            <a:avLst>
              <a:gd name="adj" fmla="val 10000"/>
            </a:avLst>
          </a:prstGeom>
          <a:solidFill>
            <a:srgbClr val="6F2875"/>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9" name="Google Shape;327;p20">
            <a:extLst>
              <a:ext uri="{FF2B5EF4-FFF2-40B4-BE49-F238E27FC236}">
                <a16:creationId xmlns:a16="http://schemas.microsoft.com/office/drawing/2014/main" id="{85B0300F-E557-9B29-731E-BD3E11E78030}"/>
              </a:ext>
            </a:extLst>
          </p:cNvPr>
          <p:cNvSpPr txBox="1"/>
          <p:nvPr/>
        </p:nvSpPr>
        <p:spPr>
          <a:xfrm>
            <a:off x="8174911" y="1258105"/>
            <a:ext cx="2579239" cy="1005945"/>
          </a:xfrm>
          <a:prstGeom prst="rect">
            <a:avLst/>
          </a:prstGeom>
          <a:noFill/>
          <a:ln>
            <a:noFill/>
          </a:ln>
        </p:spPr>
        <p:txBody>
          <a:bodyPr spcFirstLastPara="1" wrap="square" lIns="142225" tIns="142225" rIns="142225" bIns="76200" anchor="ctr" anchorCtr="1">
            <a:noAutofit/>
          </a:bodyPr>
          <a:lstStyle/>
          <a:p>
            <a:pPr marL="0" marR="0" lvl="0" indent="0" algn="ctr" rtl="0">
              <a:lnSpc>
                <a:spcPct val="90000"/>
              </a:lnSpc>
              <a:spcBef>
                <a:spcPts val="0"/>
              </a:spcBef>
              <a:spcAft>
                <a:spcPts val="0"/>
              </a:spcAft>
              <a:buClr>
                <a:schemeClr val="lt1"/>
              </a:buClr>
              <a:buSzPts val="2000"/>
              <a:buFont typeface="Calibri"/>
              <a:buNone/>
            </a:pPr>
            <a:r>
              <a:rPr lang="en-GB" sz="2000" b="1" dirty="0">
                <a:solidFill>
                  <a:schemeClr val="lt1"/>
                </a:solidFill>
                <a:latin typeface="Calibri"/>
                <a:ea typeface="Calibri"/>
                <a:cs typeface="Calibri"/>
                <a:sym typeface="Calibri"/>
              </a:rPr>
              <a:t>Outcomes</a:t>
            </a:r>
          </a:p>
        </p:txBody>
      </p:sp>
      <p:sp>
        <p:nvSpPr>
          <p:cNvPr id="24" name="Google Shape;326;p20">
            <a:extLst>
              <a:ext uri="{FF2B5EF4-FFF2-40B4-BE49-F238E27FC236}">
                <a16:creationId xmlns:a16="http://schemas.microsoft.com/office/drawing/2014/main" id="{1C95434A-FC21-0CB9-0ECA-FCAF761F8402}"/>
              </a:ext>
            </a:extLst>
          </p:cNvPr>
          <p:cNvSpPr/>
          <p:nvPr/>
        </p:nvSpPr>
        <p:spPr>
          <a:xfrm>
            <a:off x="4632934" y="1258106"/>
            <a:ext cx="2579239" cy="1005945"/>
          </a:xfrm>
          <a:prstGeom prst="roundRect">
            <a:avLst>
              <a:gd name="adj" fmla="val 10000"/>
            </a:avLst>
          </a:prstGeom>
          <a:solidFill>
            <a:srgbClr val="DFD0E1"/>
          </a:solidFill>
          <a:ln w="12700" cap="flat" cmpd="sng">
            <a:solidFill>
              <a:srgbClr val="6F287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5" name="Google Shape;327;p20">
            <a:extLst>
              <a:ext uri="{FF2B5EF4-FFF2-40B4-BE49-F238E27FC236}">
                <a16:creationId xmlns:a16="http://schemas.microsoft.com/office/drawing/2014/main" id="{3A953EF1-3020-BF6D-8592-D7B9A1B9D9BA}"/>
              </a:ext>
            </a:extLst>
          </p:cNvPr>
          <p:cNvSpPr txBox="1">
            <a:spLocks/>
          </p:cNvSpPr>
          <p:nvPr/>
        </p:nvSpPr>
        <p:spPr>
          <a:xfrm>
            <a:off x="4632934" y="1261090"/>
            <a:ext cx="2579239" cy="1005944"/>
          </a:xfrm>
          <a:prstGeom prst="rect">
            <a:avLst/>
          </a:prstGeom>
          <a:noFill/>
          <a:ln>
            <a:noFill/>
          </a:ln>
        </p:spPr>
        <p:txBody>
          <a:bodyPr spcFirstLastPara="1" wrap="square" lIns="142225" tIns="142225" rIns="142225" bIns="76200" anchor="ctr" anchorCtr="1">
            <a:noAutofit/>
          </a:bodyPr>
          <a:lstStyle/>
          <a:p>
            <a:pPr marL="0" marR="0" lvl="0" indent="0" algn="ctr" rtl="0">
              <a:lnSpc>
                <a:spcPct val="90000"/>
              </a:lnSpc>
              <a:spcBef>
                <a:spcPts val="0"/>
              </a:spcBef>
              <a:spcAft>
                <a:spcPts val="0"/>
              </a:spcAft>
              <a:buClr>
                <a:schemeClr val="lt1"/>
              </a:buClr>
              <a:buSzPts val="2000"/>
              <a:buFont typeface="Calibri"/>
              <a:buNone/>
            </a:pPr>
            <a:r>
              <a:rPr lang="en-GB" sz="2000" b="1" dirty="0">
                <a:solidFill>
                  <a:srgbClr val="6F2875"/>
                </a:solidFill>
                <a:latin typeface="Calibri"/>
                <a:ea typeface="Calibri"/>
                <a:cs typeface="Calibri"/>
                <a:sym typeface="Calibri"/>
              </a:rPr>
              <a:t>Strategy &amp; Monitoring</a:t>
            </a:r>
          </a:p>
        </p:txBody>
      </p:sp>
      <p:sp>
        <p:nvSpPr>
          <p:cNvPr id="36" name="Google Shape;329;p20">
            <a:extLst>
              <a:ext uri="{FF2B5EF4-FFF2-40B4-BE49-F238E27FC236}">
                <a16:creationId xmlns:a16="http://schemas.microsoft.com/office/drawing/2014/main" id="{5C742265-48F5-0CE3-EB5E-C9DD6CA5B160}"/>
              </a:ext>
            </a:extLst>
          </p:cNvPr>
          <p:cNvSpPr txBox="1"/>
          <p:nvPr/>
        </p:nvSpPr>
        <p:spPr>
          <a:xfrm>
            <a:off x="4819610" y="2399240"/>
            <a:ext cx="2199472" cy="2347689"/>
          </a:xfrm>
          <a:prstGeom prst="rect">
            <a:avLst/>
          </a:prstGeom>
          <a:noFill/>
          <a:ln>
            <a:noFill/>
          </a:ln>
        </p:spPr>
        <p:txBody>
          <a:bodyPr spcFirstLastPara="1" wrap="square" lIns="0" tIns="0" rIns="0" bIns="0" anchor="t" anchorCtr="0">
            <a:noAutofit/>
          </a:bodyPr>
          <a:lstStyle/>
          <a:p>
            <a:pPr marL="171450" marR="0" lvl="1" indent="-171450" algn="l" rtl="0">
              <a:lnSpc>
                <a:spcPts val="1800"/>
              </a:lnSpc>
              <a:spcBef>
                <a:spcPts val="0"/>
              </a:spcBef>
              <a:spcAft>
                <a:spcPts val="600"/>
              </a:spcAft>
              <a:buClr>
                <a:schemeClr val="bg1"/>
              </a:buClr>
              <a:buSzPts val="1600"/>
              <a:buFont typeface="Calibri"/>
              <a:buChar char="•"/>
            </a:pPr>
            <a:r>
              <a:rPr lang="en-US" sz="1600" b="0" i="0" u="none" strike="noStrike" cap="none" dirty="0">
                <a:solidFill>
                  <a:schemeClr val="bg1"/>
                </a:solidFill>
                <a:latin typeface="Calibri"/>
                <a:ea typeface="Calibri"/>
                <a:cs typeface="Calibri"/>
                <a:sym typeface="Calibri"/>
              </a:rPr>
              <a:t>Financing policy</a:t>
            </a:r>
          </a:p>
          <a:p>
            <a:pPr marL="171450" marR="0" lvl="1" indent="-171450" algn="l" rtl="0">
              <a:lnSpc>
                <a:spcPts val="1800"/>
              </a:lnSpc>
              <a:spcBef>
                <a:spcPts val="0"/>
              </a:spcBef>
              <a:spcAft>
                <a:spcPts val="600"/>
              </a:spcAft>
              <a:buClr>
                <a:schemeClr val="bg1"/>
              </a:buClr>
              <a:buSzPts val="1600"/>
              <a:buFont typeface="Calibri"/>
              <a:buChar char="•"/>
            </a:pPr>
            <a:r>
              <a:rPr lang="en-US" sz="1600" b="0" i="0" u="none" strike="noStrike" cap="none" dirty="0">
                <a:solidFill>
                  <a:schemeClr val="bg1"/>
                </a:solidFill>
                <a:latin typeface="Calibri"/>
                <a:ea typeface="Calibri"/>
                <a:cs typeface="Calibri"/>
                <a:sym typeface="Calibri"/>
              </a:rPr>
              <a:t>Investment plan</a:t>
            </a:r>
          </a:p>
          <a:p>
            <a:pPr marL="171450" marR="0" lvl="1" indent="-171450" algn="l" rtl="0">
              <a:lnSpc>
                <a:spcPts val="1800"/>
              </a:lnSpc>
              <a:spcBef>
                <a:spcPts val="0"/>
              </a:spcBef>
              <a:spcAft>
                <a:spcPts val="600"/>
              </a:spcAft>
              <a:buClr>
                <a:schemeClr val="bg1"/>
              </a:buClr>
              <a:buSzPts val="1600"/>
              <a:buFont typeface="Calibri"/>
              <a:buChar char="•"/>
            </a:pPr>
            <a:r>
              <a:rPr lang="en-US" sz="1600" b="0" i="0" u="none" strike="noStrike" cap="none" dirty="0">
                <a:solidFill>
                  <a:schemeClr val="bg1"/>
                </a:solidFill>
                <a:latin typeface="Calibri"/>
                <a:ea typeface="Calibri"/>
                <a:cs typeface="Calibri"/>
                <a:sym typeface="Calibri"/>
              </a:rPr>
              <a:t>Financing mechanisms</a:t>
            </a:r>
          </a:p>
          <a:p>
            <a:pPr marL="171450" marR="0" lvl="1" indent="-171450" algn="l" rtl="0">
              <a:lnSpc>
                <a:spcPts val="1800"/>
              </a:lnSpc>
              <a:spcBef>
                <a:spcPts val="0"/>
              </a:spcBef>
              <a:spcAft>
                <a:spcPts val="600"/>
              </a:spcAft>
              <a:buClr>
                <a:schemeClr val="bg1"/>
              </a:buClr>
              <a:buSzPts val="1600"/>
              <a:buFont typeface="Calibri"/>
              <a:buChar char="•"/>
            </a:pPr>
            <a:r>
              <a:rPr lang="en-US" sz="1600" b="0" i="0" u="none" strike="noStrike" cap="none" dirty="0" err="1">
                <a:solidFill>
                  <a:schemeClr val="bg1"/>
                </a:solidFill>
                <a:latin typeface="Calibri"/>
                <a:ea typeface="Calibri"/>
                <a:cs typeface="Calibri"/>
                <a:sym typeface="Calibri"/>
              </a:rPr>
              <a:t>Mobilisation</a:t>
            </a:r>
            <a:r>
              <a:rPr lang="en-US" sz="1600" b="0" i="0" u="none" strike="noStrike" cap="none" dirty="0">
                <a:solidFill>
                  <a:schemeClr val="bg1"/>
                </a:solidFill>
                <a:latin typeface="Calibri"/>
                <a:ea typeface="Calibri"/>
                <a:cs typeface="Calibri"/>
                <a:sym typeface="Calibri"/>
              </a:rPr>
              <a:t> of resources</a:t>
            </a:r>
          </a:p>
          <a:p>
            <a:pPr marL="171450" marR="0" lvl="1" indent="-171450" algn="l" rtl="0">
              <a:lnSpc>
                <a:spcPts val="1800"/>
              </a:lnSpc>
              <a:spcBef>
                <a:spcPts val="0"/>
              </a:spcBef>
              <a:spcAft>
                <a:spcPts val="600"/>
              </a:spcAft>
              <a:buClr>
                <a:schemeClr val="bg1"/>
              </a:buClr>
              <a:buSzPts val="1600"/>
              <a:buFont typeface="Calibri"/>
              <a:buChar char="•"/>
            </a:pPr>
            <a:r>
              <a:rPr lang="en-US" sz="1600" b="0" i="0" u="none" strike="noStrike" cap="none" dirty="0">
                <a:solidFill>
                  <a:schemeClr val="bg1"/>
                </a:solidFill>
                <a:latin typeface="Calibri"/>
                <a:ea typeface="Calibri"/>
                <a:cs typeface="Calibri"/>
                <a:sym typeface="Calibri"/>
              </a:rPr>
              <a:t>Monitoring for investment </a:t>
            </a:r>
            <a:r>
              <a:rPr lang="en-US" sz="1600" dirty="0">
                <a:solidFill>
                  <a:schemeClr val="bg1"/>
                </a:solidFill>
                <a:latin typeface="Calibri"/>
                <a:ea typeface="Calibri"/>
                <a:cs typeface="Calibri"/>
                <a:sym typeface="Calibri"/>
              </a:rPr>
              <a:t>r</a:t>
            </a:r>
            <a:r>
              <a:rPr lang="en-US" sz="1600" b="0" i="0" u="none" strike="noStrike" cap="none" dirty="0">
                <a:solidFill>
                  <a:schemeClr val="bg1"/>
                </a:solidFill>
                <a:latin typeface="Calibri"/>
                <a:ea typeface="Calibri"/>
                <a:cs typeface="Calibri"/>
                <a:sym typeface="Calibri"/>
              </a:rPr>
              <a:t>esults</a:t>
            </a:r>
          </a:p>
        </p:txBody>
      </p:sp>
      <p:sp>
        <p:nvSpPr>
          <p:cNvPr id="37" name="Google Shape;326;p20">
            <a:extLst>
              <a:ext uri="{FF2B5EF4-FFF2-40B4-BE49-F238E27FC236}">
                <a16:creationId xmlns:a16="http://schemas.microsoft.com/office/drawing/2014/main" id="{D9DCDD1A-00E2-C553-C3F7-46D9FCA8DB1C}"/>
              </a:ext>
            </a:extLst>
          </p:cNvPr>
          <p:cNvSpPr/>
          <p:nvPr/>
        </p:nvSpPr>
        <p:spPr>
          <a:xfrm>
            <a:off x="8174911" y="1973144"/>
            <a:ext cx="2579239" cy="3018898"/>
          </a:xfrm>
          <a:prstGeom prst="roundRect">
            <a:avLst>
              <a:gd name="adj" fmla="val 10000"/>
            </a:avLst>
          </a:prstGeom>
          <a:solidFill>
            <a:srgbClr val="6F2875">
              <a:alpha val="22000"/>
            </a:srgbClr>
          </a:solidFill>
          <a:ln w="12700" cap="flat" cmpd="sng">
            <a:solidFill>
              <a:srgbClr val="6F287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38" name="Google Shape;329;p20">
            <a:extLst>
              <a:ext uri="{FF2B5EF4-FFF2-40B4-BE49-F238E27FC236}">
                <a16:creationId xmlns:a16="http://schemas.microsoft.com/office/drawing/2014/main" id="{7800E858-73E0-2C0E-3EB1-3CC30AB8FDF4}"/>
              </a:ext>
            </a:extLst>
          </p:cNvPr>
          <p:cNvSpPr txBox="1"/>
          <p:nvPr/>
        </p:nvSpPr>
        <p:spPr>
          <a:xfrm>
            <a:off x="8322785" y="2399240"/>
            <a:ext cx="2199472" cy="2592801"/>
          </a:xfrm>
          <a:prstGeom prst="rect">
            <a:avLst/>
          </a:prstGeom>
          <a:noFill/>
          <a:ln>
            <a:noFill/>
          </a:ln>
        </p:spPr>
        <p:txBody>
          <a:bodyPr spcFirstLastPara="1" wrap="square" lIns="0" tIns="0" rIns="0" bIns="0" anchor="t" anchorCtr="0">
            <a:noAutofit/>
          </a:bodyPr>
          <a:lstStyle/>
          <a:p>
            <a:pPr marL="171450" marR="0" lvl="1" indent="-171450" algn="l" rtl="0">
              <a:lnSpc>
                <a:spcPts val="1800"/>
              </a:lnSpc>
              <a:spcBef>
                <a:spcPts val="0"/>
              </a:spcBef>
              <a:spcAft>
                <a:spcPts val="600"/>
              </a:spcAft>
              <a:buClr>
                <a:schemeClr val="dk1"/>
              </a:buClr>
              <a:buSzPts val="1600"/>
              <a:buFont typeface="Calibri"/>
              <a:buChar char="•"/>
            </a:pPr>
            <a:r>
              <a:rPr lang="en-US" sz="1600" b="0" i="0" u="none" strike="noStrike" cap="none" dirty="0">
                <a:solidFill>
                  <a:schemeClr val="dk1"/>
                </a:solidFill>
                <a:latin typeface="Calibri"/>
                <a:ea typeface="Calibri"/>
                <a:cs typeface="Calibri"/>
                <a:sym typeface="Calibri"/>
              </a:rPr>
              <a:t>Appropriate, transparent use of finance </a:t>
            </a:r>
          </a:p>
          <a:p>
            <a:pPr marL="171450" marR="0" lvl="1" indent="-171450" algn="l" rtl="0">
              <a:lnSpc>
                <a:spcPts val="1800"/>
              </a:lnSpc>
              <a:spcBef>
                <a:spcPts val="0"/>
              </a:spcBef>
              <a:spcAft>
                <a:spcPts val="600"/>
              </a:spcAft>
              <a:buClr>
                <a:schemeClr val="dk1"/>
              </a:buClr>
              <a:buSzPts val="1600"/>
              <a:buFont typeface="Calibri"/>
              <a:buChar char="•"/>
            </a:pPr>
            <a:r>
              <a:rPr lang="en-US" sz="1600" b="0" i="0" u="none" strike="noStrike" cap="none" dirty="0">
                <a:solidFill>
                  <a:schemeClr val="dk1"/>
                </a:solidFill>
                <a:latin typeface="Calibri"/>
                <a:ea typeface="Calibri"/>
                <a:cs typeface="Calibri"/>
                <a:sym typeface="Calibri"/>
              </a:rPr>
              <a:t>Attainment of investment </a:t>
            </a:r>
            <a:r>
              <a:rPr lang="en-US" sz="1600" dirty="0">
                <a:solidFill>
                  <a:schemeClr val="dk1"/>
                </a:solidFill>
                <a:latin typeface="Calibri"/>
                <a:ea typeface="Calibri"/>
                <a:cs typeface="Calibri"/>
                <a:sym typeface="Calibri"/>
              </a:rPr>
              <a:t>g</a:t>
            </a:r>
            <a:r>
              <a:rPr lang="en-US" sz="1600" b="0" i="0" u="none" strike="noStrike" cap="none" dirty="0">
                <a:solidFill>
                  <a:schemeClr val="dk1"/>
                </a:solidFill>
                <a:latin typeface="Calibri"/>
                <a:ea typeface="Calibri"/>
                <a:cs typeface="Calibri"/>
                <a:sym typeface="Calibri"/>
              </a:rPr>
              <a:t>oals</a:t>
            </a:r>
          </a:p>
          <a:p>
            <a:pPr marL="171450" marR="0" lvl="1" indent="-171450" algn="l" rtl="0">
              <a:lnSpc>
                <a:spcPts val="1800"/>
              </a:lnSpc>
              <a:spcBef>
                <a:spcPts val="0"/>
              </a:spcBef>
              <a:spcAft>
                <a:spcPts val="600"/>
              </a:spcAft>
              <a:buClr>
                <a:schemeClr val="dk1"/>
              </a:buClr>
              <a:buSzPts val="1600"/>
              <a:buFont typeface="Calibri"/>
              <a:buChar char="•"/>
            </a:pPr>
            <a:r>
              <a:rPr lang="en-US" sz="1600" b="0" i="0" u="none" strike="noStrike" cap="none" dirty="0">
                <a:solidFill>
                  <a:schemeClr val="dk1"/>
                </a:solidFill>
                <a:latin typeface="Calibri"/>
                <a:ea typeface="Calibri"/>
                <a:cs typeface="Calibri"/>
                <a:sym typeface="Calibri"/>
              </a:rPr>
              <a:t>Finance reaching the poor and unserved</a:t>
            </a:r>
          </a:p>
          <a:p>
            <a:pPr marL="171450" marR="0" lvl="1" indent="-171450" algn="l" rtl="0">
              <a:lnSpc>
                <a:spcPts val="1800"/>
              </a:lnSpc>
              <a:spcBef>
                <a:spcPts val="0"/>
              </a:spcBef>
              <a:spcAft>
                <a:spcPts val="600"/>
              </a:spcAft>
              <a:buClr>
                <a:schemeClr val="dk1"/>
              </a:buClr>
              <a:buSzPts val="1600"/>
              <a:buFont typeface="Calibri"/>
              <a:buChar char="•"/>
            </a:pPr>
            <a:r>
              <a:rPr lang="en-US" sz="1600" b="0" i="0" u="none" strike="noStrike" cap="none" dirty="0">
                <a:solidFill>
                  <a:schemeClr val="dk1"/>
                </a:solidFill>
                <a:latin typeface="Calibri"/>
                <a:ea typeface="Calibri"/>
                <a:cs typeface="Calibri"/>
                <a:sym typeface="Calibri"/>
              </a:rPr>
              <a:t>Scaled financing </a:t>
            </a:r>
            <a:r>
              <a:rPr lang="en-US" sz="1600" dirty="0">
                <a:solidFill>
                  <a:schemeClr val="dk1"/>
                </a:solidFill>
                <a:latin typeface="Calibri"/>
                <a:ea typeface="Calibri"/>
                <a:cs typeface="Calibri"/>
                <a:sym typeface="Calibri"/>
              </a:rPr>
              <a:t>t</a:t>
            </a:r>
            <a:r>
              <a:rPr lang="en-US" sz="1600" b="0" i="0" u="none" strike="noStrike" cap="none" dirty="0">
                <a:solidFill>
                  <a:schemeClr val="dk1"/>
                </a:solidFill>
                <a:latin typeface="Calibri"/>
                <a:ea typeface="Calibri"/>
                <a:cs typeface="Calibri"/>
                <a:sym typeface="Calibri"/>
              </a:rPr>
              <a:t>ools</a:t>
            </a:r>
          </a:p>
          <a:p>
            <a:pPr marL="171450" marR="0" lvl="1" indent="-171450" algn="l" rtl="0">
              <a:lnSpc>
                <a:spcPts val="1800"/>
              </a:lnSpc>
              <a:spcBef>
                <a:spcPts val="0"/>
              </a:spcBef>
              <a:spcAft>
                <a:spcPts val="600"/>
              </a:spcAft>
              <a:buClr>
                <a:schemeClr val="dk1"/>
              </a:buClr>
              <a:buSzPts val="1600"/>
              <a:buFont typeface="Calibri"/>
              <a:buChar char="•"/>
            </a:pPr>
            <a:r>
              <a:rPr lang="en-US" sz="1600" b="0" i="0" u="none" strike="noStrike" cap="none" dirty="0">
                <a:solidFill>
                  <a:schemeClr val="dk1"/>
                </a:solidFill>
                <a:latin typeface="Calibri"/>
                <a:ea typeface="Calibri"/>
                <a:cs typeface="Calibri"/>
                <a:sym typeface="Calibri"/>
              </a:rPr>
              <a:t>Sustainability of investments</a:t>
            </a:r>
          </a:p>
        </p:txBody>
      </p:sp>
    </p:spTree>
    <p:extLst>
      <p:ext uri="{BB962C8B-B14F-4D97-AF65-F5344CB8AC3E}">
        <p14:creationId xmlns:p14="http://schemas.microsoft.com/office/powerpoint/2010/main" val="350796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1" grpId="0" animBg="1"/>
      <p:bldP spid="2" grpId="0"/>
      <p:bldP spid="6" grpId="0"/>
      <p:bldP spid="10" grpId="0"/>
      <p:bldP spid="11" grpId="0" animBg="1"/>
      <p:bldP spid="27" grpId="0" animBg="1"/>
      <p:bldP spid="29" grpId="0"/>
      <p:bldP spid="25" grpId="0"/>
      <p:bldP spid="36" grpId="0"/>
      <p:bldP spid="37" grpId="0" animBg="1"/>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8509E-03ED-1291-B814-86442B8972F8}"/>
              </a:ext>
            </a:extLst>
          </p:cNvPr>
          <p:cNvSpPr txBox="1">
            <a:spLocks/>
          </p:cNvSpPr>
          <p:nvPr/>
        </p:nvSpPr>
        <p:spPr>
          <a:xfrm>
            <a:off x="2215183" y="3105150"/>
            <a:ext cx="7761633" cy="647700"/>
          </a:xfrm>
          <a:prstGeom prst="rect">
            <a:avLst/>
          </a:prstGeom>
        </p:spPr>
        <p:txBody>
          <a:bodyPr lIns="0" tIns="0" rIns="0">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GB" sz="4000" b="1" dirty="0">
                <a:solidFill>
                  <a:schemeClr val="tx2"/>
                </a:solidFill>
                <a:latin typeface="Calibri" panose="020F0502020204030204" pitchFamily="34" charset="0"/>
              </a:rPr>
              <a:t>What is City-Wide Inclusive Sanitation?</a:t>
            </a:r>
          </a:p>
        </p:txBody>
      </p:sp>
    </p:spTree>
    <p:extLst>
      <p:ext uri="{BB962C8B-B14F-4D97-AF65-F5344CB8AC3E}">
        <p14:creationId xmlns:p14="http://schemas.microsoft.com/office/powerpoint/2010/main" val="4133584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900" y="368053"/>
            <a:ext cx="8634413" cy="518508"/>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CWIS Framework: recap of system functions</a:t>
            </a:r>
          </a:p>
        </p:txBody>
      </p:sp>
      <p:sp>
        <p:nvSpPr>
          <p:cNvPr id="7" name="Google Shape;135;p5">
            <a:extLst>
              <a:ext uri="{FF2B5EF4-FFF2-40B4-BE49-F238E27FC236}">
                <a16:creationId xmlns:a16="http://schemas.microsoft.com/office/drawing/2014/main" id="{937D126C-D7FD-227A-B057-594183451F2D}"/>
              </a:ext>
            </a:extLst>
          </p:cNvPr>
          <p:cNvSpPr/>
          <p:nvPr/>
        </p:nvSpPr>
        <p:spPr>
          <a:xfrm>
            <a:off x="6096000" y="1144441"/>
            <a:ext cx="2245200" cy="384750"/>
          </a:xfrm>
          <a:prstGeom prst="rect">
            <a:avLst/>
          </a:prstGeom>
          <a:noFill/>
          <a:ln>
            <a:noFill/>
          </a:ln>
        </p:spPr>
        <p:txBody>
          <a:bodyPr spcFirstLastPara="1" wrap="square" lIns="45700" tIns="22850" rIns="45700" bIns="22850" anchor="t" anchorCtr="0">
            <a:noAutofit/>
          </a:bodyPr>
          <a:lstStyle/>
          <a:p>
            <a:endParaRPr sz="2200" b="1" dirty="0">
              <a:solidFill>
                <a:schemeClr val="tx2"/>
              </a:solidFill>
              <a:latin typeface="Calibri" panose="020F0502020204030204" pitchFamily="34" charset="0"/>
              <a:cs typeface="Calibri" panose="020F0502020204030204" pitchFamily="34" charset="0"/>
              <a:sym typeface="Lato"/>
            </a:endParaRPr>
          </a:p>
        </p:txBody>
      </p:sp>
      <p:sp>
        <p:nvSpPr>
          <p:cNvPr id="12" name="Google Shape;143;p5">
            <a:extLst>
              <a:ext uri="{FF2B5EF4-FFF2-40B4-BE49-F238E27FC236}">
                <a16:creationId xmlns:a16="http://schemas.microsoft.com/office/drawing/2014/main" id="{91E93494-3626-A4D2-8F0F-8759B1038785}"/>
              </a:ext>
            </a:extLst>
          </p:cNvPr>
          <p:cNvSpPr/>
          <p:nvPr/>
        </p:nvSpPr>
        <p:spPr>
          <a:xfrm>
            <a:off x="657322" y="5420821"/>
            <a:ext cx="1341714" cy="1341714"/>
          </a:xfrm>
          <a:prstGeom prst="rect">
            <a:avLst/>
          </a:prstGeom>
          <a:noFill/>
          <a:ln>
            <a:noFill/>
          </a:ln>
        </p:spPr>
        <p:txBody>
          <a:bodyPr/>
          <a:lstStyle/>
          <a:p>
            <a:endParaRPr lang="en-GB"/>
          </a:p>
        </p:txBody>
      </p:sp>
      <p:sp>
        <p:nvSpPr>
          <p:cNvPr id="3" name="Google Shape;168;p7">
            <a:extLst>
              <a:ext uri="{FF2B5EF4-FFF2-40B4-BE49-F238E27FC236}">
                <a16:creationId xmlns:a16="http://schemas.microsoft.com/office/drawing/2014/main" id="{A08383FA-AA4C-82E3-2B9B-37176F252736}"/>
              </a:ext>
            </a:extLst>
          </p:cNvPr>
          <p:cNvSpPr/>
          <p:nvPr/>
        </p:nvSpPr>
        <p:spPr>
          <a:xfrm>
            <a:off x="1923856" y="1519758"/>
            <a:ext cx="2828925" cy="1733550"/>
          </a:xfrm>
          <a:prstGeom prst="rect">
            <a:avLst/>
          </a:prstGeom>
          <a:solidFill>
            <a:schemeClr val="bg1">
              <a:lumMod val="85000"/>
            </a:schemeClr>
          </a:solidFill>
          <a:ln>
            <a:noFill/>
          </a:ln>
        </p:spPr>
        <p:txBody>
          <a:bodyPr spcFirstLastPara="1" wrap="square" lIns="91425" tIns="45700" rIns="91425" bIns="45700" anchor="t" anchorCtr="0">
            <a:noAutofit/>
          </a:bodyPr>
          <a:lstStyle/>
          <a:p>
            <a:pPr marL="0" marR="0" lvl="0" indent="0" algn="l" rtl="0">
              <a:lnSpc>
                <a:spcPts val="2200"/>
              </a:lnSpc>
              <a:spcBef>
                <a:spcPts val="0"/>
              </a:spcBef>
              <a:spcAft>
                <a:spcPts val="600"/>
              </a:spcAft>
              <a:buNone/>
            </a:pPr>
            <a:r>
              <a:rPr lang="en-GB" sz="1800" b="1" dirty="0">
                <a:solidFill>
                  <a:schemeClr val="lt1"/>
                </a:solidFill>
                <a:latin typeface="Calibri"/>
                <a:ea typeface="Calibri"/>
                <a:cs typeface="Calibri"/>
                <a:sym typeface="Calibri"/>
              </a:rPr>
              <a:t>EQUITY</a:t>
            </a:r>
            <a:r>
              <a:rPr lang="en-GB" sz="1800" dirty="0">
                <a:solidFill>
                  <a:schemeClr val="lt1"/>
                </a:solidFill>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marL="0" marR="0" lvl="0" indent="0" algn="l" rtl="0">
              <a:lnSpc>
                <a:spcPts val="2200"/>
              </a:lnSpc>
              <a:spcBef>
                <a:spcPts val="0"/>
              </a:spcBef>
              <a:spcAft>
                <a:spcPts val="0"/>
              </a:spcAft>
              <a:buNone/>
            </a:pPr>
            <a:r>
              <a:rPr lang="en-GB" sz="1800" dirty="0">
                <a:solidFill>
                  <a:schemeClr val="lt1"/>
                </a:solidFill>
                <a:latin typeface="Calibri"/>
                <a:ea typeface="Calibri"/>
                <a:cs typeface="Calibri"/>
                <a:sym typeface="Calibri"/>
              </a:rPr>
              <a:t>‘Fairness’ in distribution and prioritization of service quality, service prices, and public finance/subsidies</a:t>
            </a:r>
            <a:endParaRPr dirty="0">
              <a:latin typeface="Calibri" panose="020F0502020204030204" pitchFamily="34" charset="0"/>
              <a:cs typeface="Calibri" panose="020F0502020204030204" pitchFamily="34" charset="0"/>
            </a:endParaRPr>
          </a:p>
        </p:txBody>
      </p:sp>
      <p:sp>
        <p:nvSpPr>
          <p:cNvPr id="14" name="Google Shape;174;p7">
            <a:extLst>
              <a:ext uri="{FF2B5EF4-FFF2-40B4-BE49-F238E27FC236}">
                <a16:creationId xmlns:a16="http://schemas.microsoft.com/office/drawing/2014/main" id="{2A41E0A1-186C-4925-0975-2B75616DFBE2}"/>
              </a:ext>
            </a:extLst>
          </p:cNvPr>
          <p:cNvSpPr txBox="1"/>
          <p:nvPr/>
        </p:nvSpPr>
        <p:spPr>
          <a:xfrm rot="-5400000">
            <a:off x="606111" y="2012657"/>
            <a:ext cx="1778434" cy="857056"/>
          </a:xfrm>
          <a:prstGeom prst="rect">
            <a:avLst/>
          </a:prstGeom>
          <a:noFill/>
          <a:ln>
            <a:noFill/>
          </a:ln>
        </p:spPr>
        <p:txBody>
          <a:bodyPr spcFirstLastPara="1" wrap="square" lIns="0" tIns="0" rIns="0" bIns="0" anchor="ctr" anchorCtr="0">
            <a:noAutofit/>
          </a:bodyPr>
          <a:lstStyle/>
          <a:p>
            <a:pPr marL="0" marR="0" lvl="0" indent="0" algn="ctr" rtl="0">
              <a:lnSpc>
                <a:spcPts val="2300"/>
              </a:lnSpc>
              <a:spcBef>
                <a:spcPts val="0"/>
              </a:spcBef>
              <a:spcAft>
                <a:spcPts val="0"/>
              </a:spcAft>
              <a:buNone/>
            </a:pPr>
            <a:r>
              <a:rPr lang="en-GB" sz="2400" b="1" dirty="0">
                <a:solidFill>
                  <a:schemeClr val="tx2"/>
                </a:solidFill>
                <a:latin typeface="Calibri" panose="020F0502020204030204" pitchFamily="34" charset="0"/>
                <a:cs typeface="Calibri" panose="020F0502020204030204" pitchFamily="34" charset="0"/>
                <a:sym typeface="Arial"/>
              </a:rPr>
              <a:t>Service </a:t>
            </a:r>
            <a:endParaRPr dirty="0">
              <a:solidFill>
                <a:schemeClr val="tx2"/>
              </a:solidFill>
              <a:latin typeface="Calibri" panose="020F0502020204030204" pitchFamily="34" charset="0"/>
              <a:cs typeface="Calibri" panose="020F0502020204030204" pitchFamily="34" charset="0"/>
            </a:endParaRPr>
          </a:p>
          <a:p>
            <a:pPr marL="0" marR="0" lvl="0" indent="0" algn="ctr" rtl="0">
              <a:lnSpc>
                <a:spcPts val="2300"/>
              </a:lnSpc>
              <a:spcBef>
                <a:spcPts val="0"/>
              </a:spcBef>
              <a:spcAft>
                <a:spcPts val="0"/>
              </a:spcAft>
              <a:buNone/>
            </a:pPr>
            <a:r>
              <a:rPr lang="en-GB" sz="2400" b="1" dirty="0">
                <a:solidFill>
                  <a:schemeClr val="tx2"/>
                </a:solidFill>
                <a:latin typeface="Calibri" panose="020F0502020204030204" pitchFamily="34" charset="0"/>
                <a:cs typeface="Calibri" panose="020F0502020204030204" pitchFamily="34" charset="0"/>
                <a:sym typeface="Arial"/>
              </a:rPr>
              <a:t>Outcomes</a:t>
            </a:r>
            <a:endParaRPr dirty="0">
              <a:solidFill>
                <a:schemeClr val="tx2"/>
              </a:solidFill>
              <a:latin typeface="Calibri" panose="020F0502020204030204" pitchFamily="34" charset="0"/>
              <a:cs typeface="Calibri" panose="020F0502020204030204" pitchFamily="34" charset="0"/>
            </a:endParaRPr>
          </a:p>
        </p:txBody>
      </p:sp>
      <p:sp>
        <p:nvSpPr>
          <p:cNvPr id="17" name="Google Shape;177;p7">
            <a:extLst>
              <a:ext uri="{FF2B5EF4-FFF2-40B4-BE49-F238E27FC236}">
                <a16:creationId xmlns:a16="http://schemas.microsoft.com/office/drawing/2014/main" id="{CA4FD178-6359-D9B7-2C20-10B885080241}"/>
              </a:ext>
            </a:extLst>
          </p:cNvPr>
          <p:cNvSpPr/>
          <p:nvPr/>
        </p:nvSpPr>
        <p:spPr>
          <a:xfrm>
            <a:off x="2899424" y="3253308"/>
            <a:ext cx="800100" cy="838200"/>
          </a:xfrm>
          <a:prstGeom prst="rect">
            <a:avLst/>
          </a:prstGeom>
          <a:noFill/>
          <a:ln>
            <a:noFill/>
          </a:ln>
        </p:spPr>
        <p:txBody>
          <a:bodyPr/>
          <a:lstStyle/>
          <a:p>
            <a:endParaRPr lang="en-GB"/>
          </a:p>
        </p:txBody>
      </p:sp>
      <p:sp>
        <p:nvSpPr>
          <p:cNvPr id="19" name="Google Shape;179;p7">
            <a:extLst>
              <a:ext uri="{FF2B5EF4-FFF2-40B4-BE49-F238E27FC236}">
                <a16:creationId xmlns:a16="http://schemas.microsoft.com/office/drawing/2014/main" id="{7647E25E-D667-58E0-D035-4D51B81BD2F1}"/>
              </a:ext>
            </a:extLst>
          </p:cNvPr>
          <p:cNvSpPr/>
          <p:nvPr/>
        </p:nvSpPr>
        <p:spPr>
          <a:xfrm>
            <a:off x="8892526" y="3271433"/>
            <a:ext cx="800100" cy="838200"/>
          </a:xfrm>
          <a:prstGeom prst="rect">
            <a:avLst/>
          </a:prstGeom>
          <a:noFill/>
          <a:ln>
            <a:noFill/>
          </a:ln>
        </p:spPr>
        <p:txBody>
          <a:bodyPr/>
          <a:lstStyle/>
          <a:p>
            <a:endParaRPr lang="en-GB"/>
          </a:p>
        </p:txBody>
      </p:sp>
      <p:sp>
        <p:nvSpPr>
          <p:cNvPr id="20" name="Google Shape;168;p7">
            <a:extLst>
              <a:ext uri="{FF2B5EF4-FFF2-40B4-BE49-F238E27FC236}">
                <a16:creationId xmlns:a16="http://schemas.microsoft.com/office/drawing/2014/main" id="{A814953C-09C8-72DB-F9CC-A72CEF118B18}"/>
              </a:ext>
            </a:extLst>
          </p:cNvPr>
          <p:cNvSpPr/>
          <p:nvPr/>
        </p:nvSpPr>
        <p:spPr>
          <a:xfrm>
            <a:off x="4923539" y="1519758"/>
            <a:ext cx="2828925" cy="1733550"/>
          </a:xfrm>
          <a:prstGeom prst="rect">
            <a:avLst/>
          </a:prstGeom>
          <a:solidFill>
            <a:schemeClr val="bg1">
              <a:lumMod val="85000"/>
            </a:schemeClr>
          </a:solidFill>
          <a:ln>
            <a:noFill/>
          </a:ln>
        </p:spPr>
        <p:txBody>
          <a:bodyPr spcFirstLastPara="1" wrap="square" lIns="91425" tIns="45700" rIns="91425" bIns="45700" anchor="t" anchorCtr="0">
            <a:noAutofit/>
          </a:bodyPr>
          <a:lstStyle/>
          <a:p>
            <a:pPr lvl="0">
              <a:lnSpc>
                <a:spcPts val="2200"/>
              </a:lnSpc>
              <a:spcAft>
                <a:spcPts val="600"/>
              </a:spcAft>
            </a:pPr>
            <a:r>
              <a:rPr lang="en-GB" b="1" dirty="0">
                <a:solidFill>
                  <a:schemeClr val="lt1"/>
                </a:solidFill>
                <a:latin typeface="Calibri"/>
                <a:ea typeface="Calibri"/>
                <a:cs typeface="Calibri"/>
                <a:sym typeface="Calibri"/>
              </a:rPr>
              <a:t>SAFETY</a:t>
            </a:r>
            <a:r>
              <a:rPr lang="en-GB" sz="1800" dirty="0">
                <a:solidFill>
                  <a:schemeClr val="lt1"/>
                </a:solidFill>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US" dirty="0">
                <a:solidFill>
                  <a:schemeClr val="lt1"/>
                </a:solidFill>
                <a:latin typeface="Calibri"/>
                <a:ea typeface="Calibri"/>
                <a:cs typeface="Calibri"/>
                <a:sym typeface="Calibri"/>
              </a:rPr>
              <a:t>Customers, workers and communities are protected from safety and health risks</a:t>
            </a:r>
          </a:p>
        </p:txBody>
      </p:sp>
      <p:sp>
        <p:nvSpPr>
          <p:cNvPr id="21" name="Google Shape;168;p7">
            <a:extLst>
              <a:ext uri="{FF2B5EF4-FFF2-40B4-BE49-F238E27FC236}">
                <a16:creationId xmlns:a16="http://schemas.microsoft.com/office/drawing/2014/main" id="{E0760E0E-11F8-95EB-E8D9-AB5405D8866D}"/>
              </a:ext>
            </a:extLst>
          </p:cNvPr>
          <p:cNvSpPr/>
          <p:nvPr/>
        </p:nvSpPr>
        <p:spPr>
          <a:xfrm>
            <a:off x="7934132" y="1519758"/>
            <a:ext cx="2828925" cy="1733550"/>
          </a:xfrm>
          <a:prstGeom prst="rect">
            <a:avLst/>
          </a:prstGeom>
          <a:solidFill>
            <a:schemeClr val="bg1">
              <a:lumMod val="85000"/>
            </a:schemeClr>
          </a:solidFill>
          <a:ln>
            <a:noFill/>
          </a:ln>
        </p:spPr>
        <p:txBody>
          <a:bodyPr spcFirstLastPara="1" wrap="square" lIns="91425" tIns="45700" rIns="91425" bIns="45700" anchor="t" anchorCtr="0">
            <a:noAutofit/>
          </a:bodyPr>
          <a:lstStyle/>
          <a:p>
            <a:pPr lvl="0">
              <a:lnSpc>
                <a:spcPts val="2200"/>
              </a:lnSpc>
              <a:spcAft>
                <a:spcPts val="600"/>
              </a:spcAft>
            </a:pPr>
            <a:r>
              <a:rPr lang="en-GB" b="1" dirty="0">
                <a:solidFill>
                  <a:schemeClr val="lt1"/>
                </a:solidFill>
                <a:latin typeface="Calibri"/>
                <a:ea typeface="Calibri"/>
                <a:cs typeface="Calibri"/>
                <a:sym typeface="Calibri"/>
              </a:rPr>
              <a:t>SUSTAINABILITY</a:t>
            </a:r>
            <a:r>
              <a:rPr lang="en-GB" sz="1800" dirty="0">
                <a:solidFill>
                  <a:schemeClr val="lt1"/>
                </a:solidFill>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US" dirty="0">
                <a:solidFill>
                  <a:schemeClr val="lt1"/>
                </a:solidFill>
                <a:latin typeface="Calibri"/>
                <a:ea typeface="Calibri"/>
                <a:cs typeface="Calibri"/>
                <a:sym typeface="Calibri"/>
              </a:rPr>
              <a:t>Services are delivered reliably due to good human, financial and natural resource management</a:t>
            </a:r>
          </a:p>
        </p:txBody>
      </p:sp>
      <p:sp>
        <p:nvSpPr>
          <p:cNvPr id="22" name="Google Shape;168;p7">
            <a:extLst>
              <a:ext uri="{FF2B5EF4-FFF2-40B4-BE49-F238E27FC236}">
                <a16:creationId xmlns:a16="http://schemas.microsoft.com/office/drawing/2014/main" id="{549B5AEA-A7D9-F193-3755-55A3C1531719}"/>
              </a:ext>
            </a:extLst>
          </p:cNvPr>
          <p:cNvSpPr/>
          <p:nvPr/>
        </p:nvSpPr>
        <p:spPr>
          <a:xfrm>
            <a:off x="1923856" y="3434757"/>
            <a:ext cx="2828925" cy="1986063"/>
          </a:xfrm>
          <a:prstGeom prst="rect">
            <a:avLst/>
          </a:prstGeom>
          <a:solidFill>
            <a:schemeClr val="bg2">
              <a:lumMod val="75000"/>
              <a:alpha val="15000"/>
            </a:schemeClr>
          </a:solidFill>
          <a:ln>
            <a:noFill/>
          </a:ln>
        </p:spPr>
        <p:txBody>
          <a:bodyPr spcFirstLastPara="1" wrap="square" lIns="91425" tIns="45700" rIns="91425" bIns="45700" anchor="t" anchorCtr="0">
            <a:noAutofit/>
          </a:bodyPr>
          <a:lstStyle/>
          <a:p>
            <a:pPr lvl="0">
              <a:lnSpc>
                <a:spcPts val="2200"/>
              </a:lnSpc>
              <a:spcAft>
                <a:spcPts val="600"/>
              </a:spcAft>
            </a:pPr>
            <a:r>
              <a:rPr lang="en-GB" b="1" dirty="0">
                <a:latin typeface="Calibri"/>
                <a:ea typeface="Calibri"/>
                <a:cs typeface="Calibri"/>
                <a:sym typeface="Calibri"/>
              </a:rPr>
              <a:t>RESPONSIBILITY</a:t>
            </a:r>
            <a:r>
              <a:rPr lang="en-GB" sz="1800" dirty="0">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US" dirty="0">
                <a:latin typeface="Calibri"/>
                <a:ea typeface="Calibri"/>
                <a:cs typeface="Calibri"/>
                <a:sym typeface="Calibri"/>
              </a:rPr>
              <a:t>Authority or authorities have clear mandate for ensuring inclusive, safe sanitation services </a:t>
            </a:r>
            <a:endParaRPr dirty="0">
              <a:latin typeface="Calibri" panose="020F0502020204030204" pitchFamily="34" charset="0"/>
              <a:cs typeface="Calibri" panose="020F0502020204030204" pitchFamily="34" charset="0"/>
            </a:endParaRPr>
          </a:p>
        </p:txBody>
      </p:sp>
      <p:sp>
        <p:nvSpPr>
          <p:cNvPr id="23" name="Google Shape;174;p7">
            <a:extLst>
              <a:ext uri="{FF2B5EF4-FFF2-40B4-BE49-F238E27FC236}">
                <a16:creationId xmlns:a16="http://schemas.microsoft.com/office/drawing/2014/main" id="{77EF3A5F-F856-4691-40C2-210AB485D34F}"/>
              </a:ext>
            </a:extLst>
          </p:cNvPr>
          <p:cNvSpPr txBox="1"/>
          <p:nvPr/>
        </p:nvSpPr>
        <p:spPr>
          <a:xfrm rot="-5400000">
            <a:off x="606111" y="3927657"/>
            <a:ext cx="1778434" cy="857056"/>
          </a:xfrm>
          <a:prstGeom prst="rect">
            <a:avLst/>
          </a:prstGeom>
          <a:noFill/>
          <a:ln>
            <a:noFill/>
          </a:ln>
        </p:spPr>
        <p:txBody>
          <a:bodyPr spcFirstLastPara="1" wrap="square" lIns="0" tIns="0" rIns="0" bIns="0" anchor="ctr" anchorCtr="0">
            <a:noAutofit/>
          </a:bodyPr>
          <a:lstStyle/>
          <a:p>
            <a:pPr marL="0" marR="0" lvl="0" indent="0" algn="ctr" rtl="0">
              <a:lnSpc>
                <a:spcPts val="2300"/>
              </a:lnSpc>
              <a:spcBef>
                <a:spcPts val="0"/>
              </a:spcBef>
              <a:spcAft>
                <a:spcPts val="0"/>
              </a:spcAft>
              <a:buNone/>
            </a:pPr>
            <a:r>
              <a:rPr lang="en-GB" sz="2400" b="1" dirty="0">
                <a:latin typeface="Calibri" panose="020F0502020204030204" pitchFamily="34" charset="0"/>
                <a:cs typeface="Calibri" panose="020F0502020204030204" pitchFamily="34" charset="0"/>
                <a:sym typeface="Arial"/>
              </a:rPr>
              <a:t>System </a:t>
            </a:r>
          </a:p>
          <a:p>
            <a:pPr marL="0" marR="0" lvl="0" indent="0" algn="ctr" rtl="0">
              <a:lnSpc>
                <a:spcPts val="2300"/>
              </a:lnSpc>
              <a:spcBef>
                <a:spcPts val="0"/>
              </a:spcBef>
              <a:spcAft>
                <a:spcPts val="0"/>
              </a:spcAft>
              <a:buNone/>
            </a:pPr>
            <a:r>
              <a:rPr lang="en-GB" sz="2400" b="1" dirty="0">
                <a:latin typeface="Calibri" panose="020F0502020204030204" pitchFamily="34" charset="0"/>
                <a:cs typeface="Calibri" panose="020F0502020204030204" pitchFamily="34" charset="0"/>
                <a:sym typeface="Arial"/>
              </a:rPr>
              <a:t>Functions</a:t>
            </a:r>
          </a:p>
        </p:txBody>
      </p:sp>
      <p:sp>
        <p:nvSpPr>
          <p:cNvPr id="24" name="Google Shape;168;p7">
            <a:extLst>
              <a:ext uri="{FF2B5EF4-FFF2-40B4-BE49-F238E27FC236}">
                <a16:creationId xmlns:a16="http://schemas.microsoft.com/office/drawing/2014/main" id="{F522C1F8-C5D7-0AB7-9FC7-2F58246CA264}"/>
              </a:ext>
            </a:extLst>
          </p:cNvPr>
          <p:cNvSpPr/>
          <p:nvPr/>
        </p:nvSpPr>
        <p:spPr>
          <a:xfrm>
            <a:off x="4923539" y="3434757"/>
            <a:ext cx="2828925" cy="1986063"/>
          </a:xfrm>
          <a:prstGeom prst="rect">
            <a:avLst/>
          </a:prstGeom>
          <a:solidFill>
            <a:schemeClr val="bg2">
              <a:lumMod val="75000"/>
              <a:alpha val="15000"/>
            </a:schemeClr>
          </a:solidFill>
          <a:ln>
            <a:noFill/>
          </a:ln>
        </p:spPr>
        <p:txBody>
          <a:bodyPr spcFirstLastPara="1" wrap="square" lIns="91425" tIns="45700" rIns="91425" bIns="45700" anchor="t" anchorCtr="0">
            <a:noAutofit/>
          </a:bodyPr>
          <a:lstStyle/>
          <a:p>
            <a:pPr lvl="0">
              <a:lnSpc>
                <a:spcPts val="2200"/>
              </a:lnSpc>
              <a:spcAft>
                <a:spcPts val="600"/>
              </a:spcAft>
            </a:pPr>
            <a:r>
              <a:rPr lang="en-GB" b="1" dirty="0">
                <a:latin typeface="Calibri"/>
                <a:ea typeface="Calibri"/>
                <a:cs typeface="Calibri"/>
                <a:sym typeface="Calibri"/>
              </a:rPr>
              <a:t>ACCOUNTABILITY</a:t>
            </a:r>
            <a:r>
              <a:rPr lang="en-GB" sz="1800" dirty="0">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US" dirty="0">
                <a:latin typeface="Calibri"/>
                <a:ea typeface="Calibri"/>
                <a:cs typeface="Calibri"/>
                <a:sym typeface="Calibri"/>
              </a:rPr>
              <a:t>Performance is transparently monitored  and managed with data, transparency and incentives</a:t>
            </a:r>
          </a:p>
        </p:txBody>
      </p:sp>
      <p:sp>
        <p:nvSpPr>
          <p:cNvPr id="25" name="Google Shape;168;p7">
            <a:extLst>
              <a:ext uri="{FF2B5EF4-FFF2-40B4-BE49-F238E27FC236}">
                <a16:creationId xmlns:a16="http://schemas.microsoft.com/office/drawing/2014/main" id="{41E69445-8D5E-E3AE-34ED-CB978B7AF987}"/>
              </a:ext>
            </a:extLst>
          </p:cNvPr>
          <p:cNvSpPr/>
          <p:nvPr/>
        </p:nvSpPr>
        <p:spPr>
          <a:xfrm>
            <a:off x="7934132" y="3434757"/>
            <a:ext cx="2828925" cy="1986063"/>
          </a:xfrm>
          <a:prstGeom prst="rect">
            <a:avLst/>
          </a:prstGeom>
          <a:solidFill>
            <a:schemeClr val="bg2">
              <a:lumMod val="75000"/>
              <a:alpha val="15000"/>
            </a:schemeClr>
          </a:solidFill>
          <a:ln>
            <a:noFill/>
          </a:ln>
        </p:spPr>
        <p:txBody>
          <a:bodyPr spcFirstLastPara="1" wrap="square" lIns="91425" tIns="45700" rIns="91425" bIns="45700" anchor="t" anchorCtr="0">
            <a:noAutofit/>
          </a:bodyPr>
          <a:lstStyle/>
          <a:p>
            <a:pPr lvl="0">
              <a:lnSpc>
                <a:spcPts val="2200"/>
              </a:lnSpc>
              <a:spcAft>
                <a:spcPts val="600"/>
              </a:spcAft>
            </a:pPr>
            <a:r>
              <a:rPr lang="en-GB" b="1" dirty="0">
                <a:latin typeface="Calibri"/>
                <a:ea typeface="Calibri"/>
                <a:cs typeface="Calibri"/>
                <a:sym typeface="Calibri"/>
              </a:rPr>
              <a:t>RESOURCE MANAGEMENT &amp; PLANNING</a:t>
            </a:r>
            <a:r>
              <a:rPr lang="en-GB" sz="1800" dirty="0">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US" dirty="0">
                <a:latin typeface="Calibri"/>
                <a:ea typeface="Calibri"/>
                <a:cs typeface="Calibri"/>
                <a:sym typeface="Calibri"/>
              </a:rPr>
              <a:t>Resources are managed to support implementation of mandate and achieve goals across time / space</a:t>
            </a:r>
          </a:p>
        </p:txBody>
      </p:sp>
    </p:spTree>
    <p:extLst>
      <p:ext uri="{BB962C8B-B14F-4D97-AF65-F5344CB8AC3E}">
        <p14:creationId xmlns:p14="http://schemas.microsoft.com/office/powerpoint/2010/main" val="21693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500"/>
                                        <p:tgtEl>
                                          <p:spTgt spid="17"/>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p:tgtEl>
                                          <p:spTgt spid="19"/>
                                        </p:tgtEl>
                                        <p:attrNameLst>
                                          <p:attrName>ppt_y</p:attrName>
                                        </p:attrNameLst>
                                      </p:cBhvr>
                                      <p:tavLst>
                                        <p:tav tm="0">
                                          <p:val>
                                            <p:strVal val="#ppt_y+1"/>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900" y="368053"/>
            <a:ext cx="8634413" cy="518508"/>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Questions?</a:t>
            </a:r>
          </a:p>
        </p:txBody>
      </p:sp>
      <p:sp>
        <p:nvSpPr>
          <p:cNvPr id="7" name="Google Shape;135;p5">
            <a:extLst>
              <a:ext uri="{FF2B5EF4-FFF2-40B4-BE49-F238E27FC236}">
                <a16:creationId xmlns:a16="http://schemas.microsoft.com/office/drawing/2014/main" id="{937D126C-D7FD-227A-B057-594183451F2D}"/>
              </a:ext>
            </a:extLst>
          </p:cNvPr>
          <p:cNvSpPr/>
          <p:nvPr/>
        </p:nvSpPr>
        <p:spPr>
          <a:xfrm>
            <a:off x="6096000" y="1144441"/>
            <a:ext cx="2245200" cy="384750"/>
          </a:xfrm>
          <a:prstGeom prst="rect">
            <a:avLst/>
          </a:prstGeom>
          <a:noFill/>
          <a:ln>
            <a:noFill/>
          </a:ln>
        </p:spPr>
        <p:txBody>
          <a:bodyPr spcFirstLastPara="1" wrap="square" lIns="45700" tIns="22850" rIns="45700" bIns="22850" anchor="t" anchorCtr="0">
            <a:noAutofit/>
          </a:bodyPr>
          <a:lstStyle/>
          <a:p>
            <a:endParaRPr sz="2200" b="1" dirty="0">
              <a:solidFill>
                <a:schemeClr val="tx2"/>
              </a:solidFill>
              <a:latin typeface="Calibri" panose="020F0502020204030204" pitchFamily="34" charset="0"/>
              <a:cs typeface="Calibri" panose="020F0502020204030204" pitchFamily="34" charset="0"/>
              <a:sym typeface="Lato"/>
            </a:endParaRPr>
          </a:p>
        </p:txBody>
      </p:sp>
      <p:sp>
        <p:nvSpPr>
          <p:cNvPr id="12" name="Google Shape;143;p5">
            <a:extLst>
              <a:ext uri="{FF2B5EF4-FFF2-40B4-BE49-F238E27FC236}">
                <a16:creationId xmlns:a16="http://schemas.microsoft.com/office/drawing/2014/main" id="{91E93494-3626-A4D2-8F0F-8759B1038785}"/>
              </a:ext>
            </a:extLst>
          </p:cNvPr>
          <p:cNvSpPr/>
          <p:nvPr/>
        </p:nvSpPr>
        <p:spPr>
          <a:xfrm>
            <a:off x="657322" y="5420821"/>
            <a:ext cx="1341714" cy="1341714"/>
          </a:xfrm>
          <a:prstGeom prst="rect">
            <a:avLst/>
          </a:prstGeom>
          <a:noFill/>
          <a:ln>
            <a:noFill/>
          </a:ln>
        </p:spPr>
        <p:txBody>
          <a:bodyPr/>
          <a:lstStyle/>
          <a:p>
            <a:endParaRPr lang="en-GB"/>
          </a:p>
        </p:txBody>
      </p:sp>
      <p:sp>
        <p:nvSpPr>
          <p:cNvPr id="3" name="Google Shape;168;p7">
            <a:extLst>
              <a:ext uri="{FF2B5EF4-FFF2-40B4-BE49-F238E27FC236}">
                <a16:creationId xmlns:a16="http://schemas.microsoft.com/office/drawing/2014/main" id="{A08383FA-AA4C-82E3-2B9B-37176F252736}"/>
              </a:ext>
            </a:extLst>
          </p:cNvPr>
          <p:cNvSpPr/>
          <p:nvPr/>
        </p:nvSpPr>
        <p:spPr>
          <a:xfrm>
            <a:off x="1923856" y="1519758"/>
            <a:ext cx="2828925" cy="1733550"/>
          </a:xfrm>
          <a:prstGeom prst="rect">
            <a:avLst/>
          </a:prstGeom>
          <a:solidFill>
            <a:schemeClr val="bg1">
              <a:lumMod val="85000"/>
            </a:schemeClr>
          </a:solidFill>
          <a:ln>
            <a:noFill/>
          </a:ln>
        </p:spPr>
        <p:txBody>
          <a:bodyPr spcFirstLastPara="1" wrap="square" lIns="91425" tIns="45700" rIns="91425" bIns="45700" anchor="t" anchorCtr="0">
            <a:noAutofit/>
          </a:bodyPr>
          <a:lstStyle/>
          <a:p>
            <a:pPr marL="0" marR="0" lvl="0" indent="0" algn="l" rtl="0">
              <a:lnSpc>
                <a:spcPts val="2200"/>
              </a:lnSpc>
              <a:spcBef>
                <a:spcPts val="0"/>
              </a:spcBef>
              <a:spcAft>
                <a:spcPts val="600"/>
              </a:spcAft>
              <a:buNone/>
            </a:pPr>
            <a:r>
              <a:rPr lang="en-GB" sz="1800" b="1" dirty="0">
                <a:solidFill>
                  <a:schemeClr val="lt1"/>
                </a:solidFill>
                <a:latin typeface="Calibri"/>
                <a:ea typeface="Calibri"/>
                <a:cs typeface="Calibri"/>
                <a:sym typeface="Calibri"/>
              </a:rPr>
              <a:t>EQUITY</a:t>
            </a:r>
            <a:r>
              <a:rPr lang="en-GB" sz="1800" dirty="0">
                <a:solidFill>
                  <a:schemeClr val="lt1"/>
                </a:solidFill>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marL="0" marR="0" lvl="0" indent="0" algn="l" rtl="0">
              <a:lnSpc>
                <a:spcPts val="2200"/>
              </a:lnSpc>
              <a:spcBef>
                <a:spcPts val="0"/>
              </a:spcBef>
              <a:spcAft>
                <a:spcPts val="0"/>
              </a:spcAft>
              <a:buNone/>
            </a:pPr>
            <a:r>
              <a:rPr lang="en-GB" sz="1800" dirty="0">
                <a:solidFill>
                  <a:schemeClr val="lt1"/>
                </a:solidFill>
                <a:latin typeface="Calibri"/>
                <a:ea typeface="Calibri"/>
                <a:cs typeface="Calibri"/>
                <a:sym typeface="Calibri"/>
              </a:rPr>
              <a:t>‘Fairness’ in distribution and prioritization of service quality, service prices, and public finance/subsidies</a:t>
            </a:r>
            <a:endParaRPr dirty="0">
              <a:latin typeface="Calibri" panose="020F0502020204030204" pitchFamily="34" charset="0"/>
              <a:cs typeface="Calibri" panose="020F0502020204030204" pitchFamily="34" charset="0"/>
            </a:endParaRPr>
          </a:p>
        </p:txBody>
      </p:sp>
      <p:sp>
        <p:nvSpPr>
          <p:cNvPr id="14" name="Google Shape;174;p7">
            <a:extLst>
              <a:ext uri="{FF2B5EF4-FFF2-40B4-BE49-F238E27FC236}">
                <a16:creationId xmlns:a16="http://schemas.microsoft.com/office/drawing/2014/main" id="{2A41E0A1-186C-4925-0975-2B75616DFBE2}"/>
              </a:ext>
            </a:extLst>
          </p:cNvPr>
          <p:cNvSpPr txBox="1"/>
          <p:nvPr/>
        </p:nvSpPr>
        <p:spPr>
          <a:xfrm rot="-5400000">
            <a:off x="606111" y="2012657"/>
            <a:ext cx="1778434" cy="857056"/>
          </a:xfrm>
          <a:prstGeom prst="rect">
            <a:avLst/>
          </a:prstGeom>
          <a:noFill/>
          <a:ln>
            <a:noFill/>
          </a:ln>
        </p:spPr>
        <p:txBody>
          <a:bodyPr spcFirstLastPara="1" wrap="square" lIns="0" tIns="0" rIns="0" bIns="0" anchor="ctr" anchorCtr="0">
            <a:noAutofit/>
          </a:bodyPr>
          <a:lstStyle/>
          <a:p>
            <a:pPr marL="0" marR="0" lvl="0" indent="0" algn="ctr" rtl="0">
              <a:lnSpc>
                <a:spcPts val="2300"/>
              </a:lnSpc>
              <a:spcBef>
                <a:spcPts val="0"/>
              </a:spcBef>
              <a:spcAft>
                <a:spcPts val="0"/>
              </a:spcAft>
              <a:buNone/>
            </a:pPr>
            <a:r>
              <a:rPr lang="en-GB" sz="2400" b="1" dirty="0">
                <a:solidFill>
                  <a:schemeClr val="tx2"/>
                </a:solidFill>
                <a:latin typeface="Calibri" panose="020F0502020204030204" pitchFamily="34" charset="0"/>
                <a:cs typeface="Calibri" panose="020F0502020204030204" pitchFamily="34" charset="0"/>
                <a:sym typeface="Arial"/>
              </a:rPr>
              <a:t>Service </a:t>
            </a:r>
            <a:endParaRPr dirty="0">
              <a:solidFill>
                <a:schemeClr val="tx2"/>
              </a:solidFill>
              <a:latin typeface="Calibri" panose="020F0502020204030204" pitchFamily="34" charset="0"/>
              <a:cs typeface="Calibri" panose="020F0502020204030204" pitchFamily="34" charset="0"/>
            </a:endParaRPr>
          </a:p>
          <a:p>
            <a:pPr marL="0" marR="0" lvl="0" indent="0" algn="ctr" rtl="0">
              <a:lnSpc>
                <a:spcPts val="2300"/>
              </a:lnSpc>
              <a:spcBef>
                <a:spcPts val="0"/>
              </a:spcBef>
              <a:spcAft>
                <a:spcPts val="0"/>
              </a:spcAft>
              <a:buNone/>
            </a:pPr>
            <a:r>
              <a:rPr lang="en-GB" sz="2400" b="1" dirty="0">
                <a:solidFill>
                  <a:schemeClr val="tx2"/>
                </a:solidFill>
                <a:latin typeface="Calibri" panose="020F0502020204030204" pitchFamily="34" charset="0"/>
                <a:cs typeface="Calibri" panose="020F0502020204030204" pitchFamily="34" charset="0"/>
                <a:sym typeface="Arial"/>
              </a:rPr>
              <a:t>Outcomes</a:t>
            </a:r>
            <a:endParaRPr dirty="0">
              <a:solidFill>
                <a:schemeClr val="tx2"/>
              </a:solidFill>
              <a:latin typeface="Calibri" panose="020F0502020204030204" pitchFamily="34" charset="0"/>
              <a:cs typeface="Calibri" panose="020F0502020204030204" pitchFamily="34" charset="0"/>
            </a:endParaRPr>
          </a:p>
        </p:txBody>
      </p:sp>
      <p:sp>
        <p:nvSpPr>
          <p:cNvPr id="17" name="Google Shape;177;p7">
            <a:extLst>
              <a:ext uri="{FF2B5EF4-FFF2-40B4-BE49-F238E27FC236}">
                <a16:creationId xmlns:a16="http://schemas.microsoft.com/office/drawing/2014/main" id="{CA4FD178-6359-D9B7-2C20-10B885080241}"/>
              </a:ext>
            </a:extLst>
          </p:cNvPr>
          <p:cNvSpPr/>
          <p:nvPr/>
        </p:nvSpPr>
        <p:spPr>
          <a:xfrm>
            <a:off x="2899424" y="3253308"/>
            <a:ext cx="800100" cy="838200"/>
          </a:xfrm>
          <a:prstGeom prst="rect">
            <a:avLst/>
          </a:prstGeom>
          <a:noFill/>
          <a:ln>
            <a:noFill/>
          </a:ln>
        </p:spPr>
        <p:txBody>
          <a:bodyPr/>
          <a:lstStyle/>
          <a:p>
            <a:endParaRPr lang="en-GB"/>
          </a:p>
        </p:txBody>
      </p:sp>
      <p:sp>
        <p:nvSpPr>
          <p:cNvPr id="19" name="Google Shape;179;p7">
            <a:extLst>
              <a:ext uri="{FF2B5EF4-FFF2-40B4-BE49-F238E27FC236}">
                <a16:creationId xmlns:a16="http://schemas.microsoft.com/office/drawing/2014/main" id="{7647E25E-D667-58E0-D035-4D51B81BD2F1}"/>
              </a:ext>
            </a:extLst>
          </p:cNvPr>
          <p:cNvSpPr/>
          <p:nvPr/>
        </p:nvSpPr>
        <p:spPr>
          <a:xfrm>
            <a:off x="8892526" y="3271433"/>
            <a:ext cx="800100" cy="838200"/>
          </a:xfrm>
          <a:prstGeom prst="rect">
            <a:avLst/>
          </a:prstGeom>
          <a:noFill/>
          <a:ln>
            <a:noFill/>
          </a:ln>
        </p:spPr>
        <p:txBody>
          <a:bodyPr/>
          <a:lstStyle/>
          <a:p>
            <a:endParaRPr lang="en-GB"/>
          </a:p>
        </p:txBody>
      </p:sp>
      <p:sp>
        <p:nvSpPr>
          <p:cNvPr id="20" name="Google Shape;168;p7">
            <a:extLst>
              <a:ext uri="{FF2B5EF4-FFF2-40B4-BE49-F238E27FC236}">
                <a16:creationId xmlns:a16="http://schemas.microsoft.com/office/drawing/2014/main" id="{A814953C-09C8-72DB-F9CC-A72CEF118B18}"/>
              </a:ext>
            </a:extLst>
          </p:cNvPr>
          <p:cNvSpPr/>
          <p:nvPr/>
        </p:nvSpPr>
        <p:spPr>
          <a:xfrm>
            <a:off x="4923539" y="1519758"/>
            <a:ext cx="2828925" cy="1733550"/>
          </a:xfrm>
          <a:prstGeom prst="rect">
            <a:avLst/>
          </a:prstGeom>
          <a:solidFill>
            <a:schemeClr val="bg1">
              <a:lumMod val="85000"/>
            </a:schemeClr>
          </a:solidFill>
          <a:ln>
            <a:noFill/>
          </a:ln>
        </p:spPr>
        <p:txBody>
          <a:bodyPr spcFirstLastPara="1" wrap="square" lIns="91425" tIns="45700" rIns="91425" bIns="45700" anchor="t" anchorCtr="0">
            <a:noAutofit/>
          </a:bodyPr>
          <a:lstStyle/>
          <a:p>
            <a:pPr lvl="0">
              <a:lnSpc>
                <a:spcPts val="2200"/>
              </a:lnSpc>
              <a:spcAft>
                <a:spcPts val="600"/>
              </a:spcAft>
            </a:pPr>
            <a:r>
              <a:rPr lang="en-GB" b="1" dirty="0">
                <a:solidFill>
                  <a:schemeClr val="lt1"/>
                </a:solidFill>
                <a:latin typeface="Calibri"/>
                <a:ea typeface="Calibri"/>
                <a:cs typeface="Calibri"/>
                <a:sym typeface="Calibri"/>
              </a:rPr>
              <a:t>SAFETY</a:t>
            </a:r>
            <a:r>
              <a:rPr lang="en-GB" sz="1800" dirty="0">
                <a:solidFill>
                  <a:schemeClr val="lt1"/>
                </a:solidFill>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US" dirty="0">
                <a:solidFill>
                  <a:schemeClr val="lt1"/>
                </a:solidFill>
                <a:latin typeface="Calibri"/>
                <a:ea typeface="Calibri"/>
                <a:cs typeface="Calibri"/>
                <a:sym typeface="Calibri"/>
              </a:rPr>
              <a:t>Customers, workers and communities are protected from safety and health risks</a:t>
            </a:r>
          </a:p>
        </p:txBody>
      </p:sp>
      <p:sp>
        <p:nvSpPr>
          <p:cNvPr id="21" name="Google Shape;168;p7">
            <a:extLst>
              <a:ext uri="{FF2B5EF4-FFF2-40B4-BE49-F238E27FC236}">
                <a16:creationId xmlns:a16="http://schemas.microsoft.com/office/drawing/2014/main" id="{E0760E0E-11F8-95EB-E8D9-AB5405D8866D}"/>
              </a:ext>
            </a:extLst>
          </p:cNvPr>
          <p:cNvSpPr/>
          <p:nvPr/>
        </p:nvSpPr>
        <p:spPr>
          <a:xfrm>
            <a:off x="7934132" y="1519758"/>
            <a:ext cx="2828925" cy="1733550"/>
          </a:xfrm>
          <a:prstGeom prst="rect">
            <a:avLst/>
          </a:prstGeom>
          <a:solidFill>
            <a:schemeClr val="bg1">
              <a:lumMod val="85000"/>
            </a:schemeClr>
          </a:solidFill>
          <a:ln>
            <a:noFill/>
          </a:ln>
        </p:spPr>
        <p:txBody>
          <a:bodyPr spcFirstLastPara="1" wrap="square" lIns="91425" tIns="45700" rIns="91425" bIns="45700" anchor="t" anchorCtr="0">
            <a:noAutofit/>
          </a:bodyPr>
          <a:lstStyle/>
          <a:p>
            <a:pPr lvl="0">
              <a:lnSpc>
                <a:spcPts val="2200"/>
              </a:lnSpc>
              <a:spcAft>
                <a:spcPts val="600"/>
              </a:spcAft>
            </a:pPr>
            <a:r>
              <a:rPr lang="en-GB" b="1" dirty="0">
                <a:solidFill>
                  <a:schemeClr val="lt1"/>
                </a:solidFill>
                <a:latin typeface="Calibri"/>
                <a:ea typeface="Calibri"/>
                <a:cs typeface="Calibri"/>
                <a:sym typeface="Calibri"/>
              </a:rPr>
              <a:t>SUSTAINABILITY</a:t>
            </a:r>
            <a:r>
              <a:rPr lang="en-GB" sz="1800" dirty="0">
                <a:solidFill>
                  <a:schemeClr val="lt1"/>
                </a:solidFill>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US" dirty="0">
                <a:solidFill>
                  <a:schemeClr val="lt1"/>
                </a:solidFill>
                <a:latin typeface="Calibri"/>
                <a:ea typeface="Calibri"/>
                <a:cs typeface="Calibri"/>
                <a:sym typeface="Calibri"/>
              </a:rPr>
              <a:t>Services are delivered reliably due to good human, financial and natural resource management</a:t>
            </a:r>
          </a:p>
        </p:txBody>
      </p:sp>
      <p:sp>
        <p:nvSpPr>
          <p:cNvPr id="22" name="Google Shape;168;p7">
            <a:extLst>
              <a:ext uri="{FF2B5EF4-FFF2-40B4-BE49-F238E27FC236}">
                <a16:creationId xmlns:a16="http://schemas.microsoft.com/office/drawing/2014/main" id="{549B5AEA-A7D9-F193-3755-55A3C1531719}"/>
              </a:ext>
            </a:extLst>
          </p:cNvPr>
          <p:cNvSpPr/>
          <p:nvPr/>
        </p:nvSpPr>
        <p:spPr>
          <a:xfrm>
            <a:off x="1923856" y="3434757"/>
            <a:ext cx="2828925" cy="1986063"/>
          </a:xfrm>
          <a:prstGeom prst="rect">
            <a:avLst/>
          </a:prstGeom>
          <a:solidFill>
            <a:schemeClr val="bg2">
              <a:lumMod val="75000"/>
              <a:alpha val="15000"/>
            </a:schemeClr>
          </a:solidFill>
          <a:ln>
            <a:noFill/>
          </a:ln>
        </p:spPr>
        <p:txBody>
          <a:bodyPr spcFirstLastPara="1" wrap="square" lIns="91425" tIns="45700" rIns="91425" bIns="45700" anchor="t" anchorCtr="0">
            <a:noAutofit/>
          </a:bodyPr>
          <a:lstStyle/>
          <a:p>
            <a:pPr lvl="0">
              <a:lnSpc>
                <a:spcPts val="2200"/>
              </a:lnSpc>
              <a:spcAft>
                <a:spcPts val="600"/>
              </a:spcAft>
            </a:pPr>
            <a:r>
              <a:rPr lang="en-GB" b="1" dirty="0">
                <a:latin typeface="Calibri"/>
                <a:ea typeface="Calibri"/>
                <a:cs typeface="Calibri"/>
                <a:sym typeface="Calibri"/>
              </a:rPr>
              <a:t>RESPONSIBILITY</a:t>
            </a:r>
            <a:r>
              <a:rPr lang="en-GB" sz="1800" dirty="0">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US" dirty="0">
                <a:latin typeface="Calibri"/>
                <a:ea typeface="Calibri"/>
                <a:cs typeface="Calibri"/>
                <a:sym typeface="Calibri"/>
              </a:rPr>
              <a:t>Authority or authorities have clear mandate for ensuring inclusive, safe sanitation services </a:t>
            </a:r>
            <a:endParaRPr dirty="0">
              <a:latin typeface="Calibri" panose="020F0502020204030204" pitchFamily="34" charset="0"/>
              <a:cs typeface="Calibri" panose="020F0502020204030204" pitchFamily="34" charset="0"/>
            </a:endParaRPr>
          </a:p>
        </p:txBody>
      </p:sp>
      <p:sp>
        <p:nvSpPr>
          <p:cNvPr id="23" name="Google Shape;174;p7">
            <a:extLst>
              <a:ext uri="{FF2B5EF4-FFF2-40B4-BE49-F238E27FC236}">
                <a16:creationId xmlns:a16="http://schemas.microsoft.com/office/drawing/2014/main" id="{77EF3A5F-F856-4691-40C2-210AB485D34F}"/>
              </a:ext>
            </a:extLst>
          </p:cNvPr>
          <p:cNvSpPr txBox="1"/>
          <p:nvPr/>
        </p:nvSpPr>
        <p:spPr>
          <a:xfrm rot="-5400000">
            <a:off x="606111" y="3927657"/>
            <a:ext cx="1778434" cy="857056"/>
          </a:xfrm>
          <a:prstGeom prst="rect">
            <a:avLst/>
          </a:prstGeom>
          <a:noFill/>
          <a:ln>
            <a:noFill/>
          </a:ln>
        </p:spPr>
        <p:txBody>
          <a:bodyPr spcFirstLastPara="1" wrap="square" lIns="0" tIns="0" rIns="0" bIns="0" anchor="ctr" anchorCtr="0">
            <a:noAutofit/>
          </a:bodyPr>
          <a:lstStyle/>
          <a:p>
            <a:pPr marL="0" marR="0" lvl="0" indent="0" algn="ctr" rtl="0">
              <a:lnSpc>
                <a:spcPts val="2300"/>
              </a:lnSpc>
              <a:spcBef>
                <a:spcPts val="0"/>
              </a:spcBef>
              <a:spcAft>
                <a:spcPts val="0"/>
              </a:spcAft>
              <a:buNone/>
            </a:pPr>
            <a:r>
              <a:rPr lang="en-GB" sz="2400" b="1" dirty="0">
                <a:latin typeface="Calibri" panose="020F0502020204030204" pitchFamily="34" charset="0"/>
                <a:cs typeface="Calibri" panose="020F0502020204030204" pitchFamily="34" charset="0"/>
                <a:sym typeface="Arial"/>
              </a:rPr>
              <a:t>System </a:t>
            </a:r>
          </a:p>
          <a:p>
            <a:pPr marL="0" marR="0" lvl="0" indent="0" algn="ctr" rtl="0">
              <a:lnSpc>
                <a:spcPts val="2300"/>
              </a:lnSpc>
              <a:spcBef>
                <a:spcPts val="0"/>
              </a:spcBef>
              <a:spcAft>
                <a:spcPts val="0"/>
              </a:spcAft>
              <a:buNone/>
            </a:pPr>
            <a:r>
              <a:rPr lang="en-GB" sz="2400" b="1" dirty="0">
                <a:latin typeface="Calibri" panose="020F0502020204030204" pitchFamily="34" charset="0"/>
                <a:cs typeface="Calibri" panose="020F0502020204030204" pitchFamily="34" charset="0"/>
                <a:sym typeface="Arial"/>
              </a:rPr>
              <a:t>Functions</a:t>
            </a:r>
          </a:p>
        </p:txBody>
      </p:sp>
      <p:sp>
        <p:nvSpPr>
          <p:cNvPr id="24" name="Google Shape;168;p7">
            <a:extLst>
              <a:ext uri="{FF2B5EF4-FFF2-40B4-BE49-F238E27FC236}">
                <a16:creationId xmlns:a16="http://schemas.microsoft.com/office/drawing/2014/main" id="{F522C1F8-C5D7-0AB7-9FC7-2F58246CA264}"/>
              </a:ext>
            </a:extLst>
          </p:cNvPr>
          <p:cNvSpPr/>
          <p:nvPr/>
        </p:nvSpPr>
        <p:spPr>
          <a:xfrm>
            <a:off x="4923539" y="3434757"/>
            <a:ext cx="2828925" cy="1986063"/>
          </a:xfrm>
          <a:prstGeom prst="rect">
            <a:avLst/>
          </a:prstGeom>
          <a:solidFill>
            <a:schemeClr val="bg2">
              <a:lumMod val="75000"/>
              <a:alpha val="15000"/>
            </a:schemeClr>
          </a:solidFill>
          <a:ln>
            <a:noFill/>
          </a:ln>
        </p:spPr>
        <p:txBody>
          <a:bodyPr spcFirstLastPara="1" wrap="square" lIns="91425" tIns="45700" rIns="91425" bIns="45700" anchor="t" anchorCtr="0">
            <a:noAutofit/>
          </a:bodyPr>
          <a:lstStyle/>
          <a:p>
            <a:pPr lvl="0">
              <a:lnSpc>
                <a:spcPts val="2200"/>
              </a:lnSpc>
              <a:spcAft>
                <a:spcPts val="600"/>
              </a:spcAft>
            </a:pPr>
            <a:r>
              <a:rPr lang="en-GB" b="1" dirty="0">
                <a:latin typeface="Calibri"/>
                <a:ea typeface="Calibri"/>
                <a:cs typeface="Calibri"/>
                <a:sym typeface="Calibri"/>
              </a:rPr>
              <a:t>ACCOUNTABILITY</a:t>
            </a:r>
            <a:r>
              <a:rPr lang="en-GB" sz="1800" dirty="0">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US" dirty="0">
                <a:latin typeface="Calibri"/>
                <a:ea typeface="Calibri"/>
                <a:cs typeface="Calibri"/>
                <a:sym typeface="Calibri"/>
              </a:rPr>
              <a:t>Performance is transparently monitored  and managed with data, transparency and incentives</a:t>
            </a:r>
          </a:p>
        </p:txBody>
      </p:sp>
      <p:sp>
        <p:nvSpPr>
          <p:cNvPr id="25" name="Google Shape;168;p7">
            <a:extLst>
              <a:ext uri="{FF2B5EF4-FFF2-40B4-BE49-F238E27FC236}">
                <a16:creationId xmlns:a16="http://schemas.microsoft.com/office/drawing/2014/main" id="{41E69445-8D5E-E3AE-34ED-CB978B7AF987}"/>
              </a:ext>
            </a:extLst>
          </p:cNvPr>
          <p:cNvSpPr/>
          <p:nvPr/>
        </p:nvSpPr>
        <p:spPr>
          <a:xfrm>
            <a:off x="7934132" y="3434757"/>
            <a:ext cx="2828925" cy="1986063"/>
          </a:xfrm>
          <a:prstGeom prst="rect">
            <a:avLst/>
          </a:prstGeom>
          <a:solidFill>
            <a:schemeClr val="bg2">
              <a:lumMod val="75000"/>
              <a:alpha val="15000"/>
            </a:schemeClr>
          </a:solidFill>
          <a:ln>
            <a:noFill/>
          </a:ln>
        </p:spPr>
        <p:txBody>
          <a:bodyPr spcFirstLastPara="1" wrap="square" lIns="91425" tIns="45700" rIns="91425" bIns="45700" anchor="t" anchorCtr="0">
            <a:noAutofit/>
          </a:bodyPr>
          <a:lstStyle/>
          <a:p>
            <a:pPr lvl="0">
              <a:lnSpc>
                <a:spcPts val="2200"/>
              </a:lnSpc>
              <a:spcAft>
                <a:spcPts val="600"/>
              </a:spcAft>
            </a:pPr>
            <a:r>
              <a:rPr lang="en-GB" b="1" dirty="0">
                <a:latin typeface="Calibri"/>
                <a:ea typeface="Calibri"/>
                <a:cs typeface="Calibri"/>
                <a:sym typeface="Calibri"/>
              </a:rPr>
              <a:t>RESOURCE MANAGEMENT &amp; PLANNING</a:t>
            </a:r>
            <a:r>
              <a:rPr lang="en-GB" sz="1800" dirty="0">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US" dirty="0">
                <a:latin typeface="Calibri"/>
                <a:ea typeface="Calibri"/>
                <a:cs typeface="Calibri"/>
                <a:sym typeface="Calibri"/>
              </a:rPr>
              <a:t>Resources are managed to support implementation of mandate and achieve goals across time / space</a:t>
            </a:r>
          </a:p>
        </p:txBody>
      </p:sp>
    </p:spTree>
    <p:extLst>
      <p:ext uri="{BB962C8B-B14F-4D97-AF65-F5344CB8AC3E}">
        <p14:creationId xmlns:p14="http://schemas.microsoft.com/office/powerpoint/2010/main" val="12795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500"/>
                                        <p:tgtEl>
                                          <p:spTgt spid="17"/>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p:tgtEl>
                                          <p:spTgt spid="19"/>
                                        </p:tgtEl>
                                        <p:attrNameLst>
                                          <p:attrName>ppt_y</p:attrName>
                                        </p:attrNameLst>
                                      </p:cBhvr>
                                      <p:tavLst>
                                        <p:tav tm="0">
                                          <p:val>
                                            <p:strVal val="#ppt_y+1"/>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6" name="Google Shape;210;p10">
            <a:extLst>
              <a:ext uri="{FF2B5EF4-FFF2-40B4-BE49-F238E27FC236}">
                <a16:creationId xmlns:a16="http://schemas.microsoft.com/office/drawing/2014/main" id="{7AD86543-F093-DFC7-B42F-B875B7092BA6}"/>
              </a:ext>
            </a:extLst>
          </p:cNvPr>
          <p:cNvSpPr/>
          <p:nvPr/>
        </p:nvSpPr>
        <p:spPr>
          <a:xfrm>
            <a:off x="723900" y="1066800"/>
            <a:ext cx="10744199" cy="4571999"/>
          </a:xfrm>
          <a:prstGeom prst="roundRect">
            <a:avLst>
              <a:gd name="adj" fmla="val 3478"/>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8" name="Google Shape;211;p10">
            <a:extLst>
              <a:ext uri="{FF2B5EF4-FFF2-40B4-BE49-F238E27FC236}">
                <a16:creationId xmlns:a16="http://schemas.microsoft.com/office/drawing/2014/main" id="{6071B337-30E2-A5BE-38CD-E0FD2827D7EB}"/>
              </a:ext>
            </a:extLst>
          </p:cNvPr>
          <p:cNvSpPr txBox="1"/>
          <p:nvPr/>
        </p:nvSpPr>
        <p:spPr>
          <a:xfrm>
            <a:off x="3212584" y="1216564"/>
            <a:ext cx="5248320" cy="499792"/>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Clr>
                <a:schemeClr val="dk1"/>
              </a:buClr>
              <a:buSzPts val="3200"/>
              <a:buFont typeface="Lato"/>
              <a:buNone/>
            </a:pPr>
            <a:r>
              <a:rPr lang="en-GB" sz="2800" b="1" dirty="0">
                <a:solidFill>
                  <a:schemeClr val="bg1"/>
                </a:solidFill>
                <a:latin typeface="Calibri" panose="020F0502020204030204" pitchFamily="34" charset="0"/>
                <a:ea typeface="Lato"/>
                <a:cs typeface="Calibri" panose="020F0502020204030204" pitchFamily="34" charset="0"/>
                <a:sym typeface="Lato"/>
              </a:rPr>
              <a:t>With a conventional</a:t>
            </a:r>
            <a:r>
              <a:rPr lang="en-GB" sz="2800" b="1" dirty="0">
                <a:solidFill>
                  <a:schemeClr val="bg1"/>
                </a:solidFill>
                <a:latin typeface="Calibri"/>
                <a:ea typeface="Calibri"/>
                <a:cs typeface="Calibri"/>
                <a:sym typeface="Calibri"/>
              </a:rPr>
              <a:t> approach</a:t>
            </a:r>
            <a:endParaRPr sz="2800" b="1" dirty="0">
              <a:solidFill>
                <a:schemeClr val="bg1"/>
              </a:solidFill>
              <a:latin typeface="Calibri" panose="020F0502020204030204" pitchFamily="34" charset="0"/>
              <a:cs typeface="Calibri" panose="020F0502020204030204" pitchFamily="34" charset="0"/>
            </a:endParaRPr>
          </a:p>
        </p:txBody>
      </p:sp>
      <p:sp>
        <p:nvSpPr>
          <p:cNvPr id="9" name="Google Shape;212;p10">
            <a:extLst>
              <a:ext uri="{FF2B5EF4-FFF2-40B4-BE49-F238E27FC236}">
                <a16:creationId xmlns:a16="http://schemas.microsoft.com/office/drawing/2014/main" id="{EAC35DF9-5AF8-249B-DEBB-64E2C4325766}"/>
              </a:ext>
            </a:extLst>
          </p:cNvPr>
          <p:cNvSpPr/>
          <p:nvPr/>
        </p:nvSpPr>
        <p:spPr>
          <a:xfrm>
            <a:off x="1222112" y="1805157"/>
            <a:ext cx="9634072" cy="499791"/>
          </a:xfrm>
          <a:prstGeom prst="roundRect">
            <a:avLst>
              <a:gd name="adj" fmla="val 10000"/>
            </a:avLst>
          </a:prstGeom>
          <a:solidFill>
            <a:schemeClr val="tx2">
              <a:lumMod val="20000"/>
              <a:lumOff val="8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a:solidFill>
                  <a:schemeClr val="tx2"/>
                </a:solidFill>
                <a:latin typeface="Calibri" panose="020F0502020204030204" pitchFamily="34" charset="0"/>
                <a:ea typeface="Lato"/>
                <a:cs typeface="Calibri" panose="020F0502020204030204" pitchFamily="34" charset="0"/>
                <a:sym typeface="Lato"/>
              </a:rPr>
              <a:t>Authority/utility with legal mandate only for conventional sewered areas, onsite services excluded from mandate </a:t>
            </a:r>
          </a:p>
        </p:txBody>
      </p:sp>
      <p:sp>
        <p:nvSpPr>
          <p:cNvPr id="39" name="Google Shape;212;p10">
            <a:extLst>
              <a:ext uri="{FF2B5EF4-FFF2-40B4-BE49-F238E27FC236}">
                <a16:creationId xmlns:a16="http://schemas.microsoft.com/office/drawing/2014/main" id="{E602EACE-49E9-6CDC-7CF6-C4D2D0BCD696}"/>
              </a:ext>
            </a:extLst>
          </p:cNvPr>
          <p:cNvSpPr/>
          <p:nvPr/>
        </p:nvSpPr>
        <p:spPr>
          <a:xfrm>
            <a:off x="1222111" y="2390875"/>
            <a:ext cx="9634071" cy="499791"/>
          </a:xfrm>
          <a:prstGeom prst="roundRect">
            <a:avLst>
              <a:gd name="adj" fmla="val 10000"/>
            </a:avLst>
          </a:prstGeom>
          <a:solidFill>
            <a:schemeClr val="tx2">
              <a:lumMod val="20000"/>
              <a:lumOff val="8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a:solidFill>
                  <a:schemeClr val="tx2"/>
                </a:solidFill>
                <a:latin typeface="Calibri" panose="020F0502020204030204" pitchFamily="34" charset="0"/>
                <a:cs typeface="Calibri" panose="020F0502020204030204" pitchFamily="34" charset="0"/>
                <a:sym typeface="Lato"/>
              </a:rPr>
              <a:t>Authority/utility not expected to plan, invest or serve whole city population </a:t>
            </a:r>
          </a:p>
        </p:txBody>
      </p:sp>
      <p:sp>
        <p:nvSpPr>
          <p:cNvPr id="40" name="Google Shape;212;p10">
            <a:extLst>
              <a:ext uri="{FF2B5EF4-FFF2-40B4-BE49-F238E27FC236}">
                <a16:creationId xmlns:a16="http://schemas.microsoft.com/office/drawing/2014/main" id="{2ECBCD08-2DF9-1428-3986-1039BFD5FE08}"/>
              </a:ext>
            </a:extLst>
          </p:cNvPr>
          <p:cNvSpPr/>
          <p:nvPr/>
        </p:nvSpPr>
        <p:spPr>
          <a:xfrm>
            <a:off x="1222111" y="2981767"/>
            <a:ext cx="9634071" cy="499791"/>
          </a:xfrm>
          <a:prstGeom prst="roundRect">
            <a:avLst>
              <a:gd name="adj" fmla="val 10000"/>
            </a:avLst>
          </a:prstGeom>
          <a:solidFill>
            <a:schemeClr val="tx2">
              <a:lumMod val="20000"/>
              <a:lumOff val="8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a:solidFill>
                  <a:schemeClr val="tx2"/>
                </a:solidFill>
                <a:latin typeface="Calibri" panose="020F0502020204030204" pitchFamily="34" charset="0"/>
                <a:cs typeface="Calibri" panose="020F0502020204030204" pitchFamily="34" charset="0"/>
                <a:sym typeface="Lato"/>
              </a:rPr>
              <a:t>Regulators use nominal KPIs, only covering sewered services</a:t>
            </a:r>
          </a:p>
        </p:txBody>
      </p:sp>
      <p:sp>
        <p:nvSpPr>
          <p:cNvPr id="41" name="Google Shape;212;p10">
            <a:extLst>
              <a:ext uri="{FF2B5EF4-FFF2-40B4-BE49-F238E27FC236}">
                <a16:creationId xmlns:a16="http://schemas.microsoft.com/office/drawing/2014/main" id="{30171281-CA8A-B2D4-0BA4-09A93FC80F92}"/>
              </a:ext>
            </a:extLst>
          </p:cNvPr>
          <p:cNvSpPr/>
          <p:nvPr/>
        </p:nvSpPr>
        <p:spPr>
          <a:xfrm>
            <a:off x="1222111" y="3570067"/>
            <a:ext cx="9634071" cy="499791"/>
          </a:xfrm>
          <a:prstGeom prst="roundRect">
            <a:avLst>
              <a:gd name="adj" fmla="val 10000"/>
            </a:avLst>
          </a:prstGeom>
          <a:solidFill>
            <a:schemeClr val="tx2">
              <a:lumMod val="20000"/>
              <a:lumOff val="8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a:solidFill>
                  <a:schemeClr val="tx2"/>
                </a:solidFill>
                <a:latin typeface="Calibri" panose="020F0502020204030204" pitchFamily="34" charset="0"/>
                <a:cs typeface="Calibri" panose="020F0502020204030204" pitchFamily="34" charset="0"/>
                <a:sym typeface="Lato"/>
              </a:rPr>
              <a:t>Limited performance or tariff accountability </a:t>
            </a:r>
          </a:p>
        </p:txBody>
      </p:sp>
      <p:sp>
        <p:nvSpPr>
          <p:cNvPr id="42" name="Google Shape;212;p10">
            <a:extLst>
              <a:ext uri="{FF2B5EF4-FFF2-40B4-BE49-F238E27FC236}">
                <a16:creationId xmlns:a16="http://schemas.microsoft.com/office/drawing/2014/main" id="{DC209FCB-9185-F522-9EC2-9EE1718E1D6F}"/>
              </a:ext>
            </a:extLst>
          </p:cNvPr>
          <p:cNvSpPr/>
          <p:nvPr/>
        </p:nvSpPr>
        <p:spPr>
          <a:xfrm>
            <a:off x="1222111" y="4158367"/>
            <a:ext cx="9634071" cy="499791"/>
          </a:xfrm>
          <a:prstGeom prst="roundRect">
            <a:avLst>
              <a:gd name="adj" fmla="val 10000"/>
            </a:avLst>
          </a:prstGeom>
          <a:solidFill>
            <a:schemeClr val="tx2">
              <a:lumMod val="20000"/>
              <a:lumOff val="8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a:solidFill>
                  <a:schemeClr val="tx2"/>
                </a:solidFill>
                <a:latin typeface="Calibri" panose="020F0502020204030204" pitchFamily="34" charset="0"/>
                <a:cs typeface="Calibri" panose="020F0502020204030204" pitchFamily="34" charset="0"/>
                <a:sym typeface="Lato"/>
              </a:rPr>
              <a:t>Government and concessional finance focused on sewered services </a:t>
            </a:r>
          </a:p>
        </p:txBody>
      </p:sp>
      <p:sp>
        <p:nvSpPr>
          <p:cNvPr id="43" name="Google Shape;212;p10">
            <a:extLst>
              <a:ext uri="{FF2B5EF4-FFF2-40B4-BE49-F238E27FC236}">
                <a16:creationId xmlns:a16="http://schemas.microsoft.com/office/drawing/2014/main" id="{8036494C-6939-41FC-CC30-EFC0541284F2}"/>
              </a:ext>
            </a:extLst>
          </p:cNvPr>
          <p:cNvSpPr/>
          <p:nvPr/>
        </p:nvSpPr>
        <p:spPr>
          <a:xfrm>
            <a:off x="1222111" y="4756252"/>
            <a:ext cx="9634071" cy="499791"/>
          </a:xfrm>
          <a:prstGeom prst="roundRect">
            <a:avLst>
              <a:gd name="adj" fmla="val 10000"/>
            </a:avLst>
          </a:prstGeom>
          <a:solidFill>
            <a:schemeClr val="tx2">
              <a:lumMod val="20000"/>
              <a:lumOff val="8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lnSpc>
                <a:spcPts val="1300"/>
              </a:lnSpc>
            </a:pPr>
            <a:r>
              <a:rPr lang="en-US" dirty="0">
                <a:solidFill>
                  <a:schemeClr val="tx2"/>
                </a:solidFill>
                <a:latin typeface="Calibri" panose="020F0502020204030204" pitchFamily="34" charset="0"/>
                <a:cs typeface="Calibri" panose="020F0502020204030204" pitchFamily="34" charset="0"/>
                <a:sym typeface="Lato"/>
              </a:rPr>
              <a:t>Financial allocations not based on efficiency, inclusivity, performance and sector priorities</a:t>
            </a:r>
          </a:p>
        </p:txBody>
      </p:sp>
      <p:sp>
        <p:nvSpPr>
          <p:cNvPr id="3" name="Title 1">
            <a:extLst>
              <a:ext uri="{FF2B5EF4-FFF2-40B4-BE49-F238E27FC236}">
                <a16:creationId xmlns:a16="http://schemas.microsoft.com/office/drawing/2014/main" id="{B5E6E247-3046-346E-73C1-1458F641462C}"/>
              </a:ext>
            </a:extLst>
          </p:cNvPr>
          <p:cNvSpPr txBox="1">
            <a:spLocks/>
          </p:cNvSpPr>
          <p:nvPr/>
        </p:nvSpPr>
        <p:spPr>
          <a:xfrm>
            <a:off x="723900" y="368053"/>
            <a:ext cx="9563100" cy="518508"/>
          </a:xfrm>
          <a:prstGeom prst="rect">
            <a:avLst/>
          </a:prstGeom>
        </p:spPr>
        <p:txBody>
          <a:bodyPr vert="horz" lIns="0" tIns="0" rIns="0" bIns="0" rtlCol="0" anchor="t" anchorCtr="0">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sz="3200" b="1" dirty="0">
                <a:solidFill>
                  <a:schemeClr val="tx2"/>
                </a:solidFill>
                <a:latin typeface="Calibri" panose="020F0502020204030204" pitchFamily="34" charset="0"/>
              </a:rPr>
              <a:t>What does a typical ‘Business as Usual’ system look like?</a:t>
            </a:r>
          </a:p>
        </p:txBody>
      </p:sp>
    </p:spTree>
    <p:extLst>
      <p:ext uri="{BB962C8B-B14F-4D97-AF65-F5344CB8AC3E}">
        <p14:creationId xmlns:p14="http://schemas.microsoft.com/office/powerpoint/2010/main" val="3611594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animBg="1"/>
      <p:bldP spid="39" grpId="0" animBg="1"/>
      <p:bldP spid="40" grpId="0" animBg="1"/>
      <p:bldP spid="41" grpId="0" animBg="1"/>
      <p:bldP spid="42" grpId="0" animBg="1"/>
      <p:bldP spid="43" grpId="0" animBg="1"/>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899" y="368053"/>
            <a:ext cx="9477375" cy="518508"/>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What does a CWIS-oriented system look like?</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44" name="Google Shape;210;p10">
            <a:extLst>
              <a:ext uri="{FF2B5EF4-FFF2-40B4-BE49-F238E27FC236}">
                <a16:creationId xmlns:a16="http://schemas.microsoft.com/office/drawing/2014/main" id="{1ABFF4AD-1810-364F-C3BD-50A5ED83207E}"/>
              </a:ext>
            </a:extLst>
          </p:cNvPr>
          <p:cNvSpPr/>
          <p:nvPr/>
        </p:nvSpPr>
        <p:spPr>
          <a:xfrm>
            <a:off x="723900" y="1066800"/>
            <a:ext cx="10744200" cy="4571999"/>
          </a:xfrm>
          <a:prstGeom prst="roundRect">
            <a:avLst>
              <a:gd name="adj" fmla="val 2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45" name="Google Shape;211;p10">
            <a:extLst>
              <a:ext uri="{FF2B5EF4-FFF2-40B4-BE49-F238E27FC236}">
                <a16:creationId xmlns:a16="http://schemas.microsoft.com/office/drawing/2014/main" id="{BD696302-F7A7-C1EE-D63D-45316EB39B50}"/>
              </a:ext>
            </a:extLst>
          </p:cNvPr>
          <p:cNvSpPr txBox="1"/>
          <p:nvPr/>
        </p:nvSpPr>
        <p:spPr>
          <a:xfrm>
            <a:off x="723900" y="1219201"/>
            <a:ext cx="10440100" cy="499792"/>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Clr>
                <a:schemeClr val="dk1"/>
              </a:buClr>
              <a:buSzPts val="3200"/>
              <a:buFont typeface="Lato"/>
              <a:buNone/>
            </a:pPr>
            <a:r>
              <a:rPr lang="en-GB" sz="2800" b="1" dirty="0">
                <a:latin typeface="Calibri" panose="020F0502020204030204" pitchFamily="34" charset="0"/>
                <a:ea typeface="Lato"/>
                <a:cs typeface="Calibri" panose="020F0502020204030204" pitchFamily="34" charset="0"/>
                <a:sym typeface="Lato"/>
              </a:rPr>
              <a:t>With a CWIS approach</a:t>
            </a:r>
          </a:p>
        </p:txBody>
      </p:sp>
      <p:sp>
        <p:nvSpPr>
          <p:cNvPr id="46" name="Google Shape;212;p10">
            <a:extLst>
              <a:ext uri="{FF2B5EF4-FFF2-40B4-BE49-F238E27FC236}">
                <a16:creationId xmlns:a16="http://schemas.microsoft.com/office/drawing/2014/main" id="{810C1065-B81B-FD35-9D85-C0AAB6E2A048}"/>
              </a:ext>
            </a:extLst>
          </p:cNvPr>
          <p:cNvSpPr/>
          <p:nvPr/>
        </p:nvSpPr>
        <p:spPr>
          <a:xfrm>
            <a:off x="1028000" y="1805157"/>
            <a:ext cx="9950855" cy="499791"/>
          </a:xfrm>
          <a:prstGeom prst="roundRect">
            <a:avLst>
              <a:gd name="adj" fmla="val 10000"/>
            </a:avLst>
          </a:prstGeom>
          <a:solidFill>
            <a:schemeClr val="accent1">
              <a:lumMod val="60000"/>
              <a:lumOff val="4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a:latin typeface="Calibri" panose="020F0502020204030204" pitchFamily="34" charset="0"/>
                <a:ea typeface="Lato"/>
                <a:cs typeface="Calibri" panose="020F0502020204030204" pitchFamily="34" charset="0"/>
                <a:sym typeface="Lato"/>
              </a:rPr>
              <a:t>Responsible public authorities required to take on mandate for service outcomes for all</a:t>
            </a:r>
          </a:p>
        </p:txBody>
      </p:sp>
      <p:sp>
        <p:nvSpPr>
          <p:cNvPr id="47" name="Google Shape;212;p10">
            <a:extLst>
              <a:ext uri="{FF2B5EF4-FFF2-40B4-BE49-F238E27FC236}">
                <a16:creationId xmlns:a16="http://schemas.microsoft.com/office/drawing/2014/main" id="{A090AD1F-5A2A-F7A0-FF5A-0F9ED798A47D}"/>
              </a:ext>
            </a:extLst>
          </p:cNvPr>
          <p:cNvSpPr/>
          <p:nvPr/>
        </p:nvSpPr>
        <p:spPr>
          <a:xfrm>
            <a:off x="1028000" y="2390875"/>
            <a:ext cx="9950855" cy="499791"/>
          </a:xfrm>
          <a:prstGeom prst="roundRect">
            <a:avLst>
              <a:gd name="adj" fmla="val 10000"/>
            </a:avLst>
          </a:prstGeom>
          <a:solidFill>
            <a:schemeClr val="accent1">
              <a:lumMod val="60000"/>
              <a:lumOff val="4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a:latin typeface="Calibri" panose="020F0502020204030204" pitchFamily="34" charset="0"/>
                <a:ea typeface="Lato"/>
                <a:cs typeface="Calibri" panose="020F0502020204030204" pitchFamily="34" charset="0"/>
                <a:sym typeface="Lato"/>
              </a:rPr>
              <a:t>Private sector participation take place within a clear institutional framework </a:t>
            </a:r>
          </a:p>
        </p:txBody>
      </p:sp>
      <p:sp>
        <p:nvSpPr>
          <p:cNvPr id="48" name="Google Shape;212;p10">
            <a:extLst>
              <a:ext uri="{FF2B5EF4-FFF2-40B4-BE49-F238E27FC236}">
                <a16:creationId xmlns:a16="http://schemas.microsoft.com/office/drawing/2014/main" id="{6351FFD7-12B9-9391-6734-23376602C606}"/>
              </a:ext>
            </a:extLst>
          </p:cNvPr>
          <p:cNvSpPr/>
          <p:nvPr/>
        </p:nvSpPr>
        <p:spPr>
          <a:xfrm>
            <a:off x="1028000" y="2981767"/>
            <a:ext cx="9950855" cy="499791"/>
          </a:xfrm>
          <a:prstGeom prst="roundRect">
            <a:avLst>
              <a:gd name="adj" fmla="val 10000"/>
            </a:avLst>
          </a:prstGeom>
          <a:solidFill>
            <a:schemeClr val="accent1">
              <a:lumMod val="60000"/>
              <a:lumOff val="4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a:latin typeface="Calibri" panose="020F0502020204030204" pitchFamily="34" charset="0"/>
                <a:ea typeface="Lato"/>
                <a:cs typeface="Calibri" panose="020F0502020204030204" pitchFamily="34" charset="0"/>
                <a:sym typeface="Lato"/>
              </a:rPr>
              <a:t>Outcomes are monitored and authorities held accountable for KPIs</a:t>
            </a:r>
          </a:p>
        </p:txBody>
      </p:sp>
      <p:sp>
        <p:nvSpPr>
          <p:cNvPr id="49" name="Google Shape;212;p10">
            <a:extLst>
              <a:ext uri="{FF2B5EF4-FFF2-40B4-BE49-F238E27FC236}">
                <a16:creationId xmlns:a16="http://schemas.microsoft.com/office/drawing/2014/main" id="{5D2D0ABA-B0B0-A6EA-DF96-6C4EFEA83290}"/>
              </a:ext>
            </a:extLst>
          </p:cNvPr>
          <p:cNvSpPr/>
          <p:nvPr/>
        </p:nvSpPr>
        <p:spPr>
          <a:xfrm>
            <a:off x="1028000" y="3570067"/>
            <a:ext cx="9950855" cy="499791"/>
          </a:xfrm>
          <a:prstGeom prst="roundRect">
            <a:avLst>
              <a:gd name="adj" fmla="val 10000"/>
            </a:avLst>
          </a:prstGeom>
          <a:solidFill>
            <a:schemeClr val="accent1">
              <a:lumMod val="60000"/>
              <a:lumOff val="4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a:latin typeface="Calibri" panose="020F0502020204030204" pitchFamily="34" charset="0"/>
                <a:ea typeface="Lato"/>
                <a:cs typeface="Calibri" panose="020F0502020204030204" pitchFamily="34" charset="0"/>
                <a:sym typeface="Lato"/>
              </a:rPr>
              <a:t>Space created for improvements, innovative technologies and smarter business models</a:t>
            </a:r>
          </a:p>
        </p:txBody>
      </p:sp>
      <p:sp>
        <p:nvSpPr>
          <p:cNvPr id="50" name="Google Shape;212;p10">
            <a:extLst>
              <a:ext uri="{FF2B5EF4-FFF2-40B4-BE49-F238E27FC236}">
                <a16:creationId xmlns:a16="http://schemas.microsoft.com/office/drawing/2014/main" id="{95E5AD29-442C-D5C1-4A0E-187CAE8CD921}"/>
              </a:ext>
            </a:extLst>
          </p:cNvPr>
          <p:cNvSpPr/>
          <p:nvPr/>
        </p:nvSpPr>
        <p:spPr>
          <a:xfrm>
            <a:off x="1028000" y="4158367"/>
            <a:ext cx="9950855" cy="499791"/>
          </a:xfrm>
          <a:prstGeom prst="roundRect">
            <a:avLst>
              <a:gd name="adj" fmla="val 10000"/>
            </a:avLst>
          </a:prstGeom>
          <a:solidFill>
            <a:schemeClr val="accent1">
              <a:lumMod val="60000"/>
              <a:lumOff val="4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a:latin typeface="Calibri" panose="020F0502020204030204" pitchFamily="34" charset="0"/>
                <a:ea typeface="Lato"/>
                <a:cs typeface="Calibri" panose="020F0502020204030204" pitchFamily="34" charset="0"/>
                <a:sym typeface="Lato"/>
              </a:rPr>
              <a:t>Financing frameworks guide date-driven decision making on resource allocation </a:t>
            </a:r>
          </a:p>
        </p:txBody>
      </p:sp>
      <p:sp>
        <p:nvSpPr>
          <p:cNvPr id="51" name="Google Shape;212;p10">
            <a:extLst>
              <a:ext uri="{FF2B5EF4-FFF2-40B4-BE49-F238E27FC236}">
                <a16:creationId xmlns:a16="http://schemas.microsoft.com/office/drawing/2014/main" id="{632991B6-83B7-311B-BD79-71789312C026}"/>
              </a:ext>
            </a:extLst>
          </p:cNvPr>
          <p:cNvSpPr/>
          <p:nvPr/>
        </p:nvSpPr>
        <p:spPr>
          <a:xfrm>
            <a:off x="1028000" y="4756252"/>
            <a:ext cx="9950855" cy="499791"/>
          </a:xfrm>
          <a:prstGeom prst="roundRect">
            <a:avLst>
              <a:gd name="adj" fmla="val 10000"/>
            </a:avLst>
          </a:prstGeom>
          <a:solidFill>
            <a:schemeClr val="accent1">
              <a:lumMod val="60000"/>
              <a:lumOff val="4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a:latin typeface="Calibri" panose="020F0502020204030204" pitchFamily="34" charset="0"/>
                <a:ea typeface="Lato"/>
                <a:cs typeface="Calibri" panose="020F0502020204030204" pitchFamily="34" charset="0"/>
                <a:sym typeface="Lato"/>
              </a:rPr>
              <a:t>Finance is tied to performance against goals and long-term plans </a:t>
            </a:r>
          </a:p>
        </p:txBody>
      </p:sp>
    </p:spTree>
    <p:extLst>
      <p:ext uri="{BB962C8B-B14F-4D97-AF65-F5344CB8AC3E}">
        <p14:creationId xmlns:p14="http://schemas.microsoft.com/office/powerpoint/2010/main" val="147205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4" grpId="0" animBg="1"/>
      <p:bldP spid="45" grpId="0"/>
      <p:bldP spid="46" grpId="0" animBg="1"/>
      <p:bldP spid="47" grpId="0" animBg="1"/>
      <p:bldP spid="48" grpId="0" animBg="1"/>
      <p:bldP spid="49" grpId="0" animBg="1"/>
      <p:bldP spid="50" grpId="0" animBg="1"/>
      <p:bldP spid="5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900" y="368052"/>
            <a:ext cx="7473896" cy="792837"/>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Key takeaways</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9" name="Google Shape;284;p14">
            <a:extLst>
              <a:ext uri="{FF2B5EF4-FFF2-40B4-BE49-F238E27FC236}">
                <a16:creationId xmlns:a16="http://schemas.microsoft.com/office/drawing/2014/main" id="{A567C80C-FCBD-5246-2CB8-DB23BE3810E7}"/>
              </a:ext>
            </a:extLst>
          </p:cNvPr>
          <p:cNvSpPr/>
          <p:nvPr/>
        </p:nvSpPr>
        <p:spPr>
          <a:xfrm>
            <a:off x="723900" y="1267102"/>
            <a:ext cx="10010641" cy="4328768"/>
          </a:xfrm>
          <a:prstGeom prst="rect">
            <a:avLst/>
          </a:prstGeom>
          <a:solidFill>
            <a:srgbClr val="6F2875">
              <a:alpha val="10000"/>
            </a:srgbClr>
          </a:solid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000" dirty="0">
                <a:sym typeface="Lato"/>
              </a:rPr>
              <a:t>Responsibilities for sewered and non-sewered sanitation should be integrated within one responsible authority where feasible</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000" dirty="0">
                <a:sym typeface="Lato"/>
              </a:rPr>
              <a:t>Clarification of public service mandate does not imply full public sector service provision</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000" dirty="0">
                <a:sym typeface="Lato"/>
              </a:rPr>
              <a:t>Accountability for non-sewered sanitation services, and services for the poor, merits special focus</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000" dirty="0">
                <a:sym typeface="Lato"/>
              </a:rPr>
              <a:t>Financing frameworks are key to prioritize public finance for inclusive service outcomes over infrastructure inputs and regressive subsidies (</a:t>
            </a:r>
            <a:r>
              <a:rPr lang="en-US" sz="2000" i="1" dirty="0">
                <a:sym typeface="Lato"/>
              </a:rPr>
              <a:t>note that subsidies are not automatically ‘regressive’ but care must be taken in their design to ensure that public finance is not indirectly reinforcing inequalities)</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000" dirty="0">
                <a:sym typeface="Lato"/>
              </a:rPr>
              <a:t>Investment in national system soft infrastructure must accompany financing for hard infrastructure</a:t>
            </a:r>
          </a:p>
        </p:txBody>
      </p:sp>
    </p:spTree>
    <p:extLst>
      <p:ext uri="{BB962C8B-B14F-4D97-AF65-F5344CB8AC3E}">
        <p14:creationId xmlns:p14="http://schemas.microsoft.com/office/powerpoint/2010/main" val="214555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900" y="368052"/>
            <a:ext cx="7473896" cy="792837"/>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THE key takeaway!</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9" name="Google Shape;284;p14">
            <a:extLst>
              <a:ext uri="{FF2B5EF4-FFF2-40B4-BE49-F238E27FC236}">
                <a16:creationId xmlns:a16="http://schemas.microsoft.com/office/drawing/2014/main" id="{A567C80C-FCBD-5246-2CB8-DB23BE3810E7}"/>
              </a:ext>
            </a:extLst>
          </p:cNvPr>
          <p:cNvSpPr/>
          <p:nvPr/>
        </p:nvSpPr>
        <p:spPr>
          <a:xfrm>
            <a:off x="723900" y="1000125"/>
            <a:ext cx="10744200" cy="5257800"/>
          </a:xfrm>
          <a:prstGeom prst="rect">
            <a:avLst/>
          </a:prstGeom>
          <a:solidFill>
            <a:srgbClr val="6F2875">
              <a:alpha val="10000"/>
            </a:srgbClr>
          </a:solid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lvl="0" algn="ctr">
              <a:spcBef>
                <a:spcPts val="1000"/>
              </a:spcBef>
              <a:buClr>
                <a:schemeClr val="dk1"/>
              </a:buClr>
              <a:buSzPts val="1800"/>
            </a:pPr>
            <a:r>
              <a:rPr lang="en-US" sz="5400" b="1" dirty="0">
                <a:solidFill>
                  <a:schemeClr val="tx2"/>
                </a:solidFill>
                <a:latin typeface="Calibri" panose="020F0502020204030204" pitchFamily="34" charset="0"/>
              </a:rPr>
              <a:t>Sanitation services must be organized into a public service system that is no longer oriented towards projects and instead towards strategic planning and investments</a:t>
            </a:r>
            <a:endParaRPr lang="en-US" sz="5400" dirty="0">
              <a:sym typeface="Lato"/>
            </a:endParaRPr>
          </a:p>
        </p:txBody>
      </p:sp>
    </p:spTree>
    <p:extLst>
      <p:ext uri="{BB962C8B-B14F-4D97-AF65-F5344CB8AC3E}">
        <p14:creationId xmlns:p14="http://schemas.microsoft.com/office/powerpoint/2010/main" val="10155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37CC6E-C255-896E-DC90-4D7E7687572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36518" y="1098110"/>
            <a:ext cx="10517282" cy="2135773"/>
          </a:xfrm>
          <a:prstGeom prst="rect">
            <a:avLst/>
          </a:prstGeom>
          <a:ln>
            <a:noFill/>
          </a:ln>
        </p:spPr>
      </p:pic>
      <p:sp>
        <p:nvSpPr>
          <p:cNvPr id="5" name="TextBox 4">
            <a:extLst>
              <a:ext uri="{FF2B5EF4-FFF2-40B4-BE49-F238E27FC236}">
                <a16:creationId xmlns:a16="http://schemas.microsoft.com/office/drawing/2014/main" id="{0AFE216E-E756-CBD0-E5F1-6DDA46E469D1}"/>
              </a:ext>
            </a:extLst>
          </p:cNvPr>
          <p:cNvSpPr txBox="1"/>
          <p:nvPr/>
        </p:nvSpPr>
        <p:spPr>
          <a:xfrm>
            <a:off x="836516" y="3224754"/>
            <a:ext cx="1686765" cy="323165"/>
          </a:xfrm>
          <a:prstGeom prst="rect">
            <a:avLst/>
          </a:prstGeom>
          <a:noFill/>
          <a:ln>
            <a:noFill/>
          </a:ln>
        </p:spPr>
        <p:txBody>
          <a:bodyPr wrap="square" rtlCol="0">
            <a:spAutoFit/>
          </a:bodyPr>
          <a:lstStyle/>
          <a:p>
            <a:pPr algn="ctr"/>
            <a:r>
              <a:rPr lang="en-US" sz="1500" b="1" dirty="0"/>
              <a:t>User Interface</a:t>
            </a:r>
            <a:endParaRPr lang="en-IN" sz="1500" b="1" dirty="0"/>
          </a:p>
        </p:txBody>
      </p:sp>
      <p:sp>
        <p:nvSpPr>
          <p:cNvPr id="6" name="TextBox 5">
            <a:extLst>
              <a:ext uri="{FF2B5EF4-FFF2-40B4-BE49-F238E27FC236}">
                <a16:creationId xmlns:a16="http://schemas.microsoft.com/office/drawing/2014/main" id="{10299CBF-8A50-7F3D-FC6F-E914EE6B32EF}"/>
              </a:ext>
            </a:extLst>
          </p:cNvPr>
          <p:cNvSpPr txBox="1"/>
          <p:nvPr/>
        </p:nvSpPr>
        <p:spPr>
          <a:xfrm>
            <a:off x="2523281" y="3224754"/>
            <a:ext cx="1614664" cy="323165"/>
          </a:xfrm>
          <a:prstGeom prst="rect">
            <a:avLst/>
          </a:prstGeom>
          <a:noFill/>
          <a:ln>
            <a:noFill/>
          </a:ln>
        </p:spPr>
        <p:txBody>
          <a:bodyPr wrap="square" rtlCol="0">
            <a:spAutoFit/>
          </a:bodyPr>
          <a:lstStyle/>
          <a:p>
            <a:pPr algn="ctr"/>
            <a:r>
              <a:rPr lang="en-US" sz="1500" b="1" dirty="0"/>
              <a:t>Containment</a:t>
            </a:r>
            <a:endParaRPr lang="en-IN" sz="1500" b="1" dirty="0"/>
          </a:p>
        </p:txBody>
      </p:sp>
      <p:sp>
        <p:nvSpPr>
          <p:cNvPr id="7" name="TextBox 6">
            <a:extLst>
              <a:ext uri="{FF2B5EF4-FFF2-40B4-BE49-F238E27FC236}">
                <a16:creationId xmlns:a16="http://schemas.microsoft.com/office/drawing/2014/main" id="{E6B0A28C-723D-896D-594F-3293CBA10E91}"/>
              </a:ext>
            </a:extLst>
          </p:cNvPr>
          <p:cNvSpPr txBox="1"/>
          <p:nvPr/>
        </p:nvSpPr>
        <p:spPr>
          <a:xfrm>
            <a:off x="4143737" y="3213178"/>
            <a:ext cx="2511707" cy="323165"/>
          </a:xfrm>
          <a:prstGeom prst="rect">
            <a:avLst/>
          </a:prstGeom>
          <a:noFill/>
          <a:ln>
            <a:noFill/>
          </a:ln>
        </p:spPr>
        <p:txBody>
          <a:bodyPr wrap="square" rtlCol="0">
            <a:spAutoFit/>
          </a:bodyPr>
          <a:lstStyle/>
          <a:p>
            <a:pPr algn="r"/>
            <a:r>
              <a:rPr lang="en-US" sz="1500" b="1" dirty="0"/>
              <a:t>Collection and Conveyance</a:t>
            </a:r>
            <a:endParaRPr lang="en-IN" sz="1500" b="1" dirty="0"/>
          </a:p>
        </p:txBody>
      </p:sp>
      <p:sp>
        <p:nvSpPr>
          <p:cNvPr id="8" name="TextBox 7">
            <a:extLst>
              <a:ext uri="{FF2B5EF4-FFF2-40B4-BE49-F238E27FC236}">
                <a16:creationId xmlns:a16="http://schemas.microsoft.com/office/drawing/2014/main" id="{04404CEB-8C7F-51C7-E12E-FA24879983E3}"/>
              </a:ext>
            </a:extLst>
          </p:cNvPr>
          <p:cNvSpPr txBox="1"/>
          <p:nvPr/>
        </p:nvSpPr>
        <p:spPr>
          <a:xfrm>
            <a:off x="6518476" y="3213178"/>
            <a:ext cx="1888610" cy="323165"/>
          </a:xfrm>
          <a:prstGeom prst="rect">
            <a:avLst/>
          </a:prstGeom>
          <a:noFill/>
          <a:ln>
            <a:noFill/>
          </a:ln>
        </p:spPr>
        <p:txBody>
          <a:bodyPr wrap="square" rtlCol="0">
            <a:spAutoFit/>
          </a:bodyPr>
          <a:lstStyle/>
          <a:p>
            <a:pPr algn="ctr"/>
            <a:r>
              <a:rPr lang="en-US" sz="1500" b="1" dirty="0"/>
              <a:t>Treatment</a:t>
            </a:r>
            <a:endParaRPr lang="en-IN" sz="1500" b="1" dirty="0"/>
          </a:p>
        </p:txBody>
      </p:sp>
      <p:cxnSp>
        <p:nvCxnSpPr>
          <p:cNvPr id="10" name="Straight Connector 9">
            <a:extLst>
              <a:ext uri="{FF2B5EF4-FFF2-40B4-BE49-F238E27FC236}">
                <a16:creationId xmlns:a16="http://schemas.microsoft.com/office/drawing/2014/main" id="{D696BEB3-3CDD-8A84-9EED-78CC2F9358D4}"/>
              </a:ext>
            </a:extLst>
          </p:cNvPr>
          <p:cNvCxnSpPr>
            <a:cxnSpLocks/>
          </p:cNvCxnSpPr>
          <p:nvPr/>
        </p:nvCxnSpPr>
        <p:spPr>
          <a:xfrm>
            <a:off x="2523279" y="3213177"/>
            <a:ext cx="2" cy="279408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F9FE8A1-267C-0C78-9A6B-3C926F90BB7F}"/>
              </a:ext>
            </a:extLst>
          </p:cNvPr>
          <p:cNvCxnSpPr>
            <a:cxnSpLocks/>
          </p:cNvCxnSpPr>
          <p:nvPr/>
        </p:nvCxnSpPr>
        <p:spPr>
          <a:xfrm>
            <a:off x="4213187" y="3213177"/>
            <a:ext cx="28933" cy="279408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FEB5678-CA91-E696-74A0-0E8308E71972}"/>
              </a:ext>
            </a:extLst>
          </p:cNvPr>
          <p:cNvCxnSpPr>
            <a:cxnSpLocks/>
          </p:cNvCxnSpPr>
          <p:nvPr/>
        </p:nvCxnSpPr>
        <p:spPr>
          <a:xfrm>
            <a:off x="6564776" y="3113590"/>
            <a:ext cx="0" cy="289366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F20C4B9-899E-97AC-B65B-5BF65A659F97}"/>
              </a:ext>
            </a:extLst>
          </p:cNvPr>
          <p:cNvCxnSpPr>
            <a:cxnSpLocks/>
          </p:cNvCxnSpPr>
          <p:nvPr/>
        </p:nvCxnSpPr>
        <p:spPr>
          <a:xfrm>
            <a:off x="8407086" y="3113590"/>
            <a:ext cx="2" cy="289366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04EBCBC-7719-38DA-759C-CF7A1CC1FF75}"/>
              </a:ext>
            </a:extLst>
          </p:cNvPr>
          <p:cNvSpPr txBox="1"/>
          <p:nvPr/>
        </p:nvSpPr>
        <p:spPr>
          <a:xfrm>
            <a:off x="8407088" y="3213177"/>
            <a:ext cx="2946710" cy="323165"/>
          </a:xfrm>
          <a:prstGeom prst="rect">
            <a:avLst/>
          </a:prstGeom>
          <a:noFill/>
          <a:ln>
            <a:noFill/>
          </a:ln>
        </p:spPr>
        <p:txBody>
          <a:bodyPr wrap="square" rtlCol="0">
            <a:spAutoFit/>
          </a:bodyPr>
          <a:lstStyle/>
          <a:p>
            <a:pPr algn="ctr"/>
            <a:r>
              <a:rPr lang="en-US" sz="1500" b="1" dirty="0"/>
              <a:t>Reuse and Disposal</a:t>
            </a:r>
            <a:endParaRPr lang="en-IN" sz="1500" b="1" dirty="0"/>
          </a:p>
        </p:txBody>
      </p:sp>
      <p:sp>
        <p:nvSpPr>
          <p:cNvPr id="15" name="Rectangle: Rounded Corners 14">
            <a:extLst>
              <a:ext uri="{FF2B5EF4-FFF2-40B4-BE49-F238E27FC236}">
                <a16:creationId xmlns:a16="http://schemas.microsoft.com/office/drawing/2014/main" id="{11DC7653-5A43-007D-4F12-D49B82D7DF28}"/>
              </a:ext>
            </a:extLst>
          </p:cNvPr>
          <p:cNvSpPr/>
          <p:nvPr/>
        </p:nvSpPr>
        <p:spPr>
          <a:xfrm>
            <a:off x="836516" y="3680755"/>
            <a:ext cx="10517282" cy="1021201"/>
          </a:xfrm>
          <a:prstGeom prst="roundRect">
            <a:avLst>
              <a:gd name="adj" fmla="val 14400"/>
            </a:avLst>
          </a:prstGeom>
          <a:solidFill>
            <a:schemeClr val="tx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numCol="3" rtlCol="0" anchor="ctr"/>
          <a:lstStyle/>
          <a:p>
            <a:r>
              <a:rPr lang="en-US" sz="1200" b="1" dirty="0">
                <a:solidFill>
                  <a:schemeClr val="tx1"/>
                </a:solidFill>
              </a:rPr>
              <a:t>City Service Delivery Assessment</a:t>
            </a:r>
          </a:p>
          <a:p>
            <a:r>
              <a:rPr lang="en-US" sz="1200" b="1" dirty="0">
                <a:solidFill>
                  <a:schemeClr val="tx1"/>
                </a:solidFill>
              </a:rPr>
              <a:t>CWIS Costing &amp; Planning Tool</a:t>
            </a:r>
          </a:p>
          <a:p>
            <a:r>
              <a:rPr lang="en-US" sz="1200" b="1" dirty="0" err="1">
                <a:solidFill>
                  <a:schemeClr val="tx1"/>
                </a:solidFill>
              </a:rPr>
              <a:t>SaniPlan</a:t>
            </a:r>
            <a:endParaRPr lang="en-US" sz="1200" b="1" dirty="0">
              <a:solidFill>
                <a:schemeClr val="tx1"/>
              </a:solidFill>
            </a:endParaRPr>
          </a:p>
          <a:p>
            <a:r>
              <a:rPr lang="en-US" sz="1200" b="1" dirty="0">
                <a:solidFill>
                  <a:schemeClr val="tx1"/>
                </a:solidFill>
              </a:rPr>
              <a:t>Santiago</a:t>
            </a:r>
          </a:p>
          <a:p>
            <a:r>
              <a:rPr lang="en-US" sz="1200" b="1" dirty="0">
                <a:solidFill>
                  <a:schemeClr val="tx1"/>
                </a:solidFill>
              </a:rPr>
              <a:t>Citywide &amp; Regional Planning Tool</a:t>
            </a:r>
          </a:p>
          <a:p>
            <a:r>
              <a:rPr lang="en-US" sz="1200" b="1" dirty="0">
                <a:solidFill>
                  <a:schemeClr val="tx1"/>
                </a:solidFill>
              </a:rPr>
              <a:t>Business Model Tool </a:t>
            </a:r>
          </a:p>
          <a:p>
            <a:r>
              <a:rPr lang="en-US" sz="1200" b="1" dirty="0">
                <a:solidFill>
                  <a:schemeClr val="tx1"/>
                </a:solidFill>
              </a:rPr>
              <a:t>EquiServe &amp; Rapid Equity Analysis Model</a:t>
            </a:r>
          </a:p>
          <a:p>
            <a:r>
              <a:rPr lang="en-US" sz="1200" b="1" dirty="0">
                <a:solidFill>
                  <a:schemeClr val="tx1"/>
                </a:solidFill>
              </a:rPr>
              <a:t>WASHBAT</a:t>
            </a:r>
          </a:p>
          <a:p>
            <a:r>
              <a:rPr kumimoji="0" lang="en-US" sz="1200" b="1" i="0" u="none" strike="noStrike" kern="1200" cap="none" spc="0" normalizeH="0" baseline="0" noProof="0" dirty="0">
                <a:ln>
                  <a:noFill/>
                </a:ln>
                <a:solidFill>
                  <a:schemeClr val="tx1"/>
                </a:solidFill>
                <a:effectLst/>
                <a:uLnTx/>
                <a:uFillTx/>
                <a:ea typeface="+mn-ea"/>
                <a:cs typeface="+mn-cs"/>
              </a:rPr>
              <a:t>Sustainable Sanitation Management Tool</a:t>
            </a:r>
          </a:p>
          <a:p>
            <a:r>
              <a:rPr lang="en-US" sz="1200" b="1" dirty="0" err="1">
                <a:solidFill>
                  <a:schemeClr val="tx1"/>
                </a:solidFill>
              </a:rPr>
              <a:t>SaniTech</a:t>
            </a:r>
            <a:endParaRPr lang="en-US" sz="1200" b="1" dirty="0">
              <a:solidFill>
                <a:schemeClr val="tx1"/>
              </a:solidFill>
            </a:endParaRPr>
          </a:p>
          <a:p>
            <a:pPr marL="266700" indent="-266700"/>
            <a:r>
              <a:rPr kumimoji="0" lang="en-US" sz="1200" b="1" i="0" u="none" strike="noStrike" kern="1200" cap="none" spc="0" normalizeH="0" baseline="0" noProof="0" dirty="0">
                <a:ln>
                  <a:noFill/>
                </a:ln>
                <a:solidFill>
                  <a:schemeClr val="tx1"/>
                </a:solidFill>
                <a:effectLst/>
                <a:uLnTx/>
                <a:uFillTx/>
                <a:ea typeface="+mn-ea"/>
                <a:cs typeface="+mn-cs"/>
              </a:rPr>
              <a:t>MUSE</a:t>
            </a:r>
          </a:p>
          <a:p>
            <a:pPr marL="266700" indent="-266700"/>
            <a:r>
              <a:rPr lang="en-US" sz="1200" b="1" dirty="0">
                <a:solidFill>
                  <a:schemeClr val="tx1"/>
                </a:solidFill>
              </a:rPr>
              <a:t>CWIS Measurement Tool</a:t>
            </a:r>
          </a:p>
          <a:p>
            <a:r>
              <a:rPr kumimoji="0" lang="en-US" sz="1200" b="1" i="0" u="none" strike="noStrike" kern="1200" cap="none" spc="0" normalizeH="0" baseline="0" noProof="0" dirty="0" err="1">
                <a:ln>
                  <a:noFill/>
                </a:ln>
                <a:solidFill>
                  <a:schemeClr val="tx1"/>
                </a:solidFill>
                <a:effectLst/>
                <a:uLnTx/>
                <a:uFillTx/>
                <a:ea typeface="+mn-ea"/>
                <a:cs typeface="+mn-cs"/>
              </a:rPr>
              <a:t>Akvopedia</a:t>
            </a:r>
            <a:endParaRPr lang="en-US" sz="1200" b="1" dirty="0">
              <a:solidFill>
                <a:schemeClr val="tx1"/>
              </a:solidFill>
            </a:endParaRPr>
          </a:p>
        </p:txBody>
      </p:sp>
      <p:sp>
        <p:nvSpPr>
          <p:cNvPr id="16" name="Title 1">
            <a:extLst>
              <a:ext uri="{FF2B5EF4-FFF2-40B4-BE49-F238E27FC236}">
                <a16:creationId xmlns:a16="http://schemas.microsoft.com/office/drawing/2014/main" id="{F3D7A201-A308-B4D1-EDE8-994005C3C769}"/>
              </a:ext>
            </a:extLst>
          </p:cNvPr>
          <p:cNvSpPr>
            <a:spLocks noGrp="1"/>
          </p:cNvSpPr>
          <p:nvPr>
            <p:ph type="title"/>
          </p:nvPr>
        </p:nvSpPr>
        <p:spPr>
          <a:xfrm>
            <a:off x="223157" y="234498"/>
            <a:ext cx="11745685" cy="719199"/>
          </a:xfrm>
        </p:spPr>
        <p:txBody>
          <a:bodyPr/>
          <a:lstStyle/>
          <a:p>
            <a:r>
              <a:rPr lang="en-US" sz="3200" b="1" dirty="0">
                <a:solidFill>
                  <a:schemeClr val="tx2"/>
                </a:solidFill>
                <a:latin typeface="Calibri" panose="020F0502020204030204" pitchFamily="34" charset="0"/>
              </a:rPr>
              <a:t>Key resources: Decision support tools along the sanitation chain</a:t>
            </a:r>
            <a:endParaRPr lang="en-IN" sz="3200" b="1" dirty="0">
              <a:solidFill>
                <a:schemeClr val="tx2"/>
              </a:solidFill>
              <a:latin typeface="Calibri" panose="020F0502020204030204" pitchFamily="34" charset="0"/>
            </a:endParaRPr>
          </a:p>
        </p:txBody>
      </p:sp>
      <p:sp>
        <p:nvSpPr>
          <p:cNvPr id="17" name="Rectangle: Rounded Corners 16">
            <a:extLst>
              <a:ext uri="{FF2B5EF4-FFF2-40B4-BE49-F238E27FC236}">
                <a16:creationId xmlns:a16="http://schemas.microsoft.com/office/drawing/2014/main" id="{4EE7BBC0-83DC-27D9-B2C5-9E26E8C6E645}"/>
              </a:ext>
            </a:extLst>
          </p:cNvPr>
          <p:cNvSpPr/>
          <p:nvPr/>
        </p:nvSpPr>
        <p:spPr>
          <a:xfrm>
            <a:off x="4242120" y="5586040"/>
            <a:ext cx="4176548" cy="225942"/>
          </a:xfrm>
          <a:prstGeom prst="roundRect">
            <a:avLst/>
          </a:prstGeom>
          <a:solidFill>
            <a:schemeClr val="tx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numCol="3" rtlCol="0" anchor="ctr"/>
          <a:lstStyle/>
          <a:p>
            <a:r>
              <a:rPr lang="en-US" sz="1200" b="1" dirty="0">
                <a:solidFill>
                  <a:schemeClr val="tx1"/>
                </a:solidFill>
              </a:rPr>
              <a:t>CLARA-SPT</a:t>
            </a:r>
          </a:p>
          <a:p>
            <a:r>
              <a:rPr lang="en-US" sz="1200" b="1" dirty="0">
                <a:solidFill>
                  <a:schemeClr val="tx1"/>
                </a:solidFill>
              </a:rPr>
              <a:t>   ECAM</a:t>
            </a:r>
          </a:p>
          <a:p>
            <a:r>
              <a:rPr lang="en-US" sz="1200" b="1" dirty="0">
                <a:solidFill>
                  <a:schemeClr val="tx1"/>
                </a:solidFill>
              </a:rPr>
              <a:t>   Simba</a:t>
            </a:r>
          </a:p>
        </p:txBody>
      </p:sp>
      <p:sp>
        <p:nvSpPr>
          <p:cNvPr id="18" name="Rectangle: Rounded Corners 17">
            <a:extLst>
              <a:ext uri="{FF2B5EF4-FFF2-40B4-BE49-F238E27FC236}">
                <a16:creationId xmlns:a16="http://schemas.microsoft.com/office/drawing/2014/main" id="{56B2C231-539F-55D5-2A33-0A299CFA2744}"/>
              </a:ext>
            </a:extLst>
          </p:cNvPr>
          <p:cNvSpPr/>
          <p:nvPr/>
        </p:nvSpPr>
        <p:spPr>
          <a:xfrm>
            <a:off x="2523279" y="5042324"/>
            <a:ext cx="5895389" cy="506992"/>
          </a:xfrm>
          <a:prstGeom prst="roundRect">
            <a:avLst/>
          </a:prstGeom>
          <a:solidFill>
            <a:schemeClr val="tx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numCol="2" rtlCol="0" anchor="ctr"/>
          <a:lstStyle/>
          <a:p>
            <a:r>
              <a:rPr lang="en-US" sz="1200" b="1" dirty="0">
                <a:solidFill>
                  <a:schemeClr val="tx1"/>
                </a:solidFill>
              </a:rPr>
              <a:t>Shit Flow Diagram</a:t>
            </a:r>
          </a:p>
          <a:p>
            <a:r>
              <a:rPr lang="en-US" sz="1200" b="1" dirty="0">
                <a:solidFill>
                  <a:schemeClr val="tx1"/>
                </a:solidFill>
              </a:rPr>
              <a:t>Rapid Assessment Tool</a:t>
            </a:r>
          </a:p>
          <a:p>
            <a:r>
              <a:rPr lang="en-US" sz="1200" b="1" dirty="0">
                <a:solidFill>
                  <a:schemeClr val="tx1"/>
                </a:solidFill>
              </a:rPr>
              <a:t>Urban Sanitation Status Index (USSI)</a:t>
            </a:r>
          </a:p>
          <a:p>
            <a:r>
              <a:rPr lang="en-US" sz="1200" b="1" dirty="0">
                <a:solidFill>
                  <a:schemeClr val="tx1"/>
                </a:solidFill>
              </a:rPr>
              <a:t>Rapid Environment Assessment Tool</a:t>
            </a:r>
          </a:p>
        </p:txBody>
      </p:sp>
      <p:sp>
        <p:nvSpPr>
          <p:cNvPr id="2" name="Rectangle: Rounded Corners 1">
            <a:extLst>
              <a:ext uri="{FF2B5EF4-FFF2-40B4-BE49-F238E27FC236}">
                <a16:creationId xmlns:a16="http://schemas.microsoft.com/office/drawing/2014/main" id="{87705355-6847-8C10-E481-4176842A76C8}"/>
              </a:ext>
            </a:extLst>
          </p:cNvPr>
          <p:cNvSpPr/>
          <p:nvPr/>
        </p:nvSpPr>
        <p:spPr>
          <a:xfrm>
            <a:off x="2523279" y="4748359"/>
            <a:ext cx="8830519" cy="249192"/>
          </a:xfrm>
          <a:prstGeom prst="roundRect">
            <a:avLst/>
          </a:prstGeom>
          <a:solidFill>
            <a:schemeClr val="tx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numCol="3" rtlCol="0" anchor="ctr"/>
          <a:lstStyle/>
          <a:p>
            <a:r>
              <a:rPr lang="en-US" sz="1200" b="1" dirty="0">
                <a:solidFill>
                  <a:schemeClr val="tx1"/>
                </a:solidFill>
              </a:rPr>
              <a:t>Faecal Waste Flow Calculator</a:t>
            </a:r>
          </a:p>
          <a:p>
            <a:r>
              <a:rPr lang="en-US" sz="1200" b="1" dirty="0">
                <a:solidFill>
                  <a:schemeClr val="tx1"/>
                </a:solidFill>
              </a:rPr>
              <a:t>          WASH Cost Tool</a:t>
            </a:r>
          </a:p>
          <a:p>
            <a:r>
              <a:rPr lang="en-US" sz="1200" b="1" dirty="0">
                <a:solidFill>
                  <a:schemeClr val="tx1"/>
                </a:solidFill>
              </a:rPr>
              <a:t>             Cactus</a:t>
            </a:r>
          </a:p>
        </p:txBody>
      </p:sp>
      <p:sp>
        <p:nvSpPr>
          <p:cNvPr id="3" name="Rectangle: Rounded Corners 2">
            <a:extLst>
              <a:ext uri="{FF2B5EF4-FFF2-40B4-BE49-F238E27FC236}">
                <a16:creationId xmlns:a16="http://schemas.microsoft.com/office/drawing/2014/main" id="{8F81787A-41C2-EC5B-02B3-BC4323FD35DE}"/>
              </a:ext>
            </a:extLst>
          </p:cNvPr>
          <p:cNvSpPr/>
          <p:nvPr/>
        </p:nvSpPr>
        <p:spPr>
          <a:xfrm>
            <a:off x="8441809" y="5383462"/>
            <a:ext cx="2911989" cy="320642"/>
          </a:xfrm>
          <a:prstGeom prst="roundRect">
            <a:avLst/>
          </a:prstGeom>
          <a:solidFill>
            <a:schemeClr val="tx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numCol="1" rtlCol="0" anchor="ctr"/>
          <a:lstStyle/>
          <a:p>
            <a:pPr algn="ctr"/>
            <a:r>
              <a:rPr lang="en-US" sz="1200" b="1" dirty="0">
                <a:solidFill>
                  <a:schemeClr val="tx1"/>
                </a:solidFill>
              </a:rPr>
              <a:t>Toilet Resource Calculator</a:t>
            </a:r>
          </a:p>
        </p:txBody>
      </p:sp>
      <p:sp>
        <p:nvSpPr>
          <p:cNvPr id="9" name="Rectangle: Rounded Corners 8">
            <a:extLst>
              <a:ext uri="{FF2B5EF4-FFF2-40B4-BE49-F238E27FC236}">
                <a16:creationId xmlns:a16="http://schemas.microsoft.com/office/drawing/2014/main" id="{471A1C5E-406A-DCAA-7334-901D616B729E}"/>
              </a:ext>
            </a:extLst>
          </p:cNvPr>
          <p:cNvSpPr/>
          <p:nvPr/>
        </p:nvSpPr>
        <p:spPr>
          <a:xfrm>
            <a:off x="6564777" y="5858384"/>
            <a:ext cx="1853892" cy="997413"/>
          </a:xfrm>
          <a:prstGeom prst="roundRect">
            <a:avLst>
              <a:gd name="adj" fmla="val 7383"/>
            </a:avLst>
          </a:prstGeom>
          <a:solidFill>
            <a:schemeClr val="tx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numCol="2" rtlCol="0" anchor="ctr"/>
          <a:lstStyle/>
          <a:p>
            <a:r>
              <a:rPr lang="en-US" sz="1200" b="1" dirty="0">
                <a:solidFill>
                  <a:schemeClr val="tx1"/>
                </a:solidFill>
              </a:rPr>
              <a:t>Bio WATT</a:t>
            </a:r>
          </a:p>
          <a:p>
            <a:r>
              <a:rPr lang="en-US" sz="1200" b="1" dirty="0">
                <a:solidFill>
                  <a:schemeClr val="tx1"/>
                </a:solidFill>
              </a:rPr>
              <a:t>Ease Tech</a:t>
            </a:r>
          </a:p>
          <a:p>
            <a:r>
              <a:rPr lang="en-US" sz="1200" b="1" dirty="0">
                <a:solidFill>
                  <a:schemeClr val="tx1"/>
                </a:solidFill>
              </a:rPr>
              <a:t>EVAS</a:t>
            </a:r>
          </a:p>
          <a:p>
            <a:r>
              <a:rPr lang="en-US" sz="1200" b="1" dirty="0">
                <a:solidFill>
                  <a:schemeClr val="tx1"/>
                </a:solidFill>
              </a:rPr>
              <a:t>Fit Water</a:t>
            </a:r>
          </a:p>
          <a:p>
            <a:r>
              <a:rPr lang="en-US" sz="1200" b="1" dirty="0">
                <a:solidFill>
                  <a:schemeClr val="tx1"/>
                </a:solidFill>
              </a:rPr>
              <a:t>Poseidon</a:t>
            </a:r>
          </a:p>
          <a:p>
            <a:pPr algn="r"/>
            <a:r>
              <a:rPr lang="en-US" sz="1200" b="1" dirty="0">
                <a:solidFill>
                  <a:schemeClr val="tx1"/>
                </a:solidFill>
              </a:rPr>
              <a:t>Sampsons</a:t>
            </a:r>
          </a:p>
          <a:p>
            <a:pPr algn="r"/>
            <a:r>
              <a:rPr lang="en-US" sz="1200" b="1" dirty="0">
                <a:solidFill>
                  <a:schemeClr val="tx1"/>
                </a:solidFill>
              </a:rPr>
              <a:t>West+</a:t>
            </a:r>
          </a:p>
          <a:p>
            <a:pPr algn="r"/>
            <a:r>
              <a:rPr lang="en-US" sz="1200" b="1" dirty="0">
                <a:solidFill>
                  <a:schemeClr val="tx1"/>
                </a:solidFill>
              </a:rPr>
              <a:t>Tech Select</a:t>
            </a:r>
          </a:p>
          <a:p>
            <a:pPr algn="ctr"/>
            <a:endParaRPr lang="en-US" sz="1200" b="1" dirty="0">
              <a:solidFill>
                <a:schemeClr val="tx1"/>
              </a:solidFill>
            </a:endParaRPr>
          </a:p>
        </p:txBody>
      </p:sp>
    </p:spTree>
    <p:extLst>
      <p:ext uri="{BB962C8B-B14F-4D97-AF65-F5344CB8AC3E}">
        <p14:creationId xmlns:p14="http://schemas.microsoft.com/office/powerpoint/2010/main" val="4184530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Google Shape;120;p3">
            <a:extLst>
              <a:ext uri="{FF2B5EF4-FFF2-40B4-BE49-F238E27FC236}">
                <a16:creationId xmlns:a16="http://schemas.microsoft.com/office/drawing/2014/main" id="{CA3D0146-CE01-FD54-27D9-F8B1508D4487}"/>
              </a:ext>
            </a:extLst>
          </p:cNvPr>
          <p:cNvSpPr txBox="1">
            <a:spLocks/>
          </p:cNvSpPr>
          <p:nvPr/>
        </p:nvSpPr>
        <p:spPr>
          <a:xfrm>
            <a:off x="723900" y="1400175"/>
            <a:ext cx="10744200" cy="5092047"/>
          </a:xfrm>
          <a:prstGeom prst="rect">
            <a:avLst/>
          </a:prstGeom>
          <a:noFill/>
          <a:ln>
            <a:noFill/>
          </a:ln>
        </p:spPr>
        <p:txBody>
          <a:bodyPr spcFirstLastPara="1" wrap="square" lIns="91425" tIns="45700" rIns="91425" bIns="45700" anchor="ctr" anchorCtr="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228600" indent="-228600">
              <a:lnSpc>
                <a:spcPts val="3800"/>
              </a:lnSpc>
              <a:spcBef>
                <a:spcPts val="0"/>
              </a:spcBef>
              <a:spcAft>
                <a:spcPts val="1200"/>
              </a:spcAft>
              <a:buClr>
                <a:schemeClr val="dk1"/>
              </a:buClr>
              <a:buSzPct val="100000"/>
              <a:buFont typeface="Arial" pitchFamily="34" charset="0"/>
              <a:buChar char="•"/>
            </a:pPr>
            <a:r>
              <a:rPr lang="en-US" sz="2800" dirty="0">
                <a:latin typeface="Lato Light"/>
                <a:ea typeface="Lato Light"/>
                <a:cs typeface="Calibri" panose="020F0502020204030204" pitchFamily="34" charset="0"/>
                <a:sym typeface="Lato Light"/>
              </a:rPr>
              <a:t>A framework for a</a:t>
            </a:r>
            <a:r>
              <a:rPr lang="en-US" sz="2800" b="1" dirty="0">
                <a:latin typeface="Lato Light"/>
                <a:ea typeface="Lato Light"/>
                <a:cs typeface="Calibri" panose="020F0502020204030204" pitchFamily="34" charset="0"/>
                <a:sym typeface="Lato Light"/>
              </a:rPr>
              <a:t> </a:t>
            </a:r>
            <a:r>
              <a:rPr lang="en-US" sz="2800" dirty="0">
                <a:latin typeface="Lato"/>
                <a:ea typeface="Lato"/>
                <a:cs typeface="Calibri" panose="020F0502020204030204" pitchFamily="34" charset="0"/>
                <a:sym typeface="Lato"/>
              </a:rPr>
              <a:t>public service approach </a:t>
            </a:r>
            <a:r>
              <a:rPr lang="en-US" sz="2800" dirty="0">
                <a:latin typeface="Lato Light"/>
                <a:ea typeface="Lato Light"/>
                <a:cs typeface="Calibri" panose="020F0502020204030204" pitchFamily="34" charset="0"/>
                <a:sym typeface="Lato Light"/>
              </a:rPr>
              <a:t>to urban sanitation, where</a:t>
            </a:r>
            <a:r>
              <a:rPr lang="en-US" sz="2800" b="1" dirty="0">
                <a:latin typeface="Lato Light"/>
                <a:ea typeface="Lato Light"/>
                <a:cs typeface="Calibri" panose="020F0502020204030204" pitchFamily="34" charset="0"/>
                <a:sym typeface="Lato Light"/>
              </a:rPr>
              <a:t> </a:t>
            </a:r>
            <a:r>
              <a:rPr lang="en-US" sz="2800" dirty="0">
                <a:latin typeface="Lato"/>
                <a:ea typeface="Lato"/>
                <a:cs typeface="Calibri" panose="020F0502020204030204" pitchFamily="34" charset="0"/>
                <a:sym typeface="Lato"/>
              </a:rPr>
              <a:t>all</a:t>
            </a:r>
            <a:r>
              <a:rPr lang="en-US" sz="2800" b="1" dirty="0">
                <a:latin typeface="Lato Light"/>
                <a:ea typeface="Lato Light"/>
                <a:cs typeface="Calibri" panose="020F0502020204030204" pitchFamily="34" charset="0"/>
                <a:sym typeface="Lato Light"/>
              </a:rPr>
              <a:t> </a:t>
            </a:r>
            <a:r>
              <a:rPr lang="en-US" sz="2800" dirty="0">
                <a:latin typeface="Lato Light"/>
                <a:ea typeface="Lato Light"/>
                <a:cs typeface="Calibri" panose="020F0502020204030204" pitchFamily="34" charset="0"/>
                <a:sym typeface="Lato Light"/>
              </a:rPr>
              <a:t>members of the city have </a:t>
            </a:r>
            <a:r>
              <a:rPr lang="en-US" sz="2800" dirty="0">
                <a:latin typeface="Lato"/>
                <a:ea typeface="Lato"/>
                <a:cs typeface="Calibri" panose="020F0502020204030204" pitchFamily="34" charset="0"/>
                <a:sym typeface="Lato"/>
              </a:rPr>
              <a:t>equitable</a:t>
            </a:r>
            <a:r>
              <a:rPr lang="en-US" sz="2800" b="1" dirty="0">
                <a:latin typeface="Lato Light"/>
                <a:ea typeface="Lato Light"/>
                <a:cs typeface="Calibri" panose="020F0502020204030204" pitchFamily="34" charset="0"/>
                <a:sym typeface="Lato Light"/>
              </a:rPr>
              <a:t> </a:t>
            </a:r>
            <a:r>
              <a:rPr lang="en-US" sz="2800" dirty="0">
                <a:latin typeface="Lato Light"/>
                <a:ea typeface="Lato Light"/>
                <a:cs typeface="Calibri" panose="020F0502020204030204" pitchFamily="34" charset="0"/>
                <a:sym typeface="Lato Light"/>
              </a:rPr>
              <a:t>access to </a:t>
            </a:r>
            <a:r>
              <a:rPr lang="en-US" sz="2800" dirty="0">
                <a:latin typeface="Lato"/>
                <a:ea typeface="Lato"/>
                <a:cs typeface="Calibri" panose="020F0502020204030204" pitchFamily="34" charset="0"/>
                <a:sym typeface="Lato"/>
              </a:rPr>
              <a:t>adequate</a:t>
            </a:r>
            <a:r>
              <a:rPr lang="en-US" sz="2800" b="1" dirty="0">
                <a:latin typeface="Lato Light"/>
                <a:ea typeface="Lato Light"/>
                <a:cs typeface="Calibri" panose="020F0502020204030204" pitchFamily="34" charset="0"/>
                <a:sym typeface="Lato Light"/>
              </a:rPr>
              <a:t> </a:t>
            </a:r>
            <a:r>
              <a:rPr lang="en-US" sz="2800" dirty="0">
                <a:latin typeface="Lato Light"/>
                <a:ea typeface="Lato Light"/>
                <a:cs typeface="Calibri" panose="020F0502020204030204" pitchFamily="34" charset="0"/>
                <a:sym typeface="Lato Light"/>
              </a:rPr>
              <a:t>and</a:t>
            </a:r>
            <a:r>
              <a:rPr lang="en-US" sz="2800" b="1" dirty="0">
                <a:latin typeface="Lato Light"/>
                <a:ea typeface="Lato Light"/>
                <a:cs typeface="Calibri" panose="020F0502020204030204" pitchFamily="34" charset="0"/>
                <a:sym typeface="Lato Light"/>
              </a:rPr>
              <a:t> </a:t>
            </a:r>
            <a:r>
              <a:rPr lang="en-US" sz="2800" dirty="0">
                <a:latin typeface="Lato"/>
                <a:ea typeface="Lato"/>
                <a:cs typeface="Calibri" panose="020F0502020204030204" pitchFamily="34" charset="0"/>
                <a:sym typeface="Lato"/>
              </a:rPr>
              <a:t>affordable improved</a:t>
            </a:r>
            <a:r>
              <a:rPr lang="en-US" sz="2800" b="1" dirty="0">
                <a:latin typeface="Lato Light"/>
                <a:ea typeface="Lato Light"/>
                <a:cs typeface="Calibri" panose="020F0502020204030204" pitchFamily="34" charset="0"/>
                <a:sym typeface="Lato Light"/>
              </a:rPr>
              <a:t> </a:t>
            </a:r>
            <a:r>
              <a:rPr lang="en-US" sz="2800" dirty="0">
                <a:latin typeface="Lato Light"/>
                <a:ea typeface="Lato Light"/>
                <a:cs typeface="Calibri" panose="020F0502020204030204" pitchFamily="34" charset="0"/>
                <a:sym typeface="Lato Light"/>
              </a:rPr>
              <a:t>sanitation</a:t>
            </a:r>
            <a:r>
              <a:rPr lang="en-US" sz="2800" b="1" dirty="0">
                <a:latin typeface="Lato Light"/>
                <a:ea typeface="Lato Light"/>
                <a:cs typeface="Calibri" panose="020F0502020204030204" pitchFamily="34" charset="0"/>
                <a:sym typeface="Lato Light"/>
              </a:rPr>
              <a:t> </a:t>
            </a:r>
            <a:r>
              <a:rPr lang="en-US" sz="2800" dirty="0">
                <a:latin typeface="Lato"/>
                <a:ea typeface="Lato"/>
                <a:cs typeface="Calibri" panose="020F0502020204030204" pitchFamily="34" charset="0"/>
                <a:sym typeface="Lato"/>
              </a:rPr>
              <a:t>services</a:t>
            </a:r>
            <a:r>
              <a:rPr lang="en-US" sz="2800" b="1" dirty="0">
                <a:latin typeface="Lato Light"/>
                <a:ea typeface="Lato Light"/>
                <a:cs typeface="Calibri" panose="020F0502020204030204" pitchFamily="34" charset="0"/>
                <a:sym typeface="Lato Light"/>
              </a:rPr>
              <a:t> </a:t>
            </a:r>
            <a:endParaRPr lang="en-US" sz="2800" dirty="0"/>
          </a:p>
          <a:p>
            <a:pPr marL="228600" indent="-228600">
              <a:lnSpc>
                <a:spcPts val="3800"/>
              </a:lnSpc>
              <a:spcBef>
                <a:spcPts val="1000"/>
              </a:spcBef>
              <a:spcAft>
                <a:spcPts val="1200"/>
              </a:spcAft>
              <a:buClr>
                <a:schemeClr val="dk1"/>
              </a:buClr>
              <a:buSzPct val="100000"/>
              <a:buFont typeface="Arial" pitchFamily="34" charset="0"/>
              <a:buChar char="•"/>
            </a:pPr>
            <a:r>
              <a:rPr lang="en-US" sz="2800" dirty="0">
                <a:latin typeface="Lato Light"/>
                <a:ea typeface="Lato Light"/>
                <a:cs typeface="Calibri" panose="020F0502020204030204" pitchFamily="34" charset="0"/>
                <a:sym typeface="Lato Light"/>
              </a:rPr>
              <a:t>CWIS means using </a:t>
            </a:r>
            <a:r>
              <a:rPr lang="en-US" sz="2800" dirty="0">
                <a:latin typeface="Lato"/>
                <a:ea typeface="Lato"/>
                <a:cs typeface="Calibri" panose="020F0502020204030204" pitchFamily="34" charset="0"/>
                <a:sym typeface="Lato"/>
              </a:rPr>
              <a:t>appropriate systems of all scales </a:t>
            </a:r>
            <a:r>
              <a:rPr lang="en-US" sz="2800" dirty="0">
                <a:latin typeface="Lato Light"/>
                <a:ea typeface="Lato Light"/>
                <a:cs typeface="Calibri" panose="020F0502020204030204" pitchFamily="34" charset="0"/>
                <a:sym typeface="Lato Light"/>
              </a:rPr>
              <a:t>(sewered &amp; non-sewered) across the </a:t>
            </a:r>
            <a:r>
              <a:rPr lang="en-US" sz="2800" dirty="0">
                <a:latin typeface="Lato"/>
                <a:ea typeface="Lato"/>
                <a:cs typeface="Calibri" panose="020F0502020204030204" pitchFamily="34" charset="0"/>
                <a:sym typeface="Lato"/>
              </a:rPr>
              <a:t>entire sanitation value chain </a:t>
            </a:r>
            <a:r>
              <a:rPr lang="en-US" sz="2800" dirty="0">
                <a:latin typeface="Lato Light"/>
                <a:ea typeface="Lato Light"/>
                <a:cs typeface="Calibri" panose="020F0502020204030204" pitchFamily="34" charset="0"/>
                <a:sym typeface="Lato Light"/>
              </a:rPr>
              <a:t>to achieve </a:t>
            </a:r>
            <a:r>
              <a:rPr lang="en-US" sz="2800" dirty="0">
                <a:latin typeface="Lato"/>
                <a:ea typeface="Lato"/>
                <a:cs typeface="Calibri" panose="020F0502020204030204" pitchFamily="34" charset="0"/>
                <a:sym typeface="Lato"/>
              </a:rPr>
              <a:t>safe, equitable </a:t>
            </a:r>
            <a:r>
              <a:rPr lang="en-US" sz="2800" dirty="0">
                <a:latin typeface="Lato Light"/>
                <a:ea typeface="Lato Light"/>
                <a:cs typeface="Calibri" panose="020F0502020204030204" pitchFamily="34" charset="0"/>
                <a:sym typeface="Lato Light"/>
              </a:rPr>
              <a:t>and </a:t>
            </a:r>
            <a:r>
              <a:rPr lang="en-US" sz="2800" dirty="0">
                <a:latin typeface="Lato"/>
                <a:ea typeface="Lato"/>
                <a:cs typeface="Calibri" panose="020F0502020204030204" pitchFamily="34" charset="0"/>
                <a:sym typeface="Lato"/>
              </a:rPr>
              <a:t>sustainable</a:t>
            </a:r>
            <a:r>
              <a:rPr lang="en-US" sz="2800" dirty="0">
                <a:latin typeface="Lato Light"/>
                <a:ea typeface="Lato Light"/>
                <a:cs typeface="Calibri" panose="020F0502020204030204" pitchFamily="34" charset="0"/>
                <a:sym typeface="Lato Light"/>
              </a:rPr>
              <a:t> </a:t>
            </a:r>
            <a:r>
              <a:rPr lang="en-US" sz="2800" dirty="0">
                <a:latin typeface="Lato"/>
                <a:ea typeface="Lato"/>
                <a:cs typeface="Calibri" panose="020F0502020204030204" pitchFamily="34" charset="0"/>
                <a:sym typeface="Lato Light"/>
              </a:rPr>
              <a:t>service outcomes</a:t>
            </a:r>
            <a:endParaRPr lang="en-US" sz="2800" dirty="0">
              <a:latin typeface="Lato"/>
              <a:ea typeface="Lato"/>
              <a:cs typeface="Calibri" panose="020F0502020204030204" pitchFamily="34" charset="0"/>
            </a:endParaRPr>
          </a:p>
          <a:p>
            <a:pPr marL="228600" indent="-228600">
              <a:lnSpc>
                <a:spcPts val="3800"/>
              </a:lnSpc>
              <a:spcBef>
                <a:spcPts val="1000"/>
              </a:spcBef>
              <a:spcAft>
                <a:spcPts val="1200"/>
              </a:spcAft>
              <a:buClr>
                <a:schemeClr val="dk1"/>
              </a:buClr>
              <a:buSzPct val="100000"/>
              <a:buFont typeface="Arial" pitchFamily="34" charset="0"/>
              <a:buChar char="•"/>
            </a:pPr>
            <a:r>
              <a:rPr lang="en-US" sz="2800" dirty="0">
                <a:latin typeface="Lato Light"/>
                <a:ea typeface="Lato Light"/>
                <a:cs typeface="Calibri" panose="020F0502020204030204" pitchFamily="34" charset="0"/>
                <a:sym typeface="Lato Light"/>
              </a:rPr>
              <a:t>CWIS brings together urban service ‘problem solvers’ to use </a:t>
            </a:r>
            <a:r>
              <a:rPr lang="en-US" sz="2800" dirty="0">
                <a:latin typeface="Lato"/>
                <a:ea typeface="Lato"/>
                <a:cs typeface="Calibri" panose="020F0502020204030204" pitchFamily="34" charset="0"/>
                <a:sym typeface="Lato"/>
              </a:rPr>
              <a:t>data and evidence </a:t>
            </a:r>
            <a:r>
              <a:rPr lang="en-US" sz="2800" dirty="0">
                <a:latin typeface="Lato Light"/>
                <a:ea typeface="Lato Light"/>
                <a:cs typeface="Calibri" panose="020F0502020204030204" pitchFamily="34" charset="0"/>
                <a:sym typeface="Lato Light"/>
              </a:rPr>
              <a:t>to leverage scarce public resources </a:t>
            </a:r>
            <a:endParaRPr lang="en-US" sz="2800" dirty="0"/>
          </a:p>
          <a:p>
            <a:pPr marL="228600" indent="-161925">
              <a:lnSpc>
                <a:spcPct val="160000"/>
              </a:lnSpc>
              <a:spcBef>
                <a:spcPts val="1000"/>
              </a:spcBef>
              <a:buClr>
                <a:schemeClr val="dk1"/>
              </a:buClr>
              <a:buSzPct val="100000"/>
              <a:buFont typeface="Arial" pitchFamily="34" charset="0"/>
              <a:buNone/>
            </a:pPr>
            <a:endParaRPr lang="en-US" dirty="0">
              <a:latin typeface="Lato Light"/>
              <a:ea typeface="Lato Light"/>
              <a:cs typeface="Calibri" panose="020F0502020204030204" pitchFamily="34" charset="0"/>
              <a:sym typeface="Lato Light"/>
            </a:endParaRPr>
          </a:p>
          <a:p>
            <a:pPr marL="0" indent="0">
              <a:lnSpc>
                <a:spcPct val="90000"/>
              </a:lnSpc>
              <a:spcBef>
                <a:spcPts val="1000"/>
              </a:spcBef>
              <a:buClr>
                <a:schemeClr val="dk1"/>
              </a:buClr>
              <a:buSzPct val="100000"/>
              <a:buFont typeface="Arial" pitchFamily="34" charset="0"/>
              <a:buNone/>
            </a:pPr>
            <a:endParaRPr lang="en-US"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68989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899" y="368053"/>
            <a:ext cx="8976691" cy="518508"/>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Why is ‘CWIS’ needed?</a:t>
            </a:r>
          </a:p>
        </p:txBody>
      </p:sp>
      <p:sp>
        <p:nvSpPr>
          <p:cNvPr id="3" name="Content Placeholder 2">
            <a:extLst>
              <a:ext uri="{FF2B5EF4-FFF2-40B4-BE49-F238E27FC236}">
                <a16:creationId xmlns:a16="http://schemas.microsoft.com/office/drawing/2014/main" id="{B8326678-68EF-3EC8-F565-CFFCF2596EFB}"/>
              </a:ext>
            </a:extLst>
          </p:cNvPr>
          <p:cNvSpPr>
            <a:spLocks noGrp="1"/>
          </p:cNvSpPr>
          <p:nvPr>
            <p:ph idx="4294967295"/>
          </p:nvPr>
        </p:nvSpPr>
        <p:spPr>
          <a:xfrm>
            <a:off x="1066800" y="1349798"/>
            <a:ext cx="10200640" cy="4784301"/>
          </a:xfrm>
          <a:prstGeom prst="rect">
            <a:avLst/>
          </a:prstGeom>
        </p:spPr>
        <p:txBody>
          <a:bodyPr vert="horz" lIns="0" tIns="0" rIns="0" bIns="0" rtlCol="0">
            <a:noAutofit/>
          </a:bodyPr>
          <a:lstStyle/>
          <a:p>
            <a:pPr marL="216000" indent="-216000">
              <a:lnSpc>
                <a:spcPts val="2400"/>
              </a:lnSpc>
              <a:spcBef>
                <a:spcPts val="0"/>
              </a:spcBef>
              <a:buClr>
                <a:schemeClr val="tx2"/>
              </a:buClr>
              <a:buFont typeface="Arial" panose="020B0604020202020204" pitchFamily="34" charset="0"/>
              <a:buChar char="•"/>
            </a:pP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Traditional urban sanitation systems focus on </a:t>
            </a:r>
            <a:r>
              <a:rPr lang="en-US" sz="2000" b="1" dirty="0">
                <a:solidFill>
                  <a:srgbClr val="000000"/>
                </a:solidFill>
                <a:latin typeface="Calibri Light" panose="020F0302020204030204" pitchFamily="34" charset="0"/>
                <a:ea typeface="Lato Light"/>
                <a:cs typeface="Calibri Light" panose="020F0302020204030204" pitchFamily="34" charset="0"/>
                <a:sym typeface="Lato Light"/>
              </a:rPr>
              <a:t>sewers</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which often: </a:t>
            </a:r>
          </a:p>
          <a:p>
            <a:pPr marL="432000" indent="-216000">
              <a:lnSpc>
                <a:spcPts val="2400"/>
              </a:lnSpc>
              <a:spcBef>
                <a:spcPts val="0"/>
              </a:spcBef>
              <a:buClr>
                <a:schemeClr val="tx2"/>
              </a:buClr>
              <a:buFont typeface="Arial" panose="020B0604020202020204" pitchFamily="34" charset="0"/>
              <a:buChar char="•"/>
            </a:pPr>
            <a:endParaRPr lang="en-US" sz="2000" dirty="0">
              <a:solidFill>
                <a:srgbClr val="000000"/>
              </a:solidFill>
              <a:latin typeface="Calibri Light" panose="020F0302020204030204" pitchFamily="34" charset="0"/>
              <a:ea typeface="Lato Light"/>
              <a:cs typeface="Calibri Light" panose="020F0302020204030204" pitchFamily="34" charset="0"/>
              <a:sym typeface="Lato Light"/>
            </a:endParaRPr>
          </a:p>
          <a:p>
            <a:pPr marL="432000" indent="-216000">
              <a:lnSpc>
                <a:spcPts val="2400"/>
              </a:lnSpc>
              <a:spcBef>
                <a:spcPts val="0"/>
              </a:spcBef>
              <a:buClr>
                <a:schemeClr val="tx2"/>
              </a:buClr>
              <a:buFont typeface="Arial" panose="020B0604020202020204" pitchFamily="34" charset="0"/>
              <a:buChar char="•"/>
            </a:pP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Do not extend to vulnerable and/or informal communities</a:t>
            </a:r>
          </a:p>
          <a:p>
            <a:pPr marL="216000" indent="0">
              <a:lnSpc>
                <a:spcPts val="2400"/>
              </a:lnSpc>
              <a:spcBef>
                <a:spcPts val="0"/>
              </a:spcBef>
              <a:buClr>
                <a:schemeClr val="tx2"/>
              </a:buClr>
              <a:buNone/>
            </a:pPr>
            <a:endParaRPr lang="en-US" sz="2000" dirty="0">
              <a:solidFill>
                <a:srgbClr val="000000"/>
              </a:solidFill>
              <a:latin typeface="Calibri Light" panose="020F0302020204030204" pitchFamily="34" charset="0"/>
              <a:ea typeface="Lato Light"/>
              <a:cs typeface="Calibri Light" panose="020F0302020204030204" pitchFamily="34" charset="0"/>
              <a:sym typeface="Lato Light"/>
            </a:endParaRPr>
          </a:p>
          <a:p>
            <a:pPr marL="432000" indent="-216000">
              <a:lnSpc>
                <a:spcPts val="2400"/>
              </a:lnSpc>
              <a:spcBef>
                <a:spcPts val="0"/>
              </a:spcBef>
              <a:buClr>
                <a:schemeClr val="tx2"/>
              </a:buClr>
              <a:buFont typeface="Arial" panose="020B0604020202020204" pitchFamily="34" charset="0"/>
              <a:buChar char="•"/>
            </a:pP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Are threatened by climate change and age</a:t>
            </a:r>
          </a:p>
          <a:p>
            <a:pPr marL="216000" indent="0">
              <a:lnSpc>
                <a:spcPts val="2400"/>
              </a:lnSpc>
              <a:spcBef>
                <a:spcPts val="0"/>
              </a:spcBef>
              <a:buClr>
                <a:schemeClr val="tx2"/>
              </a:buClr>
              <a:buNone/>
            </a:pPr>
            <a:endParaRPr lang="en-US" sz="2000" dirty="0">
              <a:solidFill>
                <a:srgbClr val="000000"/>
              </a:solidFill>
              <a:latin typeface="Calibri Light" panose="020F0302020204030204" pitchFamily="34" charset="0"/>
              <a:ea typeface="Lato Light"/>
              <a:cs typeface="Calibri Light" panose="020F0302020204030204" pitchFamily="34" charset="0"/>
              <a:sym typeface="Lato Light"/>
            </a:endParaRPr>
          </a:p>
          <a:p>
            <a:pPr marL="432000" indent="-216000">
              <a:lnSpc>
                <a:spcPts val="2400"/>
              </a:lnSpc>
              <a:spcBef>
                <a:spcPts val="0"/>
              </a:spcBef>
              <a:spcAft>
                <a:spcPts val="1200"/>
              </a:spcAft>
              <a:buClr>
                <a:schemeClr val="tx2"/>
              </a:buClr>
              <a:buFont typeface="Arial" panose="020B0604020202020204" pitchFamily="34" charset="0"/>
              <a:buChar char="•"/>
            </a:pP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Are hampered by inadequate or inconsistent water or energy supplies</a:t>
            </a:r>
          </a:p>
          <a:p>
            <a:pPr marL="432000" indent="-216000">
              <a:lnSpc>
                <a:spcPts val="2400"/>
              </a:lnSpc>
              <a:spcBef>
                <a:spcPts val="0"/>
              </a:spcBef>
              <a:spcAft>
                <a:spcPts val="1200"/>
              </a:spcAft>
              <a:buClr>
                <a:schemeClr val="tx2"/>
              </a:buClr>
              <a:buFont typeface="Arial" panose="020B0604020202020204" pitchFamily="34" charset="0"/>
              <a:buChar char="•"/>
            </a:pP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Are expensive</a:t>
            </a:r>
          </a:p>
          <a:p>
            <a:pPr marL="216000" indent="-216000">
              <a:lnSpc>
                <a:spcPts val="2400"/>
              </a:lnSpc>
              <a:spcBef>
                <a:spcPts val="0"/>
              </a:spcBef>
              <a:spcAft>
                <a:spcPts val="1200"/>
              </a:spcAft>
              <a:buClr>
                <a:schemeClr val="tx2"/>
              </a:buClr>
              <a:buFont typeface="Arial" panose="020B0604020202020204" pitchFamily="34" charset="0"/>
              <a:buChar char="•"/>
            </a:pPr>
            <a:endParaRPr lang="en-US" sz="2000" dirty="0">
              <a:solidFill>
                <a:srgbClr val="000000"/>
              </a:solidFill>
              <a:latin typeface="Calibri Light" panose="020F0302020204030204" pitchFamily="34" charset="0"/>
              <a:ea typeface="Lato Light"/>
              <a:cs typeface="Calibri Light" panose="020F0302020204030204" pitchFamily="34" charset="0"/>
              <a:sym typeface="Lato Light"/>
            </a:endParaRPr>
          </a:p>
          <a:p>
            <a:pPr marL="216000" indent="-216000">
              <a:lnSpc>
                <a:spcPts val="2400"/>
              </a:lnSpc>
              <a:spcBef>
                <a:spcPts val="0"/>
              </a:spcBef>
              <a:spcAft>
                <a:spcPts val="1200"/>
              </a:spcAft>
              <a:buClr>
                <a:schemeClr val="tx2"/>
              </a:buClr>
              <a:buFont typeface="Arial" panose="020B0604020202020204" pitchFamily="34" charset="0"/>
              <a:buChar char="•"/>
            </a:pPr>
            <a:r>
              <a:rPr lang="en-US" sz="2000" b="1" dirty="0">
                <a:solidFill>
                  <a:srgbClr val="000000"/>
                </a:solidFill>
                <a:latin typeface="Calibri Light" panose="020F0302020204030204" pitchFamily="34" charset="0"/>
                <a:ea typeface="Lato Light"/>
                <a:cs typeface="Calibri Light" panose="020F0302020204030204" pitchFamily="34" charset="0"/>
                <a:sym typeface="Lato Light"/>
              </a:rPr>
              <a:t>Non-sewered systems are treated as a household responsibility</a:t>
            </a:r>
          </a:p>
          <a:p>
            <a:pPr marL="216000" indent="-216000">
              <a:lnSpc>
                <a:spcPts val="2400"/>
              </a:lnSpc>
              <a:spcBef>
                <a:spcPts val="0"/>
              </a:spcBef>
              <a:spcAft>
                <a:spcPts val="1200"/>
              </a:spcAft>
              <a:buClr>
                <a:schemeClr val="tx2"/>
              </a:buClr>
              <a:buFont typeface="Arial" panose="020B0604020202020204" pitchFamily="34" charset="0"/>
              <a:buChar char="•"/>
            </a:pPr>
            <a:endParaRPr lang="en-US" sz="2000" b="1" dirty="0">
              <a:solidFill>
                <a:srgbClr val="000000"/>
              </a:solidFill>
              <a:latin typeface="Calibri Light" panose="020F0302020204030204" pitchFamily="34" charset="0"/>
              <a:ea typeface="Lato Light"/>
              <a:cs typeface="Calibri Light" panose="020F0302020204030204" pitchFamily="34" charset="0"/>
              <a:sym typeface="Lato Light"/>
            </a:endParaRPr>
          </a:p>
          <a:p>
            <a:pPr marL="216000" indent="-216000">
              <a:lnSpc>
                <a:spcPts val="2400"/>
              </a:lnSpc>
              <a:spcBef>
                <a:spcPts val="0"/>
              </a:spcBef>
              <a:spcAft>
                <a:spcPts val="1200"/>
              </a:spcAft>
              <a:buClr>
                <a:schemeClr val="tx2"/>
              </a:buClr>
              <a:buFont typeface="Arial" panose="020B0604020202020204" pitchFamily="34" charset="0"/>
              <a:buChar char="•"/>
            </a:pP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Institutional systems are not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incentivised</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to deliver city-level improvements in sanitation </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Tree>
    <p:extLst>
      <p:ext uri="{BB962C8B-B14F-4D97-AF65-F5344CB8AC3E}">
        <p14:creationId xmlns:p14="http://schemas.microsoft.com/office/powerpoint/2010/main" val="400396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dissolv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dissolv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dissolv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900" y="368053"/>
            <a:ext cx="11106150" cy="518508"/>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Compare to a </a:t>
            </a:r>
            <a:r>
              <a:rPr lang="en-US" sz="3200" b="1" u="sng" dirty="0">
                <a:solidFill>
                  <a:schemeClr val="tx2"/>
                </a:solidFill>
                <a:latin typeface="Calibri" panose="020F0502020204030204" pitchFamily="34" charset="0"/>
              </a:rPr>
              <a:t>Public Service Approach</a:t>
            </a:r>
            <a:r>
              <a:rPr lang="en-US" sz="3200" b="1" dirty="0">
                <a:solidFill>
                  <a:schemeClr val="tx2"/>
                </a:solidFill>
                <a:latin typeface="Calibri" panose="020F0502020204030204" pitchFamily="34" charset="0"/>
              </a:rPr>
              <a:t> to sanitation</a:t>
            </a:r>
          </a:p>
        </p:txBody>
      </p:sp>
      <p:sp>
        <p:nvSpPr>
          <p:cNvPr id="3" name="Content Placeholder 2">
            <a:extLst>
              <a:ext uri="{FF2B5EF4-FFF2-40B4-BE49-F238E27FC236}">
                <a16:creationId xmlns:a16="http://schemas.microsoft.com/office/drawing/2014/main" id="{B8326678-68EF-3EC8-F565-CFFCF2596EFB}"/>
              </a:ext>
            </a:extLst>
          </p:cNvPr>
          <p:cNvSpPr>
            <a:spLocks noGrp="1"/>
          </p:cNvSpPr>
          <p:nvPr>
            <p:ph idx="4294967295"/>
          </p:nvPr>
        </p:nvSpPr>
        <p:spPr>
          <a:xfrm>
            <a:off x="1066800" y="1349798"/>
            <a:ext cx="10200640" cy="4784301"/>
          </a:xfrm>
          <a:prstGeom prst="rect">
            <a:avLst/>
          </a:prstGeom>
        </p:spPr>
        <p:txBody>
          <a:bodyPr vert="horz" lIns="0" tIns="0" rIns="0" bIns="0" rtlCol="0">
            <a:noAutofit/>
          </a:bodyPr>
          <a:lstStyle/>
          <a:p>
            <a:pPr marL="216000" indent="-216000">
              <a:lnSpc>
                <a:spcPts val="2400"/>
              </a:lnSpc>
              <a:spcBef>
                <a:spcPts val="0"/>
              </a:spcBef>
              <a:spcAft>
                <a:spcPts val="1200"/>
              </a:spcAft>
              <a:buClr>
                <a:schemeClr val="tx2"/>
              </a:buClr>
              <a:buFont typeface="Arial" panose="020B0604020202020204" pitchFamily="34" charset="0"/>
              <a:buChar char="•"/>
            </a:pPr>
            <a:r>
              <a:rPr lang="en-US" sz="2000" b="1" dirty="0">
                <a:solidFill>
                  <a:srgbClr val="000000"/>
                </a:solidFill>
                <a:latin typeface="Calibri" panose="020F0502020204030204" pitchFamily="34" charset="0"/>
                <a:ea typeface="Lato Light"/>
                <a:cs typeface="Calibri" panose="020F0502020204030204" pitchFamily="34" charset="0"/>
                <a:sym typeface="Lato Light"/>
              </a:rPr>
              <a:t>Sanitation is a public good </a:t>
            </a:r>
            <a:r>
              <a:rPr lang="en-US" sz="2000" dirty="0">
                <a:solidFill>
                  <a:srgbClr val="000000"/>
                </a:solidFill>
                <a:latin typeface="Calibri" panose="020F0502020204030204" pitchFamily="34" charset="0"/>
                <a:ea typeface="Lato Light"/>
                <a:cs typeface="Calibri" panose="020F0502020204030204" pitchFamily="34" charset="0"/>
                <a:sym typeface="Lato Light"/>
              </a:rPr>
              <a:t>but is the responsibility of multiple stakeholders, including the private sector</a:t>
            </a:r>
            <a:endParaRPr lang="en-US" sz="2000" b="1" dirty="0">
              <a:solidFill>
                <a:srgbClr val="000000"/>
              </a:solidFill>
              <a:latin typeface="Calibri" panose="020F0502020204030204" pitchFamily="34" charset="0"/>
              <a:ea typeface="Lato Light"/>
              <a:cs typeface="Calibri" panose="020F0502020204030204" pitchFamily="34" charset="0"/>
              <a:sym typeface="Lato Light"/>
            </a:endParaRPr>
          </a:p>
          <a:p>
            <a:pPr marL="472032" lvl="1" indent="-216000">
              <a:lnSpc>
                <a:spcPts val="2400"/>
              </a:lnSpc>
              <a:spcBef>
                <a:spcPts val="0"/>
              </a:spcBef>
              <a:spcAft>
                <a:spcPts val="1200"/>
              </a:spcAft>
              <a:buClr>
                <a:schemeClr val="tx2"/>
              </a:buClr>
              <a:buFont typeface="Arial" panose="020B0604020202020204" pitchFamily="34" charset="0"/>
              <a:buChar char="•"/>
            </a:pP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A well-structured and regulated sector leads to increases business opportunities, employment opportunities &amp; incentivizes innovation and efficiencies for both public and private stakeholders</a:t>
            </a:r>
          </a:p>
          <a:p>
            <a:pPr marL="472032" lvl="1" indent="-216000">
              <a:lnSpc>
                <a:spcPts val="2400"/>
              </a:lnSpc>
              <a:spcBef>
                <a:spcPts val="0"/>
              </a:spcBef>
              <a:spcAft>
                <a:spcPts val="1200"/>
              </a:spcAft>
              <a:buClr>
                <a:schemeClr val="tx2"/>
              </a:buClr>
              <a:buFont typeface="Arial" panose="020B0604020202020204" pitchFamily="34" charset="0"/>
              <a:buChar char="•"/>
            </a:pP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The private sector – including informal service providers – are a key player within what should be a </a:t>
            </a:r>
            <a:r>
              <a:rPr lang="en-US" sz="2000" b="1" dirty="0">
                <a:solidFill>
                  <a:srgbClr val="000000"/>
                </a:solidFill>
                <a:latin typeface="Calibri Light" panose="020F0302020204030204" pitchFamily="34" charset="0"/>
                <a:ea typeface="Lato Light"/>
                <a:cs typeface="Calibri Light" panose="020F0302020204030204" pitchFamily="34" charset="0"/>
                <a:sym typeface="Lato Light"/>
              </a:rPr>
              <a:t>publicly managed sanitation ecosystem</a:t>
            </a:r>
          </a:p>
          <a:p>
            <a:pPr marL="472032" lvl="1" indent="-216000">
              <a:lnSpc>
                <a:spcPts val="2400"/>
              </a:lnSpc>
              <a:spcBef>
                <a:spcPts val="0"/>
              </a:spcBef>
              <a:spcAft>
                <a:spcPts val="1200"/>
              </a:spcAft>
              <a:buClr>
                <a:schemeClr val="tx2"/>
              </a:buClr>
              <a:buFont typeface="Arial" panose="020B0604020202020204" pitchFamily="34" charset="0"/>
              <a:buChar char="•"/>
            </a:pP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In many locations, the private sector are </a:t>
            </a:r>
            <a:r>
              <a:rPr lang="en-US" sz="2000" u="sng" dirty="0">
                <a:solidFill>
                  <a:srgbClr val="000000"/>
                </a:solidFill>
                <a:latin typeface="Calibri Light" panose="020F0302020204030204" pitchFamily="34" charset="0"/>
                <a:ea typeface="Lato Light"/>
                <a:cs typeface="Calibri Light" panose="020F0302020204030204" pitchFamily="34" charset="0"/>
                <a:sym typeface="Lato Light"/>
              </a:rPr>
              <a:t>the</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sz="2000" u="sng" dirty="0">
                <a:solidFill>
                  <a:srgbClr val="000000"/>
                </a:solidFill>
                <a:latin typeface="Calibri Light" panose="020F0302020204030204" pitchFamily="34" charset="0"/>
                <a:ea typeface="Lato Light"/>
                <a:cs typeface="Calibri Light" panose="020F0302020204030204" pitchFamily="34" charset="0"/>
                <a:sym typeface="Lato Light"/>
              </a:rPr>
              <a:t>only</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sz="2000" u="sng" dirty="0">
                <a:solidFill>
                  <a:srgbClr val="000000"/>
                </a:solidFill>
                <a:latin typeface="Calibri Light" panose="020F0302020204030204" pitchFamily="34" charset="0"/>
                <a:ea typeface="Lato Light"/>
                <a:cs typeface="Calibri Light" panose="020F0302020204030204" pitchFamily="34" charset="0"/>
                <a:sym typeface="Lato Light"/>
              </a:rPr>
              <a:t>ones</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providing services to customers. They may be what customers associate with ‘public goods’ like sanitation. The public sector should build on these relationships, rather than attempt to displace it</a:t>
            </a:r>
          </a:p>
          <a:p>
            <a:pPr marL="472032" lvl="1" indent="-216000">
              <a:lnSpc>
                <a:spcPts val="2400"/>
              </a:lnSpc>
              <a:spcBef>
                <a:spcPts val="0"/>
              </a:spcBef>
              <a:spcAft>
                <a:spcPts val="1200"/>
              </a:spcAft>
              <a:buClr>
                <a:schemeClr val="tx2"/>
              </a:buClr>
              <a:buFont typeface="Arial" panose="020B0604020202020204" pitchFamily="34" charset="0"/>
              <a:buChar char="•"/>
            </a:pP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However, explicit mechanisms to </a:t>
            </a:r>
            <a:r>
              <a:rPr lang="en-US" sz="2000" b="1" dirty="0">
                <a:solidFill>
                  <a:srgbClr val="000000"/>
                </a:solidFill>
                <a:latin typeface="Calibri Light" panose="020F0302020204030204" pitchFamily="34" charset="0"/>
                <a:ea typeface="Lato Light"/>
                <a:cs typeface="Calibri Light" panose="020F0302020204030204" pitchFamily="34" charset="0"/>
                <a:sym typeface="Lato Light"/>
              </a:rPr>
              <a:t>reach the poorest</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are needed to ensure that they receive safe services at a fair price</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Tree>
    <p:extLst>
      <p:ext uri="{BB962C8B-B14F-4D97-AF65-F5344CB8AC3E}">
        <p14:creationId xmlns:p14="http://schemas.microsoft.com/office/powerpoint/2010/main" val="3164332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9"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animEffect transition="in" filter="dissolv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dissolve">
                                      <p:cBhvr>
                                        <p:cTn id="14" dur="500"/>
                                        <p:tgtEl>
                                          <p:spTgt spid="3">
                                            <p:txEl>
                                              <p:pRg st="1" end="1"/>
                                            </p:txEl>
                                          </p:spTgt>
                                        </p:tgtEl>
                                      </p:cBhvr>
                                    </p:animEffect>
                                  </p:childTnLst>
                                </p:cTn>
                              </p:par>
                              <p:par>
                                <p:cTn id="15" presetID="9"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ssolve">
                                      <p:cBhvr>
                                        <p:cTn id="20" dur="500"/>
                                        <p:tgtEl>
                                          <p:spTgt spid="3">
                                            <p:txEl>
                                              <p:pRg st="3" end="3"/>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ssolv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xit" presetSubtype="0" fill="hold" grpId="1" nodeType="clickEffect">
                                  <p:stCondLst>
                                    <p:cond delay="0"/>
                                  </p:stCondLst>
                                  <p:childTnLst>
                                    <p:animEffect transition="out" filter="dissolve">
                                      <p:cBhvr>
                                        <p:cTn id="27" dur="500"/>
                                        <p:tgtEl>
                                          <p:spTgt spid="2"/>
                                        </p:tgtEl>
                                      </p:cBhvr>
                                    </p:animEffect>
                                    <p:set>
                                      <p:cBhvr>
                                        <p:cTn id="28" dur="1" fill="hold">
                                          <p:stCondLst>
                                            <p:cond delay="499"/>
                                          </p:stCondLst>
                                        </p:cTn>
                                        <p:tgtEl>
                                          <p:spTgt spid="2"/>
                                        </p:tgtEl>
                                        <p:attrNameLst>
                                          <p:attrName>style.visibility</p:attrName>
                                        </p:attrNameLst>
                                      </p:cBhvr>
                                      <p:to>
                                        <p:strVal val="hidden"/>
                                      </p:to>
                                    </p:set>
                                  </p:childTnLst>
                                </p:cTn>
                              </p:par>
                              <p:par>
                                <p:cTn id="29" presetID="9" presetClass="exit" presetSubtype="0" fill="hold" grpId="1" nodeType="withEffect">
                                  <p:stCondLst>
                                    <p:cond delay="0"/>
                                  </p:stCondLst>
                                  <p:childTnLst>
                                    <p:animEffect transition="out" filter="dissolve">
                                      <p:cBhvr>
                                        <p:cTn id="30" dur="500"/>
                                        <p:tgtEl>
                                          <p:spTgt spid="3">
                                            <p:txEl>
                                              <p:pRg st="0" end="0"/>
                                            </p:txEl>
                                          </p:spTgt>
                                        </p:tgtEl>
                                      </p:cBhvr>
                                    </p:animEffect>
                                    <p:set>
                                      <p:cBhvr>
                                        <p:cTn id="31" dur="1" fill="hold">
                                          <p:stCondLst>
                                            <p:cond delay="499"/>
                                          </p:stCondLst>
                                        </p:cTn>
                                        <p:tgtEl>
                                          <p:spTgt spid="3">
                                            <p:txEl>
                                              <p:pRg st="0" end="0"/>
                                            </p:txEl>
                                          </p:spTgt>
                                        </p:tgtEl>
                                        <p:attrNameLst>
                                          <p:attrName>style.visibility</p:attrName>
                                        </p:attrNameLst>
                                      </p:cBhvr>
                                      <p:to>
                                        <p:strVal val="hidden"/>
                                      </p:to>
                                    </p:set>
                                  </p:childTnLst>
                                </p:cTn>
                              </p:par>
                              <p:par>
                                <p:cTn id="32" presetID="9" presetClass="exit" presetSubtype="0" fill="hold" grpId="1" nodeType="withEffect">
                                  <p:stCondLst>
                                    <p:cond delay="0"/>
                                  </p:stCondLst>
                                  <p:childTnLst>
                                    <p:animEffect transition="out" filter="dissolve">
                                      <p:cBhvr>
                                        <p:cTn id="33" dur="500"/>
                                        <p:tgtEl>
                                          <p:spTgt spid="3">
                                            <p:txEl>
                                              <p:pRg st="1" end="1"/>
                                            </p:txEl>
                                          </p:spTgt>
                                        </p:tgtEl>
                                      </p:cBhvr>
                                    </p:animEffect>
                                    <p:set>
                                      <p:cBhvr>
                                        <p:cTn id="34" dur="1" fill="hold">
                                          <p:stCondLst>
                                            <p:cond delay="499"/>
                                          </p:stCondLst>
                                        </p:cTn>
                                        <p:tgtEl>
                                          <p:spTgt spid="3">
                                            <p:txEl>
                                              <p:pRg st="1" end="1"/>
                                            </p:txEl>
                                          </p:spTgt>
                                        </p:tgtEl>
                                        <p:attrNameLst>
                                          <p:attrName>style.visibility</p:attrName>
                                        </p:attrNameLst>
                                      </p:cBhvr>
                                      <p:to>
                                        <p:strVal val="hidden"/>
                                      </p:to>
                                    </p:set>
                                  </p:childTnLst>
                                </p:cTn>
                              </p:par>
                              <p:par>
                                <p:cTn id="35" presetID="9" presetClass="exit" presetSubtype="0" fill="hold" grpId="1" nodeType="withEffect">
                                  <p:stCondLst>
                                    <p:cond delay="0"/>
                                  </p:stCondLst>
                                  <p:childTnLst>
                                    <p:animEffect transition="out" filter="dissolve">
                                      <p:cBhvr>
                                        <p:cTn id="36" dur="500"/>
                                        <p:tgtEl>
                                          <p:spTgt spid="3">
                                            <p:txEl>
                                              <p:pRg st="2" end="2"/>
                                            </p:txEl>
                                          </p:spTgt>
                                        </p:tgtEl>
                                      </p:cBhvr>
                                    </p:animEffect>
                                    <p:set>
                                      <p:cBhvr>
                                        <p:cTn id="37" dur="1" fill="hold">
                                          <p:stCondLst>
                                            <p:cond delay="499"/>
                                          </p:stCondLst>
                                        </p:cTn>
                                        <p:tgtEl>
                                          <p:spTgt spid="3">
                                            <p:txEl>
                                              <p:pRg st="2" end="2"/>
                                            </p:txEl>
                                          </p:spTgt>
                                        </p:tgtEl>
                                        <p:attrNameLst>
                                          <p:attrName>style.visibility</p:attrName>
                                        </p:attrNameLst>
                                      </p:cBhvr>
                                      <p:to>
                                        <p:strVal val="hidden"/>
                                      </p:to>
                                    </p:set>
                                  </p:childTnLst>
                                </p:cTn>
                              </p:par>
                              <p:par>
                                <p:cTn id="38" presetID="9" presetClass="exit" presetSubtype="0" fill="hold" grpId="1" nodeType="withEffect">
                                  <p:stCondLst>
                                    <p:cond delay="0"/>
                                  </p:stCondLst>
                                  <p:childTnLst>
                                    <p:animEffect transition="out" filter="dissolve">
                                      <p:cBhvr>
                                        <p:cTn id="39" dur="500"/>
                                        <p:tgtEl>
                                          <p:spTgt spid="3">
                                            <p:txEl>
                                              <p:pRg st="3" end="3"/>
                                            </p:txEl>
                                          </p:spTgt>
                                        </p:tgtEl>
                                      </p:cBhvr>
                                    </p:animEffect>
                                    <p:set>
                                      <p:cBhvr>
                                        <p:cTn id="40" dur="1" fill="hold">
                                          <p:stCondLst>
                                            <p:cond delay="499"/>
                                          </p:stCondLst>
                                        </p:cTn>
                                        <p:tgtEl>
                                          <p:spTgt spid="3">
                                            <p:txEl>
                                              <p:pRg st="3" end="3"/>
                                            </p:txEl>
                                          </p:spTgt>
                                        </p:tgtEl>
                                        <p:attrNameLst>
                                          <p:attrName>style.visibility</p:attrName>
                                        </p:attrNameLst>
                                      </p:cBhvr>
                                      <p:to>
                                        <p:strVal val="hidden"/>
                                      </p:to>
                                    </p:set>
                                  </p:childTnLst>
                                </p:cTn>
                              </p:par>
                              <p:par>
                                <p:cTn id="41" presetID="9" presetClass="exit" presetSubtype="0" fill="hold" grpId="1" nodeType="withEffect">
                                  <p:stCondLst>
                                    <p:cond delay="0"/>
                                  </p:stCondLst>
                                  <p:childTnLst>
                                    <p:animEffect transition="out" filter="dissolve">
                                      <p:cBhvr>
                                        <p:cTn id="42" dur="500"/>
                                        <p:tgtEl>
                                          <p:spTgt spid="3">
                                            <p:txEl>
                                              <p:pRg st="4" end="4"/>
                                            </p:txEl>
                                          </p:spTgt>
                                        </p:tgtEl>
                                      </p:cBhvr>
                                    </p:animEffect>
                                    <p:set>
                                      <p:cBhvr>
                                        <p:cTn id="43"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uiExpand="1" build="p"/>
      <p:bldP spid="3" grpI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F2EE21-790C-5862-5707-151EF835B2DF}"/>
              </a:ext>
            </a:extLst>
          </p:cNvPr>
          <p:cNvSpPr txBox="1"/>
          <p:nvPr/>
        </p:nvSpPr>
        <p:spPr>
          <a:xfrm>
            <a:off x="823220" y="952587"/>
            <a:ext cx="1946367" cy="400110"/>
          </a:xfrm>
          <a:prstGeom prst="rect">
            <a:avLst/>
          </a:prstGeom>
          <a:noFill/>
        </p:spPr>
        <p:txBody>
          <a:bodyPr wrap="none" rtlCol="0">
            <a:spAutoFit/>
          </a:bodyPr>
          <a:lstStyle/>
          <a:p>
            <a:r>
              <a:rPr lang="en-US" sz="2000" b="1" dirty="0"/>
              <a:t>Does this mean…</a:t>
            </a:r>
          </a:p>
        </p:txBody>
      </p:sp>
      <p:sp>
        <p:nvSpPr>
          <p:cNvPr id="3" name="TextBox 2">
            <a:extLst>
              <a:ext uri="{FF2B5EF4-FFF2-40B4-BE49-F238E27FC236}">
                <a16:creationId xmlns:a16="http://schemas.microsoft.com/office/drawing/2014/main" id="{632357CC-C036-7806-15AE-6E443C396573}"/>
              </a:ext>
            </a:extLst>
          </p:cNvPr>
          <p:cNvSpPr txBox="1"/>
          <p:nvPr/>
        </p:nvSpPr>
        <p:spPr>
          <a:xfrm>
            <a:off x="3386138" y="1450813"/>
            <a:ext cx="8369599" cy="400110"/>
          </a:xfrm>
          <a:prstGeom prst="rect">
            <a:avLst/>
          </a:prstGeom>
          <a:noFill/>
        </p:spPr>
        <p:txBody>
          <a:bodyPr wrap="square" rtlCol="0">
            <a:spAutoFit/>
          </a:bodyPr>
          <a:lstStyle/>
          <a:p>
            <a:r>
              <a:rPr lang="en-US" sz="2000" dirty="0"/>
              <a:t>…relying on subsidies as a long-term mechanism for improving service delivery?</a:t>
            </a:r>
          </a:p>
        </p:txBody>
      </p:sp>
      <p:sp>
        <p:nvSpPr>
          <p:cNvPr id="4" name="TextBox 3">
            <a:extLst>
              <a:ext uri="{FF2B5EF4-FFF2-40B4-BE49-F238E27FC236}">
                <a16:creationId xmlns:a16="http://schemas.microsoft.com/office/drawing/2014/main" id="{6E43BADC-65AF-924A-1271-1FACDADE7C94}"/>
              </a:ext>
            </a:extLst>
          </p:cNvPr>
          <p:cNvSpPr txBox="1"/>
          <p:nvPr/>
        </p:nvSpPr>
        <p:spPr>
          <a:xfrm>
            <a:off x="2071736" y="2749259"/>
            <a:ext cx="6032164" cy="400110"/>
          </a:xfrm>
          <a:prstGeom prst="rect">
            <a:avLst/>
          </a:prstGeom>
          <a:noFill/>
        </p:spPr>
        <p:txBody>
          <a:bodyPr wrap="none" rtlCol="0">
            <a:spAutoFit/>
          </a:bodyPr>
          <a:lstStyle/>
          <a:p>
            <a:r>
              <a:rPr lang="en-US" sz="2000" dirty="0"/>
              <a:t>…just focusing on delivering/overseeing ‘CWIS’ projects?</a:t>
            </a:r>
          </a:p>
        </p:txBody>
      </p:sp>
      <p:sp>
        <p:nvSpPr>
          <p:cNvPr id="6" name="TextBox 5">
            <a:extLst>
              <a:ext uri="{FF2B5EF4-FFF2-40B4-BE49-F238E27FC236}">
                <a16:creationId xmlns:a16="http://schemas.microsoft.com/office/drawing/2014/main" id="{BB56C826-5497-FE59-7B06-E78B5482BAFC}"/>
              </a:ext>
            </a:extLst>
          </p:cNvPr>
          <p:cNvSpPr txBox="1"/>
          <p:nvPr/>
        </p:nvSpPr>
        <p:spPr>
          <a:xfrm>
            <a:off x="5769917" y="4018098"/>
            <a:ext cx="4871911" cy="400110"/>
          </a:xfrm>
          <a:prstGeom prst="rect">
            <a:avLst/>
          </a:prstGeom>
          <a:noFill/>
        </p:spPr>
        <p:txBody>
          <a:bodyPr wrap="none" rtlCol="0">
            <a:spAutoFit/>
          </a:bodyPr>
          <a:lstStyle/>
          <a:p>
            <a:r>
              <a:rPr lang="en-US" sz="2000" dirty="0"/>
              <a:t>…handing responsibility to the private sector?</a:t>
            </a:r>
          </a:p>
        </p:txBody>
      </p:sp>
      <p:sp>
        <p:nvSpPr>
          <p:cNvPr id="7" name="TextBox 6">
            <a:extLst>
              <a:ext uri="{FF2B5EF4-FFF2-40B4-BE49-F238E27FC236}">
                <a16:creationId xmlns:a16="http://schemas.microsoft.com/office/drawing/2014/main" id="{B658EFB2-DABB-266E-CF65-6B8CAC6905F7}"/>
              </a:ext>
            </a:extLst>
          </p:cNvPr>
          <p:cNvSpPr txBox="1"/>
          <p:nvPr/>
        </p:nvSpPr>
        <p:spPr>
          <a:xfrm>
            <a:off x="841067" y="5286937"/>
            <a:ext cx="7494296" cy="400110"/>
          </a:xfrm>
          <a:prstGeom prst="rect">
            <a:avLst/>
          </a:prstGeom>
          <a:noFill/>
        </p:spPr>
        <p:txBody>
          <a:bodyPr wrap="none" rtlCol="0">
            <a:spAutoFit/>
          </a:bodyPr>
          <a:lstStyle/>
          <a:p>
            <a:r>
              <a:rPr lang="en-US" sz="2000" dirty="0"/>
              <a:t>…ripping up Master Plans, policies and tariff regimes and starting again?</a:t>
            </a:r>
          </a:p>
        </p:txBody>
      </p:sp>
    </p:spTree>
    <p:extLst>
      <p:ext uri="{BB962C8B-B14F-4D97-AF65-F5344CB8AC3E}">
        <p14:creationId xmlns:p14="http://schemas.microsoft.com/office/powerpoint/2010/main" val="153801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ssolv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dissolv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7E28E-2D74-1CA0-F86A-C0AA6AD25A00}"/>
              </a:ext>
            </a:extLst>
          </p:cNvPr>
          <p:cNvSpPr txBox="1">
            <a:spLocks/>
          </p:cNvSpPr>
          <p:nvPr/>
        </p:nvSpPr>
        <p:spPr>
          <a:xfrm>
            <a:off x="1801858" y="3105150"/>
            <a:ext cx="8588284" cy="647700"/>
          </a:xfrm>
          <a:prstGeom prst="rect">
            <a:avLst/>
          </a:prstGeom>
        </p:spPr>
        <p:txBody>
          <a:bodyPr lIns="0" tIns="0" rIns="0">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GB" sz="4000" b="1" dirty="0">
                <a:solidFill>
                  <a:schemeClr val="tx2"/>
                </a:solidFill>
                <a:latin typeface="Calibri" panose="020F0502020204030204" pitchFamily="34" charset="0"/>
              </a:rPr>
              <a:t>What is </a:t>
            </a:r>
            <a:r>
              <a:rPr lang="en-GB" sz="4000" b="1" u="sng" dirty="0">
                <a:solidFill>
                  <a:schemeClr val="tx2"/>
                </a:solidFill>
                <a:latin typeface="Calibri" panose="020F0502020204030204" pitchFamily="34" charset="0"/>
              </a:rPr>
              <a:t>not</a:t>
            </a:r>
            <a:r>
              <a:rPr lang="en-GB" sz="4000" b="1" dirty="0">
                <a:solidFill>
                  <a:schemeClr val="tx2"/>
                </a:solidFill>
                <a:latin typeface="Calibri" panose="020F0502020204030204" pitchFamily="34" charset="0"/>
              </a:rPr>
              <a:t> City-Wide Inclusive Sanitation?</a:t>
            </a:r>
          </a:p>
        </p:txBody>
      </p:sp>
    </p:spTree>
    <p:extLst>
      <p:ext uri="{BB962C8B-B14F-4D97-AF65-F5344CB8AC3E}">
        <p14:creationId xmlns:p14="http://schemas.microsoft.com/office/powerpoint/2010/main" val="167078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theme/theme1.xml><?xml version="1.0" encoding="utf-8"?>
<a:theme xmlns:a="http://schemas.openxmlformats.org/drawingml/2006/main" name="Metropolitan">
  <a:themeElements>
    <a:clrScheme name="CWIS">
      <a:dk1>
        <a:srgbClr val="000000"/>
      </a:dk1>
      <a:lt1>
        <a:srgbClr val="FFFFFF"/>
      </a:lt1>
      <a:dk2>
        <a:srgbClr val="6F2875"/>
      </a:dk2>
      <a:lt2>
        <a:srgbClr val="EF4443"/>
      </a:lt2>
      <a:accent1>
        <a:srgbClr val="FFDD00"/>
      </a:accent1>
      <a:accent2>
        <a:srgbClr val="00B050"/>
      </a:accent2>
      <a:accent3>
        <a:srgbClr val="00B0F0"/>
      </a:accent3>
      <a:accent4>
        <a:srgbClr val="FF0000"/>
      </a:accent4>
      <a:accent5>
        <a:srgbClr val="002060"/>
      </a:accent5>
      <a:accent6>
        <a:srgbClr val="FFF6E1"/>
      </a:accent6>
      <a:hlink>
        <a:srgbClr val="4863AE"/>
      </a:hlink>
      <a:folHlink>
        <a:srgbClr val="D78278"/>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E7ABC925B54804AB5AE7EDB5FFF2F09" ma:contentTypeVersion="14" ma:contentTypeDescription="Create a new document." ma:contentTypeScope="" ma:versionID="3a23f473afd1e7c487b586bcc2a2dd80">
  <xsd:schema xmlns:xsd="http://www.w3.org/2001/XMLSchema" xmlns:xs="http://www.w3.org/2001/XMLSchema" xmlns:p="http://schemas.microsoft.com/office/2006/metadata/properties" xmlns:ns2="1aabe83f-a186-4790-99f5-f7a0b7cc8c1f" xmlns:ns3="655560fe-6fd8-403f-a01b-4a0c2fdd543a" targetNamespace="http://schemas.microsoft.com/office/2006/metadata/properties" ma:root="true" ma:fieldsID="30b404e0329067c57a8a85a813e4d660" ns2:_="" ns3:_="">
    <xsd:import namespace="1aabe83f-a186-4790-99f5-f7a0b7cc8c1f"/>
    <xsd:import namespace="655560fe-6fd8-403f-a01b-4a0c2fdd543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abe83f-a186-4790-99f5-f7a0b7cc8c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eacb3203-8b50-4bd0-a991-d81b88900ec0"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55560fe-6fd8-403f-a01b-4a0c2fdd543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a2414cb1-d1f7-4406-b5de-036f79f45325}" ma:internalName="TaxCatchAll" ma:showField="CatchAllData" ma:web="655560fe-6fd8-403f-a01b-4a0c2fdd54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aabe83f-a186-4790-99f5-f7a0b7cc8c1f">
      <Terms xmlns="http://schemas.microsoft.com/office/infopath/2007/PartnerControls"/>
    </lcf76f155ced4ddcb4097134ff3c332f>
    <TaxCatchAll xmlns="655560fe-6fd8-403f-a01b-4a0c2fdd543a" xsi:nil="true"/>
  </documentManagement>
</p:properties>
</file>

<file path=customXml/itemProps1.xml><?xml version="1.0" encoding="utf-8"?>
<ds:datastoreItem xmlns:ds="http://schemas.openxmlformats.org/officeDocument/2006/customXml" ds:itemID="{627EA181-A956-4C3A-8A87-3B23BCDE42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abe83f-a186-4790-99f5-f7a0b7cc8c1f"/>
    <ds:schemaRef ds:uri="655560fe-6fd8-403f-a01b-4a0c2fdd54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068677E-A623-492D-8BFE-827A581BAB02}">
  <ds:schemaRefs>
    <ds:schemaRef ds:uri="http://schemas.microsoft.com/sharepoint/v3/contenttype/forms"/>
  </ds:schemaRefs>
</ds:datastoreItem>
</file>

<file path=customXml/itemProps3.xml><?xml version="1.0" encoding="utf-8"?>
<ds:datastoreItem xmlns:ds="http://schemas.openxmlformats.org/officeDocument/2006/customXml" ds:itemID="{7DA04B8D-47E0-473F-9EB4-9A4000D60454}">
  <ds:schemaRefs>
    <ds:schemaRef ds:uri="http://schemas.microsoft.com/office/2006/metadata/properties"/>
    <ds:schemaRef ds:uri="http://schemas.microsoft.com/office/infopath/2007/PartnerControls"/>
    <ds:schemaRef ds:uri="1aabe83f-a186-4790-99f5-f7a0b7cc8c1f"/>
    <ds:schemaRef ds:uri="655560fe-6fd8-403f-a01b-4a0c2fdd543a"/>
  </ds:schemaRefs>
</ds:datastoreItem>
</file>

<file path=docProps/app.xml><?xml version="1.0" encoding="utf-8"?>
<Properties xmlns="http://schemas.openxmlformats.org/officeDocument/2006/extended-properties" xmlns:vt="http://schemas.openxmlformats.org/officeDocument/2006/docPropsVTypes">
  <Template>TM03457491[[fn=Metropolitan]]</Template>
  <TotalTime>2226</TotalTime>
  <Words>5091</Words>
  <Application>Microsoft Office PowerPoint</Application>
  <PresentationFormat>Widescreen</PresentationFormat>
  <Paragraphs>497</Paragraphs>
  <Slides>46</Slides>
  <Notes>36</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Metropolitan</vt:lpstr>
      <vt:lpstr>CWIS Orientation 101</vt:lpstr>
      <vt:lpstr>Learning objectives</vt:lpstr>
      <vt:lpstr>PowerPoint Presentation</vt:lpstr>
      <vt:lpstr>PowerPoint Presentation</vt:lpstr>
      <vt:lpstr>PowerPoint Presentation</vt:lpstr>
      <vt:lpstr>Why is ‘CWIS’ needed?</vt:lpstr>
      <vt:lpstr>Compare to a Public Service Approach to sanitation</vt:lpstr>
      <vt:lpstr>PowerPoint Presentation</vt:lpstr>
      <vt:lpstr>PowerPoint Presentation</vt:lpstr>
      <vt:lpstr>PowerPoint Presentation</vt:lpstr>
      <vt:lpstr>PowerPoint Presentation</vt:lpstr>
      <vt:lpstr>PowerPoint Presentation</vt:lpstr>
      <vt:lpstr>PowerPoint Presentation</vt:lpstr>
      <vt:lpstr>CWIS Framework</vt:lpstr>
      <vt:lpstr>What are typical ‘Business as Usual’ outcomes?</vt:lpstr>
      <vt:lpstr>What outcomes can come from a CWIS approach?</vt:lpstr>
      <vt:lpstr>Case Study </vt:lpstr>
      <vt:lpstr>PowerPoint Presentation</vt:lpstr>
      <vt:lpstr>CWIS Framework</vt:lpstr>
      <vt:lpstr>CWIS Framework</vt:lpstr>
      <vt:lpstr>Responsibility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Clear responsibilities are the foundation for CWIS</vt:lpstr>
      <vt:lpstr>Accountability</vt:lpstr>
      <vt:lpstr>PowerPoint Presentation</vt:lpstr>
      <vt:lpstr>What are mechanisms of accountability?</vt:lpstr>
      <vt:lpstr>Recommendations for improving accountability</vt:lpstr>
      <vt:lpstr>Resource Planning &amp; Management</vt:lpstr>
      <vt:lpstr>PowerPoint Presentation</vt:lpstr>
      <vt:lpstr>Putting the principles into practice</vt:lpstr>
      <vt:lpstr>Making decisions about investments and financing</vt:lpstr>
      <vt:lpstr>Invest in both ‘hard’ and ‘soft’ aspects of the system</vt:lpstr>
      <vt:lpstr>Components of a financing framework</vt:lpstr>
      <vt:lpstr>CWIS Framework: recap of system functions</vt:lpstr>
      <vt:lpstr>Questions?</vt:lpstr>
      <vt:lpstr>PowerPoint Presentation</vt:lpstr>
      <vt:lpstr>What does a CWIS-oriented system look like?</vt:lpstr>
      <vt:lpstr>Key takeaways</vt:lpstr>
      <vt:lpstr>THE key takeaway!</vt:lpstr>
      <vt:lpstr>Key resources: Decision support tools along the sanitation chain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ecosystem assessment</dc:title>
  <dc:creator>Joshua Bryant</dc:creator>
  <cp:lastModifiedBy>Rosie Renouf</cp:lastModifiedBy>
  <cp:revision>139</cp:revision>
  <dcterms:created xsi:type="dcterms:W3CDTF">2023-05-25T16:14:30Z</dcterms:created>
  <dcterms:modified xsi:type="dcterms:W3CDTF">2023-12-19T12:46:01Z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0x010100FE7ABC925B54804AB5AE7EDB5FFF2F09</vt:lpwstr>
  </property>
  <property fmtid="{D5CDD505-2E9C-101B-9397-08002B2CF9AE}" pid="3" name="MediaServiceImageTags">
    <vt:lpwstr/>
  </property>
</Properties>
</file>