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notesMasterIdLst>
    <p:notesMasterId r:id="rId78"/>
  </p:notesMasterIdLst>
  <p:sldIdLst>
    <p:sldId id="256" r:id="rId2"/>
    <p:sldId id="264" r:id="rId3"/>
    <p:sldId id="257" r:id="rId4"/>
    <p:sldId id="367" r:id="rId5"/>
    <p:sldId id="339" r:id="rId6"/>
    <p:sldId id="297" r:id="rId7"/>
    <p:sldId id="271" r:id="rId8"/>
    <p:sldId id="277" r:id="rId9"/>
    <p:sldId id="368" r:id="rId10"/>
    <p:sldId id="369" r:id="rId11"/>
    <p:sldId id="296" r:id="rId12"/>
    <p:sldId id="272" r:id="rId13"/>
    <p:sldId id="298" r:id="rId14"/>
    <p:sldId id="265" r:id="rId15"/>
    <p:sldId id="274" r:id="rId16"/>
    <p:sldId id="275" r:id="rId17"/>
    <p:sldId id="278" r:id="rId18"/>
    <p:sldId id="370" r:id="rId19"/>
    <p:sldId id="279" r:id="rId20"/>
    <p:sldId id="353" r:id="rId21"/>
    <p:sldId id="354" r:id="rId22"/>
    <p:sldId id="355" r:id="rId23"/>
    <p:sldId id="356" r:id="rId24"/>
    <p:sldId id="357" r:id="rId25"/>
    <p:sldId id="282" r:id="rId26"/>
    <p:sldId id="283" r:id="rId27"/>
    <p:sldId id="299" r:id="rId28"/>
    <p:sldId id="300" r:id="rId29"/>
    <p:sldId id="301" r:id="rId30"/>
    <p:sldId id="302" r:id="rId31"/>
    <p:sldId id="303" r:id="rId32"/>
    <p:sldId id="304" r:id="rId33"/>
    <p:sldId id="284" r:id="rId34"/>
    <p:sldId id="305" r:id="rId35"/>
    <p:sldId id="306" r:id="rId36"/>
    <p:sldId id="358" r:id="rId37"/>
    <p:sldId id="285" r:id="rId38"/>
    <p:sldId id="286" r:id="rId39"/>
    <p:sldId id="310" r:id="rId40"/>
    <p:sldId id="311" r:id="rId41"/>
    <p:sldId id="312" r:id="rId42"/>
    <p:sldId id="313" r:id="rId43"/>
    <p:sldId id="314" r:id="rId44"/>
    <p:sldId id="315" r:id="rId45"/>
    <p:sldId id="316" r:id="rId46"/>
    <p:sldId id="317" r:id="rId47"/>
    <p:sldId id="318" r:id="rId48"/>
    <p:sldId id="319" r:id="rId49"/>
    <p:sldId id="320" r:id="rId50"/>
    <p:sldId id="359" r:id="rId51"/>
    <p:sldId id="360" r:id="rId52"/>
    <p:sldId id="361" r:id="rId53"/>
    <p:sldId id="281" r:id="rId54"/>
    <p:sldId id="288" r:id="rId55"/>
    <p:sldId id="289" r:id="rId56"/>
    <p:sldId id="290" r:id="rId57"/>
    <p:sldId id="291" r:id="rId58"/>
    <p:sldId id="293" r:id="rId59"/>
    <p:sldId id="323" r:id="rId60"/>
    <p:sldId id="324" r:id="rId61"/>
    <p:sldId id="325" r:id="rId62"/>
    <p:sldId id="326" r:id="rId63"/>
    <p:sldId id="327" r:id="rId64"/>
    <p:sldId id="328" r:id="rId65"/>
    <p:sldId id="330" r:id="rId66"/>
    <p:sldId id="331" r:id="rId67"/>
    <p:sldId id="332" r:id="rId68"/>
    <p:sldId id="333" r:id="rId69"/>
    <p:sldId id="334" r:id="rId70"/>
    <p:sldId id="362" r:id="rId71"/>
    <p:sldId id="363" r:id="rId72"/>
    <p:sldId id="364" r:id="rId73"/>
    <p:sldId id="365" r:id="rId74"/>
    <p:sldId id="294" r:id="rId75"/>
    <p:sldId id="366" r:id="rId76"/>
    <p:sldId id="349"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6F2875"/>
    <a:srgbClr val="EFD5F1"/>
    <a:srgbClr val="262626"/>
    <a:srgbClr val="DFD0E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2F983-861B-2E41-9FE6-9668D0DAB15A}" v="1" dt="2023-10-18T13:44:42.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1" autoAdjust="0"/>
    <p:restoredTop sz="78341" autoAdjust="0"/>
  </p:normalViewPr>
  <p:slideViewPr>
    <p:cSldViewPr snapToGrid="0">
      <p:cViewPr varScale="1">
        <p:scale>
          <a:sx n="87" d="100"/>
          <a:sy n="87" d="100"/>
        </p:scale>
        <p:origin x="1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Renouf" userId="d521689b-24ec-407b-8796-3ee4fd0eb88b" providerId="ADAL" clId="{9132F983-861B-2E41-9FE6-9668D0DAB15A}"/>
    <pc:docChg chg="custSel addSld modSld">
      <pc:chgData name="Rosie Renouf" userId="d521689b-24ec-407b-8796-3ee4fd0eb88b" providerId="ADAL" clId="{9132F983-861B-2E41-9FE6-9668D0DAB15A}" dt="2023-10-18T13:46:33.132" v="44"/>
      <pc:docMkLst>
        <pc:docMk/>
      </pc:docMkLst>
      <pc:sldChg chg="add modNotesTx">
        <pc:chgData name="Rosie Renouf" userId="d521689b-24ec-407b-8796-3ee4fd0eb88b" providerId="ADAL" clId="{9132F983-861B-2E41-9FE6-9668D0DAB15A}" dt="2023-10-18T13:46:33.132" v="44"/>
        <pc:sldMkLst>
          <pc:docMk/>
          <pc:sldMk cId="4184530020" sldId="349"/>
        </pc:sldMkLst>
      </pc:sldChg>
      <pc:sldChg chg="modSp mod">
        <pc:chgData name="Rosie Renouf" userId="d521689b-24ec-407b-8796-3ee4fd0eb88b" providerId="ADAL" clId="{9132F983-861B-2E41-9FE6-9668D0DAB15A}" dt="2023-10-18T13:45:15.136" v="28" actId="20577"/>
        <pc:sldMkLst>
          <pc:docMk/>
          <pc:sldMk cId="3698934057" sldId="359"/>
        </pc:sldMkLst>
        <pc:spChg chg="mod">
          <ac:chgData name="Rosie Renouf" userId="d521689b-24ec-407b-8796-3ee4fd0eb88b" providerId="ADAL" clId="{9132F983-861B-2E41-9FE6-9668D0DAB15A}" dt="2023-10-18T13:45:15.136" v="28" actId="20577"/>
          <ac:spMkLst>
            <pc:docMk/>
            <pc:sldMk cId="3698934057" sldId="359"/>
            <ac:spMk id="4" creationId="{932C8FD9-A9E5-970A-1FAD-FBDD7B935D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4FAF8-4D86-4562-85B3-D7C91004D54E}" type="datetimeFigureOut">
              <a:rPr lang="en-GB" smtClean="0"/>
              <a:t>18/10/2023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74F49-3EEB-4F62-B50D-7A8F85B3E28A}" type="slidenum">
              <a:rPr lang="en-GB" smtClean="0"/>
              <a:t>‹#›</a:t>
            </a:fld>
            <a:endParaRPr lang="en-GB"/>
          </a:p>
        </p:txBody>
      </p:sp>
    </p:spTree>
    <p:extLst>
      <p:ext uri="{BB962C8B-B14F-4D97-AF65-F5344CB8AC3E}">
        <p14:creationId xmlns:p14="http://schemas.microsoft.com/office/powerpoint/2010/main" val="128957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has been designed to be used with limited or no adjustments, but it can also be adapted to meet the needs of participants and reference context relevant examples where necessary and appropriate.</a:t>
            </a:r>
          </a:p>
          <a:p>
            <a:endParaRPr lang="en-US" dirty="0"/>
          </a:p>
          <a:p>
            <a:r>
              <a:rPr lang="en-US" dirty="0"/>
              <a:t>The accompanying slide deck includes 80 slides, including a cover slide, content slide for each session and heading slides. It has been designed to be delivered in three 45 minute-long sessions. If significant adaptations are made to the deck, it is worth noting that additional time will need to be added. </a:t>
            </a:r>
          </a:p>
          <a:p>
            <a:endParaRPr lang="en-US" dirty="0"/>
          </a:p>
          <a:p>
            <a:r>
              <a:rPr lang="en-US" dirty="0"/>
              <a:t>“CWIS 201” </a:t>
            </a:r>
            <a:r>
              <a:rPr lang="en-GB" sz="1800" b="0" i="0" u="none" strike="noStrike" dirty="0">
                <a:solidFill>
                  <a:srgbClr val="000000"/>
                </a:solidFill>
                <a:effectLst/>
                <a:latin typeface="Calibri" panose="020F0502020204030204" pitchFamily="34" charset="0"/>
              </a:rPr>
              <a:t>is a detailed introduction to the topic, aimed at delivering an introduction to the CWIS concept, approaches and high-level takeaways</a:t>
            </a:r>
            <a:r>
              <a:rPr lang="en-US" dirty="0"/>
              <a:t>. Trainers/facilitators should account for additional time to complete the session if they add more participant interaction or tasks. Another slide deck – ‘CWIS 101’ - is a shorter and less in-depth training which may be more suitable for some audiences. This can be found online at cwiscities.com.</a:t>
            </a:r>
          </a:p>
          <a:p>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1</a:t>
            </a:fld>
            <a:endParaRPr lang="en-GB"/>
          </a:p>
        </p:txBody>
      </p:sp>
    </p:spTree>
    <p:extLst>
      <p:ext uri="{BB962C8B-B14F-4D97-AF65-F5344CB8AC3E}">
        <p14:creationId xmlns:p14="http://schemas.microsoft.com/office/powerpoint/2010/main" val="84375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final slides in Session 1 aim to reinforce the differences between “Conventional approaches” and CWIS and allow the initial slide to be placed in the context of the participants. </a:t>
            </a:r>
          </a:p>
          <a:p>
            <a:pPr marL="171450" indent="-171450">
              <a:buFont typeface="Arial" panose="020B0604020202020204" pitchFamily="34" charset="0"/>
              <a:buChar char="•"/>
            </a:pPr>
            <a:r>
              <a:rPr lang="en-US" dirty="0"/>
              <a:t>If it is decided to include a Case Study (which is recommended) then the slide of ‘What does this look like in practice’ could be removed, and instead used as a guide to develop a case study.</a:t>
            </a:r>
          </a:p>
        </p:txBody>
      </p:sp>
      <p:sp>
        <p:nvSpPr>
          <p:cNvPr id="4" name="Slide Number Placeholder 3"/>
          <p:cNvSpPr>
            <a:spLocks noGrp="1"/>
          </p:cNvSpPr>
          <p:nvPr>
            <p:ph type="sldNum" sz="quarter" idx="5"/>
          </p:nvPr>
        </p:nvSpPr>
        <p:spPr/>
        <p:txBody>
          <a:bodyPr/>
          <a:lstStyle/>
          <a:p>
            <a:fld id="{A337ECB4-6E4B-5B47-8BB0-8C0B16797478}" type="slidenum">
              <a:rPr lang="en-US" smtClean="0"/>
              <a:t>18</a:t>
            </a:fld>
            <a:endParaRPr lang="en-US"/>
          </a:p>
        </p:txBody>
      </p:sp>
    </p:spTree>
    <p:extLst>
      <p:ext uri="{BB962C8B-B14F-4D97-AF65-F5344CB8AC3E}">
        <p14:creationId xmlns:p14="http://schemas.microsoft.com/office/powerpoint/2010/main" val="11158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Space for trainer/facilitator to insert case study: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When developing a case study one of two approaches could be taken: (</a:t>
            </a:r>
            <a:r>
              <a:rPr lang="en-US" dirty="0" err="1"/>
              <a:t>i</a:t>
            </a:r>
            <a:r>
              <a:rPr lang="en-US" dirty="0"/>
              <a:t>) take a traditional </a:t>
            </a:r>
            <a:r>
              <a:rPr lang="en-US" dirty="0" err="1"/>
              <a:t>programme</a:t>
            </a:r>
            <a:r>
              <a:rPr lang="en-US" dirty="0"/>
              <a:t> familiar to the participants and show how it might be adapted to apply the CWIS approach, or (ii) take a current CWIS program from the context of the participants.</a:t>
            </a:r>
          </a:p>
          <a:p>
            <a:pPr marL="171450" indent="-171450">
              <a:buFont typeface="Arial" panose="020B0604020202020204" pitchFamily="34" charset="0"/>
              <a:buChar char="•"/>
            </a:pPr>
            <a:r>
              <a:rPr lang="en-US" dirty="0"/>
              <a:t>The case study should aim to show how CWIS approach can help solve existing problems:</a:t>
            </a:r>
          </a:p>
          <a:p>
            <a:pPr marL="628650" lvl="1" indent="-171450">
              <a:buFont typeface="Arial" panose="020B0604020202020204" pitchFamily="34" charset="0"/>
              <a:buChar char="•"/>
            </a:pPr>
            <a:r>
              <a:rPr lang="en-US" dirty="0"/>
              <a:t>business-as-usual approach of infra-heavy, project-based investments don’t result in improved service outcomes (esp. those not connected to sewers), </a:t>
            </a:r>
          </a:p>
          <a:p>
            <a:pPr marL="628650" lvl="1" indent="-171450">
              <a:buFont typeface="Arial" panose="020B0604020202020204" pitchFamily="34" charset="0"/>
              <a:buChar char="•"/>
            </a:pPr>
            <a:r>
              <a:rPr lang="en-US" dirty="0"/>
              <a:t>weak ROI from donors and governments due to poor planning and coordination, </a:t>
            </a:r>
          </a:p>
          <a:p>
            <a:pPr marL="628650" lvl="1" indent="-171450">
              <a:buFont typeface="Arial" panose="020B0604020202020204" pitchFamily="34" charset="0"/>
              <a:buChar char="•"/>
            </a:pPr>
            <a:r>
              <a:rPr lang="en-US" dirty="0"/>
              <a:t>utility/service provider ‘vicious cycle’ of poor responsiveness to customers, too little income and spending on O&amp;M, not judged credit worthy, can’t invest in new service lines or in operational improvements internally (e.g. improving data management systems)</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19</a:t>
            </a:fld>
            <a:endParaRPr lang="en-US"/>
          </a:p>
        </p:txBody>
      </p:sp>
    </p:spTree>
    <p:extLst>
      <p:ext uri="{BB962C8B-B14F-4D97-AF65-F5344CB8AC3E}">
        <p14:creationId xmlns:p14="http://schemas.microsoft.com/office/powerpoint/2010/main" val="232893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20</a:t>
            </a:fld>
            <a:endParaRPr lang="en-US"/>
          </a:p>
        </p:txBody>
      </p:sp>
    </p:spTree>
    <p:extLst>
      <p:ext uri="{BB962C8B-B14F-4D97-AF65-F5344CB8AC3E}">
        <p14:creationId xmlns:p14="http://schemas.microsoft.com/office/powerpoint/2010/main" val="362457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this session will focus on looking at three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a:p>
            <a:pPr marL="171450" indent="-171450">
              <a:buFont typeface="Arial" panose="020B0604020202020204" pitchFamily="34" charset="0"/>
              <a:buChar char="•"/>
            </a:pPr>
            <a:r>
              <a:rPr lang="en-US" dirty="0"/>
              <a:t>It might be worth delaying questions on the application of CWIS until after the second session, when a more detailed review of Systems Functions will have been presented.</a:t>
            </a:r>
          </a:p>
        </p:txBody>
      </p:sp>
      <p:sp>
        <p:nvSpPr>
          <p:cNvPr id="4" name="Slide Number Placeholder 3"/>
          <p:cNvSpPr>
            <a:spLocks noGrp="1"/>
          </p:cNvSpPr>
          <p:nvPr>
            <p:ph type="sldNum" sz="quarter" idx="5"/>
          </p:nvPr>
        </p:nvSpPr>
        <p:spPr/>
        <p:txBody>
          <a:bodyPr/>
          <a:lstStyle/>
          <a:p>
            <a:fld id="{A337ECB4-6E4B-5B47-8BB0-8C0B16797478}" type="slidenum">
              <a:rPr lang="en-US" smtClean="0"/>
              <a:t>21</a:t>
            </a:fld>
            <a:endParaRPr lang="en-US"/>
          </a:p>
        </p:txBody>
      </p:sp>
    </p:spTree>
    <p:extLst>
      <p:ext uri="{BB962C8B-B14F-4D97-AF65-F5344CB8AC3E}">
        <p14:creationId xmlns:p14="http://schemas.microsoft.com/office/powerpoint/2010/main" val="3755421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this session will focus on looking at the responsibility and accountability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p:txBody>
      </p:sp>
      <p:sp>
        <p:nvSpPr>
          <p:cNvPr id="4" name="Slide Number Placeholder 3"/>
          <p:cNvSpPr>
            <a:spLocks noGrp="1"/>
          </p:cNvSpPr>
          <p:nvPr>
            <p:ph type="sldNum" sz="quarter" idx="5"/>
          </p:nvPr>
        </p:nvSpPr>
        <p:spPr/>
        <p:txBody>
          <a:bodyPr/>
          <a:lstStyle/>
          <a:p>
            <a:fld id="{A337ECB4-6E4B-5B47-8BB0-8C0B16797478}" type="slidenum">
              <a:rPr lang="en-US" smtClean="0"/>
              <a:t>22</a:t>
            </a:fld>
            <a:endParaRPr lang="en-US"/>
          </a:p>
        </p:txBody>
      </p:sp>
    </p:spTree>
    <p:extLst>
      <p:ext uri="{BB962C8B-B14F-4D97-AF65-F5344CB8AC3E}">
        <p14:creationId xmlns:p14="http://schemas.microsoft.com/office/powerpoint/2010/main" val="250659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These slides on ‘Responsibility’ raise the issues of confusion over responsibilities, and the difference between “de jure” and “de facto” responsibilities.</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23</a:t>
            </a:fld>
            <a:endParaRPr lang="en-US"/>
          </a:p>
        </p:txBody>
      </p:sp>
    </p:spTree>
    <p:extLst>
      <p:ext uri="{BB962C8B-B14F-4D97-AF65-F5344CB8AC3E}">
        <p14:creationId xmlns:p14="http://schemas.microsoft.com/office/powerpoint/2010/main" val="150355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These slides on ‘Responsibility’ raise the issues of confusion over responsibilities, and the difference between “de jure” and “de facto” responsibilities.</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24</a:t>
            </a:fld>
            <a:endParaRPr lang="en-US"/>
          </a:p>
        </p:txBody>
      </p:sp>
    </p:spTree>
    <p:extLst>
      <p:ext uri="{BB962C8B-B14F-4D97-AF65-F5344CB8AC3E}">
        <p14:creationId xmlns:p14="http://schemas.microsoft.com/office/powerpoint/2010/main" val="274197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for facilitators/trainers: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Mandate structure shows that different service delivery models result in responsibilities for sewered and non-sewered sanitation being split (implemented by two different entities) or integrated. </a:t>
            </a:r>
          </a:p>
          <a:p>
            <a:pPr marL="171450" indent="-171450">
              <a:buFont typeface="Arial" panose="020B0604020202020204" pitchFamily="34" charset="0"/>
              <a:buChar char="•"/>
            </a:pPr>
            <a:r>
              <a:rPr lang="en-US" dirty="0"/>
              <a:t>Several examples are provided to reflect the different models being implemented, and this presents an opportunity for participants to reflect on – (</a:t>
            </a:r>
            <a:r>
              <a:rPr lang="en-US" dirty="0" err="1"/>
              <a:t>i</a:t>
            </a:r>
            <a:r>
              <a:rPr lang="en-US" dirty="0"/>
              <a:t>) whether responsibilities for sewered and non-sewered sanitation are split or integrated, and (ii) whether there is a difference between de jure responsibilities and their de factor implementation</a:t>
            </a:r>
          </a:p>
          <a:p>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25</a:t>
            </a:fld>
            <a:endParaRPr lang="en-GB"/>
          </a:p>
        </p:txBody>
      </p:sp>
    </p:spTree>
    <p:extLst>
      <p:ext uri="{BB962C8B-B14F-4D97-AF65-F5344CB8AC3E}">
        <p14:creationId xmlns:p14="http://schemas.microsoft.com/office/powerpoint/2010/main" val="2606597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for facilitators/trainers: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Several examples are provided to reflect the different models being implemented, and this presents an opportunity for participants to reflect on – (</a:t>
            </a:r>
            <a:r>
              <a:rPr lang="en-US" dirty="0" err="1"/>
              <a:t>i</a:t>
            </a:r>
            <a:r>
              <a:rPr lang="en-US" dirty="0"/>
              <a:t>) whether responsibilities for sewered and non-sewered sanitation are split or integrated, and (ii) whether there is a difference between de jure responsibilities and their de factor implementation</a:t>
            </a:r>
          </a:p>
          <a:p>
            <a:endParaRPr lang="en-US" dirty="0"/>
          </a:p>
          <a:p>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28</a:t>
            </a:fld>
            <a:endParaRPr lang="en-GB"/>
          </a:p>
        </p:txBody>
      </p:sp>
    </p:spTree>
    <p:extLst>
      <p:ext uri="{BB962C8B-B14F-4D97-AF65-F5344CB8AC3E}">
        <p14:creationId xmlns:p14="http://schemas.microsoft.com/office/powerpoint/2010/main" val="3427596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0" i="0" u="none" strike="noStrike" dirty="0">
                <a:solidFill>
                  <a:srgbClr val="000000"/>
                </a:solidFill>
                <a:effectLst/>
                <a:latin typeface="Calibri" panose="020F0502020204030204" pitchFamily="34" charset="0"/>
              </a:rPr>
              <a:t>Notes for facilitators/trainers:</a:t>
            </a:r>
          </a:p>
          <a:p>
            <a:pPr algn="just" rtl="0">
              <a:spcBef>
                <a:spcPts val="0"/>
              </a:spcBef>
              <a:spcAft>
                <a:spcPts val="600"/>
              </a:spcAft>
            </a:pPr>
            <a:endParaRPr lang="en-GB" sz="1800" b="0" i="0" u="none" strike="noStrike" dirty="0">
              <a:solidFill>
                <a:srgbClr val="000000"/>
              </a:solidFill>
              <a:effectLst/>
              <a:latin typeface="Calibri" panose="020F0502020204030204" pitchFamily="34" charset="0"/>
            </a:endParaRPr>
          </a:p>
          <a:p>
            <a:pPr marL="285750" indent="-285750" algn="just" rtl="0">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slide provides some recommendations on the design and implementation of mandates, and again provide participants an opportunity to reflect on their own context.</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33</a:t>
            </a:fld>
            <a:endParaRPr lang="en-US"/>
          </a:p>
        </p:txBody>
      </p:sp>
    </p:spTree>
    <p:extLst>
      <p:ext uri="{BB962C8B-B14F-4D97-AF65-F5344CB8AC3E}">
        <p14:creationId xmlns:p14="http://schemas.microsoft.com/office/powerpoint/2010/main" val="344022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trainer/facilitator to complete, in collaboration with session organizer(s) and attendees if possible].</a:t>
            </a:r>
          </a:p>
          <a:p>
            <a:endParaRPr lang="en-US" dirty="0"/>
          </a:p>
          <a:p>
            <a:r>
              <a:rPr lang="en-US" dirty="0"/>
              <a:t>Refer to ‘DEVELOPING PARTICIPATORY TRAINING ON CWIS: Guidance note’ on </a:t>
            </a:r>
            <a:r>
              <a:rPr lang="en-US" dirty="0" err="1"/>
              <a:t>cwiscities.com</a:t>
            </a:r>
            <a:r>
              <a:rPr lang="en-US" dirty="0"/>
              <a:t> for more guidance on setting learning objectives.</a:t>
            </a:r>
          </a:p>
        </p:txBody>
      </p:sp>
      <p:sp>
        <p:nvSpPr>
          <p:cNvPr id="4" name="Slide Number Placeholder 3"/>
          <p:cNvSpPr>
            <a:spLocks noGrp="1"/>
          </p:cNvSpPr>
          <p:nvPr>
            <p:ph type="sldNum" sz="quarter" idx="5"/>
          </p:nvPr>
        </p:nvSpPr>
        <p:spPr/>
        <p:txBody>
          <a:bodyPr/>
          <a:lstStyle/>
          <a:p>
            <a:fld id="{A337ECB4-6E4B-5B47-8BB0-8C0B16797478}" type="slidenum">
              <a:rPr lang="en-US" smtClean="0"/>
              <a:t>4</a:t>
            </a:fld>
            <a:endParaRPr lang="en-US"/>
          </a:p>
        </p:txBody>
      </p:sp>
    </p:spTree>
    <p:extLst>
      <p:ext uri="{BB962C8B-B14F-4D97-AF65-F5344CB8AC3E}">
        <p14:creationId xmlns:p14="http://schemas.microsoft.com/office/powerpoint/2010/main" val="44024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36</a:t>
            </a:fld>
            <a:endParaRPr lang="en-US"/>
          </a:p>
        </p:txBody>
      </p:sp>
    </p:spTree>
    <p:extLst>
      <p:ext uri="{BB962C8B-B14F-4D97-AF65-F5344CB8AC3E}">
        <p14:creationId xmlns:p14="http://schemas.microsoft.com/office/powerpoint/2010/main" val="27069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Accountability is a term that is often used, but also often interpreted in different ways. </a:t>
            </a:r>
          </a:p>
          <a:p>
            <a:pPr marL="171450" indent="-171450">
              <a:buFont typeface="Arial" panose="020B0604020202020204" pitchFamily="34" charset="0"/>
              <a:buChar char="•"/>
            </a:pPr>
            <a:r>
              <a:rPr lang="en-US" dirty="0"/>
              <a:t>Hence this slide provides an opportunity to agree on a common definition for the purpose of understanding accountability in CWIS.</a:t>
            </a:r>
          </a:p>
          <a:p>
            <a:pPr marL="171450" indent="-171450">
              <a:buFont typeface="Arial" panose="020B0604020202020204" pitchFamily="34" charset="0"/>
              <a:buChar char="•"/>
            </a:pPr>
            <a:r>
              <a:rPr lang="en-US" dirty="0"/>
              <a:t>The list of accountability mechanisms once again provides an opportunity for participants to reflect on which are being used in their context.  </a:t>
            </a:r>
          </a:p>
          <a:p>
            <a:pPr marL="171450" indent="-171450">
              <a:buFont typeface="Arial" panose="020B0604020202020204" pitchFamily="34" charset="0"/>
              <a:buChar char="•"/>
            </a:pPr>
            <a:r>
              <a:rPr lang="en-US" dirty="0"/>
              <a:t>TO increase engagement, the use of an online poll could provide a quick snapshot of which accountability mechanisms are being used</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37</a:t>
            </a:fld>
            <a:endParaRPr lang="en-US"/>
          </a:p>
        </p:txBody>
      </p:sp>
    </p:spTree>
    <p:extLst>
      <p:ext uri="{BB962C8B-B14F-4D97-AF65-F5344CB8AC3E}">
        <p14:creationId xmlns:p14="http://schemas.microsoft.com/office/powerpoint/2010/main" val="23206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trainers: </a:t>
            </a:r>
          </a:p>
          <a:p>
            <a:endParaRPr lang="en-US" dirty="0"/>
          </a:p>
          <a:p>
            <a:pPr marL="171450" indent="-171450">
              <a:buFont typeface="Arial" panose="020B0604020202020204" pitchFamily="34" charset="0"/>
              <a:buChar char="•"/>
            </a:pPr>
            <a:r>
              <a:rPr lang="en-US" dirty="0"/>
              <a:t>The list of accountability mechanisms once again provides an opportunity for participants to reflect on which are being used in their context.  </a:t>
            </a:r>
          </a:p>
          <a:p>
            <a:pPr marL="171450" indent="-171450">
              <a:buFont typeface="Arial" panose="020B0604020202020204" pitchFamily="34" charset="0"/>
              <a:buChar char="•"/>
            </a:pPr>
            <a:r>
              <a:rPr lang="en-US" dirty="0"/>
              <a:t>To increase engagement, the use of an online poll could provide a quick snapshot of which accountability mechanisms are being used</a:t>
            </a:r>
          </a:p>
        </p:txBody>
      </p:sp>
      <p:sp>
        <p:nvSpPr>
          <p:cNvPr id="4" name="Slide Number Placeholder 3"/>
          <p:cNvSpPr>
            <a:spLocks noGrp="1"/>
          </p:cNvSpPr>
          <p:nvPr>
            <p:ph type="sldNum" sz="quarter" idx="5"/>
          </p:nvPr>
        </p:nvSpPr>
        <p:spPr/>
        <p:txBody>
          <a:bodyPr/>
          <a:lstStyle/>
          <a:p>
            <a:fld id="{A337ECB4-6E4B-5B47-8BB0-8C0B16797478}" type="slidenum">
              <a:rPr lang="en-US" smtClean="0"/>
              <a:t>38</a:t>
            </a:fld>
            <a:endParaRPr lang="en-US"/>
          </a:p>
        </p:txBody>
      </p:sp>
    </p:spTree>
    <p:extLst>
      <p:ext uri="{BB962C8B-B14F-4D97-AF65-F5344CB8AC3E}">
        <p14:creationId xmlns:p14="http://schemas.microsoft.com/office/powerpoint/2010/main" val="527950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50</a:t>
            </a:fld>
            <a:endParaRPr lang="en-US"/>
          </a:p>
        </p:txBody>
      </p:sp>
    </p:spTree>
    <p:extLst>
      <p:ext uri="{BB962C8B-B14F-4D97-AF65-F5344CB8AC3E}">
        <p14:creationId xmlns:p14="http://schemas.microsoft.com/office/powerpoint/2010/main" val="2774745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this session will focus on looking at three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a:p>
            <a:pPr marL="171450" indent="-171450">
              <a:buFont typeface="Arial" panose="020B0604020202020204" pitchFamily="34" charset="0"/>
              <a:buChar char="•"/>
            </a:pPr>
            <a:r>
              <a:rPr lang="en-US" dirty="0"/>
              <a:t>It might be worth delaying questions on the application of CWIS until after the second session, when a more detailed review of Systems Functions will have been presented.</a:t>
            </a:r>
          </a:p>
        </p:txBody>
      </p:sp>
      <p:sp>
        <p:nvSpPr>
          <p:cNvPr id="4" name="Slide Number Placeholder 3"/>
          <p:cNvSpPr>
            <a:spLocks noGrp="1"/>
          </p:cNvSpPr>
          <p:nvPr>
            <p:ph type="sldNum" sz="quarter" idx="5"/>
          </p:nvPr>
        </p:nvSpPr>
        <p:spPr/>
        <p:txBody>
          <a:bodyPr/>
          <a:lstStyle/>
          <a:p>
            <a:fld id="{A337ECB4-6E4B-5B47-8BB0-8C0B16797478}" type="slidenum">
              <a:rPr lang="en-US" smtClean="0"/>
              <a:t>51</a:t>
            </a:fld>
            <a:endParaRPr lang="en-US"/>
          </a:p>
        </p:txBody>
      </p:sp>
    </p:spTree>
    <p:extLst>
      <p:ext uri="{BB962C8B-B14F-4D97-AF65-F5344CB8AC3E}">
        <p14:creationId xmlns:p14="http://schemas.microsoft.com/office/powerpoint/2010/main" val="3755421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this session will focus on looking at the resource management and planning Systems Function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p:txBody>
      </p:sp>
      <p:sp>
        <p:nvSpPr>
          <p:cNvPr id="4" name="Slide Number Placeholder 3"/>
          <p:cNvSpPr>
            <a:spLocks noGrp="1"/>
          </p:cNvSpPr>
          <p:nvPr>
            <p:ph type="sldNum" sz="quarter" idx="5"/>
          </p:nvPr>
        </p:nvSpPr>
        <p:spPr/>
        <p:txBody>
          <a:bodyPr/>
          <a:lstStyle/>
          <a:p>
            <a:fld id="{A337ECB4-6E4B-5B47-8BB0-8C0B16797478}" type="slidenum">
              <a:rPr lang="en-US" smtClean="0"/>
              <a:t>52</a:t>
            </a:fld>
            <a:endParaRPr lang="en-US"/>
          </a:p>
        </p:txBody>
      </p:sp>
    </p:spTree>
    <p:extLst>
      <p:ext uri="{BB962C8B-B14F-4D97-AF65-F5344CB8AC3E}">
        <p14:creationId xmlns:p14="http://schemas.microsoft.com/office/powerpoint/2010/main" val="2506595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53</a:t>
            </a:fld>
            <a:endParaRPr lang="en-US"/>
          </a:p>
        </p:txBody>
      </p:sp>
    </p:spTree>
    <p:extLst>
      <p:ext uri="{BB962C8B-B14F-4D97-AF65-F5344CB8AC3E}">
        <p14:creationId xmlns:p14="http://schemas.microsoft.com/office/powerpoint/2010/main" val="150355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285750" indent="-285750">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The Resource Planning and Management section commences with some principles to guide financial frameworks. </a:t>
            </a:r>
          </a:p>
          <a:p>
            <a:pPr marL="285750" indent="-285750">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Noting that financing is a technical area that many WASH professionals don’t have detailed knowledge - capturing these principles is an important starting point for participants to engage.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54</a:t>
            </a:fld>
            <a:endParaRPr lang="en-US"/>
          </a:p>
        </p:txBody>
      </p:sp>
    </p:spTree>
    <p:extLst>
      <p:ext uri="{BB962C8B-B14F-4D97-AF65-F5344CB8AC3E}">
        <p14:creationId xmlns:p14="http://schemas.microsoft.com/office/powerpoint/2010/main" val="2486923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200" b="1" i="0" u="none" strike="noStrike" dirty="0">
                <a:solidFill>
                  <a:srgbClr val="000000"/>
                </a:solidFill>
                <a:effectLst/>
                <a:latin typeface="Calibri" panose="020F0502020204030204" pitchFamily="34" charset="0"/>
              </a:rPr>
              <a:t>Notes for facilitators/trainers:</a:t>
            </a:r>
            <a:endParaRPr lang="en-GB" b="0" i="0" u="none" strike="noStrike" dirty="0">
              <a:solidFill>
                <a:srgbClr val="000000"/>
              </a:solidFill>
              <a:effectLst/>
            </a:endParaRPr>
          </a:p>
          <a:p>
            <a:pPr algn="just" rtl="0" fontAlgn="base">
              <a:spcBef>
                <a:spcPts val="0"/>
              </a:spcBef>
              <a:spcAft>
                <a:spcPts val="600"/>
              </a:spcAf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Participants should also be able to recognise some of the components of a financing framework, which is a good way to demystify language that might not be familiar to the group.</a:t>
            </a:r>
          </a:p>
          <a:p>
            <a:pPr algn="just" rtl="0" fontAlgn="base">
              <a:spcBef>
                <a:spcPts val="0"/>
              </a:spcBef>
              <a:spcAft>
                <a:spcPts val="600"/>
              </a:spcAft>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In the same way, how these different components of a financing framework can support CWIS implementation, might again provide an opportunity for participants to reflect on what is in place in their own context.</a:t>
            </a:r>
          </a:p>
          <a:p>
            <a:endParaRPr lang="en-US" dirty="0"/>
          </a:p>
          <a:p>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55</a:t>
            </a:fld>
            <a:endParaRPr lang="en-GB"/>
          </a:p>
        </p:txBody>
      </p:sp>
    </p:spTree>
    <p:extLst>
      <p:ext uri="{BB962C8B-B14F-4D97-AF65-F5344CB8AC3E}">
        <p14:creationId xmlns:p14="http://schemas.microsoft.com/office/powerpoint/2010/main" val="3914238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774F49-3EEB-4F62-B50D-7A8F85B3E28A}" type="slidenum">
              <a:rPr lang="en-GB" smtClean="0"/>
              <a:t>65</a:t>
            </a:fld>
            <a:endParaRPr lang="en-GB"/>
          </a:p>
        </p:txBody>
      </p:sp>
    </p:spTree>
    <p:extLst>
      <p:ext uri="{BB962C8B-B14F-4D97-AF65-F5344CB8AC3E}">
        <p14:creationId xmlns:p14="http://schemas.microsoft.com/office/powerpoint/2010/main" val="216770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r>
              <a:rPr lang="en-US" dirty="0"/>
              <a:t>These slides provide an opportunity to engage the participants and identify their existing perceptions and understanding of CWIS.</a:t>
            </a:r>
          </a:p>
          <a:p>
            <a:r>
              <a:rPr lang="en-US" dirty="0"/>
              <a:t>Asking participants to share their thoughts on what CWIS “is and is not” before sharing the content of the slide will engage participants.</a:t>
            </a:r>
          </a:p>
          <a:p>
            <a:r>
              <a:rPr lang="en-US" dirty="0"/>
              <a:t>Note: make it clear that it is not a test and participants should not feel judged by their current understanding.</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6</a:t>
            </a:fld>
            <a:endParaRPr lang="en-US"/>
          </a:p>
        </p:txBody>
      </p:sp>
    </p:spTree>
    <p:extLst>
      <p:ext uri="{BB962C8B-B14F-4D97-AF65-F5344CB8AC3E}">
        <p14:creationId xmlns:p14="http://schemas.microsoft.com/office/powerpoint/2010/main" val="3124795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dirty="0">
                <a:solidFill>
                  <a:srgbClr val="000000"/>
                </a:solidFill>
                <a:effectLst/>
                <a:latin typeface="Calibri" panose="020F0502020204030204" pitchFamily="34" charset="0"/>
              </a:rPr>
              <a:t>This slide aims to refresh the participants on the CWIS Framework, but also to highlight that these session have focused on looking at three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p:txBody>
      </p:sp>
      <p:sp>
        <p:nvSpPr>
          <p:cNvPr id="4" name="Slide Number Placeholder 3"/>
          <p:cNvSpPr>
            <a:spLocks noGrp="1"/>
          </p:cNvSpPr>
          <p:nvPr>
            <p:ph type="sldNum" sz="quarter" idx="5"/>
          </p:nvPr>
        </p:nvSpPr>
        <p:spPr/>
        <p:txBody>
          <a:bodyPr/>
          <a:lstStyle/>
          <a:p>
            <a:fld id="{A337ECB4-6E4B-5B47-8BB0-8C0B16797478}" type="slidenum">
              <a:rPr lang="en-US" smtClean="0"/>
              <a:t>70</a:t>
            </a:fld>
            <a:endParaRPr lang="en-US"/>
          </a:p>
        </p:txBody>
      </p:sp>
    </p:spTree>
    <p:extLst>
      <p:ext uri="{BB962C8B-B14F-4D97-AF65-F5344CB8AC3E}">
        <p14:creationId xmlns:p14="http://schemas.microsoft.com/office/powerpoint/2010/main" val="3816059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for facilitators/trainers: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dirty="0">
                <a:solidFill>
                  <a:srgbClr val="000000"/>
                </a:solidFill>
                <a:effectLst/>
                <a:latin typeface="Calibri" panose="020F0502020204030204" pitchFamily="34" charset="0"/>
              </a:rPr>
              <a:t>This slide aims to refresh the participants on the CWIS Framework, but also to highlight that these session have focused on looking at three Systems Functions in more depth</a:t>
            </a:r>
            <a:endParaRPr lang="en-US" dirty="0"/>
          </a:p>
          <a:p>
            <a:pPr marL="171450" indent="-171450">
              <a:buFont typeface="Arial" panose="020B0604020202020204" pitchFamily="34" charset="0"/>
              <a:buChar char="•"/>
            </a:pPr>
            <a:r>
              <a:rPr lang="en-US" dirty="0"/>
              <a:t>This recap provides the opportunity for participants to ask questions of clarity.</a:t>
            </a:r>
          </a:p>
        </p:txBody>
      </p:sp>
      <p:sp>
        <p:nvSpPr>
          <p:cNvPr id="4" name="Slide Number Placeholder 3"/>
          <p:cNvSpPr>
            <a:spLocks noGrp="1"/>
          </p:cNvSpPr>
          <p:nvPr>
            <p:ph type="sldNum" sz="quarter" idx="5"/>
          </p:nvPr>
        </p:nvSpPr>
        <p:spPr/>
        <p:txBody>
          <a:bodyPr/>
          <a:lstStyle/>
          <a:p>
            <a:fld id="{A337ECB4-6E4B-5B47-8BB0-8C0B16797478}" type="slidenum">
              <a:rPr lang="en-US" smtClean="0"/>
              <a:t>71</a:t>
            </a:fld>
            <a:endParaRPr lang="en-US"/>
          </a:p>
        </p:txBody>
      </p:sp>
    </p:spTree>
    <p:extLst>
      <p:ext uri="{BB962C8B-B14F-4D97-AF65-F5344CB8AC3E}">
        <p14:creationId xmlns:p14="http://schemas.microsoft.com/office/powerpoint/2010/main" val="3969501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1" i="0" u="none" strike="noStrike" dirty="0">
                <a:solidFill>
                  <a:srgbClr val="000000"/>
                </a:solidFill>
                <a:effectLst/>
                <a:latin typeface="Calibri" panose="020F0502020204030204" pitchFamily="34" charset="0"/>
              </a:rPr>
              <a:t>Notes for facilitators/trainers:</a:t>
            </a:r>
            <a:endParaRPr lang="en-GB" b="0" i="0" u="none" strike="noStrike" dirty="0">
              <a:solidFill>
                <a:srgbClr val="000000"/>
              </a:solidFill>
              <a:effectLst/>
            </a:endParaRPr>
          </a:p>
          <a:p>
            <a:pPr marL="285750" indent="-285750" algn="just" rtl="0" fontAlgn="base">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These slides are similar to Slides 17 and 18, but rather than reviewing issue related to Service Outcomes, it looks at point related to System Functions, and reinforced the slides in this section.</a:t>
            </a:r>
          </a:p>
          <a:p>
            <a:pPr marL="285750" indent="-285750" algn="just" rtl="0" fontAlgn="base">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Should time allow this provide another opportunity to include another Case Study here.</a:t>
            </a:r>
            <a:r>
              <a:rPr lang="en-GB" sz="1800" b="1" i="0" u="none" strike="noStrike"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72</a:t>
            </a:fld>
            <a:endParaRPr lang="en-US"/>
          </a:p>
        </p:txBody>
      </p:sp>
    </p:spTree>
    <p:extLst>
      <p:ext uri="{BB962C8B-B14F-4D97-AF65-F5344CB8AC3E}">
        <p14:creationId xmlns:p14="http://schemas.microsoft.com/office/powerpoint/2010/main" val="4149990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for facilitators/trainers:</a:t>
            </a:r>
          </a:p>
          <a:p>
            <a:endParaRPr lang="en-US"/>
          </a:p>
          <a:p>
            <a:pPr marL="171450" indent="-171450">
              <a:buFont typeface="Arial" panose="020B0604020202020204" pitchFamily="34" charset="0"/>
              <a:buChar char="•"/>
            </a:pPr>
            <a:r>
              <a:rPr lang="en-US"/>
              <a:t>The final slides in Session 1 aim to reinforce the differences between “Conventional approaches” and CWIS and allow the initial slide to be placed in the context of the participants. </a:t>
            </a:r>
          </a:p>
          <a:p>
            <a:pPr marL="171450" indent="-171450">
              <a:buFont typeface="Arial" panose="020B0604020202020204" pitchFamily="34" charset="0"/>
              <a:buChar char="•"/>
            </a:pPr>
            <a:r>
              <a:rPr lang="en-US"/>
              <a:t>If it is decided to include a Case Study (which is recommended) then the slide of ‘What does this look like in practice’ could be removed, and instead used as a guide to develop a case study.</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73</a:t>
            </a:fld>
            <a:endParaRPr lang="en-US"/>
          </a:p>
        </p:txBody>
      </p:sp>
    </p:spTree>
    <p:extLst>
      <p:ext uri="{BB962C8B-B14F-4D97-AF65-F5344CB8AC3E}">
        <p14:creationId xmlns:p14="http://schemas.microsoft.com/office/powerpoint/2010/main" val="863255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Note for trainers: Plenty of decision support tools (DSTs) exist in public domain, often leading to confusion among decision makers on which tool to use for assessment, planning or monitoring.</a:t>
            </a:r>
          </a:p>
          <a:p>
            <a:endParaRPr lang="en-IN" dirty="0"/>
          </a:p>
          <a:p>
            <a:r>
              <a:rPr lang="en-IN" dirty="0"/>
              <a:t>This slide provides an overview of the available tools, placed along the sanitation service chain. Only tools for wastewater management are considered i.e. those for solid waste management or water supply are excluded. Tools in the form of an ‘approach’ are not included.</a:t>
            </a:r>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 deck </a:t>
            </a:r>
            <a:r>
              <a:rPr lang="en-US" sz="1200" dirty="0"/>
              <a:t>compiling all these decision support tools that aid assessment and planning for safely managed sanitation is available. This deck provides an overview of the tools, with key information for each to guide readers to select relevant tools and includes links to the tool and supporting reading materials/case studies: : https://</a:t>
            </a:r>
            <a:r>
              <a:rPr lang="en-US" sz="1200" dirty="0" err="1"/>
              <a:t>www.cwiscities.com</a:t>
            </a:r>
            <a:r>
              <a:rPr lang="en-US" sz="1200" dirty="0"/>
              <a:t>/Home/</a:t>
            </a:r>
            <a:r>
              <a:rPr lang="en-US" sz="1200" dirty="0" err="1"/>
              <a:t>LearningTools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IN" dirty="0"/>
          </a:p>
        </p:txBody>
      </p:sp>
      <p:sp>
        <p:nvSpPr>
          <p:cNvPr id="4" name="Slide Number Placeholder 3"/>
          <p:cNvSpPr>
            <a:spLocks noGrp="1"/>
          </p:cNvSpPr>
          <p:nvPr>
            <p:ph type="sldNum" sz="quarter" idx="5"/>
          </p:nvPr>
        </p:nvSpPr>
        <p:spPr/>
        <p:txBody>
          <a:bodyPr/>
          <a:lstStyle/>
          <a:p>
            <a:fld id="{3C7E0EF2-00EF-4892-81C7-A298D7F631FB}" type="slidenum">
              <a:rPr lang="en-IN" smtClean="0"/>
              <a:t>76</a:t>
            </a:fld>
            <a:endParaRPr lang="en-IN"/>
          </a:p>
        </p:txBody>
      </p:sp>
    </p:spTree>
    <p:extLst>
      <p:ext uri="{BB962C8B-B14F-4D97-AF65-F5344CB8AC3E}">
        <p14:creationId xmlns:p14="http://schemas.microsoft.com/office/powerpoint/2010/main" val="195436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a:t>
            </a:fld>
            <a:endParaRPr lang="en-US"/>
          </a:p>
        </p:txBody>
      </p:sp>
    </p:spTree>
    <p:extLst>
      <p:ext uri="{BB962C8B-B14F-4D97-AF65-F5344CB8AC3E}">
        <p14:creationId xmlns:p14="http://schemas.microsoft.com/office/powerpoint/2010/main" val="184609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public service nature of the CWIS approach is a critical element that differentiates it from traditional urban sanitation approaches.</a:t>
            </a:r>
          </a:p>
          <a:p>
            <a:pPr marL="171450" indent="-171450">
              <a:buFont typeface="Arial" panose="020B0604020202020204" pitchFamily="34" charset="0"/>
              <a:buChar char="•"/>
            </a:pPr>
            <a:r>
              <a:rPr lang="en-US" dirty="0"/>
              <a:t>These slides set out some of the key components of the public service nature of the CWIS approach and is important in changing the mindset of many professionals who have experience in urban sanitation. </a:t>
            </a:r>
          </a:p>
          <a:p>
            <a:pPr marL="171450" indent="-171450">
              <a:buFont typeface="Arial" panose="020B0604020202020204" pitchFamily="34" charset="0"/>
              <a:buChar char="•"/>
            </a:pPr>
            <a:r>
              <a:rPr lang="en-US" dirty="0"/>
              <a:t>This concept is reinforced through the deck, but also in the final summary slide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8</a:t>
            </a:fld>
            <a:endParaRPr lang="en-US"/>
          </a:p>
        </p:txBody>
      </p:sp>
    </p:spTree>
    <p:extLst>
      <p:ext uri="{BB962C8B-B14F-4D97-AF65-F5344CB8AC3E}">
        <p14:creationId xmlns:p14="http://schemas.microsoft.com/office/powerpoint/2010/main" val="277998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public service nature of the CWIS approach is a critical element that differentiates it from traditional urban sanitation approaches.</a:t>
            </a:r>
          </a:p>
          <a:p>
            <a:pPr marL="171450" indent="-171450">
              <a:buFont typeface="Arial" panose="020B0604020202020204" pitchFamily="34" charset="0"/>
              <a:buChar char="•"/>
            </a:pPr>
            <a:r>
              <a:rPr lang="en-US" dirty="0"/>
              <a:t>These slides set out some of the key components of the public service nature of the CWIS approach and is important in changing the mindset of many professionals who have experience in urban sanitation. </a:t>
            </a:r>
          </a:p>
          <a:p>
            <a:pPr marL="171450" indent="-171450">
              <a:buFont typeface="Arial" panose="020B0604020202020204" pitchFamily="34" charset="0"/>
              <a:buChar char="•"/>
            </a:pPr>
            <a:r>
              <a:rPr lang="en-US" dirty="0"/>
              <a:t>This concept is reinforced through the deck, but also in the final summary slide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9</a:t>
            </a:fld>
            <a:endParaRPr lang="en-US"/>
          </a:p>
        </p:txBody>
      </p:sp>
    </p:spTree>
    <p:extLst>
      <p:ext uri="{BB962C8B-B14F-4D97-AF65-F5344CB8AC3E}">
        <p14:creationId xmlns:p14="http://schemas.microsoft.com/office/powerpoint/2010/main" val="210988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r>
              <a:rPr lang="en-US" dirty="0"/>
              <a:t>The CWIS principles will help to reinforce what CWIS is (and is not).</a:t>
            </a:r>
          </a:p>
          <a:p>
            <a:r>
              <a:rPr lang="en-US" dirty="0"/>
              <a:t>The issues raised here will be mentioned again as the orientation goes on.</a:t>
            </a:r>
          </a:p>
          <a:p>
            <a:r>
              <a:rPr lang="en-US" dirty="0"/>
              <a:t>It might be worth taking a minute to discuss the importance of Political Will, as this concept is not discussed in much detail again in this initial orientation. </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13</a:t>
            </a:fld>
            <a:endParaRPr lang="en-US"/>
          </a:p>
        </p:txBody>
      </p:sp>
    </p:spTree>
    <p:extLst>
      <p:ext uri="{BB962C8B-B14F-4D97-AF65-F5344CB8AC3E}">
        <p14:creationId xmlns:p14="http://schemas.microsoft.com/office/powerpoint/2010/main" val="181118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CWIS Framework is a critical conceptual framing for the participants to understand and apply CWIS.</a:t>
            </a:r>
          </a:p>
          <a:p>
            <a:pPr marL="171450" indent="-171450">
              <a:buFont typeface="Arial" panose="020B0604020202020204" pitchFamily="34" charset="0"/>
              <a:buChar char="•"/>
            </a:pPr>
            <a:r>
              <a:rPr lang="en-US" dirty="0"/>
              <a:t>The Service Outcomes have already been touched on in the slide on Principles, but highlighting the three Service Outcomes provides the participants an important reference point as they build their understanding of CWIS.</a:t>
            </a:r>
          </a:p>
          <a:p>
            <a:pPr marL="171450" indent="-171450">
              <a:buFont typeface="Arial" panose="020B0604020202020204" pitchFamily="34" charset="0"/>
              <a:buChar char="•"/>
            </a:pPr>
            <a:r>
              <a:rPr lang="en-US" dirty="0"/>
              <a:t>The System Functions will be reviewed in more details in this orientation, but this is an important moment to highlight the importance of this 2x3 analytical framing of CWIS.</a:t>
            </a:r>
          </a:p>
          <a:p>
            <a:endParaRPr lang="en-US" dirty="0"/>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16</a:t>
            </a:fld>
            <a:endParaRPr lang="en-US"/>
          </a:p>
        </p:txBody>
      </p:sp>
    </p:spTree>
    <p:extLst>
      <p:ext uri="{BB962C8B-B14F-4D97-AF65-F5344CB8AC3E}">
        <p14:creationId xmlns:p14="http://schemas.microsoft.com/office/powerpoint/2010/main" val="6597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final slides in Session 1 aim to reinforce the differences between “Conventional approaches” and CWIS and allow the initial slide to be placed in the context of the participants. </a:t>
            </a:r>
          </a:p>
          <a:p>
            <a:pPr marL="171450" indent="-171450">
              <a:buFont typeface="Arial" panose="020B0604020202020204" pitchFamily="34" charset="0"/>
              <a:buChar char="•"/>
            </a:pPr>
            <a:r>
              <a:rPr lang="en-US" dirty="0"/>
              <a:t>If it is decided to include a Case Study (which is recommended) then the slide of ‘What does this look like in practice’ could be removed, and instead used as a guide to develop a case study.</a:t>
            </a:r>
          </a:p>
        </p:txBody>
      </p:sp>
      <p:sp>
        <p:nvSpPr>
          <p:cNvPr id="4" name="Slide Number Placeholder 3"/>
          <p:cNvSpPr>
            <a:spLocks noGrp="1"/>
          </p:cNvSpPr>
          <p:nvPr>
            <p:ph type="sldNum" sz="quarter" idx="5"/>
          </p:nvPr>
        </p:nvSpPr>
        <p:spPr/>
        <p:txBody>
          <a:bodyPr/>
          <a:lstStyle/>
          <a:p>
            <a:fld id="{A337ECB4-6E4B-5B47-8BB0-8C0B16797478}" type="slidenum">
              <a:rPr lang="en-US" smtClean="0"/>
              <a:t>17</a:t>
            </a:fld>
            <a:endParaRPr lang="en-US"/>
          </a:p>
        </p:txBody>
      </p:sp>
    </p:spTree>
    <p:extLst>
      <p:ext uri="{BB962C8B-B14F-4D97-AF65-F5344CB8AC3E}">
        <p14:creationId xmlns:p14="http://schemas.microsoft.com/office/powerpoint/2010/main" val="336032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80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76656" y="2011680"/>
            <a:ext cx="10753725" cy="376618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88299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6686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64D7-3CF9-66C0-0F6A-61997657C3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9AB180-DD9D-04CD-360D-605CCBD27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DF3DDC-E6FD-E478-F845-97A2D25DD87F}"/>
              </a:ext>
            </a:extLst>
          </p:cNvPr>
          <p:cNvSpPr>
            <a:spLocks noGrp="1"/>
          </p:cNvSpPr>
          <p:nvPr>
            <p:ph type="dt" sz="half" idx="10"/>
          </p:nvPr>
        </p:nvSpPr>
        <p:spPr/>
        <p:txBody>
          <a:bodyPr/>
          <a:lstStyle/>
          <a:p>
            <a:fld id="{3B9927FC-08D2-4FCF-AA15-A463628E9D62}" type="datetimeFigureOut">
              <a:rPr lang="en-IN" smtClean="0"/>
              <a:t>18/10/23</a:t>
            </a:fld>
            <a:endParaRPr lang="en-IN"/>
          </a:p>
        </p:txBody>
      </p:sp>
      <p:sp>
        <p:nvSpPr>
          <p:cNvPr id="5" name="Footer Placeholder 4">
            <a:extLst>
              <a:ext uri="{FF2B5EF4-FFF2-40B4-BE49-F238E27FC236}">
                <a16:creationId xmlns:a16="http://schemas.microsoft.com/office/drawing/2014/main" id="{6A095B0E-2FFD-256C-21BE-DF4721FA55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BEA240-9BE7-55EB-ED4A-5F09870EA114}"/>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36911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new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9131AD7-375E-9957-BC72-E8639198E4D3}"/>
              </a:ext>
            </a:extLst>
          </p:cNvPr>
          <p:cNvSpPr>
            <a:spLocks noGrp="1"/>
          </p:cNvSpPr>
          <p:nvPr>
            <p:ph type="sldNum" sz="quarter" idx="12"/>
          </p:nvPr>
        </p:nvSpPr>
        <p:spPr>
          <a:xfrm>
            <a:off x="8763926" y="6488059"/>
            <a:ext cx="3047074" cy="342900"/>
          </a:xfrm>
          <a:prstGeom prst="rect">
            <a:avLst/>
          </a:prstGeom>
        </p:spPr>
        <p:txBody>
          <a:bodyPr lIns="0" tIns="0" rIns="0" bIns="0" anchor="t" anchorCtr="0"/>
          <a:lstStyle>
            <a:lvl1pPr algn="r">
              <a:defRPr sz="1200">
                <a:solidFill>
                  <a:schemeClr val="bg1">
                    <a:lumMod val="50000"/>
                  </a:schemeClr>
                </a:solidFill>
              </a:defRPr>
            </a:lvl1pPr>
          </a:lstStyle>
          <a:p>
            <a:fld id="{6515B2AC-B7CC-4D1E-ADEB-D57D54B28AD3}" type="slidenum">
              <a:rPr lang="en-GB" smtClean="0"/>
              <a:pPr/>
              <a:t>‹#›</a:t>
            </a:fld>
            <a:endParaRPr lang="en-GB" dirty="0"/>
          </a:p>
        </p:txBody>
      </p:sp>
      <p:sp>
        <p:nvSpPr>
          <p:cNvPr id="3" name="Slide Number Placeholder 5">
            <a:extLst>
              <a:ext uri="{FF2B5EF4-FFF2-40B4-BE49-F238E27FC236}">
                <a16:creationId xmlns:a16="http://schemas.microsoft.com/office/drawing/2014/main" id="{CAA7AC54-90B2-B36D-1937-E3080BC15CC7}"/>
              </a:ext>
            </a:extLst>
          </p:cNvPr>
          <p:cNvSpPr txBox="1">
            <a:spLocks/>
          </p:cNvSpPr>
          <p:nvPr userDrawn="1"/>
        </p:nvSpPr>
        <p:spPr>
          <a:xfrm>
            <a:off x="723900" y="6488059"/>
            <a:ext cx="6787945" cy="342900"/>
          </a:xfrm>
          <a:prstGeom prst="rect">
            <a:avLst/>
          </a:prstGeom>
        </p:spPr>
        <p:txBody>
          <a:bodyPr lIns="0" tIns="0" rIns="0" bIns="0" anchor="t" anchorCtr="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bg1">
                    <a:lumMod val="50000"/>
                  </a:schemeClr>
                </a:solidFill>
              </a:rPr>
              <a:t>Citywide Inclusive Sanitation as a Public Service</a:t>
            </a:r>
            <a:endParaRPr lang="en-GB" dirty="0">
              <a:solidFill>
                <a:schemeClr val="bg1">
                  <a:lumMod val="50000"/>
                </a:schemeClr>
              </a:solidFill>
            </a:endParaRPr>
          </a:p>
        </p:txBody>
      </p:sp>
    </p:spTree>
    <p:extLst>
      <p:ext uri="{BB962C8B-B14F-4D97-AF65-F5344CB8AC3E}">
        <p14:creationId xmlns:p14="http://schemas.microsoft.com/office/powerpoint/2010/main" val="3902487219"/>
      </p:ext>
    </p:extLst>
  </p:cSld>
  <p:clrMapOvr>
    <a:masterClrMapping/>
  </p:clrMapOvr>
  <p:extLst>
    <p:ext uri="{DCECCB84-F9BA-43D5-87BE-67443E8EF086}">
      <p15:sldGuideLst xmlns:p15="http://schemas.microsoft.com/office/powerpoint/2012/main">
        <p15:guide id="1" orient="horz" pos="456" userDrawn="1">
          <p15:clr>
            <a:srgbClr val="FBAE40"/>
          </p15:clr>
        </p15:guide>
        <p15:guide id="2" pos="3840" userDrawn="1">
          <p15:clr>
            <a:srgbClr val="FBAE40"/>
          </p15:clr>
        </p15:guide>
        <p15:guide id="3" pos="216" userDrawn="1">
          <p15:clr>
            <a:srgbClr val="FBAE40"/>
          </p15:clr>
        </p15:guide>
        <p15:guide id="4" pos="456" userDrawn="1">
          <p15:clr>
            <a:srgbClr val="FBAE40"/>
          </p15:clr>
        </p15:guide>
        <p15:guide id="5" pos="672" userDrawn="1">
          <p15:clr>
            <a:srgbClr val="FBAE40"/>
          </p15:clr>
        </p15:guide>
        <p15:guide id="6" pos="7440" userDrawn="1">
          <p15:clr>
            <a:srgbClr val="FBAE40"/>
          </p15:clr>
        </p15:guide>
        <p15:guide id="7" orient="horz" pos="672" userDrawn="1">
          <p15:clr>
            <a:srgbClr val="FBAE40"/>
          </p15:clr>
        </p15:guide>
        <p15:guide id="8" orient="horz" pos="240" userDrawn="1">
          <p15:clr>
            <a:srgbClr val="FBAE40"/>
          </p15:clr>
        </p15:guide>
        <p15:guide id="9" orient="horz" pos="2260" userDrawn="1">
          <p15:clr>
            <a:srgbClr val="FBAE40"/>
          </p15:clr>
        </p15:guide>
        <p15:guide id="10" pos="7224" userDrawn="1">
          <p15:clr>
            <a:srgbClr val="FBAE40"/>
          </p15:clr>
        </p15:guide>
        <p15:guide id="11" orient="horz" pos="4080" userDrawn="1">
          <p15:clr>
            <a:srgbClr val="FBAE40"/>
          </p15:clr>
        </p15:guide>
        <p15:guide id="12" orient="horz" pos="38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307808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GB"/>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53313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a:prstGeom prst="rect">
            <a:avLst/>
          </a:prstGeo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a:prstGeom prst="rect">
            <a:avLst/>
          </a:prstGeo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GB"/>
          </a:p>
        </p:txBody>
      </p:sp>
      <p:sp>
        <p:nvSpPr>
          <p:cNvPr id="9" name="Slide Number Placeholder 8"/>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421867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GB"/>
          </a:p>
        </p:txBody>
      </p:sp>
      <p:sp>
        <p:nvSpPr>
          <p:cNvPr id="5" name="Slide Number Placeholder 4"/>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49652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GB"/>
          </a:p>
        </p:txBody>
      </p:sp>
      <p:sp>
        <p:nvSpPr>
          <p:cNvPr id="4" name="Slide Number Placeholder 3"/>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332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a:prstGeom prst="rect">
            <a:avLst/>
          </a:prstGeo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GB"/>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lvl1pPr>
              <a:defRPr>
                <a:solidFill>
                  <a:srgbClr val="FFFFFF">
                    <a:alpha val="20000"/>
                  </a:srgbClr>
                </a:solidFill>
              </a:defRPr>
            </a:lvl1pPr>
          </a:lstStyle>
          <a:p>
            <a:fld id="{6515B2AC-B7CC-4D1E-ADEB-D57D54B28AD3}" type="slidenum">
              <a:rPr lang="en-GB" smtClean="0"/>
              <a:t>‹#›</a:t>
            </a:fld>
            <a:endParaRPr lang="en-GB"/>
          </a:p>
        </p:txBody>
      </p:sp>
    </p:spTree>
    <p:extLst>
      <p:ext uri="{BB962C8B-B14F-4D97-AF65-F5344CB8AC3E}">
        <p14:creationId xmlns:p14="http://schemas.microsoft.com/office/powerpoint/2010/main" val="105111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a:prstGeom prst="rect">
            <a:avLst/>
          </a:prstGeo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prstGeom prst="rect">
            <a:avLst/>
          </a:prstGeo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a:prstGeom prst="rect">
            <a:avLst/>
          </a:prstGeo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E38F2189-29AB-4B93-AAFF-306508F7D465}" type="datetimeFigureOut">
              <a:rPr lang="en-GB" smtClean="0"/>
              <a:t>18/10/2023</a:t>
            </a:fld>
            <a:endParaRPr lang="en-GB"/>
          </a:p>
        </p:txBody>
      </p:sp>
      <p:sp>
        <p:nvSpPr>
          <p:cNvPr id="13" name="Footer Placeholder 12"/>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a:xfrm>
            <a:off x="8763926" y="5876412"/>
            <a:ext cx="2926080" cy="1397039"/>
          </a:xfrm>
          <a:prstGeom prst="rect">
            <a:avLst/>
          </a:prstGeom>
        </p:spPr>
        <p:txBody>
          <a:bodyPr/>
          <a:lstStyle>
            <a:lvl1pPr>
              <a:defRPr>
                <a:solidFill>
                  <a:srgbClr val="FFFFFF">
                    <a:alpha val="25000"/>
                  </a:srgbClr>
                </a:solidFill>
              </a:defRPr>
            </a:lvl1pPr>
          </a:lstStyle>
          <a:p>
            <a:fld id="{6515B2AC-B7CC-4D1E-ADEB-D57D54B28AD3}" type="slidenum">
              <a:rPr lang="en-GB" smtClean="0"/>
              <a:t>‹#›</a:t>
            </a:fld>
            <a:endParaRPr lang="en-GB"/>
          </a:p>
        </p:txBody>
      </p:sp>
    </p:spTree>
    <p:extLst>
      <p:ext uri="{BB962C8B-B14F-4D97-AF65-F5344CB8AC3E}">
        <p14:creationId xmlns:p14="http://schemas.microsoft.com/office/powerpoint/2010/main" val="2496785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43929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8A2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4E470-F901-2ED1-3969-314849996083}"/>
              </a:ext>
            </a:extLst>
          </p:cNvPr>
          <p:cNvSpPr>
            <a:spLocks noGrp="1"/>
          </p:cNvSpPr>
          <p:nvPr>
            <p:ph type="ctrTitle" idx="4294967295"/>
          </p:nvPr>
        </p:nvSpPr>
        <p:spPr>
          <a:xfrm>
            <a:off x="5087738" y="1140856"/>
            <a:ext cx="6298065" cy="3352800"/>
          </a:xfrm>
          <a:prstGeom prst="rect">
            <a:avLst/>
          </a:prstGeom>
        </p:spPr>
        <p:txBody>
          <a:bodyPr lIns="0" tIns="0" rIns="0" bIns="0" anchor="b" anchorCtr="0">
            <a:normAutofit/>
          </a:bodyPr>
          <a:lstStyle/>
          <a:p>
            <a:r>
              <a:rPr lang="en-GB" sz="7200" dirty="0">
                <a:solidFill>
                  <a:schemeClr val="tx1"/>
                </a:solidFill>
              </a:rPr>
              <a:t>CWIS Orientation 201</a:t>
            </a:r>
          </a:p>
        </p:txBody>
      </p:sp>
      <p:pic>
        <p:nvPicPr>
          <p:cNvPr id="7" name="Picture 6" descr="A picture containing magenta, colorfulness, purple, screenshot&#10;&#10;Description automatically generated">
            <a:extLst>
              <a:ext uri="{FF2B5EF4-FFF2-40B4-BE49-F238E27FC236}">
                <a16:creationId xmlns:a16="http://schemas.microsoft.com/office/drawing/2014/main" id="{70393FEC-B2EC-7A89-D7D3-42905E61CAA1}"/>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10288" y="10"/>
            <a:ext cx="4628007" cy="6864408"/>
          </a:xfrm>
          <a:prstGeom prst="rect">
            <a:avLst/>
          </a:prstGeom>
        </p:spPr>
      </p:pic>
      <p:pic>
        <p:nvPicPr>
          <p:cNvPr id="9" name="Graphic 8">
            <a:extLst>
              <a:ext uri="{FF2B5EF4-FFF2-40B4-BE49-F238E27FC236}">
                <a16:creationId xmlns:a16="http://schemas.microsoft.com/office/drawing/2014/main" id="{6A8EE286-A10C-488E-D273-2516B7E6AE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196" y="614422"/>
            <a:ext cx="1502749" cy="739815"/>
          </a:xfrm>
          <a:prstGeom prst="rect">
            <a:avLst/>
          </a:prstGeom>
        </p:spPr>
      </p:pic>
    </p:spTree>
    <p:extLst>
      <p:ext uri="{BB962C8B-B14F-4D97-AF65-F5344CB8AC3E}">
        <p14:creationId xmlns:p14="http://schemas.microsoft.com/office/powerpoint/2010/main" val="20422019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F2EE21-790C-5862-5707-151EF835B2DF}"/>
              </a:ext>
            </a:extLst>
          </p:cNvPr>
          <p:cNvSpPr txBox="1"/>
          <p:nvPr/>
        </p:nvSpPr>
        <p:spPr>
          <a:xfrm>
            <a:off x="823220" y="952587"/>
            <a:ext cx="1946367" cy="400110"/>
          </a:xfrm>
          <a:prstGeom prst="rect">
            <a:avLst/>
          </a:prstGeom>
          <a:noFill/>
        </p:spPr>
        <p:txBody>
          <a:bodyPr wrap="none" rtlCol="0">
            <a:spAutoFit/>
          </a:bodyPr>
          <a:lstStyle/>
          <a:p>
            <a:r>
              <a:rPr lang="en-US" sz="2000" b="1" dirty="0"/>
              <a:t>Does this mean…</a:t>
            </a:r>
          </a:p>
        </p:txBody>
      </p:sp>
      <p:sp>
        <p:nvSpPr>
          <p:cNvPr id="3" name="TextBox 2">
            <a:extLst>
              <a:ext uri="{FF2B5EF4-FFF2-40B4-BE49-F238E27FC236}">
                <a16:creationId xmlns:a16="http://schemas.microsoft.com/office/drawing/2014/main" id="{632357CC-C036-7806-15AE-6E443C396573}"/>
              </a:ext>
            </a:extLst>
          </p:cNvPr>
          <p:cNvSpPr txBox="1"/>
          <p:nvPr/>
        </p:nvSpPr>
        <p:spPr>
          <a:xfrm>
            <a:off x="3386138" y="1450813"/>
            <a:ext cx="8369599" cy="400110"/>
          </a:xfrm>
          <a:prstGeom prst="rect">
            <a:avLst/>
          </a:prstGeom>
          <a:noFill/>
        </p:spPr>
        <p:txBody>
          <a:bodyPr wrap="square" rtlCol="0">
            <a:spAutoFit/>
          </a:bodyPr>
          <a:lstStyle/>
          <a:p>
            <a:r>
              <a:rPr lang="en-US" sz="2000" dirty="0"/>
              <a:t>…relying on subsidies as a long-term mechanism for improving service delivery?</a:t>
            </a:r>
          </a:p>
        </p:txBody>
      </p:sp>
      <p:sp>
        <p:nvSpPr>
          <p:cNvPr id="4" name="TextBox 3">
            <a:extLst>
              <a:ext uri="{FF2B5EF4-FFF2-40B4-BE49-F238E27FC236}">
                <a16:creationId xmlns:a16="http://schemas.microsoft.com/office/drawing/2014/main" id="{6E43BADC-65AF-924A-1271-1FACDADE7C94}"/>
              </a:ext>
            </a:extLst>
          </p:cNvPr>
          <p:cNvSpPr txBox="1"/>
          <p:nvPr/>
        </p:nvSpPr>
        <p:spPr>
          <a:xfrm>
            <a:off x="2071736" y="2749259"/>
            <a:ext cx="6032164" cy="400110"/>
          </a:xfrm>
          <a:prstGeom prst="rect">
            <a:avLst/>
          </a:prstGeom>
          <a:noFill/>
        </p:spPr>
        <p:txBody>
          <a:bodyPr wrap="none" rtlCol="0">
            <a:spAutoFit/>
          </a:bodyPr>
          <a:lstStyle/>
          <a:p>
            <a:r>
              <a:rPr lang="en-US" sz="2000" dirty="0"/>
              <a:t>…just focusing on delivering/overseeing ‘CWIS’ projects?</a:t>
            </a:r>
          </a:p>
        </p:txBody>
      </p:sp>
      <p:sp>
        <p:nvSpPr>
          <p:cNvPr id="6" name="TextBox 5">
            <a:extLst>
              <a:ext uri="{FF2B5EF4-FFF2-40B4-BE49-F238E27FC236}">
                <a16:creationId xmlns:a16="http://schemas.microsoft.com/office/drawing/2014/main" id="{BB56C826-5497-FE59-7B06-E78B5482BAFC}"/>
              </a:ext>
            </a:extLst>
          </p:cNvPr>
          <p:cNvSpPr txBox="1"/>
          <p:nvPr/>
        </p:nvSpPr>
        <p:spPr>
          <a:xfrm>
            <a:off x="5769917" y="4018098"/>
            <a:ext cx="4871911" cy="400110"/>
          </a:xfrm>
          <a:prstGeom prst="rect">
            <a:avLst/>
          </a:prstGeom>
          <a:noFill/>
        </p:spPr>
        <p:txBody>
          <a:bodyPr wrap="none" rtlCol="0">
            <a:spAutoFit/>
          </a:bodyPr>
          <a:lstStyle/>
          <a:p>
            <a:r>
              <a:rPr lang="en-US" sz="2000" dirty="0"/>
              <a:t>…handing responsibility to the private sector?</a:t>
            </a:r>
          </a:p>
        </p:txBody>
      </p:sp>
      <p:sp>
        <p:nvSpPr>
          <p:cNvPr id="7" name="TextBox 6">
            <a:extLst>
              <a:ext uri="{FF2B5EF4-FFF2-40B4-BE49-F238E27FC236}">
                <a16:creationId xmlns:a16="http://schemas.microsoft.com/office/drawing/2014/main" id="{B658EFB2-DABB-266E-CF65-6B8CAC6905F7}"/>
              </a:ext>
            </a:extLst>
          </p:cNvPr>
          <p:cNvSpPr txBox="1"/>
          <p:nvPr/>
        </p:nvSpPr>
        <p:spPr>
          <a:xfrm>
            <a:off x="841067" y="5286937"/>
            <a:ext cx="7494296" cy="400110"/>
          </a:xfrm>
          <a:prstGeom prst="rect">
            <a:avLst/>
          </a:prstGeom>
          <a:noFill/>
        </p:spPr>
        <p:txBody>
          <a:bodyPr wrap="none" rtlCol="0">
            <a:spAutoFit/>
          </a:bodyPr>
          <a:lstStyle/>
          <a:p>
            <a:r>
              <a:rPr lang="en-US" sz="2000" dirty="0"/>
              <a:t>…ripping up Master Plans, policies and tariff regimes and starting again?</a:t>
            </a:r>
          </a:p>
        </p:txBody>
      </p:sp>
    </p:spTree>
    <p:extLst>
      <p:ext uri="{BB962C8B-B14F-4D97-AF65-F5344CB8AC3E}">
        <p14:creationId xmlns:p14="http://schemas.microsoft.com/office/powerpoint/2010/main" val="153801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E28E-2D74-1CA0-F86A-C0AA6AD25A00}"/>
              </a:ext>
            </a:extLst>
          </p:cNvPr>
          <p:cNvSpPr txBox="1">
            <a:spLocks/>
          </p:cNvSpPr>
          <p:nvPr/>
        </p:nvSpPr>
        <p:spPr>
          <a:xfrm>
            <a:off x="1801858" y="3105150"/>
            <a:ext cx="8588284" cy="647700"/>
          </a:xfrm>
          <a:prstGeom prst="rect">
            <a:avLst/>
          </a:prstGeom>
        </p:spPr>
        <p:txBody>
          <a:bodyPr lIns="0" tIns="0" rIns="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sz="4000" b="1" dirty="0">
                <a:solidFill>
                  <a:schemeClr val="tx2"/>
                </a:solidFill>
                <a:latin typeface="Calibri" panose="020F0502020204030204" pitchFamily="34" charset="0"/>
              </a:rPr>
              <a:t>What is </a:t>
            </a:r>
            <a:r>
              <a:rPr lang="en-GB" sz="4000" b="1" u="sng" dirty="0">
                <a:solidFill>
                  <a:schemeClr val="tx2"/>
                </a:solidFill>
                <a:latin typeface="Calibri" panose="020F0502020204030204" pitchFamily="34" charset="0"/>
              </a:rPr>
              <a:t>not</a:t>
            </a:r>
            <a:r>
              <a:rPr lang="en-GB" sz="4000" b="1" dirty="0">
                <a:solidFill>
                  <a:schemeClr val="tx2"/>
                </a:solidFill>
                <a:latin typeface="Calibri" panose="020F0502020204030204" pitchFamily="34" charset="0"/>
              </a:rPr>
              <a:t> City-Wide Inclusive Sanitation?</a:t>
            </a:r>
          </a:p>
        </p:txBody>
      </p:sp>
    </p:spTree>
    <p:extLst>
      <p:ext uri="{BB962C8B-B14F-4D97-AF65-F5344CB8AC3E}">
        <p14:creationId xmlns:p14="http://schemas.microsoft.com/office/powerpoint/2010/main" val="16707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6;p4">
            <a:extLst>
              <a:ext uri="{FF2B5EF4-FFF2-40B4-BE49-F238E27FC236}">
                <a16:creationId xmlns:a16="http://schemas.microsoft.com/office/drawing/2014/main" id="{EE411DA0-7B3C-4309-2CF0-87ED51A8DB8C}"/>
              </a:ext>
            </a:extLst>
          </p:cNvPr>
          <p:cNvSpPr txBox="1">
            <a:spLocks/>
          </p:cNvSpPr>
          <p:nvPr/>
        </p:nvSpPr>
        <p:spPr>
          <a:xfrm>
            <a:off x="723900" y="1616856"/>
            <a:ext cx="2872739" cy="2898229"/>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err="1">
                <a:solidFill>
                  <a:schemeClr val="bg2">
                    <a:lumMod val="60000"/>
                    <a:lumOff val="40000"/>
                  </a:schemeClr>
                </a:solidFill>
                <a:latin typeface="Lato"/>
                <a:ea typeface="Lato"/>
                <a:cs typeface="Lato"/>
                <a:sym typeface="Lato"/>
              </a:rPr>
              <a:t>Faecal</a:t>
            </a:r>
            <a:r>
              <a:rPr lang="en-US" b="1" dirty="0">
                <a:solidFill>
                  <a:schemeClr val="bg2">
                    <a:lumMod val="60000"/>
                    <a:lumOff val="40000"/>
                  </a:schemeClr>
                </a:solidFill>
                <a:latin typeface="Lato"/>
                <a:ea typeface="Lato"/>
                <a:cs typeface="Lato"/>
                <a:sym typeface="Lato"/>
              </a:rPr>
              <a:t> Sludge Management </a:t>
            </a:r>
            <a:br>
              <a:rPr lang="en-US" b="1" dirty="0">
                <a:solidFill>
                  <a:schemeClr val="bg2">
                    <a:lumMod val="60000"/>
                    <a:lumOff val="40000"/>
                  </a:schemeClr>
                </a:solidFill>
                <a:latin typeface="Lato"/>
                <a:ea typeface="Lato"/>
                <a:cs typeface="Lato"/>
                <a:sym typeface="Lato"/>
              </a:rPr>
            </a:br>
            <a:r>
              <a:rPr lang="en-US" b="1" dirty="0">
                <a:solidFill>
                  <a:schemeClr val="bg2">
                    <a:lumMod val="60000"/>
                    <a:lumOff val="40000"/>
                  </a:schemeClr>
                </a:solidFill>
                <a:latin typeface="Lato"/>
                <a:ea typeface="Lato"/>
                <a:cs typeface="Lato"/>
                <a:sym typeface="Lato"/>
              </a:rPr>
              <a:t>(FSM) </a:t>
            </a:r>
          </a:p>
          <a:p>
            <a:pPr marL="360000" lvl="1" indent="-360000">
              <a:lnSpc>
                <a:spcPts val="2600"/>
              </a:lnSpc>
              <a:spcBef>
                <a:spcPts val="0"/>
              </a:spcBef>
              <a:buClr>
                <a:schemeClr val="tx2"/>
              </a:buClr>
              <a:buSzPts val="1800"/>
              <a:buFont typeface="Arial" pitchFamily="34" charset="0"/>
              <a:buChar char="•"/>
            </a:pPr>
            <a:r>
              <a:rPr lang="en-US" sz="1800" dirty="0">
                <a:solidFill>
                  <a:srgbClr val="000000"/>
                </a:solidFill>
                <a:latin typeface="Lato"/>
                <a:ea typeface="Lato"/>
                <a:cs typeface="Lato"/>
                <a:sym typeface="Lato"/>
              </a:rPr>
              <a:t>CWIS is a wider approach to urban sanitation planning and services delivery </a:t>
            </a:r>
            <a:r>
              <a:rPr lang="en-US" sz="1800" b="1" dirty="0">
                <a:solidFill>
                  <a:srgbClr val="000000"/>
                </a:solidFill>
                <a:latin typeface="Lato"/>
                <a:ea typeface="Lato"/>
                <a:cs typeface="Lato"/>
                <a:sym typeface="Lato"/>
              </a:rPr>
              <a:t>beyond</a:t>
            </a:r>
            <a:r>
              <a:rPr lang="en-US" sz="1800" dirty="0">
                <a:solidFill>
                  <a:srgbClr val="000000"/>
                </a:solidFill>
                <a:latin typeface="Lato"/>
                <a:ea typeface="Lato"/>
                <a:cs typeface="Lato"/>
                <a:sym typeface="Lato"/>
              </a:rPr>
              <a:t> just FSM</a:t>
            </a:r>
            <a:endParaRPr lang="en-US" dirty="0"/>
          </a:p>
        </p:txBody>
      </p:sp>
      <p:sp>
        <p:nvSpPr>
          <p:cNvPr id="8" name="Google Shape;126;p4">
            <a:extLst>
              <a:ext uri="{FF2B5EF4-FFF2-40B4-BE49-F238E27FC236}">
                <a16:creationId xmlns:a16="http://schemas.microsoft.com/office/drawing/2014/main" id="{07C80F44-786E-C014-0046-917C27834886}"/>
              </a:ext>
            </a:extLst>
          </p:cNvPr>
          <p:cNvSpPr txBox="1">
            <a:spLocks/>
          </p:cNvSpPr>
          <p:nvPr/>
        </p:nvSpPr>
        <p:spPr>
          <a:xfrm>
            <a:off x="4254129" y="1616856"/>
            <a:ext cx="3213471" cy="2898229"/>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a:solidFill>
                  <a:schemeClr val="bg2">
                    <a:lumMod val="60000"/>
                    <a:lumOff val="40000"/>
                  </a:schemeClr>
                </a:solidFill>
                <a:latin typeface="Lato"/>
                <a:ea typeface="Lato"/>
                <a:cs typeface="Lato"/>
                <a:sym typeface="Lato"/>
              </a:rPr>
              <a:t>Predicated on a </a:t>
            </a:r>
            <a:br>
              <a:rPr lang="en-US" b="1" dirty="0">
                <a:solidFill>
                  <a:schemeClr val="bg2">
                    <a:lumMod val="60000"/>
                    <a:lumOff val="40000"/>
                  </a:schemeClr>
                </a:solidFill>
                <a:latin typeface="Lato"/>
                <a:ea typeface="Lato"/>
                <a:cs typeface="Lato"/>
                <a:sym typeface="Lato"/>
              </a:rPr>
            </a:br>
            <a:r>
              <a:rPr lang="en-US" b="1" dirty="0">
                <a:solidFill>
                  <a:schemeClr val="bg2">
                    <a:lumMod val="60000"/>
                    <a:lumOff val="40000"/>
                  </a:schemeClr>
                </a:solidFill>
                <a:latin typeface="Lato"/>
                <a:ea typeface="Lato"/>
                <a:cs typeface="Lato"/>
                <a:sym typeface="Lato"/>
              </a:rPr>
              <a:t>single technology/</a:t>
            </a:r>
            <a:br>
              <a:rPr lang="en-US" b="1" dirty="0">
                <a:solidFill>
                  <a:schemeClr val="bg2">
                    <a:lumMod val="60000"/>
                    <a:lumOff val="40000"/>
                  </a:schemeClr>
                </a:solidFill>
                <a:latin typeface="Lato"/>
                <a:ea typeface="Lato"/>
                <a:cs typeface="Lato"/>
                <a:sym typeface="Lato"/>
              </a:rPr>
            </a:br>
            <a:r>
              <a:rPr lang="en-US" b="1" dirty="0">
                <a:solidFill>
                  <a:schemeClr val="bg2">
                    <a:lumMod val="60000"/>
                    <a:lumOff val="40000"/>
                  </a:schemeClr>
                </a:solidFill>
                <a:latin typeface="Lato"/>
                <a:ea typeface="Lato"/>
                <a:cs typeface="Lato"/>
                <a:sym typeface="Lato"/>
              </a:rPr>
              <a:t>model </a:t>
            </a:r>
          </a:p>
          <a:p>
            <a:pPr marL="360000" lvl="1" indent="-360000">
              <a:lnSpc>
                <a:spcPts val="2600"/>
              </a:lnSpc>
              <a:spcBef>
                <a:spcPts val="0"/>
              </a:spcBef>
              <a:buClr>
                <a:schemeClr val="tx2"/>
              </a:buClr>
              <a:buSzPts val="1800"/>
              <a:buFont typeface="Arial" pitchFamily="34" charset="0"/>
              <a:buChar char="•"/>
            </a:pPr>
            <a:r>
              <a:rPr lang="en-US" sz="1800" dirty="0">
                <a:solidFill>
                  <a:srgbClr val="000000"/>
                </a:solidFill>
                <a:latin typeface="Lato"/>
                <a:ea typeface="Lato"/>
                <a:cs typeface="Lato"/>
                <a:sym typeface="Lato"/>
              </a:rPr>
              <a:t>CWIS uses a </a:t>
            </a:r>
            <a:r>
              <a:rPr lang="en-US" sz="1800" b="1" dirty="0">
                <a:solidFill>
                  <a:srgbClr val="000000"/>
                </a:solidFill>
                <a:latin typeface="Lato"/>
                <a:ea typeface="Lato"/>
                <a:cs typeface="Lato"/>
                <a:sym typeface="Lato"/>
              </a:rPr>
              <a:t>range of appropriate technologies and models</a:t>
            </a:r>
            <a:r>
              <a:rPr lang="en-US" sz="1800" dirty="0">
                <a:solidFill>
                  <a:srgbClr val="000000"/>
                </a:solidFill>
                <a:latin typeface="Lato"/>
                <a:ea typeface="Lato"/>
                <a:cs typeface="Lato"/>
                <a:sym typeface="Lato"/>
              </a:rPr>
              <a:t> to deliver services for everyone</a:t>
            </a:r>
          </a:p>
          <a:p>
            <a:pPr marL="0" lvl="1" indent="0">
              <a:lnSpc>
                <a:spcPts val="2600"/>
              </a:lnSpc>
              <a:spcBef>
                <a:spcPts val="0"/>
              </a:spcBef>
              <a:buClr>
                <a:srgbClr val="000000"/>
              </a:buClr>
              <a:buSzPts val="1800"/>
              <a:buNone/>
            </a:pPr>
            <a:endParaRPr lang="en-US" dirty="0"/>
          </a:p>
        </p:txBody>
      </p:sp>
      <p:sp>
        <p:nvSpPr>
          <p:cNvPr id="12" name="Google Shape;126;p4">
            <a:extLst>
              <a:ext uri="{FF2B5EF4-FFF2-40B4-BE49-F238E27FC236}">
                <a16:creationId xmlns:a16="http://schemas.microsoft.com/office/drawing/2014/main" id="{FFD0955C-2B0A-7BFB-ABF1-80FF47BAEF25}"/>
              </a:ext>
            </a:extLst>
          </p:cNvPr>
          <p:cNvSpPr txBox="1">
            <a:spLocks/>
          </p:cNvSpPr>
          <p:nvPr/>
        </p:nvSpPr>
        <p:spPr>
          <a:xfrm>
            <a:off x="7937872" y="1616856"/>
            <a:ext cx="3451488" cy="3565079"/>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a:solidFill>
                  <a:schemeClr val="bg2">
                    <a:lumMod val="60000"/>
                    <a:lumOff val="40000"/>
                  </a:schemeClr>
                </a:solidFill>
                <a:latin typeface="Lato"/>
                <a:ea typeface="Lato"/>
                <a:cs typeface="Lato"/>
                <a:sym typeface="Lato"/>
              </a:rPr>
              <a:t>Service delivery in low income/peri-urban/</a:t>
            </a:r>
            <a:br>
              <a:rPr lang="en-US" b="1" dirty="0">
                <a:solidFill>
                  <a:schemeClr val="bg2">
                    <a:lumMod val="60000"/>
                    <a:lumOff val="40000"/>
                  </a:schemeClr>
                </a:solidFill>
                <a:latin typeface="Lato"/>
                <a:ea typeface="Lato"/>
                <a:cs typeface="Lato"/>
                <a:sym typeface="Lato"/>
              </a:rPr>
            </a:br>
            <a:r>
              <a:rPr lang="en-US" b="1" dirty="0">
                <a:solidFill>
                  <a:schemeClr val="bg2">
                    <a:lumMod val="60000"/>
                    <a:lumOff val="40000"/>
                  </a:schemeClr>
                </a:solidFill>
                <a:latin typeface="Lato"/>
                <a:ea typeface="Lato"/>
                <a:cs typeface="Lato"/>
                <a:sym typeface="Lato"/>
              </a:rPr>
              <a:t>informal urban areas </a:t>
            </a:r>
          </a:p>
          <a:p>
            <a:pPr marL="360000" lvl="1" indent="-360000">
              <a:lnSpc>
                <a:spcPts val="2600"/>
              </a:lnSpc>
              <a:spcBef>
                <a:spcPts val="0"/>
              </a:spcBef>
              <a:buClr>
                <a:schemeClr val="tx2"/>
              </a:buClr>
              <a:buSzPts val="1800"/>
              <a:buFont typeface="Arial" pitchFamily="34" charset="0"/>
              <a:buChar char="•"/>
            </a:pPr>
            <a:r>
              <a:rPr lang="en-US" sz="1800" dirty="0">
                <a:solidFill>
                  <a:srgbClr val="000000"/>
                </a:solidFill>
                <a:latin typeface="Lato"/>
                <a:ea typeface="Lato"/>
                <a:cs typeface="Lato"/>
                <a:sym typeface="Lato"/>
              </a:rPr>
              <a:t>CWIS ensures everyone in a city has safely managed sanitation, including – but not exclusively – those living in these areas</a:t>
            </a:r>
          </a:p>
          <a:p>
            <a:pPr marL="0" lvl="1" indent="0">
              <a:lnSpc>
                <a:spcPts val="2600"/>
              </a:lnSpc>
              <a:spcBef>
                <a:spcPts val="0"/>
              </a:spcBef>
              <a:buClr>
                <a:srgbClr val="000000"/>
              </a:buClr>
              <a:buSzPts val="1800"/>
              <a:buNone/>
            </a:pPr>
            <a:endParaRPr lang="en-US" sz="1800" dirty="0">
              <a:solidFill>
                <a:srgbClr val="000000"/>
              </a:solidFill>
              <a:latin typeface="Lato"/>
              <a:ea typeface="Lato"/>
              <a:cs typeface="Lato"/>
              <a:sym typeface="Lato"/>
            </a:endParaRPr>
          </a:p>
          <a:p>
            <a:pPr marL="0" lvl="1" indent="0">
              <a:lnSpc>
                <a:spcPts val="2600"/>
              </a:lnSpc>
              <a:spcBef>
                <a:spcPts val="0"/>
              </a:spcBef>
              <a:buClr>
                <a:srgbClr val="000000"/>
              </a:buClr>
              <a:buSzPts val="1800"/>
              <a:buNone/>
            </a:pPr>
            <a:endParaRPr lang="en-US" dirty="0"/>
          </a:p>
        </p:txBody>
      </p:sp>
    </p:spTree>
    <p:extLst>
      <p:ext uri="{BB962C8B-B14F-4D97-AF65-F5344CB8AC3E}">
        <p14:creationId xmlns:p14="http://schemas.microsoft.com/office/powerpoint/2010/main" val="682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4">
                                            <p:txEl>
                                              <p:pRg st="0" end="0"/>
                                            </p:txEl>
                                          </p:spTgt>
                                        </p:tgtEl>
                                      </p:cBhvr>
                                    </p:animEffect>
                                    <p:set>
                                      <p:cBhvr>
                                        <p:cTn id="33" dur="1" fill="hold">
                                          <p:stCondLst>
                                            <p:cond delay="499"/>
                                          </p:stCondLst>
                                        </p:cTn>
                                        <p:tgtEl>
                                          <p:spTgt spid="4">
                                            <p:txEl>
                                              <p:pRg st="0" end="0"/>
                                            </p:txEl>
                                          </p:spTgt>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4">
                                            <p:txEl>
                                              <p:pRg st="1" end="1"/>
                                            </p:txEl>
                                          </p:spTgt>
                                        </p:tgtEl>
                                      </p:cBhvr>
                                    </p:animEffect>
                                    <p:set>
                                      <p:cBhvr>
                                        <p:cTn id="36" dur="1" fill="hold">
                                          <p:stCondLst>
                                            <p:cond delay="499"/>
                                          </p:stCondLst>
                                        </p:cTn>
                                        <p:tgtEl>
                                          <p:spTgt spid="4">
                                            <p:txEl>
                                              <p:pRg st="1" end="1"/>
                                            </p:txEl>
                                          </p:spTgt>
                                        </p:tgtEl>
                                        <p:attrNameLst>
                                          <p:attrName>style.visibility</p:attrName>
                                        </p:attrNameLst>
                                      </p:cBhvr>
                                      <p:to>
                                        <p:strVal val="hidden"/>
                                      </p:to>
                                    </p:set>
                                  </p:childTnLst>
                                </p:cTn>
                              </p:par>
                              <p:par>
                                <p:cTn id="37" presetID="9" presetClass="exit" presetSubtype="0" fill="hold" grpId="0" nodeType="withEffect">
                                  <p:stCondLst>
                                    <p:cond delay="0"/>
                                  </p:stCondLst>
                                  <p:childTnLst>
                                    <p:animEffect transition="out" filter="dissolve">
                                      <p:cBhvr>
                                        <p:cTn id="38" dur="500"/>
                                        <p:tgtEl>
                                          <p:spTgt spid="8">
                                            <p:txEl>
                                              <p:pRg st="0" end="0"/>
                                            </p:txEl>
                                          </p:spTgt>
                                        </p:tgtEl>
                                      </p:cBhvr>
                                    </p:animEffect>
                                    <p:set>
                                      <p:cBhvr>
                                        <p:cTn id="39" dur="1" fill="hold">
                                          <p:stCondLst>
                                            <p:cond delay="499"/>
                                          </p:stCondLst>
                                        </p:cTn>
                                        <p:tgtEl>
                                          <p:spTgt spid="8">
                                            <p:txEl>
                                              <p:pRg st="0" end="0"/>
                                            </p:txEl>
                                          </p:spTgt>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500"/>
                                        <p:tgtEl>
                                          <p:spTgt spid="8">
                                            <p:txEl>
                                              <p:pRg st="1" end="1"/>
                                            </p:txEl>
                                          </p:spTgt>
                                        </p:tgtEl>
                                      </p:cBhvr>
                                    </p:animEffect>
                                    <p:set>
                                      <p:cBhvr>
                                        <p:cTn id="42" dur="1" fill="hold">
                                          <p:stCondLst>
                                            <p:cond delay="499"/>
                                          </p:stCondLst>
                                        </p:cTn>
                                        <p:tgtEl>
                                          <p:spTgt spid="8">
                                            <p:txEl>
                                              <p:pRg st="1" end="1"/>
                                            </p:txEl>
                                          </p:spTgt>
                                        </p:tgtEl>
                                        <p:attrNameLst>
                                          <p:attrName>style.visibility</p:attrName>
                                        </p:attrNameLst>
                                      </p:cBhvr>
                                      <p:to>
                                        <p:strVal val="hidden"/>
                                      </p:to>
                                    </p:set>
                                  </p:childTnLst>
                                </p:cTn>
                              </p:par>
                              <p:par>
                                <p:cTn id="43" presetID="9" presetClass="exit" presetSubtype="0" fill="hold" grpId="0" nodeType="withEffect">
                                  <p:stCondLst>
                                    <p:cond delay="0"/>
                                  </p:stCondLst>
                                  <p:childTnLst>
                                    <p:animEffect transition="out" filter="dissolve">
                                      <p:cBhvr>
                                        <p:cTn id="44" dur="500"/>
                                        <p:tgtEl>
                                          <p:spTgt spid="12">
                                            <p:txEl>
                                              <p:pRg st="0" end="0"/>
                                            </p:txEl>
                                          </p:spTgt>
                                        </p:tgtEl>
                                      </p:cBhvr>
                                    </p:animEffect>
                                    <p:set>
                                      <p:cBhvr>
                                        <p:cTn id="45" dur="1" fill="hold">
                                          <p:stCondLst>
                                            <p:cond delay="499"/>
                                          </p:stCondLst>
                                        </p:cTn>
                                        <p:tgtEl>
                                          <p:spTgt spid="12">
                                            <p:txEl>
                                              <p:pRg st="0" end="0"/>
                                            </p:txEl>
                                          </p:spTgt>
                                        </p:tgtEl>
                                        <p:attrNameLst>
                                          <p:attrName>style.visibility</p:attrName>
                                        </p:attrNameLst>
                                      </p:cBhvr>
                                      <p:to>
                                        <p:strVal val="hidden"/>
                                      </p:to>
                                    </p:set>
                                  </p:childTnLst>
                                </p:cTn>
                              </p:par>
                              <p:par>
                                <p:cTn id="46" presetID="9" presetClass="exit" presetSubtype="0" fill="hold" grpId="0" nodeType="withEffect">
                                  <p:stCondLst>
                                    <p:cond delay="0"/>
                                  </p:stCondLst>
                                  <p:childTnLst>
                                    <p:animEffect transition="out" filter="dissolve">
                                      <p:cBhvr>
                                        <p:cTn id="47" dur="500"/>
                                        <p:tgtEl>
                                          <p:spTgt spid="12">
                                            <p:txEl>
                                              <p:pRg st="1" end="1"/>
                                            </p:txEl>
                                          </p:spTgt>
                                        </p:tgtEl>
                                      </p:cBhvr>
                                    </p:animEffect>
                                    <p:set>
                                      <p:cBhvr>
                                        <p:cTn id="48" dur="1" fill="hold">
                                          <p:stCondLst>
                                            <p:cond delay="499"/>
                                          </p:stCondLst>
                                        </p:cTn>
                                        <p:tgtEl>
                                          <p:spTgt spid="1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P spid="8" grpId="0" build="allAtOnce"/>
      <p:bldP spid="1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A310-D346-37D4-D0D7-9DA4E0B9EBA6}"/>
              </a:ext>
            </a:extLst>
          </p:cNvPr>
          <p:cNvSpPr txBox="1">
            <a:spLocks/>
          </p:cNvSpPr>
          <p:nvPr/>
        </p:nvSpPr>
        <p:spPr>
          <a:xfrm>
            <a:off x="4325055" y="3169746"/>
            <a:ext cx="5142271" cy="518508"/>
          </a:xfrm>
          <a:prstGeom prst="rect">
            <a:avLst/>
          </a:prstGeom>
        </p:spPr>
        <p:txBody>
          <a:bodyPr vert="horz" lIns="0" tIns="0" rIns="0" bIns="0" rtlCol="0" anchor="t" anchorCtr="0">
            <a:normAutofit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000" b="1" dirty="0">
                <a:solidFill>
                  <a:schemeClr val="tx2"/>
                </a:solidFill>
                <a:latin typeface="Calibri" panose="020F0502020204030204" pitchFamily="34" charset="0"/>
              </a:rPr>
              <a:t>CWIS Principles</a:t>
            </a:r>
          </a:p>
        </p:txBody>
      </p:sp>
    </p:spTree>
    <p:extLst>
      <p:ext uri="{BB962C8B-B14F-4D97-AF65-F5344CB8AC3E}">
        <p14:creationId xmlns:p14="http://schemas.microsoft.com/office/powerpoint/2010/main" val="30107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292578" y="1599831"/>
            <a:ext cx="4693919" cy="1829169"/>
          </a:xfrm>
          <a:prstGeom prst="rect">
            <a:avLst/>
          </a:prstGeom>
        </p:spPr>
        <p:txBody>
          <a:bodyPr vert="horz" lIns="0" tIns="0" rIns="0" bIns="0" rtlCol="0">
            <a:noAutofit/>
          </a:bodyPr>
          <a:lstStyle/>
          <a:p>
            <a:pPr marL="0" indent="0">
              <a:lnSpc>
                <a:spcPts val="2400"/>
              </a:lnSpc>
              <a:spcBef>
                <a:spcPts val="0"/>
              </a:spcBef>
              <a:spcAft>
                <a:spcPts val="600"/>
              </a:spcAft>
              <a:buNone/>
            </a:pPr>
            <a:r>
              <a:rPr lang="en-US" sz="2000" b="1" dirty="0">
                <a:solidFill>
                  <a:schemeClr val="tx2"/>
                </a:solidFill>
                <a:effectLst/>
                <a:latin typeface="Calibri" panose="020F0502020204030204" pitchFamily="34" charset="0"/>
                <a:cs typeface="Calibri" panose="020F0502020204030204" pitchFamily="34" charset="0"/>
              </a:rPr>
              <a:t>Everyone</a:t>
            </a:r>
            <a:r>
              <a:rPr lang="en-US" sz="1800" b="1" dirty="0">
                <a:solidFill>
                  <a:schemeClr val="tx2"/>
                </a:solidFill>
                <a:effectLst/>
                <a:latin typeface="Calibri" panose="020F0502020204030204" pitchFamily="34" charset="0"/>
                <a:cs typeface="Calibri" panose="020F0502020204030204" pitchFamily="34" charset="0"/>
              </a:rPr>
              <a:t> </a:t>
            </a:r>
          </a:p>
          <a:p>
            <a:pPr marL="0" indent="0">
              <a:lnSpc>
                <a:spcPts val="2400"/>
              </a:lnSpc>
              <a:spcBef>
                <a:spcPts val="0"/>
              </a:spcBef>
              <a:spcAft>
                <a:spcPts val="1800"/>
              </a:spcAft>
              <a:buNone/>
            </a:pP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Everyone in an urban area – including communities marginalized by gender, social, and economic reasons – beneﬁt from equitable, affordable, and safe sanitation services.</a:t>
            </a:r>
          </a:p>
          <a:p>
            <a:pPr marL="0" indent="0">
              <a:lnSpc>
                <a:spcPts val="2400"/>
              </a:lnSpc>
              <a:spcBef>
                <a:spcPts val="0"/>
              </a:spcBef>
              <a:buNone/>
            </a:pPr>
            <a:endParaRPr lang="en-US" sz="1800" dirty="0">
              <a:effectLst/>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Content Placeholder 2">
            <a:extLst>
              <a:ext uri="{FF2B5EF4-FFF2-40B4-BE49-F238E27FC236}">
                <a16:creationId xmlns:a16="http://schemas.microsoft.com/office/drawing/2014/main" id="{F452E017-9B98-21EA-F107-75EBAFE518BA}"/>
              </a:ext>
            </a:extLst>
          </p:cNvPr>
          <p:cNvSpPr txBox="1">
            <a:spLocks/>
          </p:cNvSpPr>
          <p:nvPr/>
        </p:nvSpPr>
        <p:spPr>
          <a:xfrm>
            <a:off x="6551607" y="1599831"/>
            <a:ext cx="4436659" cy="138324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400"/>
              </a:lnSpc>
              <a:spcBef>
                <a:spcPts val="0"/>
              </a:spcBef>
              <a:buFont typeface="Arial" pitchFamily="34" charset="0"/>
              <a:buNone/>
            </a:pPr>
            <a:r>
              <a:rPr lang="en-US" sz="2000" b="1" dirty="0">
                <a:solidFill>
                  <a:schemeClr val="tx2"/>
                </a:solidFill>
                <a:latin typeface="Calibri" panose="020F0502020204030204" pitchFamily="34" charset="0"/>
                <a:cs typeface="Calibri" panose="020F0502020204030204" pitchFamily="34" charset="0"/>
              </a:rPr>
              <a:t>Safely managed sanitation</a:t>
            </a:r>
            <a:endParaRPr lang="en-US" sz="2000" b="1" dirty="0">
              <a:solidFill>
                <a:schemeClr val="tx2"/>
              </a:solidFill>
              <a:latin typeface="Calibri" panose="020F0502020204030204" pitchFamily="34" charset="0"/>
              <a:cs typeface="Calibri" panose="020F0502020204030204" pitchFamily="34" charset="0"/>
              <a:sym typeface="Arial"/>
            </a:endParaRPr>
          </a:p>
          <a:p>
            <a:pPr marL="0" indent="0">
              <a:lnSpc>
                <a:spcPts val="2400"/>
              </a:lnSpc>
              <a:spcBef>
                <a:spcPts val="0"/>
              </a:spcBef>
              <a:spcAft>
                <a:spcPts val="1800"/>
              </a:spcAft>
              <a:buFont typeface="Arial" pitchFamily="34" charset="0"/>
              <a:buNone/>
            </a:pPr>
            <a:r>
              <a:rPr lang="en-US" sz="1800" dirty="0"/>
              <a:t>Human waste is safely managed along the entire sanitation service chain, starting from containment to reuse and disposal</a:t>
            </a:r>
          </a:p>
        </p:txBody>
      </p:sp>
      <p:sp>
        <p:nvSpPr>
          <p:cNvPr id="6" name="Content Placeholder 2">
            <a:extLst>
              <a:ext uri="{FF2B5EF4-FFF2-40B4-BE49-F238E27FC236}">
                <a16:creationId xmlns:a16="http://schemas.microsoft.com/office/drawing/2014/main" id="{6522F573-B55F-A070-886E-669A292B13BA}"/>
              </a:ext>
            </a:extLst>
          </p:cNvPr>
          <p:cNvSpPr txBox="1">
            <a:spLocks/>
          </p:cNvSpPr>
          <p:nvPr/>
        </p:nvSpPr>
        <p:spPr>
          <a:xfrm>
            <a:off x="6551607" y="3429000"/>
            <a:ext cx="4436659" cy="138324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400"/>
              </a:lnSpc>
              <a:spcBef>
                <a:spcPts val="0"/>
              </a:spcBef>
              <a:buNone/>
            </a:pPr>
            <a:r>
              <a:rPr lang="en-US" sz="2000" b="1" dirty="0">
                <a:solidFill>
                  <a:schemeClr val="tx2"/>
                </a:solidFill>
                <a:latin typeface="Calibri" panose="020F0502020204030204" pitchFamily="34" charset="0"/>
                <a:cs typeface="Calibri" panose="020F0502020204030204" pitchFamily="34" charset="0"/>
              </a:rPr>
              <a:t>Monitoring &amp; accountability</a:t>
            </a:r>
            <a:endParaRPr lang="en-US" sz="2000" b="1" dirty="0">
              <a:solidFill>
                <a:schemeClr val="tx2"/>
              </a:solidFill>
              <a:latin typeface="Calibri" panose="020F0502020204030204" pitchFamily="34" charset="0"/>
              <a:cs typeface="Calibri" panose="020F0502020204030204" pitchFamily="34" charset="0"/>
              <a:sym typeface="Arial"/>
            </a:endParaRPr>
          </a:p>
          <a:p>
            <a:pPr marL="0" indent="0">
              <a:lnSpc>
                <a:spcPts val="2400"/>
              </a:lnSpc>
              <a:spcBef>
                <a:spcPts val="0"/>
              </a:spcBef>
              <a:buNone/>
            </a:pP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Authorities operate with a clear, inclusive mandate, performance targets, monitoring requirements, human and ﬁnancial resources, and within accountability structures.</a:t>
            </a:r>
            <a:endParaRPr lang="en-US" sz="1800" b="1" dirty="0"/>
          </a:p>
          <a:p>
            <a:pPr marL="0" indent="0">
              <a:lnSpc>
                <a:spcPts val="2400"/>
              </a:lnSpc>
              <a:spcBef>
                <a:spcPts val="0"/>
              </a:spcBef>
              <a:buFont typeface="Arial" pitchFamily="34" charset="0"/>
              <a:buNone/>
            </a:pPr>
            <a:endParaRPr lang="en-US" sz="1800" dirty="0"/>
          </a:p>
        </p:txBody>
      </p:sp>
      <p:sp>
        <p:nvSpPr>
          <p:cNvPr id="8" name="TextBox 7">
            <a:extLst>
              <a:ext uri="{FF2B5EF4-FFF2-40B4-BE49-F238E27FC236}">
                <a16:creationId xmlns:a16="http://schemas.microsoft.com/office/drawing/2014/main" id="{2AAE6B00-E4EC-3734-A364-1F9AE46D5819}"/>
              </a:ext>
            </a:extLst>
          </p:cNvPr>
          <p:cNvSpPr txBox="1"/>
          <p:nvPr/>
        </p:nvSpPr>
        <p:spPr>
          <a:xfrm>
            <a:off x="1173853" y="3429000"/>
            <a:ext cx="4693919" cy="1692130"/>
          </a:xfrm>
          <a:prstGeom prst="rect">
            <a:avLst/>
          </a:prstGeom>
          <a:noFill/>
        </p:spPr>
        <p:txBody>
          <a:bodyPr wrap="square">
            <a:spAutoFit/>
          </a:bodyPr>
          <a:lstStyle/>
          <a:p>
            <a:pPr marL="0" indent="0">
              <a:lnSpc>
                <a:spcPts val="2400"/>
              </a:lnSpc>
              <a:spcBef>
                <a:spcPts val="0"/>
              </a:spcBef>
              <a:spcAft>
                <a:spcPts val="600"/>
              </a:spcAft>
              <a:buNone/>
            </a:pPr>
            <a:r>
              <a:rPr lang="en-US" sz="2000" b="1" dirty="0">
                <a:solidFill>
                  <a:schemeClr val="tx2"/>
                </a:solidFill>
                <a:effectLst/>
                <a:latin typeface="Calibri" panose="020F0502020204030204" pitchFamily="34" charset="0"/>
                <a:cs typeface="Calibri" panose="020F0502020204030204" pitchFamily="34" charset="0"/>
              </a:rPr>
              <a:t>Equity</a:t>
            </a:r>
            <a:r>
              <a:rPr lang="en-US" sz="1800" dirty="0">
                <a:effectLst/>
              </a:rPr>
              <a:t> </a:t>
            </a:r>
          </a:p>
          <a:p>
            <a:pPr marL="0" indent="0">
              <a:lnSpc>
                <a:spcPts val="2400"/>
              </a:lnSpc>
              <a:spcBef>
                <a:spcPts val="0"/>
              </a:spcBef>
              <a:spcAft>
                <a:spcPts val="1200"/>
              </a:spcAft>
              <a:buNone/>
            </a:pPr>
            <a:r>
              <a:rPr lang="en-US" sz="1800" dirty="0">
                <a:effectLst/>
              </a:rPr>
              <a:t>Those who are marginalized, women and girls and those without formal land tenure or access to sewers are engaged in decisions about their services</a:t>
            </a:r>
          </a:p>
        </p:txBody>
      </p:sp>
    </p:spTree>
    <p:extLst>
      <p:ext uri="{BB962C8B-B14F-4D97-AF65-F5344CB8AC3E}">
        <p14:creationId xmlns:p14="http://schemas.microsoft.com/office/powerpoint/2010/main" val="440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4;p5">
            <a:extLst>
              <a:ext uri="{FF2B5EF4-FFF2-40B4-BE49-F238E27FC236}">
                <a16:creationId xmlns:a16="http://schemas.microsoft.com/office/drawing/2014/main" id="{C382F3F5-BC5A-4BA4-3F7B-7D39E7F47E79}"/>
              </a:ext>
            </a:extLst>
          </p:cNvPr>
          <p:cNvSpPr/>
          <p:nvPr/>
        </p:nvSpPr>
        <p:spPr>
          <a:xfrm>
            <a:off x="1363351" y="1047398"/>
            <a:ext cx="4556760" cy="1917955"/>
          </a:xfrm>
          <a:prstGeom prst="rect">
            <a:avLst/>
          </a:prstGeom>
          <a:noFill/>
          <a:ln>
            <a:noFill/>
          </a:ln>
        </p:spPr>
        <p:txBody>
          <a:bodyPr spcFirstLastPara="1" wrap="square" lIns="45700" tIns="22850" rIns="45700" bIns="22850" anchor="t" anchorCtr="0">
            <a:noAutofit/>
          </a:bodyPr>
          <a:lstStyle/>
          <a:p>
            <a:pPr>
              <a:lnSpc>
                <a:spcPts val="2400"/>
              </a:lnSpc>
              <a:spcAft>
                <a:spcPts val="600"/>
              </a:spcAft>
            </a:pPr>
            <a:r>
              <a:rPr lang="en-US" sz="2000" b="1" dirty="0">
                <a:solidFill>
                  <a:schemeClr val="tx2"/>
                </a:solidFill>
                <a:latin typeface="Calibri" panose="020F0502020204030204" pitchFamily="34" charset="0"/>
                <a:cs typeface="Calibri" panose="020F0502020204030204" pitchFamily="34" charset="0"/>
                <a:sym typeface="Lato"/>
              </a:rPr>
              <a:t>Range of business, funding &amp; hardware approaches </a:t>
            </a:r>
            <a:r>
              <a:rPr lang="en-GB" sz="2000" b="1" dirty="0">
                <a:solidFill>
                  <a:schemeClr val="tx2"/>
                </a:solidFill>
                <a:latin typeface="Calibri" panose="020F0502020204030204" pitchFamily="34" charset="0"/>
                <a:cs typeface="Calibri" panose="020F0502020204030204" pitchFamily="34" charset="0"/>
                <a:sym typeface="Lato"/>
              </a:rPr>
              <a:t> </a:t>
            </a:r>
            <a:endParaRPr lang="en-GB" sz="2000" b="1" dirty="0">
              <a:solidFill>
                <a:schemeClr val="tx2"/>
              </a:solidFill>
              <a:latin typeface="Calibri" panose="020F0502020204030204" pitchFamily="34" charset="0"/>
              <a:cs typeface="Calibri" panose="020F0502020204030204" pitchFamily="34" charset="0"/>
              <a:sym typeface="Arial"/>
            </a:endParaRPr>
          </a:p>
          <a:p>
            <a:pPr marL="0" marR="0" lvl="0" indent="0" algn="l" rtl="0">
              <a:lnSpc>
                <a:spcPts val="2400"/>
              </a:lnSpc>
              <a:spcBef>
                <a:spcPts val="0"/>
              </a:spcBef>
              <a:spcAft>
                <a:spcPts val="0"/>
              </a:spcAft>
              <a:buNone/>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Sanitation services are provided through a range of business models, funding sources, and ﬁnancial mechanisms. Sewered and non-sewered sanitation solutions coexist, depending on context and resource recovery potential.</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8" name="Google Shape;136;p5">
            <a:extLst>
              <a:ext uri="{FF2B5EF4-FFF2-40B4-BE49-F238E27FC236}">
                <a16:creationId xmlns:a16="http://schemas.microsoft.com/office/drawing/2014/main" id="{E28F46EB-735F-84EB-D24D-B0B9B411E5C8}"/>
              </a:ext>
            </a:extLst>
          </p:cNvPr>
          <p:cNvSpPr/>
          <p:nvPr/>
        </p:nvSpPr>
        <p:spPr>
          <a:xfrm>
            <a:off x="6553054" y="1051661"/>
            <a:ext cx="4428744" cy="2415033"/>
          </a:xfrm>
          <a:prstGeom prst="rect">
            <a:avLst/>
          </a:prstGeom>
          <a:noFill/>
          <a:ln>
            <a:noFill/>
          </a:ln>
        </p:spPr>
        <p:txBody>
          <a:bodyPr spcFirstLastPara="1" wrap="square" lIns="45700" tIns="22850" rIns="45700" bIns="22850" anchor="t" anchorCtr="0">
            <a:noAutofit/>
          </a:bodyPr>
          <a:lstStyle/>
          <a:p>
            <a:pPr>
              <a:spcAft>
                <a:spcPts val="600"/>
              </a:spcAft>
            </a:pPr>
            <a:r>
              <a:rPr lang="en-GB" sz="2000" b="1" dirty="0">
                <a:solidFill>
                  <a:schemeClr val="tx2"/>
                </a:solidFill>
                <a:latin typeface="Calibri" panose="020F0502020204030204" pitchFamily="34" charset="0"/>
                <a:cs typeface="Calibri" panose="020F0502020204030204" pitchFamily="34" charset="0"/>
                <a:sym typeface="Lato"/>
              </a:rPr>
              <a:t>Political will  </a:t>
            </a:r>
          </a:p>
          <a:p>
            <a:pPr marL="0" marR="0" lvl="0" indent="0" algn="l" rtl="0">
              <a:lnSpc>
                <a:spcPts val="2400"/>
              </a:lnSpc>
              <a:spcBef>
                <a:spcPts val="0"/>
              </a:spcBef>
              <a:spcAft>
                <a:spcPts val="0"/>
              </a:spcAft>
              <a:buNone/>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Senior decision makers in parent Ministries, water and sanitation utilities and other organizations give their backing to CWIS planning and processes</a:t>
            </a:r>
          </a:p>
          <a:p>
            <a:pPr marL="0" marR="0" lvl="0" indent="0" algn="l" rtl="0">
              <a:lnSpc>
                <a:spcPts val="2400"/>
              </a:lnSpc>
              <a:spcBef>
                <a:spcPts val="0"/>
              </a:spcBef>
              <a:spcAft>
                <a:spcPts val="0"/>
              </a:spcAft>
              <a:buNone/>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p:txBody>
      </p:sp>
      <p:sp>
        <p:nvSpPr>
          <p:cNvPr id="10" name="Google Shape;141;p5">
            <a:extLst>
              <a:ext uri="{FF2B5EF4-FFF2-40B4-BE49-F238E27FC236}">
                <a16:creationId xmlns:a16="http://schemas.microsoft.com/office/drawing/2014/main" id="{9F2EDDE8-40D8-7453-0F1F-3ED7FE058860}"/>
              </a:ext>
            </a:extLst>
          </p:cNvPr>
          <p:cNvSpPr/>
          <p:nvPr/>
        </p:nvSpPr>
        <p:spPr>
          <a:xfrm>
            <a:off x="1363351" y="3631488"/>
            <a:ext cx="4653741" cy="1789333"/>
          </a:xfrm>
          <a:prstGeom prst="rect">
            <a:avLst/>
          </a:prstGeom>
          <a:noFill/>
          <a:ln>
            <a:noFill/>
          </a:ln>
        </p:spPr>
        <p:txBody>
          <a:bodyPr spcFirstLastPara="1" wrap="square" lIns="45700" tIns="22850" rIns="45700" bIns="22850" anchor="t" anchorCtr="0">
            <a:noAutofit/>
          </a:bodyPr>
          <a:lstStyle/>
          <a:p>
            <a:pPr>
              <a:lnSpc>
                <a:spcPts val="2400"/>
              </a:lnSpc>
              <a:spcAft>
                <a:spcPts val="600"/>
              </a:spcAft>
            </a:pPr>
            <a:r>
              <a:rPr lang="en-GB" sz="2000" b="1" dirty="0">
                <a:solidFill>
                  <a:schemeClr val="tx2"/>
                </a:solidFill>
                <a:latin typeface="Calibri" panose="020F0502020204030204" pitchFamily="34" charset="0"/>
                <a:cs typeface="Calibri" panose="020F0502020204030204" pitchFamily="34" charset="0"/>
                <a:sym typeface="Lato"/>
              </a:rPr>
              <a:t>Strategic, comprehensive planning  </a:t>
            </a:r>
            <a:endParaRPr lang="en-GB" sz="2000" b="1" dirty="0">
              <a:solidFill>
                <a:schemeClr val="tx2"/>
              </a:solidFill>
              <a:latin typeface="Calibri" panose="020F0502020204030204" pitchFamily="34" charset="0"/>
              <a:cs typeface="Calibri" panose="020F0502020204030204" pitchFamily="34" charset="0"/>
              <a:sym typeface="Arial"/>
            </a:endParaRPr>
          </a:p>
          <a:p>
            <a:pPr marL="0" marR="0" lvl="0" indent="0" algn="l" rtl="0">
              <a:lnSpc>
                <a:spcPts val="2400"/>
              </a:lnSpc>
              <a:spcBef>
                <a:spcPts val="0"/>
              </a:spcBef>
              <a:spcAft>
                <a:spcPts val="0"/>
              </a:spcAft>
              <a:buNone/>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Planning is inclusive and holistic with participation from all stakeholders including users and political actors – with short- and long-term vision and incremental perspective and is synergistic with other urban development goals.</a:t>
            </a: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Tree>
    <p:extLst>
      <p:ext uri="{BB962C8B-B14F-4D97-AF65-F5344CB8AC3E}">
        <p14:creationId xmlns:p14="http://schemas.microsoft.com/office/powerpoint/2010/main" val="31095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39939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956310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What are typical ‘Business as Usual’ outcomes?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Google Shape;210;p10">
            <a:extLst>
              <a:ext uri="{FF2B5EF4-FFF2-40B4-BE49-F238E27FC236}">
                <a16:creationId xmlns:a16="http://schemas.microsoft.com/office/drawing/2014/main" id="{7AD86543-F093-DFC7-B42F-B875B7092BA6}"/>
              </a:ext>
            </a:extLst>
          </p:cNvPr>
          <p:cNvSpPr/>
          <p:nvPr/>
        </p:nvSpPr>
        <p:spPr>
          <a:xfrm>
            <a:off x="723900" y="1066800"/>
            <a:ext cx="10744199" cy="4571999"/>
          </a:xfrm>
          <a:prstGeom prst="roundRect">
            <a:avLst>
              <a:gd name="adj" fmla="val 347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211;p10">
            <a:extLst>
              <a:ext uri="{FF2B5EF4-FFF2-40B4-BE49-F238E27FC236}">
                <a16:creationId xmlns:a16="http://schemas.microsoft.com/office/drawing/2014/main" id="{6071B337-30E2-A5BE-38CD-E0FD2827D7EB}"/>
              </a:ext>
            </a:extLst>
          </p:cNvPr>
          <p:cNvSpPr txBox="1"/>
          <p:nvPr/>
        </p:nvSpPr>
        <p:spPr>
          <a:xfrm>
            <a:off x="3212584" y="1216564"/>
            <a:ext cx="524832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solidFill>
                  <a:schemeClr val="bg1"/>
                </a:solidFill>
                <a:latin typeface="Calibri" panose="020F0502020204030204" pitchFamily="34" charset="0"/>
                <a:ea typeface="Lato"/>
                <a:cs typeface="Calibri" panose="020F0502020204030204" pitchFamily="34" charset="0"/>
                <a:sym typeface="Lato"/>
              </a:rPr>
              <a:t>With a conventional</a:t>
            </a:r>
            <a:r>
              <a:rPr lang="en-GB" sz="2800" b="1" dirty="0">
                <a:solidFill>
                  <a:schemeClr val="bg1"/>
                </a:solidFill>
                <a:latin typeface="Calibri"/>
                <a:ea typeface="Calibri"/>
                <a:cs typeface="Calibri"/>
                <a:sym typeface="Calibri"/>
              </a:rPr>
              <a:t> approach…</a:t>
            </a:r>
            <a:endParaRPr sz="2800" b="1" dirty="0">
              <a:solidFill>
                <a:schemeClr val="bg1"/>
              </a:solidFill>
              <a:latin typeface="Calibri" panose="020F0502020204030204" pitchFamily="34" charset="0"/>
              <a:cs typeface="Calibri" panose="020F0502020204030204" pitchFamily="34" charset="0"/>
            </a:endParaRPr>
          </a:p>
        </p:txBody>
      </p:sp>
      <p:sp>
        <p:nvSpPr>
          <p:cNvPr id="9" name="Google Shape;212;p10">
            <a:extLst>
              <a:ext uri="{FF2B5EF4-FFF2-40B4-BE49-F238E27FC236}">
                <a16:creationId xmlns:a16="http://schemas.microsoft.com/office/drawing/2014/main" id="{EAC35DF9-5AF8-249B-DEBB-64E2C4325766}"/>
              </a:ext>
            </a:extLst>
          </p:cNvPr>
          <p:cNvSpPr/>
          <p:nvPr/>
        </p:nvSpPr>
        <p:spPr>
          <a:xfrm>
            <a:off x="1222112" y="180515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ea typeface="Lato"/>
                <a:cs typeface="Calibri" panose="020F0502020204030204" pitchFamily="34" charset="0"/>
                <a:sym typeface="Lato"/>
              </a:rPr>
              <a:t>Sewerage treatment investment focus on centralised solutions</a:t>
            </a:r>
            <a:endParaRPr lang="en-US" dirty="0">
              <a:solidFill>
                <a:schemeClr val="tx2"/>
              </a:solidFill>
              <a:latin typeface="Calibri" panose="020F0502020204030204" pitchFamily="34" charset="0"/>
              <a:cs typeface="Calibri" panose="020F0502020204030204" pitchFamily="34" charset="0"/>
            </a:endParaRPr>
          </a:p>
        </p:txBody>
      </p:sp>
      <p:sp>
        <p:nvSpPr>
          <p:cNvPr id="39" name="Google Shape;212;p10">
            <a:extLst>
              <a:ext uri="{FF2B5EF4-FFF2-40B4-BE49-F238E27FC236}">
                <a16:creationId xmlns:a16="http://schemas.microsoft.com/office/drawing/2014/main" id="{E602EACE-49E9-6CDC-7CF6-C4D2D0BCD696}"/>
              </a:ext>
            </a:extLst>
          </p:cNvPr>
          <p:cNvSpPr/>
          <p:nvPr/>
        </p:nvSpPr>
        <p:spPr>
          <a:xfrm>
            <a:off x="1222111" y="2390875"/>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Most public investment focused on non-poor neighborhood (e.g. subsidizing sewers)</a:t>
            </a:r>
          </a:p>
        </p:txBody>
      </p:sp>
      <p:sp>
        <p:nvSpPr>
          <p:cNvPr id="40" name="Google Shape;212;p10">
            <a:extLst>
              <a:ext uri="{FF2B5EF4-FFF2-40B4-BE49-F238E27FC236}">
                <a16:creationId xmlns:a16="http://schemas.microsoft.com/office/drawing/2014/main" id="{2ECBCD08-2DF9-1428-3986-1039BFD5FE08}"/>
              </a:ext>
            </a:extLst>
          </p:cNvPr>
          <p:cNvSpPr/>
          <p:nvPr/>
        </p:nvSpPr>
        <p:spPr>
          <a:xfrm>
            <a:off x="1222111" y="29817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Small portion of human waste collected, even less in low-income communities</a:t>
            </a:r>
          </a:p>
        </p:txBody>
      </p:sp>
      <p:sp>
        <p:nvSpPr>
          <p:cNvPr id="41" name="Google Shape;212;p10">
            <a:extLst>
              <a:ext uri="{FF2B5EF4-FFF2-40B4-BE49-F238E27FC236}">
                <a16:creationId xmlns:a16="http://schemas.microsoft.com/office/drawing/2014/main" id="{30171281-CA8A-B2D4-0BA4-09A93FC80F92}"/>
              </a:ext>
            </a:extLst>
          </p:cNvPr>
          <p:cNvSpPr/>
          <p:nvPr/>
        </p:nvSpPr>
        <p:spPr>
          <a:xfrm>
            <a:off x="1222111" y="35700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Treatment plants have limited/unreliable long-term performance </a:t>
            </a:r>
          </a:p>
        </p:txBody>
      </p:sp>
      <p:sp>
        <p:nvSpPr>
          <p:cNvPr id="42" name="Google Shape;212;p10">
            <a:extLst>
              <a:ext uri="{FF2B5EF4-FFF2-40B4-BE49-F238E27FC236}">
                <a16:creationId xmlns:a16="http://schemas.microsoft.com/office/drawing/2014/main" id="{DC209FCB-9185-F522-9EC2-9EE1718E1D6F}"/>
              </a:ext>
            </a:extLst>
          </p:cNvPr>
          <p:cNvSpPr/>
          <p:nvPr/>
        </p:nvSpPr>
        <p:spPr>
          <a:xfrm>
            <a:off x="1222111" y="41583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O&amp;M cost exceed revenues &amp; public investment</a:t>
            </a:r>
          </a:p>
        </p:txBody>
      </p:sp>
      <p:sp>
        <p:nvSpPr>
          <p:cNvPr id="43" name="Google Shape;212;p10">
            <a:extLst>
              <a:ext uri="{FF2B5EF4-FFF2-40B4-BE49-F238E27FC236}">
                <a16:creationId xmlns:a16="http://schemas.microsoft.com/office/drawing/2014/main" id="{8036494C-6939-41FC-CC30-EFC0541284F2}"/>
              </a:ext>
            </a:extLst>
          </p:cNvPr>
          <p:cNvSpPr/>
          <p:nvPr/>
        </p:nvSpPr>
        <p:spPr>
          <a:xfrm>
            <a:off x="1222111" y="4756252"/>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Capital investment deferred: infrastructure deteriorates/depreciates </a:t>
            </a:r>
          </a:p>
        </p:txBody>
      </p:sp>
    </p:spTree>
    <p:extLst>
      <p:ext uri="{BB962C8B-B14F-4D97-AF65-F5344CB8AC3E}">
        <p14:creationId xmlns:p14="http://schemas.microsoft.com/office/powerpoint/2010/main" val="29423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9"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947737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What outcomes can come from a CWIS approach?</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44" name="Google Shape;210;p10">
            <a:extLst>
              <a:ext uri="{FF2B5EF4-FFF2-40B4-BE49-F238E27FC236}">
                <a16:creationId xmlns:a16="http://schemas.microsoft.com/office/drawing/2014/main" id="{1ABFF4AD-1810-364F-C3BD-50A5ED83207E}"/>
              </a:ext>
            </a:extLst>
          </p:cNvPr>
          <p:cNvSpPr/>
          <p:nvPr/>
        </p:nvSpPr>
        <p:spPr>
          <a:xfrm>
            <a:off x="723900" y="1066800"/>
            <a:ext cx="10744200" cy="4571999"/>
          </a:xfrm>
          <a:prstGeom prst="roundRect">
            <a:avLst>
              <a:gd name="adj" fmla="val 2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 name="Google Shape;211;p10">
            <a:extLst>
              <a:ext uri="{FF2B5EF4-FFF2-40B4-BE49-F238E27FC236}">
                <a16:creationId xmlns:a16="http://schemas.microsoft.com/office/drawing/2014/main" id="{BD696302-F7A7-C1EE-D63D-45316EB39B50}"/>
              </a:ext>
            </a:extLst>
          </p:cNvPr>
          <p:cNvSpPr txBox="1"/>
          <p:nvPr/>
        </p:nvSpPr>
        <p:spPr>
          <a:xfrm>
            <a:off x="723900" y="1219201"/>
            <a:ext cx="1044010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latin typeface="Calibri" panose="020F0502020204030204" pitchFamily="34" charset="0"/>
                <a:ea typeface="Lato"/>
                <a:cs typeface="Calibri" panose="020F0502020204030204" pitchFamily="34" charset="0"/>
                <a:sym typeface="Lato"/>
              </a:rPr>
              <a:t>With a CWIS approach…</a:t>
            </a:r>
          </a:p>
        </p:txBody>
      </p:sp>
      <p:sp>
        <p:nvSpPr>
          <p:cNvPr id="46" name="Google Shape;212;p10">
            <a:extLst>
              <a:ext uri="{FF2B5EF4-FFF2-40B4-BE49-F238E27FC236}">
                <a16:creationId xmlns:a16="http://schemas.microsoft.com/office/drawing/2014/main" id="{810C1065-B81B-FD35-9D85-C0AAB6E2A048}"/>
              </a:ext>
            </a:extLst>
          </p:cNvPr>
          <p:cNvSpPr/>
          <p:nvPr/>
        </p:nvSpPr>
        <p:spPr>
          <a:xfrm>
            <a:off x="1028000" y="180515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Public investment and subsidies prioritize reaching the poor and most vulnerable</a:t>
            </a:r>
            <a:endParaRPr lang="en-US" dirty="0">
              <a:latin typeface="Calibri" panose="020F0502020204030204" pitchFamily="34" charset="0"/>
              <a:cs typeface="Calibri" panose="020F0502020204030204" pitchFamily="34" charset="0"/>
            </a:endParaRPr>
          </a:p>
        </p:txBody>
      </p:sp>
      <p:sp>
        <p:nvSpPr>
          <p:cNvPr id="47" name="Google Shape;212;p10">
            <a:extLst>
              <a:ext uri="{FF2B5EF4-FFF2-40B4-BE49-F238E27FC236}">
                <a16:creationId xmlns:a16="http://schemas.microsoft.com/office/drawing/2014/main" id="{A090AD1F-5A2A-F7A0-FF5A-0F9ED798A47D}"/>
              </a:ext>
            </a:extLst>
          </p:cNvPr>
          <p:cNvSpPr/>
          <p:nvPr/>
        </p:nvSpPr>
        <p:spPr>
          <a:xfrm>
            <a:off x="1028000" y="2390875"/>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Prices and government support based on costs of services, service level and ability to pay</a:t>
            </a:r>
          </a:p>
        </p:txBody>
      </p:sp>
      <p:sp>
        <p:nvSpPr>
          <p:cNvPr id="48" name="Google Shape;212;p10">
            <a:extLst>
              <a:ext uri="{FF2B5EF4-FFF2-40B4-BE49-F238E27FC236}">
                <a16:creationId xmlns:a16="http://schemas.microsoft.com/office/drawing/2014/main" id="{6351FFD7-12B9-9391-6734-23376602C606}"/>
              </a:ext>
            </a:extLst>
          </p:cNvPr>
          <p:cNvSpPr/>
          <p:nvPr/>
        </p:nvSpPr>
        <p:spPr>
          <a:xfrm>
            <a:off x="1028000" y="29817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Safely managed sanitation incorporates safe containment</a:t>
            </a:r>
          </a:p>
        </p:txBody>
      </p:sp>
      <p:sp>
        <p:nvSpPr>
          <p:cNvPr id="49" name="Google Shape;212;p10">
            <a:extLst>
              <a:ext uri="{FF2B5EF4-FFF2-40B4-BE49-F238E27FC236}">
                <a16:creationId xmlns:a16="http://schemas.microsoft.com/office/drawing/2014/main" id="{5D2D0ABA-B0B0-A6EA-DF96-6C4EFEA83290}"/>
              </a:ext>
            </a:extLst>
          </p:cNvPr>
          <p:cNvSpPr/>
          <p:nvPr/>
        </p:nvSpPr>
        <p:spPr>
          <a:xfrm>
            <a:off x="1028000" y="35700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Focus on fit-for-purpose technology choice with citywide lens</a:t>
            </a:r>
          </a:p>
        </p:txBody>
      </p:sp>
      <p:sp>
        <p:nvSpPr>
          <p:cNvPr id="50" name="Google Shape;212;p10">
            <a:extLst>
              <a:ext uri="{FF2B5EF4-FFF2-40B4-BE49-F238E27FC236}">
                <a16:creationId xmlns:a16="http://schemas.microsoft.com/office/drawing/2014/main" id="{95E5AD29-442C-D5C1-4A0E-187CAE8CD921}"/>
              </a:ext>
            </a:extLst>
          </p:cNvPr>
          <p:cNvSpPr/>
          <p:nvPr/>
        </p:nvSpPr>
        <p:spPr>
          <a:xfrm>
            <a:off x="1028000" y="41583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Investments, technology pricing and other system features are designed to be viable</a:t>
            </a:r>
          </a:p>
        </p:txBody>
      </p:sp>
      <p:sp>
        <p:nvSpPr>
          <p:cNvPr id="51" name="Google Shape;212;p10">
            <a:extLst>
              <a:ext uri="{FF2B5EF4-FFF2-40B4-BE49-F238E27FC236}">
                <a16:creationId xmlns:a16="http://schemas.microsoft.com/office/drawing/2014/main" id="{632991B6-83B7-311B-BD79-71789312C026}"/>
              </a:ext>
            </a:extLst>
          </p:cNvPr>
          <p:cNvSpPr/>
          <p:nvPr/>
        </p:nvSpPr>
        <p:spPr>
          <a:xfrm>
            <a:off x="1028000" y="4756252"/>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System incentives are designed to perpetuate and improve outcomes</a:t>
            </a:r>
          </a:p>
        </p:txBody>
      </p:sp>
    </p:spTree>
    <p:extLst>
      <p:ext uri="{BB962C8B-B14F-4D97-AF65-F5344CB8AC3E}">
        <p14:creationId xmlns:p14="http://schemas.microsoft.com/office/powerpoint/2010/main" val="40254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46" grpId="0" animBg="1"/>
      <p:bldP spid="47" grpId="0" animBg="1"/>
      <p:bldP spid="48" grpId="0" animBg="1"/>
      <p:bldP spid="49" grpId="0" animBg="1"/>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Case Study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57559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A8D03-6F59-5E09-BD0B-514EFB193B43}"/>
              </a:ext>
            </a:extLst>
          </p:cNvPr>
          <p:cNvSpPr txBox="1">
            <a:spLocks/>
          </p:cNvSpPr>
          <p:nvPr/>
        </p:nvSpPr>
        <p:spPr>
          <a:xfrm>
            <a:off x="723900" y="1066800"/>
            <a:ext cx="11087100" cy="159650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2400"/>
              </a:spcAft>
              <a:buClr>
                <a:schemeClr val="tx2"/>
              </a:buClr>
              <a:buFont typeface="Arial" panose="020B0604020202020204" pitchFamily="34" charset="0"/>
              <a:buChar char="•"/>
            </a:pPr>
            <a:r>
              <a:rPr lang="en-US" sz="2800" b="1" dirty="0">
                <a:solidFill>
                  <a:srgbClr val="6F2875"/>
                </a:solidFill>
                <a:latin typeface="Calibri" panose="020F0502020204030204" pitchFamily="34" charset="0"/>
              </a:rPr>
              <a:t>Session 1: </a:t>
            </a:r>
            <a:r>
              <a:rPr lang="en-US" sz="2800" b="1" dirty="0">
                <a:latin typeface="Calibri" panose="020F0502020204030204" pitchFamily="34" charset="0"/>
              </a:rPr>
              <a:t>Introduction to CWIS</a:t>
            </a:r>
          </a:p>
          <a:p>
            <a:pPr marL="274320" indent="-274320">
              <a:spcBef>
                <a:spcPts val="0"/>
              </a:spcBef>
              <a:spcAft>
                <a:spcPts val="2400"/>
              </a:spcAft>
              <a:buClr>
                <a:schemeClr val="tx2"/>
              </a:buClr>
              <a:buFont typeface="Arial" panose="020B0604020202020204" pitchFamily="34" charset="0"/>
              <a:buChar char="•"/>
            </a:pPr>
            <a:r>
              <a:rPr lang="en-US" sz="2800" b="1" dirty="0">
                <a:solidFill>
                  <a:srgbClr val="6F2875"/>
                </a:solidFill>
                <a:latin typeface="Calibri" panose="020F0502020204030204" pitchFamily="34" charset="0"/>
              </a:rPr>
              <a:t>Session 2: </a:t>
            </a:r>
            <a:r>
              <a:rPr lang="en-US" sz="2800" b="1" dirty="0">
                <a:latin typeface="Calibri" panose="020F0502020204030204" pitchFamily="34" charset="0"/>
              </a:rPr>
              <a:t>Responsibility &amp; Accountability</a:t>
            </a:r>
          </a:p>
          <a:p>
            <a:pPr marL="274320" indent="-274320">
              <a:spcBef>
                <a:spcPts val="0"/>
              </a:spcBef>
              <a:spcAft>
                <a:spcPts val="2400"/>
              </a:spcAft>
              <a:buClr>
                <a:schemeClr val="tx2"/>
              </a:buClr>
              <a:buFont typeface="Arial" panose="020B0604020202020204" pitchFamily="34" charset="0"/>
              <a:buChar char="•"/>
            </a:pPr>
            <a:r>
              <a:rPr lang="en-US" sz="2800" b="1" dirty="0">
                <a:solidFill>
                  <a:srgbClr val="6F2875"/>
                </a:solidFill>
                <a:latin typeface="Calibri" panose="020F0502020204030204" pitchFamily="34" charset="0"/>
              </a:rPr>
              <a:t>Session 3: </a:t>
            </a:r>
            <a:r>
              <a:rPr lang="en-US" sz="2800" b="1" dirty="0">
                <a:latin typeface="Calibri" panose="020F0502020204030204" pitchFamily="34" charset="0"/>
              </a:rPr>
              <a:t>Resource Planning &amp; Management &amp; Summary</a:t>
            </a:r>
          </a:p>
        </p:txBody>
      </p:sp>
    </p:spTree>
    <p:extLst>
      <p:ext uri="{BB962C8B-B14F-4D97-AF65-F5344CB8AC3E}">
        <p14:creationId xmlns:p14="http://schemas.microsoft.com/office/powerpoint/2010/main" val="134670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76450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2</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1617593"/>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CWIS Framework (recap)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Functions</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Responsibilities, including mandate structures</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Accountability </a:t>
            </a:r>
          </a:p>
          <a:p>
            <a:pPr marL="0" indent="0">
              <a:spcBef>
                <a:spcPts val="0"/>
              </a:spcBef>
              <a:spcAft>
                <a:spcPts val="1200"/>
              </a:spcAft>
              <a:buClr>
                <a:schemeClr val="tx2"/>
              </a:buClr>
              <a:buNone/>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 minutes</a:t>
            </a:r>
          </a:p>
        </p:txBody>
      </p:sp>
    </p:spTree>
    <p:extLst>
      <p:ext uri="{BB962C8B-B14F-4D97-AF65-F5344CB8AC3E}">
        <p14:creationId xmlns:p14="http://schemas.microsoft.com/office/powerpoint/2010/main" val="414228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29109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rgbClr val="D9D9D9"/>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bg1"/>
                </a:solidFill>
                <a:latin typeface="Calibri"/>
                <a:ea typeface="Calibri"/>
                <a:cs typeface="Calibri"/>
                <a:sym typeface="Calibri"/>
              </a:rPr>
              <a:t>RESOURCE MANAGEMENT &amp; PLANNING</a:t>
            </a:r>
            <a:r>
              <a:rPr lang="en-GB" sz="1800" dirty="0">
                <a:solidFill>
                  <a:schemeClr val="bg1"/>
                </a:solidFill>
                <a:latin typeface="Calibri"/>
                <a:ea typeface="Calibri"/>
                <a:cs typeface="Calibri"/>
                <a:sym typeface="Calibri"/>
              </a:rPr>
              <a:t>: </a:t>
            </a:r>
            <a:endParaRPr dirty="0">
              <a:solidFill>
                <a:schemeClr val="bg1"/>
              </a:solidFill>
              <a:latin typeface="Calibri" panose="020F0502020204030204" pitchFamily="34" charset="0"/>
              <a:cs typeface="Calibri" panose="020F0502020204030204" pitchFamily="34" charset="0"/>
            </a:endParaRPr>
          </a:p>
          <a:p>
            <a:pPr lvl="0">
              <a:lnSpc>
                <a:spcPts val="2200"/>
              </a:lnSpc>
            </a:pPr>
            <a:r>
              <a:rPr lang="en-US" dirty="0">
                <a:solidFill>
                  <a:schemeClr val="bg1"/>
                </a:solidFill>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302890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4472940" y="3169746"/>
            <a:ext cx="3407525"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Responsibility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190953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2743200"/>
            <a:ext cx="9499600" cy="3117953"/>
          </a:xfrm>
          <a:prstGeom prst="rect">
            <a:avLst/>
          </a:prstGeom>
        </p:spPr>
        <p:txBody>
          <a:bodyPr vert="horz" lIns="0" tIns="0" rIns="0" bIns="0" rtlCol="0">
            <a:noAutofit/>
          </a:bodyPr>
          <a:lstStyle/>
          <a:p>
            <a:pPr marL="0" indent="0">
              <a:lnSpc>
                <a:spcPts val="2400"/>
              </a:lnSpc>
              <a:spcBef>
                <a:spcPts val="0"/>
              </a:spcBef>
              <a:spcAft>
                <a:spcPts val="1200"/>
              </a:spcAft>
              <a:buNone/>
            </a:pPr>
            <a:endParaRPr lang="en-US" b="1" dirty="0">
              <a:solidFill>
                <a:schemeClr val="tx2"/>
              </a:solidFill>
              <a:latin typeface="Calibri" panose="020F0502020204030204" pitchFamily="34" charset="0"/>
              <a:ea typeface="Lato Light"/>
              <a:cs typeface="Calibri" panose="020F0502020204030204" pitchFamily="34" charset="0"/>
              <a:sym typeface="Lato Light"/>
            </a:endParaRPr>
          </a:p>
          <a:p>
            <a:pPr marL="216000" indent="-216000">
              <a:lnSpc>
                <a:spcPts val="2400"/>
              </a:lnSpc>
              <a:spcBef>
                <a:spcPts val="0"/>
              </a:spcBef>
              <a:spcAft>
                <a:spcPts val="600"/>
              </a:spcAft>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The mandate for delivering non-sewered sanitation can be unclear</a:t>
            </a:r>
          </a:p>
          <a:p>
            <a:pPr marL="216000" indent="-216000">
              <a:lnSpc>
                <a:spcPts val="2400"/>
              </a:lnSpc>
              <a:spcBef>
                <a:spcPts val="0"/>
              </a:spcBef>
              <a:spcAft>
                <a:spcPts val="600"/>
              </a:spcAft>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However, even where responsibilities are outlined in laws and policies (de jure), this can differ from implementation on the ground (de facto)</a:t>
            </a:r>
          </a:p>
          <a:p>
            <a:pPr marL="216000" indent="-216000">
              <a:lnSpc>
                <a:spcPts val="2400"/>
              </a:lnSpc>
              <a:spcBef>
                <a:spcPts val="0"/>
              </a:spcBef>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Responsibilities are not static</a:t>
            </a:r>
          </a:p>
          <a:p>
            <a:pPr marL="0" indent="0">
              <a:lnSpc>
                <a:spcPts val="2400"/>
              </a:lnSpc>
              <a:spcBef>
                <a:spcPts val="0"/>
              </a:spcBef>
              <a:buNone/>
            </a:pPr>
            <a:endParaRPr lang="en-US" sz="1800" dirty="0">
              <a:solidFill>
                <a:srgbClr val="000000"/>
              </a:solidFill>
              <a:latin typeface="Calibri Light" panose="020F0302020204030204" pitchFamily="34" charset="0"/>
              <a:ea typeface="Lato Light"/>
              <a:cs typeface="Calibri Light" panose="020F0302020204030204" pitchFamily="34" charset="0"/>
              <a:sym typeface="Lato Light"/>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TextBox 5">
            <a:extLst>
              <a:ext uri="{FF2B5EF4-FFF2-40B4-BE49-F238E27FC236}">
                <a16:creationId xmlns:a16="http://schemas.microsoft.com/office/drawing/2014/main" id="{5A5A905D-4828-A364-8D17-11B8506BA31B}"/>
              </a:ext>
            </a:extLst>
          </p:cNvPr>
          <p:cNvSpPr txBox="1"/>
          <p:nvPr/>
        </p:nvSpPr>
        <p:spPr>
          <a:xfrm>
            <a:off x="723900" y="1468952"/>
            <a:ext cx="10263890" cy="1077218"/>
          </a:xfrm>
          <a:prstGeom prst="rect">
            <a:avLst/>
          </a:prstGeom>
          <a:noFill/>
        </p:spPr>
        <p:txBody>
          <a:bodyPr wrap="square">
            <a:spAutoFit/>
          </a:bodyPr>
          <a:lstStyle/>
          <a:p>
            <a:pPr marL="0" indent="0" algn="ctr">
              <a:spcBef>
                <a:spcPts val="0"/>
              </a:spcBef>
              <a:spcAft>
                <a:spcPts val="1200"/>
              </a:spcAft>
              <a:buNone/>
            </a:pPr>
            <a:r>
              <a:rPr lang="en-US" sz="3200" dirty="0">
                <a:solidFill>
                  <a:schemeClr val="tx2"/>
                </a:solidFill>
                <a:latin typeface="Calibri" panose="020F0502020204030204" pitchFamily="34" charset="0"/>
                <a:ea typeface="Lato Light"/>
                <a:cs typeface="Calibri" panose="020F0502020204030204" pitchFamily="34" charset="0"/>
                <a:sym typeface="Lato Light"/>
              </a:rPr>
              <a:t>Mandates provide </a:t>
            </a:r>
            <a:r>
              <a:rPr lang="en-US" sz="3200" b="1" dirty="0">
                <a:solidFill>
                  <a:schemeClr val="tx2"/>
                </a:solidFill>
                <a:latin typeface="Calibri" panose="020F0502020204030204" pitchFamily="34" charset="0"/>
                <a:ea typeface="Lato Light"/>
                <a:cs typeface="Calibri" panose="020F0502020204030204" pitchFamily="34" charset="0"/>
                <a:sym typeface="Lato Light"/>
              </a:rPr>
              <a:t>clarity on who is responsible for different elements </a:t>
            </a:r>
            <a:r>
              <a:rPr lang="en-US" sz="3200" dirty="0">
                <a:solidFill>
                  <a:schemeClr val="tx2"/>
                </a:solidFill>
                <a:latin typeface="Calibri" panose="020F0502020204030204" pitchFamily="34" charset="0"/>
                <a:ea typeface="Lato Light"/>
                <a:cs typeface="Calibri" panose="020F0502020204030204" pitchFamily="34" charset="0"/>
                <a:sym typeface="Lato Light"/>
              </a:rPr>
              <a:t>of the </a:t>
            </a:r>
            <a:r>
              <a:rPr lang="en-US" sz="3200" b="1" dirty="0">
                <a:solidFill>
                  <a:schemeClr val="tx2"/>
                </a:solidFill>
                <a:latin typeface="Calibri" panose="020F0502020204030204" pitchFamily="34" charset="0"/>
                <a:ea typeface="Lato Light"/>
                <a:cs typeface="Calibri" panose="020F0502020204030204" pitchFamily="34" charset="0"/>
                <a:sym typeface="Lato Light"/>
              </a:rPr>
              <a:t>sanitation service chain</a:t>
            </a:r>
          </a:p>
        </p:txBody>
      </p:sp>
    </p:spTree>
    <p:extLst>
      <p:ext uri="{BB962C8B-B14F-4D97-AF65-F5344CB8AC3E}">
        <p14:creationId xmlns:p14="http://schemas.microsoft.com/office/powerpoint/2010/main" val="38699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13" name="Google Shape;280;p14">
            <a:extLst>
              <a:ext uri="{FF2B5EF4-FFF2-40B4-BE49-F238E27FC236}">
                <a16:creationId xmlns:a16="http://schemas.microsoft.com/office/drawing/2014/main" id="{34245B17-73C4-20F5-0860-B053F79BFE1B}"/>
              </a:ext>
            </a:extLst>
          </p:cNvPr>
          <p:cNvSpPr/>
          <p:nvPr/>
        </p:nvSpPr>
        <p:spPr>
          <a:xfrm>
            <a:off x="3514766" y="1075943"/>
            <a:ext cx="4917989" cy="761888"/>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6F2875"/>
                </a:solidFill>
                <a:latin typeface="Calibri" panose="020F0502020204030204" pitchFamily="34" charset="0"/>
                <a:ea typeface="Lato"/>
                <a:cs typeface="Calibri" panose="020F0502020204030204" pitchFamily="34" charset="0"/>
                <a:sym typeface="Lato"/>
              </a:rPr>
              <a:t>National Utility – Integrated Mandate</a:t>
            </a:r>
            <a:endParaRPr dirty="0">
              <a:solidFill>
                <a:srgbClr val="6F2875"/>
              </a:solidFill>
              <a:latin typeface="Calibri" panose="020F0502020204030204" pitchFamily="34" charset="0"/>
              <a:cs typeface="Calibri" panose="020F0502020204030204" pitchFamily="34" charset="0"/>
            </a:endParaRPr>
          </a:p>
        </p:txBody>
      </p:sp>
      <p:sp>
        <p:nvSpPr>
          <p:cNvPr id="14" name="Google Shape;281;p14">
            <a:extLst>
              <a:ext uri="{FF2B5EF4-FFF2-40B4-BE49-F238E27FC236}">
                <a16:creationId xmlns:a16="http://schemas.microsoft.com/office/drawing/2014/main" id="{0073D67C-E3CB-F6D4-1567-D4DEC3D3E85D}"/>
              </a:ext>
            </a:extLst>
          </p:cNvPr>
          <p:cNvSpPr/>
          <p:nvPr/>
        </p:nvSpPr>
        <p:spPr>
          <a:xfrm>
            <a:off x="3514767" y="2165535"/>
            <a:ext cx="4917989" cy="761888"/>
          </a:xfrm>
          <a:prstGeom prst="rect">
            <a:avLst/>
          </a:prstGeom>
          <a:solidFill>
            <a:srgbClr val="6F2875">
              <a:alpha val="4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6F2875"/>
                </a:solidFill>
                <a:latin typeface="Calibri" panose="020F0502020204030204" pitchFamily="34" charset="0"/>
                <a:ea typeface="Lato"/>
                <a:cs typeface="Calibri" panose="020F0502020204030204" pitchFamily="34" charset="0"/>
                <a:sym typeface="Lato"/>
              </a:rPr>
              <a:t>Sub-national Utility – Integrated Mandate</a:t>
            </a:r>
            <a:endParaRPr dirty="0">
              <a:solidFill>
                <a:srgbClr val="6F2875"/>
              </a:solidFill>
              <a:latin typeface="Calibri" panose="020F0502020204030204" pitchFamily="34" charset="0"/>
              <a:cs typeface="Calibri" panose="020F0502020204030204" pitchFamily="34" charset="0"/>
            </a:endParaRPr>
          </a:p>
        </p:txBody>
      </p:sp>
      <p:sp>
        <p:nvSpPr>
          <p:cNvPr id="15" name="Google Shape;282;p14">
            <a:extLst>
              <a:ext uri="{FF2B5EF4-FFF2-40B4-BE49-F238E27FC236}">
                <a16:creationId xmlns:a16="http://schemas.microsoft.com/office/drawing/2014/main" id="{2C70B744-30B0-42BD-12E6-9B1F6192BB65}"/>
              </a:ext>
            </a:extLst>
          </p:cNvPr>
          <p:cNvSpPr/>
          <p:nvPr/>
        </p:nvSpPr>
        <p:spPr>
          <a:xfrm>
            <a:off x="3514768" y="3264044"/>
            <a:ext cx="4917989" cy="761888"/>
          </a:xfrm>
          <a:prstGeom prst="rect">
            <a:avLst/>
          </a:prstGeom>
          <a:solidFill>
            <a:srgbClr val="6F2875">
              <a:alpha val="6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National Utility &amp; </a:t>
            </a:r>
            <a:br>
              <a:rPr lang="en-GB" sz="1800" dirty="0">
                <a:solidFill>
                  <a:schemeClr val="lt1"/>
                </a:solidFill>
                <a:latin typeface="Calibri" panose="020F0502020204030204" pitchFamily="34" charset="0"/>
                <a:ea typeface="Lato"/>
                <a:cs typeface="Calibri" panose="020F0502020204030204" pitchFamily="34" charset="0"/>
                <a:sym typeface="Lato"/>
              </a:rPr>
            </a:br>
            <a:r>
              <a:rPr lang="en-GB" sz="1800" dirty="0">
                <a:solidFill>
                  <a:schemeClr val="lt1"/>
                </a:solidFill>
                <a:latin typeface="Calibri" panose="020F0502020204030204" pitchFamily="34" charset="0"/>
                <a:ea typeface="Lato"/>
                <a:cs typeface="Calibri" panose="020F0502020204030204" pitchFamily="34" charset="0"/>
                <a:sym typeface="Lato"/>
              </a:rPr>
              <a:t>Local Government – Split Mandate</a:t>
            </a:r>
            <a:endParaRPr dirty="0">
              <a:latin typeface="Calibri" panose="020F0502020204030204" pitchFamily="34" charset="0"/>
              <a:cs typeface="Calibri" panose="020F0502020204030204" pitchFamily="34" charset="0"/>
            </a:endParaRPr>
          </a:p>
        </p:txBody>
      </p:sp>
      <p:sp>
        <p:nvSpPr>
          <p:cNvPr id="16" name="Google Shape;283;p14">
            <a:extLst>
              <a:ext uri="{FF2B5EF4-FFF2-40B4-BE49-F238E27FC236}">
                <a16:creationId xmlns:a16="http://schemas.microsoft.com/office/drawing/2014/main" id="{8045AC3D-C612-4657-9A8C-A4024948C5ED}"/>
              </a:ext>
            </a:extLst>
          </p:cNvPr>
          <p:cNvSpPr/>
          <p:nvPr/>
        </p:nvSpPr>
        <p:spPr>
          <a:xfrm>
            <a:off x="3514769" y="4258555"/>
            <a:ext cx="4917989" cy="761888"/>
          </a:xfrm>
          <a:prstGeom prst="rect">
            <a:avLst/>
          </a:prstGeom>
          <a:solidFill>
            <a:srgbClr val="6F2875">
              <a:alpha val="8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Sub-national Utility &amp; </a:t>
            </a:r>
            <a:br>
              <a:rPr lang="en-GB" sz="1800" dirty="0">
                <a:solidFill>
                  <a:schemeClr val="lt1"/>
                </a:solidFill>
                <a:latin typeface="Calibri" panose="020F0502020204030204" pitchFamily="34" charset="0"/>
                <a:ea typeface="Lato"/>
                <a:cs typeface="Calibri" panose="020F0502020204030204" pitchFamily="34" charset="0"/>
                <a:sym typeface="Lato"/>
              </a:rPr>
            </a:br>
            <a:r>
              <a:rPr lang="en-GB" sz="1800" dirty="0">
                <a:solidFill>
                  <a:schemeClr val="lt1"/>
                </a:solidFill>
                <a:latin typeface="Calibri" panose="020F0502020204030204" pitchFamily="34" charset="0"/>
                <a:ea typeface="Lato"/>
                <a:cs typeface="Calibri" panose="020F0502020204030204" pitchFamily="34" charset="0"/>
                <a:sym typeface="Lato"/>
              </a:rPr>
              <a:t>Local Government – Integrated Mandate</a:t>
            </a:r>
            <a:endParaRPr dirty="0">
              <a:latin typeface="Calibri" panose="020F0502020204030204" pitchFamily="34" charset="0"/>
              <a:cs typeface="Calibri" panose="020F0502020204030204" pitchFamily="34" charset="0"/>
            </a:endParaRPr>
          </a:p>
        </p:txBody>
      </p:sp>
      <p:sp>
        <p:nvSpPr>
          <p:cNvPr id="17" name="Google Shape;284;p14">
            <a:extLst>
              <a:ext uri="{FF2B5EF4-FFF2-40B4-BE49-F238E27FC236}">
                <a16:creationId xmlns:a16="http://schemas.microsoft.com/office/drawing/2014/main" id="{F73189D5-C42B-E78C-0628-DB37EDE5DABA}"/>
              </a:ext>
            </a:extLst>
          </p:cNvPr>
          <p:cNvSpPr/>
          <p:nvPr/>
        </p:nvSpPr>
        <p:spPr>
          <a:xfrm>
            <a:off x="3514770" y="5308661"/>
            <a:ext cx="4917989"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Local Government – Integrated Mandate</a:t>
            </a:r>
            <a:endParaRP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1CCE29E-9256-0C63-362C-5E89A840BAAF}"/>
              </a:ext>
            </a:extLst>
          </p:cNvPr>
          <p:cNvSpPr txBox="1">
            <a:spLocks/>
          </p:cNvSpPr>
          <p:nvPr/>
        </p:nvSpPr>
        <p:spPr>
          <a:xfrm>
            <a:off x="723899" y="368053"/>
            <a:ext cx="10380875" cy="518508"/>
          </a:xfrm>
          <a:prstGeom prst="rect">
            <a:avLst/>
          </a:prstGeom>
        </p:spPr>
        <p:txBody>
          <a:bodyPr vert="horz" lIns="0" tIns="0" rIns="0" bIns="0" rtlCol="0" anchor="t" anchorCtr="0">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Mandate structures</a:t>
            </a:r>
          </a:p>
        </p:txBody>
      </p:sp>
    </p:spTree>
    <p:extLst>
      <p:ext uri="{BB962C8B-B14F-4D97-AF65-F5344CB8AC3E}">
        <p14:creationId xmlns:p14="http://schemas.microsoft.com/office/powerpoint/2010/main" val="159052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3263998" y="972415"/>
            <a:ext cx="5805162" cy="5397508"/>
            <a:chOff x="3386546" y="799370"/>
            <a:chExt cx="6283817" cy="5842550"/>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2">
              <a:alphaModFix/>
            </a:blip>
            <a:srcRect l="10809" r="10538" b="77966"/>
            <a:stretch/>
          </p:blipFill>
          <p:spPr>
            <a:xfrm>
              <a:off x="3386546" y="799370"/>
              <a:ext cx="5347336" cy="586918"/>
            </a:xfrm>
            <a:prstGeom prst="rect">
              <a:avLst/>
            </a:prstGeom>
            <a:noFill/>
            <a:ln>
              <a:noFill/>
            </a:ln>
          </p:spPr>
        </p:pic>
        <p:pic>
          <p:nvPicPr>
            <p:cNvPr id="3" name="Google Shape;275;p14">
              <a:extLst>
                <a:ext uri="{FF2B5EF4-FFF2-40B4-BE49-F238E27FC236}">
                  <a16:creationId xmlns:a16="http://schemas.microsoft.com/office/drawing/2014/main" id="{07475F66-20BA-8383-919C-85AD8AA874AE}"/>
                </a:ext>
              </a:extLst>
            </p:cNvPr>
            <p:cNvPicPr preferRelativeResize="0"/>
            <p:nvPr/>
          </p:nvPicPr>
          <p:blipFill rotWithShape="1">
            <a:blip r:embed="rId2">
              <a:alphaModFix/>
            </a:blip>
            <a:srcRect l="11487" t="23473" r="1073" b="40762"/>
            <a:stretch/>
          </p:blipFill>
          <p:spPr>
            <a:xfrm>
              <a:off x="3445864" y="1468500"/>
              <a:ext cx="5943801" cy="872765"/>
            </a:xfrm>
            <a:prstGeom prst="rect">
              <a:avLst/>
            </a:prstGeom>
            <a:noFill/>
            <a:ln>
              <a:noFill/>
            </a:ln>
          </p:spPr>
        </p:pic>
        <p:pic>
          <p:nvPicPr>
            <p:cNvPr id="5" name="Google Shape;276;p14">
              <a:extLst>
                <a:ext uri="{FF2B5EF4-FFF2-40B4-BE49-F238E27FC236}">
                  <a16:creationId xmlns:a16="http://schemas.microsoft.com/office/drawing/2014/main" id="{6EEDFC1A-B77C-BD75-AB60-AEB79FCB4472}"/>
                </a:ext>
              </a:extLst>
            </p:cNvPr>
            <p:cNvPicPr preferRelativeResize="0"/>
            <p:nvPr/>
          </p:nvPicPr>
          <p:blipFill rotWithShape="1">
            <a:blip r:embed="rId3">
              <a:alphaModFix/>
            </a:blip>
            <a:srcRect l="10991" r="222" b="49412"/>
            <a:stretch/>
          </p:blipFill>
          <p:spPr>
            <a:xfrm>
              <a:off x="3387624" y="2423477"/>
              <a:ext cx="6060279" cy="1014942"/>
            </a:xfrm>
            <a:prstGeom prst="rect">
              <a:avLst/>
            </a:prstGeom>
            <a:noFill/>
            <a:ln>
              <a:noFill/>
            </a:ln>
          </p:spPr>
        </p:pic>
        <p:pic>
          <p:nvPicPr>
            <p:cNvPr id="6" name="Google Shape;277;p14">
              <a:extLst>
                <a:ext uri="{FF2B5EF4-FFF2-40B4-BE49-F238E27FC236}">
                  <a16:creationId xmlns:a16="http://schemas.microsoft.com/office/drawing/2014/main" id="{B5E1CB27-4FC1-2891-D37D-C32B2BF3C84A}"/>
                </a:ext>
              </a:extLst>
            </p:cNvPr>
            <p:cNvPicPr preferRelativeResize="0"/>
            <p:nvPr/>
          </p:nvPicPr>
          <p:blipFill rotWithShape="1">
            <a:blip r:embed="rId4">
              <a:alphaModFix/>
            </a:blip>
            <a:srcRect l="10414" r="1785" b="47872"/>
            <a:stretch/>
          </p:blipFill>
          <p:spPr>
            <a:xfrm>
              <a:off x="3386547" y="3497078"/>
              <a:ext cx="6175072" cy="1055896"/>
            </a:xfrm>
            <a:prstGeom prst="rect">
              <a:avLst/>
            </a:prstGeom>
            <a:noFill/>
            <a:ln>
              <a:noFill/>
            </a:ln>
          </p:spPr>
        </p:pic>
        <p:pic>
          <p:nvPicPr>
            <p:cNvPr id="8" name="Google Shape;278;p14">
              <a:extLst>
                <a:ext uri="{FF2B5EF4-FFF2-40B4-BE49-F238E27FC236}">
                  <a16:creationId xmlns:a16="http://schemas.microsoft.com/office/drawing/2014/main" id="{C8D6E361-53E1-5AB5-03C4-40E1A3914A18}"/>
                </a:ext>
              </a:extLst>
            </p:cNvPr>
            <p:cNvPicPr preferRelativeResize="0"/>
            <p:nvPr/>
          </p:nvPicPr>
          <p:blipFill rotWithShape="1">
            <a:blip r:embed="rId5">
              <a:alphaModFix/>
            </a:blip>
            <a:srcRect l="11321" r="722" b="50975"/>
            <a:stretch/>
          </p:blipFill>
          <p:spPr>
            <a:xfrm>
              <a:off x="3445863" y="4541708"/>
              <a:ext cx="6175073" cy="1030255"/>
            </a:xfrm>
            <a:prstGeom prst="rect">
              <a:avLst/>
            </a:prstGeom>
            <a:noFill/>
            <a:ln>
              <a:noFill/>
            </a:ln>
          </p:spPr>
        </p:pic>
        <p:pic>
          <p:nvPicPr>
            <p:cNvPr id="9" name="Google Shape;279;p14">
              <a:extLst>
                <a:ext uri="{FF2B5EF4-FFF2-40B4-BE49-F238E27FC236}">
                  <a16:creationId xmlns:a16="http://schemas.microsoft.com/office/drawing/2014/main" id="{575ED15D-9CE7-5040-D9B1-F0CD9929CB2D}"/>
                </a:ext>
              </a:extLst>
            </p:cNvPr>
            <p:cNvPicPr preferRelativeResize="0"/>
            <p:nvPr/>
          </p:nvPicPr>
          <p:blipFill rotWithShape="1">
            <a:blip r:embed="rId6">
              <a:alphaModFix/>
            </a:blip>
            <a:srcRect l="10533" t="50892" r="1013"/>
            <a:stretch/>
          </p:blipFill>
          <p:spPr>
            <a:xfrm>
              <a:off x="3396435" y="5571963"/>
              <a:ext cx="6273928" cy="1069957"/>
            </a:xfrm>
            <a:prstGeom prst="rect">
              <a:avLst/>
            </a:prstGeom>
            <a:noFill/>
            <a:ln>
              <a:noFill/>
            </a:ln>
          </p:spPr>
        </p:pic>
      </p:grpSp>
      <p:sp>
        <p:nvSpPr>
          <p:cNvPr id="11" name="Google Shape;285;p14">
            <a:extLst>
              <a:ext uri="{FF2B5EF4-FFF2-40B4-BE49-F238E27FC236}">
                <a16:creationId xmlns:a16="http://schemas.microsoft.com/office/drawing/2014/main" id="{754CEE4D-CA3F-B10B-738E-1A0E15A5B0F5}"/>
              </a:ext>
            </a:extLst>
          </p:cNvPr>
          <p:cNvSpPr txBox="1">
            <a:spLocks/>
          </p:cNvSpPr>
          <p:nvPr/>
        </p:nvSpPr>
        <p:spPr>
          <a:xfrm rot="16200000">
            <a:off x="463068" y="3245733"/>
            <a:ext cx="5230634" cy="872765"/>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endParaRPr lang="en-GB" sz="4000" b="1" dirty="0">
              <a:solidFill>
                <a:srgbClr val="6F2875"/>
              </a:solidFill>
            </a:endParaRPr>
          </a:p>
        </p:txBody>
      </p:sp>
      <p:sp>
        <p:nvSpPr>
          <p:cNvPr id="10" name="Title 1">
            <a:extLst>
              <a:ext uri="{FF2B5EF4-FFF2-40B4-BE49-F238E27FC236}">
                <a16:creationId xmlns:a16="http://schemas.microsoft.com/office/drawing/2014/main" id="{23FDC852-CF33-A028-9E08-86B92E1A5DDF}"/>
              </a:ext>
            </a:extLst>
          </p:cNvPr>
          <p:cNvSpPr txBox="1">
            <a:spLocks/>
          </p:cNvSpPr>
          <p:nvPr/>
        </p:nvSpPr>
        <p:spPr>
          <a:xfrm>
            <a:off x="723899" y="368053"/>
            <a:ext cx="10380875" cy="518508"/>
          </a:xfrm>
          <a:prstGeom prst="rect">
            <a:avLst/>
          </a:prstGeom>
        </p:spPr>
        <p:txBody>
          <a:bodyPr vert="horz" lIns="0" tIns="0" rIns="0" bIns="0" rtlCol="0" anchor="t" anchorCtr="0">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Mandate structures</a:t>
            </a:r>
          </a:p>
        </p:txBody>
      </p:sp>
    </p:spTree>
    <p:extLst>
      <p:ext uri="{BB962C8B-B14F-4D97-AF65-F5344CB8AC3E}">
        <p14:creationId xmlns:p14="http://schemas.microsoft.com/office/powerpoint/2010/main" val="151468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Case Study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331285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Include a case study from relevant country(s) the shows the split of responsibilities between different actors.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Slides 19-23 provide some existing examples that could be used to support case studies developed.</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The case study should answer the following questions: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Who has responsibility for sewered and non-sewered sanitation?</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Is the mandate integrated or split? What is the impact of this?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Are the responsibilities set out in law/policy (du jure) aligned with those  implemented on the ground du facto)? What is the impact of this?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How does this impact service to poor and unserved?</a:t>
            </a:r>
          </a:p>
        </p:txBody>
      </p:sp>
    </p:spTree>
    <p:extLst>
      <p:ext uri="{BB962C8B-B14F-4D97-AF65-F5344CB8AC3E}">
        <p14:creationId xmlns:p14="http://schemas.microsoft.com/office/powerpoint/2010/main" val="301067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8" name="Group 7">
            <a:extLst>
              <a:ext uri="{FF2B5EF4-FFF2-40B4-BE49-F238E27FC236}">
                <a16:creationId xmlns:a16="http://schemas.microsoft.com/office/drawing/2014/main" id="{9B4DAECC-CCAE-350A-053C-0FC19A660495}"/>
              </a:ext>
            </a:extLst>
          </p:cNvPr>
          <p:cNvGrpSpPr/>
          <p:nvPr/>
        </p:nvGrpSpPr>
        <p:grpSpPr>
          <a:xfrm>
            <a:off x="1066800" y="1142214"/>
            <a:ext cx="10098550" cy="4183930"/>
            <a:chOff x="100013" y="1084428"/>
            <a:chExt cx="12096189" cy="5011572"/>
          </a:xfrm>
        </p:grpSpPr>
        <p:pic>
          <p:nvPicPr>
            <p:cNvPr id="3" name="Picture 2">
              <a:extLst>
                <a:ext uri="{FF2B5EF4-FFF2-40B4-BE49-F238E27FC236}">
                  <a16:creationId xmlns:a16="http://schemas.microsoft.com/office/drawing/2014/main" id="{170A1419-870E-5A6D-2E98-0D7A60A63648}"/>
                </a:ext>
              </a:extLst>
            </p:cNvPr>
            <p:cNvPicPr>
              <a:picLocks noChangeAspect="1"/>
            </p:cNvPicPr>
            <p:nvPr/>
          </p:nvPicPr>
          <p:blipFill rotWithShape="1">
            <a:blip r:embed="rId3"/>
            <a:srcRect l="10809" r="10539" b="77966"/>
            <a:stretch/>
          </p:blipFill>
          <p:spPr>
            <a:xfrm>
              <a:off x="1400175" y="1084428"/>
              <a:ext cx="9515475" cy="1044410"/>
            </a:xfrm>
            <a:prstGeom prst="rect">
              <a:avLst/>
            </a:prstGeom>
          </p:spPr>
        </p:pic>
        <p:pic>
          <p:nvPicPr>
            <p:cNvPr id="5" name="Picture 4">
              <a:extLst>
                <a:ext uri="{FF2B5EF4-FFF2-40B4-BE49-F238E27FC236}">
                  <a16:creationId xmlns:a16="http://schemas.microsoft.com/office/drawing/2014/main" id="{ADB92000-C67C-AE18-7FAC-4A4D43DF9B34}"/>
                </a:ext>
              </a:extLst>
            </p:cNvPr>
            <p:cNvPicPr>
              <a:picLocks noChangeAspect="1"/>
            </p:cNvPicPr>
            <p:nvPr/>
          </p:nvPicPr>
          <p:blipFill rotWithShape="1">
            <a:blip r:embed="rId3"/>
            <a:srcRect t="20052"/>
            <a:stretch/>
          </p:blipFill>
          <p:spPr>
            <a:xfrm>
              <a:off x="100013" y="2128838"/>
              <a:ext cx="12096189" cy="3471862"/>
            </a:xfrm>
            <a:prstGeom prst="rect">
              <a:avLst/>
            </a:prstGeom>
          </p:spPr>
        </p:pic>
        <p:pic>
          <p:nvPicPr>
            <p:cNvPr id="6" name="Picture 5">
              <a:extLst>
                <a:ext uri="{FF2B5EF4-FFF2-40B4-BE49-F238E27FC236}">
                  <a16:creationId xmlns:a16="http://schemas.microsoft.com/office/drawing/2014/main" id="{5ADF1F60-B2C4-E6DE-0F3D-B97746D801B8}"/>
                </a:ext>
              </a:extLst>
            </p:cNvPr>
            <p:cNvPicPr>
              <a:picLocks noChangeAspect="1"/>
            </p:cNvPicPr>
            <p:nvPr/>
          </p:nvPicPr>
          <p:blipFill>
            <a:blip r:embed="rId4"/>
            <a:stretch>
              <a:fillRect/>
            </a:stretch>
          </p:blipFill>
          <p:spPr>
            <a:xfrm>
              <a:off x="3454400" y="5600700"/>
              <a:ext cx="5626100" cy="495300"/>
            </a:xfrm>
            <a:prstGeom prst="rect">
              <a:avLst/>
            </a:prstGeom>
          </p:spPr>
        </p:pic>
      </p:grpSp>
    </p:spTree>
    <p:extLst>
      <p:ext uri="{BB962C8B-B14F-4D97-AF65-F5344CB8AC3E}">
        <p14:creationId xmlns:p14="http://schemas.microsoft.com/office/powerpoint/2010/main" val="411027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186475C9-045A-791E-57C1-CDD69D9477F9}"/>
              </a:ext>
            </a:extLst>
          </p:cNvPr>
          <p:cNvGrpSpPr/>
          <p:nvPr/>
        </p:nvGrpSpPr>
        <p:grpSpPr>
          <a:xfrm>
            <a:off x="1406950" y="1265145"/>
            <a:ext cx="9378099" cy="4280526"/>
            <a:chOff x="302736" y="1084428"/>
            <a:chExt cx="11586528" cy="5288538"/>
          </a:xfrm>
        </p:grpSpPr>
        <p:pic>
          <p:nvPicPr>
            <p:cNvPr id="13" name="Picture 12">
              <a:extLst>
                <a:ext uri="{FF2B5EF4-FFF2-40B4-BE49-F238E27FC236}">
                  <a16:creationId xmlns:a16="http://schemas.microsoft.com/office/drawing/2014/main" id="{FCDFA9B8-94DE-5DF8-84B5-70BE2978C2BB}"/>
                </a:ext>
              </a:extLst>
            </p:cNvPr>
            <p:cNvPicPr>
              <a:picLocks noChangeAspect="1"/>
            </p:cNvPicPr>
            <p:nvPr/>
          </p:nvPicPr>
          <p:blipFill rotWithShape="1">
            <a:blip r:embed="rId2"/>
            <a:srcRect l="10809" r="10539" b="77966"/>
            <a:stretch/>
          </p:blipFill>
          <p:spPr>
            <a:xfrm>
              <a:off x="1571624" y="1084428"/>
              <a:ext cx="9083683" cy="997017"/>
            </a:xfrm>
            <a:prstGeom prst="rect">
              <a:avLst/>
            </a:prstGeom>
          </p:spPr>
        </p:pic>
        <p:pic>
          <p:nvPicPr>
            <p:cNvPr id="14" name="Picture 13">
              <a:extLst>
                <a:ext uri="{FF2B5EF4-FFF2-40B4-BE49-F238E27FC236}">
                  <a16:creationId xmlns:a16="http://schemas.microsoft.com/office/drawing/2014/main" id="{35E48B78-521E-5793-4B43-ED9486BD8D26}"/>
                </a:ext>
              </a:extLst>
            </p:cNvPr>
            <p:cNvPicPr>
              <a:picLocks noChangeAspect="1"/>
            </p:cNvPicPr>
            <p:nvPr/>
          </p:nvPicPr>
          <p:blipFill>
            <a:blip r:embed="rId3"/>
            <a:stretch>
              <a:fillRect/>
            </a:stretch>
          </p:blipFill>
          <p:spPr>
            <a:xfrm>
              <a:off x="302736" y="2081445"/>
              <a:ext cx="11586528" cy="3530883"/>
            </a:xfrm>
            <a:prstGeom prst="rect">
              <a:avLst/>
            </a:prstGeom>
          </p:spPr>
        </p:pic>
        <p:pic>
          <p:nvPicPr>
            <p:cNvPr id="15" name="Picture 14">
              <a:extLst>
                <a:ext uri="{FF2B5EF4-FFF2-40B4-BE49-F238E27FC236}">
                  <a16:creationId xmlns:a16="http://schemas.microsoft.com/office/drawing/2014/main" id="{F486DB53-E984-C9B9-9758-73C7C889905A}"/>
                </a:ext>
              </a:extLst>
            </p:cNvPr>
            <p:cNvPicPr>
              <a:picLocks noChangeAspect="1"/>
            </p:cNvPicPr>
            <p:nvPr/>
          </p:nvPicPr>
          <p:blipFill>
            <a:blip r:embed="rId4"/>
            <a:stretch>
              <a:fillRect/>
            </a:stretch>
          </p:blipFill>
          <p:spPr>
            <a:xfrm>
              <a:off x="3425825" y="5877666"/>
              <a:ext cx="5626100" cy="495300"/>
            </a:xfrm>
            <a:prstGeom prst="rect">
              <a:avLst/>
            </a:prstGeom>
          </p:spPr>
        </p:pic>
      </p:grpSp>
    </p:spTree>
    <p:extLst>
      <p:ext uri="{BB962C8B-B14F-4D97-AF65-F5344CB8AC3E}">
        <p14:creationId xmlns:p14="http://schemas.microsoft.com/office/powerpoint/2010/main" val="324878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5003147" y="415725"/>
            <a:ext cx="5142271" cy="1052061"/>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Schedule </a:t>
            </a:r>
          </a:p>
        </p:txBody>
      </p:sp>
      <p:pic>
        <p:nvPicPr>
          <p:cNvPr id="4" name="Picture 3" descr="A picture containing magenta, colorfulness, purple, screenshot&#10;&#10;Description automatically generated">
            <a:extLst>
              <a:ext uri="{FF2B5EF4-FFF2-40B4-BE49-F238E27FC236}">
                <a16:creationId xmlns:a16="http://schemas.microsoft.com/office/drawing/2014/main" id="{D6239904-F143-950F-EB61-0D7FECF59052}"/>
              </a:ext>
            </a:extLst>
          </p:cNvPr>
          <p:cNvPicPr>
            <a:picLocks noChangeAspect="1"/>
          </p:cNvPicPr>
          <p:nvPr/>
        </p:nvPicPr>
        <p:blipFill rotWithShape="1">
          <a:blip r:embed="rId2">
            <a:extLst>
              <a:ext uri="{28A0092B-C50C-407E-A947-70E740481C1C}">
                <a14:useLocalDpi xmlns:a14="http://schemas.microsoft.com/office/drawing/2010/main" val="0"/>
              </a:ext>
            </a:extLst>
          </a:blip>
          <a:srcRect l="55840"/>
          <a:stretch/>
        </p:blipFill>
        <p:spPr>
          <a:xfrm>
            <a:off x="-10288" y="10"/>
            <a:ext cx="4628007" cy="6864408"/>
          </a:xfrm>
          <a:prstGeom prst="rect">
            <a:avLst/>
          </a:prstGeom>
        </p:spPr>
      </p:pic>
      <p:graphicFrame>
        <p:nvGraphicFramePr>
          <p:cNvPr id="5" name="Content Placeholder 7">
            <a:extLst>
              <a:ext uri="{FF2B5EF4-FFF2-40B4-BE49-F238E27FC236}">
                <a16:creationId xmlns:a16="http://schemas.microsoft.com/office/drawing/2014/main" id="{7CB399B9-28F0-84BA-EDAE-509E2AF7C45A}"/>
              </a:ext>
            </a:extLst>
          </p:cNvPr>
          <p:cNvGraphicFramePr>
            <a:graphicFrameLocks/>
          </p:cNvGraphicFramePr>
          <p:nvPr>
            <p:extLst>
              <p:ext uri="{D42A27DB-BD31-4B8C-83A1-F6EECF244321}">
                <p14:modId xmlns:p14="http://schemas.microsoft.com/office/powerpoint/2010/main" val="3900107480"/>
              </p:ext>
            </p:extLst>
          </p:nvPr>
        </p:nvGraphicFramePr>
        <p:xfrm>
          <a:off x="5003147" y="936390"/>
          <a:ext cx="6464953" cy="5540607"/>
        </p:xfrm>
        <a:graphic>
          <a:graphicData uri="http://schemas.openxmlformats.org/drawingml/2006/table">
            <a:tbl>
              <a:tblPr firstRow="1" firstCol="1" bandRow="1">
                <a:tableStyleId>{69012ECD-51FC-41F1-AA8D-1B2483CD663E}</a:tableStyleId>
              </a:tblPr>
              <a:tblGrid>
                <a:gridCol w="6464953">
                  <a:extLst>
                    <a:ext uri="{9D8B030D-6E8A-4147-A177-3AD203B41FA5}">
                      <a16:colId xmlns:a16="http://schemas.microsoft.com/office/drawing/2014/main" val="791047328"/>
                    </a:ext>
                  </a:extLst>
                </a:gridCol>
              </a:tblGrid>
              <a:tr h="254779">
                <a:tc>
                  <a:txBody>
                    <a:bodyPr/>
                    <a:lstStyle/>
                    <a:p>
                      <a:pPr>
                        <a:spcAft>
                          <a:spcPts val="600"/>
                        </a:spcAft>
                      </a:pPr>
                      <a:r>
                        <a:rPr lang="en-GB" sz="1600" dirty="0">
                          <a:effectLst/>
                          <a:latin typeface="Calibri" panose="020F0502020204030204" pitchFamily="34" charset="0"/>
                          <a:ea typeface="Lato" panose="020F0502020204030203" pitchFamily="34" charset="0"/>
                          <a:cs typeface="Calibri" panose="020F0502020204030204" pitchFamily="34" charset="0"/>
                        </a:rPr>
                        <a:t>Session 1</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2875"/>
                    </a:solidFill>
                  </a:tcPr>
                </a:tc>
                <a:extLst>
                  <a:ext uri="{0D108BD9-81ED-4DB2-BD59-A6C34878D82A}">
                    <a16:rowId xmlns:a16="http://schemas.microsoft.com/office/drawing/2014/main" val="746336487"/>
                  </a:ext>
                </a:extLst>
              </a:tr>
              <a:tr h="278143">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Introduction to CWIS Framework</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638131"/>
                  </a:ext>
                </a:extLst>
              </a:tr>
              <a:tr h="264222">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Case Study</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336476"/>
                  </a:ext>
                </a:extLst>
              </a:tr>
              <a:tr h="254779">
                <a:tc>
                  <a:txBody>
                    <a:bodyPr/>
                    <a:lstStyle/>
                    <a:p>
                      <a:pPr>
                        <a:spcAft>
                          <a:spcPts val="600"/>
                        </a:spcAft>
                      </a:pPr>
                      <a:r>
                        <a:rPr lang="en-GB" sz="1600" dirty="0">
                          <a:solidFill>
                            <a:schemeClr val="bg1"/>
                          </a:solidFill>
                          <a:effectLst/>
                          <a:latin typeface="Calibri" panose="020F0502020204030204" pitchFamily="34" charset="0"/>
                          <a:ea typeface="Lato" panose="020F0502020204030203" pitchFamily="34" charset="0"/>
                          <a:cs typeface="Calibri" panose="020F0502020204030204" pitchFamily="34" charset="0"/>
                        </a:rPr>
                        <a:t>Session 2</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2875"/>
                    </a:solidFill>
                  </a:tcPr>
                </a:tc>
                <a:extLst>
                  <a:ext uri="{0D108BD9-81ED-4DB2-BD59-A6C34878D82A}">
                    <a16:rowId xmlns:a16="http://schemas.microsoft.com/office/drawing/2014/main" val="3289183169"/>
                  </a:ext>
                </a:extLst>
              </a:tr>
              <a:tr h="28372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1"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CWIS Function – Responsibilities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5326528"/>
                  </a:ext>
                </a:extLst>
              </a:tr>
              <a:tr h="254779">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Case study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435121"/>
                  </a:ext>
                </a:extLst>
              </a:tr>
              <a:tr h="254779">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“Who has Responsibility?” – Group Work</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1230253"/>
                  </a:ext>
                </a:extLst>
              </a:tr>
              <a:tr h="259742">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Key takeaways – Responsibilities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938642"/>
                  </a:ext>
                </a:extLst>
              </a:tr>
              <a:tr h="257807">
                <a:tc>
                  <a:txBody>
                    <a:bodyPr/>
                    <a:lstStyle/>
                    <a:p>
                      <a:pPr>
                        <a:spcAft>
                          <a:spcPts val="600"/>
                        </a:spcAft>
                      </a:pPr>
                      <a:r>
                        <a:rPr lang="en-GB" sz="1600" b="1" dirty="0">
                          <a:effectLst/>
                          <a:latin typeface="Calibri" panose="020F0502020204030204" pitchFamily="34" charset="0"/>
                          <a:ea typeface="Lato" panose="020F0502020204030203" pitchFamily="34" charset="0"/>
                          <a:cs typeface="Calibri" panose="020F0502020204030204" pitchFamily="34" charset="0"/>
                        </a:rPr>
                        <a:t>CWIS Function – Accountability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504771"/>
                  </a:ext>
                </a:extLst>
              </a:tr>
              <a:tr h="254779">
                <a:tc>
                  <a:txBody>
                    <a:bodyPr/>
                    <a:lstStyle/>
                    <a:p>
                      <a:pPr>
                        <a:spcAft>
                          <a:spcPts val="600"/>
                        </a:spcAft>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Case Study</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891711"/>
                  </a:ext>
                </a:extLst>
              </a:tr>
              <a:tr h="254779">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“How is accountability </a:t>
                      </a: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achieved?” – Group Work</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3399723"/>
                  </a:ext>
                </a:extLst>
              </a:tr>
              <a:tr h="254779">
                <a:tc>
                  <a:txBody>
                    <a:bodyPr/>
                    <a:lstStyle/>
                    <a:p>
                      <a:pPr>
                        <a:spcAft>
                          <a:spcPts val="600"/>
                        </a:spcAft>
                      </a:pPr>
                      <a:r>
                        <a:rPr lang="en-GB" sz="1600" b="0" dirty="0">
                          <a:effectLst/>
                          <a:latin typeface="Calibri" panose="020F0502020204030204" pitchFamily="34" charset="0"/>
                          <a:ea typeface="Lato" panose="020F0502020204030203" pitchFamily="34" charset="0"/>
                          <a:cs typeface="Calibri" panose="020F0502020204030204" pitchFamily="34" charset="0"/>
                        </a:rPr>
                        <a:t>Key takeaways – Accountability</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653230"/>
                  </a:ext>
                </a:extLst>
              </a:tr>
              <a:tr h="275085">
                <a:tc>
                  <a:txBody>
                    <a:bodyPr/>
                    <a:lstStyle/>
                    <a:p>
                      <a:pPr>
                        <a:spcAft>
                          <a:spcPts val="600"/>
                        </a:spcAft>
                      </a:pPr>
                      <a:r>
                        <a:rPr lang="en-GB" sz="1600" dirty="0">
                          <a:solidFill>
                            <a:schemeClr val="bg1"/>
                          </a:solidFill>
                          <a:effectLst/>
                          <a:latin typeface="Calibri" panose="020F0502020204030204" pitchFamily="34" charset="0"/>
                          <a:ea typeface="Lato" panose="020F0502020204030203" pitchFamily="34" charset="0"/>
                          <a:cs typeface="Calibri" panose="020F0502020204030204" pitchFamily="34" charset="0"/>
                        </a:rPr>
                        <a:t>Session 3</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6F2875"/>
                    </a:solidFill>
                  </a:tcPr>
                </a:tc>
                <a:extLst>
                  <a:ext uri="{0D108BD9-81ED-4DB2-BD59-A6C34878D82A}">
                    <a16:rowId xmlns:a16="http://schemas.microsoft.com/office/drawing/2014/main" val="1718992759"/>
                  </a:ext>
                </a:extLst>
              </a:tr>
              <a:tr h="254779">
                <a:tc>
                  <a:txBody>
                    <a:bodyPr/>
                    <a:lstStyle/>
                    <a:p>
                      <a:pPr>
                        <a:spcAft>
                          <a:spcPts val="600"/>
                        </a:spcAft>
                      </a:pPr>
                      <a:r>
                        <a:rPr lang="en-GB" sz="1600" b="1"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CWIS Function – Resource Planning and Management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8497176"/>
                  </a:ext>
                </a:extLst>
              </a:tr>
              <a:tr h="254779">
                <a:tc>
                  <a:txBody>
                    <a:bodyPr/>
                    <a:lstStyle/>
                    <a:p>
                      <a:pPr>
                        <a:spcAft>
                          <a:spcPts val="600"/>
                        </a:spcAft>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Financing Frameworks </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4096673"/>
                  </a:ext>
                </a:extLst>
              </a:tr>
              <a:tr h="323080">
                <a:tc>
                  <a:txBody>
                    <a:bodyPr/>
                    <a:lstStyle/>
                    <a:p>
                      <a:pPr>
                        <a:spcAft>
                          <a:spcPts val="600"/>
                        </a:spcAft>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“Group Work</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3666687"/>
                  </a:ext>
                </a:extLst>
              </a:tr>
              <a:tr h="254779">
                <a:tc>
                  <a:txBody>
                    <a:bodyPr/>
                    <a:lstStyle/>
                    <a:p>
                      <a:pPr>
                        <a:spcAft>
                          <a:spcPts val="600"/>
                        </a:spcAft>
                      </a:pPr>
                      <a:r>
                        <a:rPr lang="en-GB" sz="1600" b="0" dirty="0">
                          <a:latin typeface="Calibri" panose="020F0502020204030204" pitchFamily="34" charset="0"/>
                          <a:ea typeface="Lato" panose="020F0502020204030203" pitchFamily="34" charset="0"/>
                          <a:cs typeface="Calibri" panose="020F0502020204030204" pitchFamily="34" charset="0"/>
                        </a:rPr>
                        <a:t>Investment decision making </a:t>
                      </a:r>
                      <a:endPar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325849"/>
                  </a:ext>
                </a:extLst>
              </a:tr>
              <a:tr h="509558">
                <a:tc>
                  <a:txBody>
                    <a:bodyPr/>
                    <a:lstStyle/>
                    <a:p>
                      <a:pPr>
                        <a:spcAft>
                          <a:spcPts val="600"/>
                        </a:spcAft>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“Who makes financing and investment decisions and how are they monitored?” – Group Work</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034106"/>
                  </a:ext>
                </a:extLst>
              </a:tr>
              <a:tr h="254779">
                <a:tc>
                  <a:txBody>
                    <a:bodyPr/>
                    <a:lstStyle/>
                    <a:p>
                      <a:pPr>
                        <a:spcAft>
                          <a:spcPts val="600"/>
                        </a:spcAft>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Key takeaways –  RPM</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1206024"/>
                  </a:ext>
                </a:extLst>
              </a:tr>
              <a:tr h="286675">
                <a:tc>
                  <a:txBody>
                    <a:bodyPr/>
                    <a:lstStyle/>
                    <a:p>
                      <a:pPr>
                        <a:spcAft>
                          <a:spcPts val="600"/>
                        </a:spcAft>
                      </a:pPr>
                      <a:r>
                        <a:rPr lang="en-GB" sz="1600" b="0" kern="1200" dirty="0">
                          <a:solidFill>
                            <a:schemeClr val="tx1"/>
                          </a:solidFill>
                          <a:effectLst/>
                          <a:latin typeface="Calibri" panose="020F0502020204030204" pitchFamily="34" charset="0"/>
                          <a:ea typeface="Lato" panose="020F0502020204030203" pitchFamily="34" charset="0"/>
                          <a:cs typeface="Calibri" panose="020F0502020204030204" pitchFamily="34" charset="0"/>
                        </a:rPr>
                        <a:t>CWIS Functions – Gaps/Challenges and Key Takeaways</a:t>
                      </a: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919663"/>
                  </a:ext>
                </a:extLst>
              </a:tr>
            </a:tbl>
          </a:graphicData>
        </a:graphic>
      </p:graphicFrame>
    </p:spTree>
    <p:extLst>
      <p:ext uri="{BB962C8B-B14F-4D97-AF65-F5344CB8AC3E}">
        <p14:creationId xmlns:p14="http://schemas.microsoft.com/office/powerpoint/2010/main" val="1712608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8" name="Group 7">
            <a:extLst>
              <a:ext uri="{FF2B5EF4-FFF2-40B4-BE49-F238E27FC236}">
                <a16:creationId xmlns:a16="http://schemas.microsoft.com/office/drawing/2014/main" id="{EC688D24-12BA-4667-27DA-951D06F3562E}"/>
              </a:ext>
            </a:extLst>
          </p:cNvPr>
          <p:cNvGrpSpPr/>
          <p:nvPr/>
        </p:nvGrpSpPr>
        <p:grpSpPr>
          <a:xfrm>
            <a:off x="1304041" y="1193314"/>
            <a:ext cx="9612984" cy="4179964"/>
            <a:chOff x="385763" y="1149514"/>
            <a:chExt cx="11806237" cy="5133645"/>
          </a:xfrm>
        </p:grpSpPr>
        <p:pic>
          <p:nvPicPr>
            <p:cNvPr id="9" name="Picture 8">
              <a:extLst>
                <a:ext uri="{FF2B5EF4-FFF2-40B4-BE49-F238E27FC236}">
                  <a16:creationId xmlns:a16="http://schemas.microsoft.com/office/drawing/2014/main" id="{1DA9F463-67A1-75DB-5929-C0879BC1B55A}"/>
                </a:ext>
              </a:extLst>
            </p:cNvPr>
            <p:cNvPicPr>
              <a:picLocks noChangeAspect="1"/>
            </p:cNvPicPr>
            <p:nvPr/>
          </p:nvPicPr>
          <p:blipFill rotWithShape="1">
            <a:blip r:embed="rId2"/>
            <a:srcRect l="10809" r="10539" b="77966"/>
            <a:stretch/>
          </p:blipFill>
          <p:spPr>
            <a:xfrm>
              <a:off x="1600200" y="1149514"/>
              <a:ext cx="9086850" cy="1045547"/>
            </a:xfrm>
            <a:prstGeom prst="rect">
              <a:avLst/>
            </a:prstGeom>
          </p:spPr>
        </p:pic>
        <p:pic>
          <p:nvPicPr>
            <p:cNvPr id="10" name="Picture 9">
              <a:extLst>
                <a:ext uri="{FF2B5EF4-FFF2-40B4-BE49-F238E27FC236}">
                  <a16:creationId xmlns:a16="http://schemas.microsoft.com/office/drawing/2014/main" id="{8E63113D-5481-11D2-47A0-C09BC890B8B6}"/>
                </a:ext>
              </a:extLst>
            </p:cNvPr>
            <p:cNvPicPr>
              <a:picLocks noChangeAspect="1"/>
            </p:cNvPicPr>
            <p:nvPr/>
          </p:nvPicPr>
          <p:blipFill>
            <a:blip r:embed="rId3"/>
            <a:stretch>
              <a:fillRect/>
            </a:stretch>
          </p:blipFill>
          <p:spPr>
            <a:xfrm>
              <a:off x="3344862" y="5787859"/>
              <a:ext cx="5626100" cy="495300"/>
            </a:xfrm>
            <a:prstGeom prst="rect">
              <a:avLst/>
            </a:prstGeom>
          </p:spPr>
        </p:pic>
        <p:pic>
          <p:nvPicPr>
            <p:cNvPr id="11" name="Picture 10">
              <a:extLst>
                <a:ext uri="{FF2B5EF4-FFF2-40B4-BE49-F238E27FC236}">
                  <a16:creationId xmlns:a16="http://schemas.microsoft.com/office/drawing/2014/main" id="{4D8521DE-9EF9-194E-D62C-CA9F478EF25A}"/>
                </a:ext>
              </a:extLst>
            </p:cNvPr>
            <p:cNvPicPr>
              <a:picLocks noChangeAspect="1"/>
            </p:cNvPicPr>
            <p:nvPr/>
          </p:nvPicPr>
          <p:blipFill>
            <a:blip r:embed="rId4"/>
            <a:stretch>
              <a:fillRect/>
            </a:stretch>
          </p:blipFill>
          <p:spPr>
            <a:xfrm>
              <a:off x="385763" y="2243847"/>
              <a:ext cx="11806237" cy="3464639"/>
            </a:xfrm>
            <a:prstGeom prst="rect">
              <a:avLst/>
            </a:prstGeom>
          </p:spPr>
        </p:pic>
      </p:grpSp>
    </p:spTree>
    <p:extLst>
      <p:ext uri="{BB962C8B-B14F-4D97-AF65-F5344CB8AC3E}">
        <p14:creationId xmlns:p14="http://schemas.microsoft.com/office/powerpoint/2010/main" val="916265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9A519A50-CE96-1353-C573-25F18E38DDA8}"/>
              </a:ext>
            </a:extLst>
          </p:cNvPr>
          <p:cNvGrpSpPr/>
          <p:nvPr/>
        </p:nvGrpSpPr>
        <p:grpSpPr>
          <a:xfrm>
            <a:off x="1304042" y="1084429"/>
            <a:ext cx="9583918" cy="4578710"/>
            <a:chOff x="423861" y="1084428"/>
            <a:chExt cx="11646323" cy="5564022"/>
          </a:xfrm>
        </p:grpSpPr>
        <p:pic>
          <p:nvPicPr>
            <p:cNvPr id="13" name="Picture 12">
              <a:extLst>
                <a:ext uri="{FF2B5EF4-FFF2-40B4-BE49-F238E27FC236}">
                  <a16:creationId xmlns:a16="http://schemas.microsoft.com/office/drawing/2014/main" id="{B5096D15-8F5D-A00E-3CE9-1C43D32D6837}"/>
                </a:ext>
              </a:extLst>
            </p:cNvPr>
            <p:cNvPicPr>
              <a:picLocks noChangeAspect="1"/>
            </p:cNvPicPr>
            <p:nvPr/>
          </p:nvPicPr>
          <p:blipFill rotWithShape="1">
            <a:blip r:embed="rId2"/>
            <a:srcRect l="10809" r="10539" b="77966"/>
            <a:stretch/>
          </p:blipFill>
          <p:spPr>
            <a:xfrm>
              <a:off x="1657350" y="1084428"/>
              <a:ext cx="8943975" cy="1044410"/>
            </a:xfrm>
            <a:prstGeom prst="rect">
              <a:avLst/>
            </a:prstGeom>
          </p:spPr>
        </p:pic>
        <p:pic>
          <p:nvPicPr>
            <p:cNvPr id="14" name="Picture 13">
              <a:extLst>
                <a:ext uri="{FF2B5EF4-FFF2-40B4-BE49-F238E27FC236}">
                  <a16:creationId xmlns:a16="http://schemas.microsoft.com/office/drawing/2014/main" id="{F8FE4739-AAAE-B5A0-9388-858A510BA319}"/>
                </a:ext>
              </a:extLst>
            </p:cNvPr>
            <p:cNvPicPr>
              <a:picLocks noChangeAspect="1"/>
            </p:cNvPicPr>
            <p:nvPr/>
          </p:nvPicPr>
          <p:blipFill>
            <a:blip r:embed="rId3"/>
            <a:stretch>
              <a:fillRect/>
            </a:stretch>
          </p:blipFill>
          <p:spPr>
            <a:xfrm>
              <a:off x="3344862" y="6153150"/>
              <a:ext cx="5626100" cy="495300"/>
            </a:xfrm>
            <a:prstGeom prst="rect">
              <a:avLst/>
            </a:prstGeom>
          </p:spPr>
        </p:pic>
        <p:pic>
          <p:nvPicPr>
            <p:cNvPr id="15" name="Picture 14">
              <a:extLst>
                <a:ext uri="{FF2B5EF4-FFF2-40B4-BE49-F238E27FC236}">
                  <a16:creationId xmlns:a16="http://schemas.microsoft.com/office/drawing/2014/main" id="{EFB33BBE-1C7B-37FB-6A6C-4A69197A7E30}"/>
                </a:ext>
              </a:extLst>
            </p:cNvPr>
            <p:cNvPicPr>
              <a:picLocks noChangeAspect="1"/>
            </p:cNvPicPr>
            <p:nvPr/>
          </p:nvPicPr>
          <p:blipFill>
            <a:blip r:embed="rId4"/>
            <a:stretch>
              <a:fillRect/>
            </a:stretch>
          </p:blipFill>
          <p:spPr>
            <a:xfrm>
              <a:off x="423861" y="2287422"/>
              <a:ext cx="11646323" cy="3486150"/>
            </a:xfrm>
            <a:prstGeom prst="rect">
              <a:avLst/>
            </a:prstGeom>
          </p:spPr>
        </p:pic>
      </p:grpSp>
    </p:spTree>
    <p:extLst>
      <p:ext uri="{BB962C8B-B14F-4D97-AF65-F5344CB8AC3E}">
        <p14:creationId xmlns:p14="http://schemas.microsoft.com/office/powerpoint/2010/main" val="79039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8" name="Group 7">
            <a:extLst>
              <a:ext uri="{FF2B5EF4-FFF2-40B4-BE49-F238E27FC236}">
                <a16:creationId xmlns:a16="http://schemas.microsoft.com/office/drawing/2014/main" id="{870D8A12-4F66-8526-287A-C63D5847F1B5}"/>
              </a:ext>
            </a:extLst>
          </p:cNvPr>
          <p:cNvGrpSpPr/>
          <p:nvPr/>
        </p:nvGrpSpPr>
        <p:grpSpPr>
          <a:xfrm>
            <a:off x="1256905" y="1084430"/>
            <a:ext cx="9715894" cy="4537820"/>
            <a:chOff x="401278" y="1084429"/>
            <a:chExt cx="11790722" cy="5506871"/>
          </a:xfrm>
        </p:grpSpPr>
        <p:pic>
          <p:nvPicPr>
            <p:cNvPr id="9" name="Picture 8">
              <a:extLst>
                <a:ext uri="{FF2B5EF4-FFF2-40B4-BE49-F238E27FC236}">
                  <a16:creationId xmlns:a16="http://schemas.microsoft.com/office/drawing/2014/main" id="{99BEE3EC-5AB8-9E79-2947-A8AF4D9D843A}"/>
                </a:ext>
              </a:extLst>
            </p:cNvPr>
            <p:cNvPicPr>
              <a:picLocks noChangeAspect="1"/>
            </p:cNvPicPr>
            <p:nvPr/>
          </p:nvPicPr>
          <p:blipFill rotWithShape="1">
            <a:blip r:embed="rId2"/>
            <a:srcRect l="10809" r="10539" b="77966"/>
            <a:stretch/>
          </p:blipFill>
          <p:spPr>
            <a:xfrm>
              <a:off x="1530342" y="1084429"/>
              <a:ext cx="8994789" cy="987260"/>
            </a:xfrm>
            <a:prstGeom prst="rect">
              <a:avLst/>
            </a:prstGeom>
          </p:spPr>
        </p:pic>
        <p:pic>
          <p:nvPicPr>
            <p:cNvPr id="10" name="Picture 9">
              <a:extLst>
                <a:ext uri="{FF2B5EF4-FFF2-40B4-BE49-F238E27FC236}">
                  <a16:creationId xmlns:a16="http://schemas.microsoft.com/office/drawing/2014/main" id="{6B265E3B-167B-6D2A-EB99-2A7662C58C72}"/>
                </a:ext>
              </a:extLst>
            </p:cNvPr>
            <p:cNvPicPr>
              <a:picLocks noChangeAspect="1"/>
            </p:cNvPicPr>
            <p:nvPr/>
          </p:nvPicPr>
          <p:blipFill>
            <a:blip r:embed="rId3"/>
            <a:stretch>
              <a:fillRect/>
            </a:stretch>
          </p:blipFill>
          <p:spPr>
            <a:xfrm>
              <a:off x="3282950" y="6096000"/>
              <a:ext cx="5626100" cy="495300"/>
            </a:xfrm>
            <a:prstGeom prst="rect">
              <a:avLst/>
            </a:prstGeom>
          </p:spPr>
        </p:pic>
        <p:pic>
          <p:nvPicPr>
            <p:cNvPr id="11" name="Picture 10">
              <a:extLst>
                <a:ext uri="{FF2B5EF4-FFF2-40B4-BE49-F238E27FC236}">
                  <a16:creationId xmlns:a16="http://schemas.microsoft.com/office/drawing/2014/main" id="{26617481-A5B3-BAAF-CD15-4E9CA068ED66}"/>
                </a:ext>
              </a:extLst>
            </p:cNvPr>
            <p:cNvPicPr>
              <a:picLocks noChangeAspect="1"/>
            </p:cNvPicPr>
            <p:nvPr/>
          </p:nvPicPr>
          <p:blipFill rotWithShape="1">
            <a:blip r:embed="rId4"/>
            <a:srcRect t="3931"/>
            <a:stretch/>
          </p:blipFill>
          <p:spPr>
            <a:xfrm>
              <a:off x="401278" y="2238490"/>
              <a:ext cx="11790722" cy="3535082"/>
            </a:xfrm>
            <a:prstGeom prst="rect">
              <a:avLst/>
            </a:prstGeom>
          </p:spPr>
        </p:pic>
      </p:grpSp>
    </p:spTree>
    <p:extLst>
      <p:ext uri="{BB962C8B-B14F-4D97-AF65-F5344CB8AC3E}">
        <p14:creationId xmlns:p14="http://schemas.microsoft.com/office/powerpoint/2010/main" val="50874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Clear responsibilities are the foundation for CWIS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Google Shape;284;p14">
            <a:extLst>
              <a:ext uri="{FF2B5EF4-FFF2-40B4-BE49-F238E27FC236}">
                <a16:creationId xmlns:a16="http://schemas.microsoft.com/office/drawing/2014/main" id="{898804E3-7E19-C48D-571E-3AA14E0D947C}"/>
              </a:ext>
            </a:extLst>
          </p:cNvPr>
          <p:cNvSpPr/>
          <p:nvPr/>
        </p:nvSpPr>
        <p:spPr>
          <a:xfrm>
            <a:off x="2177169" y="1293253"/>
            <a:ext cx="3823251"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alibri" panose="020F0502020204030204" pitchFamily="34" charset="0"/>
                <a:ea typeface="Lato"/>
                <a:cs typeface="Calibri" panose="020F0502020204030204" pitchFamily="34" charset="0"/>
                <a:sym typeface="Lato"/>
              </a:rPr>
              <a:t>Mandate design:</a:t>
            </a:r>
          </a:p>
        </p:txBody>
      </p:sp>
      <p:sp>
        <p:nvSpPr>
          <p:cNvPr id="9" name="Google Shape;284;p14">
            <a:extLst>
              <a:ext uri="{FF2B5EF4-FFF2-40B4-BE49-F238E27FC236}">
                <a16:creationId xmlns:a16="http://schemas.microsoft.com/office/drawing/2014/main" id="{A567C80C-FCBD-5246-2CB8-DB23BE3810E7}"/>
              </a:ext>
            </a:extLst>
          </p:cNvPr>
          <p:cNvSpPr/>
          <p:nvPr/>
        </p:nvSpPr>
        <p:spPr>
          <a:xfrm>
            <a:off x="2177169" y="2055141"/>
            <a:ext cx="3823251" cy="4025619"/>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Mandates must provide clarity on who is </a:t>
            </a:r>
            <a:r>
              <a:rPr lang="en-US" b="1" dirty="0">
                <a:latin typeface="+mj-lt"/>
                <a:ea typeface="Lato"/>
                <a:cs typeface="Calibri" panose="020F0502020204030204" pitchFamily="34" charset="0"/>
                <a:sym typeface="Lato"/>
              </a:rPr>
              <a:t>responsible for different elements </a:t>
            </a:r>
            <a:r>
              <a:rPr lang="en-US" dirty="0">
                <a:latin typeface="+mj-lt"/>
                <a:ea typeface="Lato"/>
                <a:cs typeface="Calibri" panose="020F0502020204030204" pitchFamily="34" charset="0"/>
                <a:sym typeface="Lato"/>
              </a:rPr>
              <a:t>of the sanitation service chain</a:t>
            </a:r>
            <a:endParaRPr lang="en-US" dirty="0">
              <a:latin typeface="+mj-lt"/>
            </a:endParaRP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Actual </a:t>
            </a:r>
            <a:r>
              <a:rPr lang="en-US" b="1" dirty="0">
                <a:latin typeface="+mj-lt"/>
                <a:ea typeface="Lato"/>
                <a:cs typeface="Calibri" panose="020F0502020204030204" pitchFamily="34" charset="0"/>
                <a:sym typeface="Lato"/>
              </a:rPr>
              <a:t>practice should respond to legal mandates </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Responsibilities for </a:t>
            </a:r>
            <a:r>
              <a:rPr lang="en-US" b="1" dirty="0">
                <a:latin typeface="+mj-lt"/>
                <a:ea typeface="Lato"/>
                <a:cs typeface="Calibri" panose="020F0502020204030204" pitchFamily="34" charset="0"/>
                <a:sym typeface="Lato"/>
              </a:rPr>
              <a:t>sewered and non-sewered sanitation should be integrated </a:t>
            </a:r>
            <a:r>
              <a:rPr lang="en-US" dirty="0">
                <a:latin typeface="+mj-lt"/>
                <a:ea typeface="Lato"/>
                <a:cs typeface="Calibri" panose="020F0502020204030204" pitchFamily="34" charset="0"/>
                <a:sym typeface="Lato"/>
              </a:rPr>
              <a:t>(where feasible)</a:t>
            </a:r>
            <a:endParaRPr lang="en-US" dirty="0">
              <a:latin typeface="+mj-lt"/>
            </a:endParaRP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The service jurisdiction of mandated providers must </a:t>
            </a:r>
            <a:r>
              <a:rPr lang="en-US" b="1" dirty="0">
                <a:latin typeface="+mj-lt"/>
                <a:ea typeface="Lato"/>
                <a:cs typeface="Calibri" panose="020F0502020204030204" pitchFamily="34" charset="0"/>
                <a:sym typeface="Lato"/>
              </a:rPr>
              <a:t>include informal settlements</a:t>
            </a:r>
          </a:p>
        </p:txBody>
      </p:sp>
      <p:sp>
        <p:nvSpPr>
          <p:cNvPr id="10" name="Google Shape;284;p14">
            <a:extLst>
              <a:ext uri="{FF2B5EF4-FFF2-40B4-BE49-F238E27FC236}">
                <a16:creationId xmlns:a16="http://schemas.microsoft.com/office/drawing/2014/main" id="{7B91AFE7-1449-AB2E-3CC7-F40F5097A86E}"/>
              </a:ext>
            </a:extLst>
          </p:cNvPr>
          <p:cNvSpPr/>
          <p:nvPr/>
        </p:nvSpPr>
        <p:spPr>
          <a:xfrm>
            <a:off x="6216432" y="1293253"/>
            <a:ext cx="3823251"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chemeClr val="lt1"/>
                </a:solidFill>
                <a:latin typeface="Calibri" panose="020F0502020204030204" pitchFamily="34" charset="0"/>
                <a:ea typeface="Lato"/>
                <a:cs typeface="Calibri" panose="020F0502020204030204" pitchFamily="34" charset="0"/>
                <a:sym typeface="Lato"/>
              </a:rPr>
              <a:t>Mandate execution: </a:t>
            </a:r>
          </a:p>
        </p:txBody>
      </p:sp>
      <p:sp>
        <p:nvSpPr>
          <p:cNvPr id="11" name="Google Shape;284;p14">
            <a:extLst>
              <a:ext uri="{FF2B5EF4-FFF2-40B4-BE49-F238E27FC236}">
                <a16:creationId xmlns:a16="http://schemas.microsoft.com/office/drawing/2014/main" id="{A6EA46BA-90F9-E1AF-3D90-07E93F988F03}"/>
              </a:ext>
            </a:extLst>
          </p:cNvPr>
          <p:cNvSpPr/>
          <p:nvPr/>
        </p:nvSpPr>
        <p:spPr>
          <a:xfrm>
            <a:off x="6216432" y="2055141"/>
            <a:ext cx="3823251" cy="4025619"/>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Clarification of public service mandate does </a:t>
            </a:r>
            <a:r>
              <a:rPr lang="en-US" b="1" dirty="0">
                <a:latin typeface="+mj-lt"/>
                <a:ea typeface="Lato"/>
                <a:cs typeface="Calibri" panose="020F0502020204030204" pitchFamily="34" charset="0"/>
                <a:sym typeface="Lato"/>
              </a:rPr>
              <a:t>not</a:t>
            </a:r>
            <a:r>
              <a:rPr lang="en-US" dirty="0">
                <a:latin typeface="+mj-lt"/>
                <a:ea typeface="Lato"/>
                <a:cs typeface="Calibri" panose="020F0502020204030204" pitchFamily="34" charset="0"/>
                <a:sym typeface="Lato"/>
              </a:rPr>
              <a:t> imply that all services should be provided by the public sector</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Need for enhanced focus on the </a:t>
            </a:r>
            <a:r>
              <a:rPr lang="en-US" b="1" dirty="0">
                <a:latin typeface="+mj-lt"/>
                <a:ea typeface="Lato"/>
                <a:cs typeface="Calibri" panose="020F0502020204030204" pitchFamily="34" charset="0"/>
                <a:sym typeface="Lato"/>
              </a:rPr>
              <a:t>institutional mechanisms </a:t>
            </a:r>
            <a:r>
              <a:rPr lang="en-US" dirty="0">
                <a:latin typeface="+mj-lt"/>
                <a:ea typeface="Lato"/>
                <a:cs typeface="Calibri" panose="020F0502020204030204" pitchFamily="34" charset="0"/>
                <a:sym typeface="Lato"/>
              </a:rPr>
              <a:t>for sanitation service delivery</a:t>
            </a:r>
          </a:p>
        </p:txBody>
      </p:sp>
    </p:spTree>
    <p:extLst>
      <p:ext uri="{BB962C8B-B14F-4D97-AF65-F5344CB8AC3E}">
        <p14:creationId xmlns:p14="http://schemas.microsoft.com/office/powerpoint/2010/main" val="7976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GROUP WORK - Who has the responsibility?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800"/>
            <a:ext cx="10280705" cy="2788763"/>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sz="2000" b="1" dirty="0">
                <a:solidFill>
                  <a:srgbClr val="6F2875"/>
                </a:solidFill>
                <a:latin typeface="Calibri" panose="020F0502020204030204" pitchFamily="34" charset="0"/>
                <a:cs typeface="Calibri" panose="020F0502020204030204" pitchFamily="34" charset="0"/>
                <a:sym typeface="Lato"/>
              </a:rPr>
              <a:t>Participants are asked to reflect on their own context and experience</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latin typeface="Calibri" panose="020F0502020204030204" pitchFamily="34" charset="0"/>
                <a:cs typeface="Calibri" panose="020F0502020204030204" pitchFamily="34" charset="0"/>
                <a:sym typeface="Lato"/>
              </a:rPr>
              <a:t>Who has the mandate </a:t>
            </a:r>
            <a:r>
              <a:rPr lang="en-US" dirty="0">
                <a:sym typeface="Lato"/>
              </a:rPr>
              <a:t>for urban sanitation service provision?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Are mandated actors </a:t>
            </a:r>
            <a:r>
              <a:rPr lang="en-US" b="1" dirty="0">
                <a:latin typeface="Calibri" panose="020F0502020204030204" pitchFamily="34" charset="0"/>
                <a:cs typeface="Calibri" panose="020F0502020204030204" pitchFamily="34" charset="0"/>
                <a:sym typeface="Lato"/>
              </a:rPr>
              <a:t>executing</a:t>
            </a:r>
            <a:r>
              <a:rPr lang="en-US" dirty="0">
                <a:sym typeface="Lato"/>
              </a:rPr>
              <a:t> their responsibilities?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If not, what is </a:t>
            </a:r>
            <a:r>
              <a:rPr lang="en-US" b="1" dirty="0">
                <a:latin typeface="Calibri" panose="020F0502020204030204" pitchFamily="34" charset="0"/>
                <a:cs typeface="Calibri" panose="020F0502020204030204" pitchFamily="34" charset="0"/>
                <a:sym typeface="Lato"/>
              </a:rPr>
              <a:t>stopping them undertake</a:t>
            </a:r>
            <a:r>
              <a:rPr lang="en-US" dirty="0">
                <a:sym typeface="Lato"/>
              </a:rPr>
              <a:t> their responsibilities?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How does this impact </a:t>
            </a:r>
            <a:r>
              <a:rPr lang="en-US" b="1" dirty="0">
                <a:latin typeface="Calibri" panose="020F0502020204030204" pitchFamily="34" charset="0"/>
                <a:cs typeface="Calibri" panose="020F0502020204030204" pitchFamily="34" charset="0"/>
                <a:sym typeface="Lato"/>
              </a:rPr>
              <a:t>services to the poor</a:t>
            </a:r>
            <a:r>
              <a:rPr lang="en-US" dirty="0">
                <a:sym typeface="Lato"/>
              </a:rPr>
              <a:t>?</a:t>
            </a:r>
            <a:br>
              <a:rPr lang="en-US" dirty="0">
                <a:sym typeface="Lato"/>
              </a:rPr>
            </a:br>
            <a:endParaRPr lang="en-US" dirty="0">
              <a:sym typeface="Lato"/>
            </a:endParaRPr>
          </a:p>
          <a:p>
            <a:pPr>
              <a:lnSpc>
                <a:spcPts val="1500"/>
              </a:lnSpc>
              <a:buClr>
                <a:schemeClr val="dk1"/>
              </a:buClr>
              <a:buSzPts val="1800"/>
            </a:pPr>
            <a:r>
              <a:rPr lang="en-US" b="1" i="1" dirty="0">
                <a:solidFill>
                  <a:srgbClr val="6F2875"/>
                </a:solidFill>
                <a:latin typeface="Calibri" panose="020F0502020204030204" pitchFamily="34" charset="0"/>
                <a:cs typeface="Calibri" panose="020F0502020204030204" pitchFamily="34" charset="0"/>
                <a:sym typeface="Lato"/>
              </a:rPr>
              <a:t>Get into groups 4-5 people per group</a:t>
            </a:r>
          </a:p>
        </p:txBody>
      </p:sp>
    </p:spTree>
    <p:extLst>
      <p:ext uri="{BB962C8B-B14F-4D97-AF65-F5344CB8AC3E}">
        <p14:creationId xmlns:p14="http://schemas.microsoft.com/office/powerpoint/2010/main" val="4118220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10060364"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Clear responsibilities are the foundation for CWIS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800"/>
            <a:ext cx="10280705" cy="3938833"/>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sz="2000" b="1" dirty="0">
                <a:solidFill>
                  <a:srgbClr val="6F2875"/>
                </a:solidFill>
                <a:latin typeface="Calibri" panose="020F0502020204030204" pitchFamily="34" charset="0"/>
                <a:cs typeface="Calibri" panose="020F0502020204030204" pitchFamily="34" charset="0"/>
                <a:sym typeface="Lato"/>
              </a:rPr>
              <a:t>Mandate design:</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sym typeface="Lato"/>
              </a:rPr>
              <a:t>Mandates must provide clarity on who is responsible for ensuring different elements of the sanitation service chain</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sym typeface="Lato"/>
              </a:rPr>
              <a:t>Formal legal mandates and actual practice must be aligned</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sym typeface="Lato"/>
              </a:rPr>
              <a:t>Responsibilities for sewered and non-sewered sanitation should be integrated where feasible</a:t>
            </a:r>
          </a:p>
          <a:p>
            <a:pPr marL="285750" lvl="0" indent="-285750" algn="l" rtl="0">
              <a:lnSpc>
                <a:spcPts val="2200"/>
              </a:lnSpc>
              <a:spcBef>
                <a:spcPts val="1000"/>
              </a:spcBef>
              <a:spcAft>
                <a:spcPts val="1200"/>
              </a:spcAft>
              <a:buClr>
                <a:schemeClr val="dk1"/>
              </a:buClr>
              <a:buSzPts val="1800"/>
              <a:buFont typeface="Wingdings" panose="05000000000000000000" pitchFamily="2" charset="2"/>
              <a:buChar char="Ø"/>
            </a:pPr>
            <a:r>
              <a:rPr lang="en-US" dirty="0">
                <a:sym typeface="Lato"/>
              </a:rPr>
              <a:t>The service jurisdiction of mandates must include informal settlements</a:t>
            </a:r>
          </a:p>
          <a:p>
            <a:pPr lvl="0" algn="l" rtl="0">
              <a:lnSpc>
                <a:spcPts val="2200"/>
              </a:lnSpc>
              <a:spcBef>
                <a:spcPts val="1000"/>
              </a:spcBef>
              <a:spcAft>
                <a:spcPts val="0"/>
              </a:spcAft>
              <a:buClr>
                <a:schemeClr val="dk1"/>
              </a:buClr>
              <a:buSzPts val="1800"/>
            </a:pPr>
            <a:r>
              <a:rPr lang="en-US" sz="2000" b="1" dirty="0">
                <a:solidFill>
                  <a:srgbClr val="6F2875"/>
                </a:solidFill>
                <a:latin typeface="Calibri" panose="020F0502020204030204" pitchFamily="34" charset="0"/>
                <a:cs typeface="Calibri" panose="020F0502020204030204" pitchFamily="34" charset="0"/>
                <a:sym typeface="Lato"/>
              </a:rPr>
              <a:t>Mandate execution: </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sym typeface="Lato"/>
              </a:rPr>
              <a:t>Clarification of public service mandate does not imply full public sector service provision</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dirty="0">
                <a:sym typeface="Lato"/>
              </a:rPr>
              <a:t>Need for enhanced focus on the institutional mechanisms for sanitation service delivery</a:t>
            </a:r>
          </a:p>
          <a:p>
            <a:pPr lvl="0" algn="l" rtl="0">
              <a:lnSpc>
                <a:spcPts val="2200"/>
              </a:lnSpc>
              <a:spcBef>
                <a:spcPts val="1000"/>
              </a:spcBef>
              <a:spcAft>
                <a:spcPts val="0"/>
              </a:spcAft>
              <a:buClr>
                <a:schemeClr val="dk1"/>
              </a:buClr>
              <a:buSzPts val="1800"/>
            </a:pPr>
            <a:endParaRPr lang="en-US" dirty="0">
              <a:sym typeface="Lato"/>
            </a:endParaRP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endParaRPr lang="en-US" dirty="0">
              <a:sym typeface="Lato"/>
            </a:endParaRPr>
          </a:p>
        </p:txBody>
      </p:sp>
    </p:spTree>
    <p:extLst>
      <p:ext uri="{BB962C8B-B14F-4D97-AF65-F5344CB8AC3E}">
        <p14:creationId xmlns:p14="http://schemas.microsoft.com/office/powerpoint/2010/main" val="141533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4472940" y="3169746"/>
            <a:ext cx="3407525"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Accountability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1051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TextBox 4">
            <a:extLst>
              <a:ext uri="{FF2B5EF4-FFF2-40B4-BE49-F238E27FC236}">
                <a16:creationId xmlns:a16="http://schemas.microsoft.com/office/drawing/2014/main" id="{FE0D3200-1E01-C6D5-F3E0-ECC8685D62CD}"/>
              </a:ext>
            </a:extLst>
          </p:cNvPr>
          <p:cNvSpPr txBox="1"/>
          <p:nvPr/>
        </p:nvSpPr>
        <p:spPr>
          <a:xfrm>
            <a:off x="723900" y="1751617"/>
            <a:ext cx="10263890" cy="3354765"/>
          </a:xfrm>
          <a:prstGeom prst="rect">
            <a:avLst/>
          </a:prstGeom>
          <a:noFill/>
        </p:spPr>
        <p:txBody>
          <a:bodyPr wrap="square">
            <a:spAutoFit/>
          </a:bodyPr>
          <a:lstStyle/>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Mandated authorities should have </a:t>
            </a:r>
            <a:r>
              <a:rPr lang="en-US" sz="3200" b="1" dirty="0">
                <a:solidFill>
                  <a:schemeClr val="tx2"/>
                </a:solidFill>
                <a:latin typeface="Calibri" panose="020F0502020204030204" pitchFamily="34" charset="0"/>
                <a:ea typeface="Lato Light"/>
                <a:cs typeface="Calibri" panose="020F0502020204030204" pitchFamily="34" charset="0"/>
                <a:sym typeface="Lato Light"/>
              </a:rPr>
              <a:t>clear performance objectives</a:t>
            </a:r>
          </a:p>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Mechanisms are in place to ensure rigorous </a:t>
            </a:r>
            <a:r>
              <a:rPr lang="en-US" sz="3200" b="1" dirty="0">
                <a:solidFill>
                  <a:schemeClr val="tx2"/>
                </a:solidFill>
                <a:latin typeface="Calibri" panose="020F0502020204030204" pitchFamily="34" charset="0"/>
                <a:ea typeface="Lato Light"/>
                <a:cs typeface="Calibri" panose="020F0502020204030204" pitchFamily="34" charset="0"/>
                <a:sym typeface="Lato Light"/>
              </a:rPr>
              <a:t>monitoring </a:t>
            </a:r>
            <a:r>
              <a:rPr lang="en-US" sz="3200" dirty="0">
                <a:solidFill>
                  <a:schemeClr val="tx2"/>
                </a:solidFill>
                <a:latin typeface="Calibri" panose="020F0502020204030204" pitchFamily="34" charset="0"/>
                <a:ea typeface="Lato Light"/>
                <a:cs typeface="Calibri" panose="020F0502020204030204" pitchFamily="34" charset="0"/>
                <a:sym typeface="Lato Light"/>
              </a:rPr>
              <a:t>of performance against those objectives</a:t>
            </a:r>
          </a:p>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Tracking of outcomes translates into </a:t>
            </a:r>
            <a:r>
              <a:rPr lang="en-US" sz="3200" b="1" dirty="0">
                <a:solidFill>
                  <a:schemeClr val="tx2"/>
                </a:solidFill>
                <a:latin typeface="Calibri" panose="020F0502020204030204" pitchFamily="34" charset="0"/>
                <a:ea typeface="Lato Light"/>
                <a:cs typeface="Calibri" panose="020F0502020204030204" pitchFamily="34" charset="0"/>
                <a:sym typeface="Lato Light"/>
              </a:rPr>
              <a:t>consequences </a:t>
            </a:r>
            <a:r>
              <a:rPr lang="en-US" sz="3200" dirty="0">
                <a:solidFill>
                  <a:schemeClr val="tx2"/>
                </a:solidFill>
                <a:latin typeface="Calibri" panose="020F0502020204030204" pitchFamily="34" charset="0"/>
                <a:ea typeface="Lato Light"/>
                <a:cs typeface="Calibri" panose="020F0502020204030204" pitchFamily="34" charset="0"/>
                <a:sym typeface="Lato Light"/>
              </a:rPr>
              <a:t>(positive or negative)</a:t>
            </a:r>
            <a:endParaRPr lang="en-US" sz="3200" b="1" dirty="0">
              <a:solidFill>
                <a:schemeClr val="tx2"/>
              </a:solidFill>
              <a:latin typeface="Calibri" panose="020F0502020204030204" pitchFamily="34" charset="0"/>
              <a:ea typeface="Lato Light"/>
              <a:cs typeface="Calibri" panose="020F0502020204030204" pitchFamily="34" charset="0"/>
              <a:sym typeface="Lato Light"/>
            </a:endParaRPr>
          </a:p>
        </p:txBody>
      </p:sp>
    </p:spTree>
    <p:extLst>
      <p:ext uri="{BB962C8B-B14F-4D97-AF65-F5344CB8AC3E}">
        <p14:creationId xmlns:p14="http://schemas.microsoft.com/office/powerpoint/2010/main" val="14677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What are mechanisms of accountability?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800"/>
            <a:ext cx="9958516" cy="4858265"/>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b="1" dirty="0">
                <a:solidFill>
                  <a:srgbClr val="6F2875"/>
                </a:solidFill>
                <a:sym typeface="Lato"/>
              </a:rPr>
              <a:t>Independent regulation:</a:t>
            </a:r>
            <a:r>
              <a:rPr lang="en-US" sz="2000" b="1" dirty="0">
                <a:sym typeface="Lato"/>
              </a:rPr>
              <a:t> </a:t>
            </a:r>
            <a:r>
              <a:rPr lang="en-US" sz="2000" dirty="0">
                <a:sym typeface="Lato"/>
              </a:rPr>
              <a:t>one regulator, multiple service providers (e.g., Kenya, Tanzania, Zambia)</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b="1" dirty="0">
                <a:solidFill>
                  <a:srgbClr val="6F2875"/>
                </a:solidFill>
                <a:sym typeface="Lato"/>
              </a:rPr>
              <a:t>Independent regulation: </a:t>
            </a:r>
            <a:r>
              <a:rPr lang="en-US" sz="2000" dirty="0">
                <a:sym typeface="Lato"/>
              </a:rPr>
              <a:t>one regulator, one national service provider (e.g., Malaysia)</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b="1" dirty="0">
                <a:solidFill>
                  <a:srgbClr val="6F2875"/>
                </a:solidFill>
                <a:sym typeface="Lato"/>
              </a:rPr>
              <a:t>Ministerial regulation</a:t>
            </a:r>
            <a:r>
              <a:rPr lang="en-US" sz="2000" dirty="0">
                <a:solidFill>
                  <a:srgbClr val="6F2875"/>
                </a:solidFill>
                <a:sym typeface="Lato"/>
              </a:rPr>
              <a:t>: </a:t>
            </a:r>
            <a:r>
              <a:rPr lang="en-US" sz="2000" dirty="0">
                <a:sym typeface="Lato"/>
              </a:rPr>
              <a:t>often seen in countries with a single national service provider (e.g., Senegal)</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b="1" dirty="0">
                <a:solidFill>
                  <a:srgbClr val="6F2875"/>
                </a:solidFill>
                <a:sym typeface="Lato"/>
              </a:rPr>
              <a:t>Self-regulation</a:t>
            </a:r>
            <a:r>
              <a:rPr lang="en-US" sz="2000" dirty="0">
                <a:solidFill>
                  <a:srgbClr val="6F2875"/>
                </a:solidFill>
                <a:sym typeface="Lato"/>
              </a:rPr>
              <a:t>: </a:t>
            </a:r>
            <a:r>
              <a:rPr lang="en-US" sz="2000" dirty="0">
                <a:sym typeface="Lato"/>
              </a:rPr>
              <a:t>may be essentially non-regulation, but where strong (e.g., Johannesburg) can be powerful</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dirty="0">
                <a:sym typeface="Lato"/>
              </a:rPr>
              <a:t>City ranking schemes and similar</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dirty="0">
                <a:sym typeface="Lato"/>
              </a:rPr>
              <a:t>Customer complaint mechanisms, wider citizen complaint mechanisms</a:t>
            </a:r>
          </a:p>
          <a:p>
            <a:pPr marL="285750" lvl="0" indent="-285750" algn="l" rtl="0">
              <a:lnSpc>
                <a:spcPts val="2200"/>
              </a:lnSpc>
              <a:spcBef>
                <a:spcPts val="1000"/>
              </a:spcBef>
              <a:spcAft>
                <a:spcPts val="0"/>
              </a:spcAft>
              <a:buClr>
                <a:schemeClr val="dk1"/>
              </a:buClr>
              <a:buSzPts val="1800"/>
              <a:buFont typeface="Wingdings" panose="05000000000000000000" pitchFamily="2" charset="2"/>
              <a:buChar char="Ø"/>
            </a:pPr>
            <a:r>
              <a:rPr lang="en-US" sz="2000" dirty="0">
                <a:sym typeface="Lato"/>
              </a:rPr>
              <a:t>Electoral accountability</a:t>
            </a:r>
          </a:p>
        </p:txBody>
      </p:sp>
    </p:spTree>
    <p:extLst>
      <p:ext uri="{BB962C8B-B14F-4D97-AF65-F5344CB8AC3E}">
        <p14:creationId xmlns:p14="http://schemas.microsoft.com/office/powerpoint/2010/main" val="2512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Independent regulation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504712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The regulator should have sufficient:</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conferred authority,</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technical capacity,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financial resource, and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political independence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Regulated entity should have clear and appropriate performance targets, including metric on:</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serving the poor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non-sewered sanitation (where appropriate)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Service provider reports should be: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triangulated by independent verification and triangulation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published for sector and summary for general population</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Consequences (positive rewards and negative penalties) should be clearly defined and enforced: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The regulator must have the capability to sanction for bad performance</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Consequences should be fair as different service providers face different challenges</a:t>
            </a:r>
          </a:p>
        </p:txBody>
      </p:sp>
    </p:spTree>
    <p:extLst>
      <p:ext uri="{BB962C8B-B14F-4D97-AF65-F5344CB8AC3E}">
        <p14:creationId xmlns:p14="http://schemas.microsoft.com/office/powerpoint/2010/main" val="64034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A575-AF8F-3C3D-1BEB-47D7152133AA}"/>
              </a:ext>
            </a:extLst>
          </p:cNvPr>
          <p:cNvSpPr>
            <a:spLocks noGrp="1"/>
          </p:cNvSpPr>
          <p:nvPr>
            <p:ph type="title" idx="4294967295"/>
          </p:nvPr>
        </p:nvSpPr>
        <p:spPr>
          <a:xfrm>
            <a:off x="723900" y="415725"/>
            <a:ext cx="9265052" cy="647700"/>
          </a:xfrm>
          <a:prstGeom prst="rect">
            <a:avLst/>
          </a:prstGeom>
        </p:spPr>
        <p:txBody>
          <a:bodyPr lIns="0" tIns="0" rIns="0">
            <a:noAutofit/>
          </a:bodyPr>
          <a:lstStyle/>
          <a:p>
            <a:r>
              <a:rPr lang="en-GB" sz="3200" b="1" dirty="0">
                <a:solidFill>
                  <a:schemeClr val="tx2"/>
                </a:solidFill>
                <a:latin typeface="Calibri" panose="020F0502020204030204" pitchFamily="34" charset="0"/>
              </a:rPr>
              <a:t>Learning objectives</a:t>
            </a:r>
          </a:p>
        </p:txBody>
      </p:sp>
    </p:spTree>
    <p:extLst>
      <p:ext uri="{BB962C8B-B14F-4D97-AF65-F5344CB8AC3E}">
        <p14:creationId xmlns:p14="http://schemas.microsoft.com/office/powerpoint/2010/main" val="2643950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Regulation-by-contract systems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327763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Performance review committee is required:</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With diverse stakeholders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Involvement in setting future performance metrics and targets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Cross-check and triangulation mechanisms through independent verification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Specific metrics around services for the poor/ non-sewered sanitation.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Targets and achievement should be published</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Genuine consequences for unacceptable performance, with the details of the model made public</a:t>
            </a:r>
          </a:p>
          <a:p>
            <a:pPr lvl="0" algn="l" rtl="0">
              <a:lnSpc>
                <a:spcPts val="2200"/>
              </a:lnSpc>
              <a:spcBef>
                <a:spcPts val="1000"/>
              </a:spcBef>
              <a:spcAft>
                <a:spcPts val="0"/>
              </a:spcAft>
              <a:buClr>
                <a:schemeClr val="dk1"/>
              </a:buClr>
              <a:buSzPts val="1800"/>
            </a:pPr>
            <a:r>
              <a:rPr lang="en-US" b="1" i="1" dirty="0">
                <a:solidFill>
                  <a:srgbClr val="6F2875"/>
                </a:solidFill>
                <a:latin typeface="Calibri" panose="020F0502020204030204" pitchFamily="34" charset="0"/>
                <a:cs typeface="Calibri" panose="020F0502020204030204" pitchFamily="34" charset="0"/>
                <a:sym typeface="Lato"/>
              </a:rPr>
              <a:t>What performance judged unacceptable, and what will the consequences be?</a:t>
            </a:r>
          </a:p>
        </p:txBody>
      </p:sp>
    </p:spTree>
    <p:extLst>
      <p:ext uri="{BB962C8B-B14F-4D97-AF65-F5344CB8AC3E}">
        <p14:creationId xmlns:p14="http://schemas.microsoft.com/office/powerpoint/2010/main" val="338910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Self-regulation can only be effective when: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2683744"/>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The internal self-regulation unit has strong critical autonomy: a “license to criticize freely”, not merely accepted but actively encouraged and protected by top management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The internal self-regulation unit is staffed by highly skilled people with an ethos of critical rigor</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The findings are made fully public, without “massaging” by top management or units concerned with the organization’s reputation</a:t>
            </a:r>
          </a:p>
          <a:p>
            <a:pPr lvl="0" algn="l" rtl="0">
              <a:lnSpc>
                <a:spcPts val="2200"/>
              </a:lnSpc>
              <a:spcBef>
                <a:spcPts val="1000"/>
              </a:spcBef>
              <a:spcAft>
                <a:spcPts val="0"/>
              </a:spcAft>
              <a:buClr>
                <a:schemeClr val="dk1"/>
              </a:buClr>
              <a:buSzPts val="1800"/>
            </a:pPr>
            <a:r>
              <a:rPr lang="en-US" b="1" i="1" dirty="0">
                <a:solidFill>
                  <a:srgbClr val="6F2875"/>
                </a:solidFill>
                <a:latin typeface="Calibri" panose="020F0502020204030204" pitchFamily="34" charset="0"/>
                <a:cs typeface="Calibri" panose="020F0502020204030204" pitchFamily="34" charset="0"/>
                <a:sym typeface="Lato"/>
              </a:rPr>
              <a:t>Where these requirements are not met, self-regulation is unlikely to be a driver of accountability: </a:t>
            </a:r>
            <a:br>
              <a:rPr lang="en-US" b="1" i="1" dirty="0">
                <a:solidFill>
                  <a:srgbClr val="6F2875"/>
                </a:solidFill>
                <a:latin typeface="Calibri" panose="020F0502020204030204" pitchFamily="34" charset="0"/>
                <a:cs typeface="Calibri" panose="020F0502020204030204" pitchFamily="34" charset="0"/>
                <a:sym typeface="Lato"/>
              </a:rPr>
            </a:br>
            <a:r>
              <a:rPr lang="en-US" b="1" i="1" dirty="0">
                <a:solidFill>
                  <a:srgbClr val="6F2875"/>
                </a:solidFill>
                <a:latin typeface="Calibri" panose="020F0502020204030204" pitchFamily="34" charset="0"/>
                <a:cs typeface="Calibri" panose="020F0502020204030204" pitchFamily="34" charset="0"/>
                <a:sym typeface="Lato"/>
              </a:rPr>
              <a:t>worse, it may become a tool for avoiding accountability</a:t>
            </a:r>
          </a:p>
        </p:txBody>
      </p:sp>
    </p:spTree>
    <p:extLst>
      <p:ext uri="{BB962C8B-B14F-4D97-AF65-F5344CB8AC3E}">
        <p14:creationId xmlns:p14="http://schemas.microsoft.com/office/powerpoint/2010/main" val="2990301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Customer feedback/complaint mechanisms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439981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Customer complaint mechanisms need to be structured processes: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it should be easy for a customer to complain,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complaint should be automatically logged,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a standard response and resolution process should be applied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Allow complaints on services they should receive but don’t</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Regulators should track customer complaint resolution and provide a “next level” for customers who have not received satisfaction</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Structured and genuine involvement of all city residents in sanitation planning processes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Feedback and complaint mechanisms should not detract from the service provider’s responsibility to residents who are not yet customers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Citywide surveys of satisfaction with basic services, with published results potentially driving expectation of better services</a:t>
            </a:r>
          </a:p>
        </p:txBody>
      </p:sp>
    </p:spTree>
    <p:extLst>
      <p:ext uri="{BB962C8B-B14F-4D97-AF65-F5344CB8AC3E}">
        <p14:creationId xmlns:p14="http://schemas.microsoft.com/office/powerpoint/2010/main" val="404128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Elections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3296486"/>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b="1" dirty="0">
                <a:sym typeface="Lato"/>
              </a:rPr>
              <a:t>Electoral accountability alone is not a sufficient driver for CWIS, but it can be a significant contributor, and this can be supported by: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Detailed and transparent publication of service quality data across the city, with mapping indicating which areas are most disadvantaged</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Public education to drive both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expectation of public services among people with no services or very poor services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solidarity among people who enjoy better services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Publication of manifestos by political parties, so that any commitment to sanitation improvements is clearly expressed in writing</a:t>
            </a:r>
          </a:p>
        </p:txBody>
      </p:sp>
    </p:spTree>
    <p:extLst>
      <p:ext uri="{BB962C8B-B14F-4D97-AF65-F5344CB8AC3E}">
        <p14:creationId xmlns:p14="http://schemas.microsoft.com/office/powerpoint/2010/main" val="2238953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Case Study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439981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Include a case study from relevant country(s) the shows accountability mechanism(s)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More than one case study could be presented or one case study demonstrating more than one accountability mechanism</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Slides 35-37 provide some examples that could be used to support case studies be developed.</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The case study should answer the following questions: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What is the accountability mechanism in place, and which institutions are engaged (i.e., who is being held to account and who is providing oversight?)</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Does the mechanism increase public engagement and awareness of service levels?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What power of sanction are in place to hold service provider to account for not delivering?</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Is the accountability mechanism working well for the poor and unserved?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What elements of urban sanitation are not covered by the accountability mechanism?</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Are other accountability mechanism in place that work along side this mechanism?</a:t>
            </a:r>
          </a:p>
        </p:txBody>
      </p:sp>
    </p:spTree>
    <p:extLst>
      <p:ext uri="{BB962C8B-B14F-4D97-AF65-F5344CB8AC3E}">
        <p14:creationId xmlns:p14="http://schemas.microsoft.com/office/powerpoint/2010/main" val="47899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Accountability approach applicable mandated service authority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pic>
        <p:nvPicPr>
          <p:cNvPr id="3" name="Picture 2">
            <a:extLst>
              <a:ext uri="{FF2B5EF4-FFF2-40B4-BE49-F238E27FC236}">
                <a16:creationId xmlns:a16="http://schemas.microsoft.com/office/drawing/2014/main" id="{BACEA8DE-55AC-A1C8-9632-D1EBABA75444}"/>
              </a:ext>
            </a:extLst>
          </p:cNvPr>
          <p:cNvPicPr>
            <a:picLocks noChangeAspect="1"/>
          </p:cNvPicPr>
          <p:nvPr/>
        </p:nvPicPr>
        <p:blipFill>
          <a:blip r:embed="rId2"/>
          <a:stretch>
            <a:fillRect/>
          </a:stretch>
        </p:blipFill>
        <p:spPr>
          <a:xfrm>
            <a:off x="648483" y="1068911"/>
            <a:ext cx="10039751" cy="41601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0067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Accountability approach applicable mandated service authority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9" name="Group 8">
            <a:extLst>
              <a:ext uri="{FF2B5EF4-FFF2-40B4-BE49-F238E27FC236}">
                <a16:creationId xmlns:a16="http://schemas.microsoft.com/office/drawing/2014/main" id="{15BD3CBF-09EC-4535-19F9-4D72739A964D}"/>
              </a:ext>
            </a:extLst>
          </p:cNvPr>
          <p:cNvGrpSpPr/>
          <p:nvPr/>
        </p:nvGrpSpPr>
        <p:grpSpPr>
          <a:xfrm>
            <a:off x="648483" y="1029092"/>
            <a:ext cx="10063345" cy="4398417"/>
            <a:chOff x="762309" y="2073547"/>
            <a:chExt cx="10063345" cy="4398417"/>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0EAB59A7-4BFA-25BE-A5F4-4C754BBABC98}"/>
                </a:ext>
              </a:extLst>
            </p:cNvPr>
            <p:cNvPicPr>
              <a:picLocks noChangeAspect="1"/>
            </p:cNvPicPr>
            <p:nvPr/>
          </p:nvPicPr>
          <p:blipFill rotWithShape="1">
            <a:blip r:embed="rId2"/>
            <a:srcRect b="81512"/>
            <a:stretch/>
          </p:blipFill>
          <p:spPr>
            <a:xfrm>
              <a:off x="762309" y="2073547"/>
              <a:ext cx="10063345" cy="769410"/>
            </a:xfrm>
            <a:prstGeom prst="rect">
              <a:avLst/>
            </a:prstGeom>
          </p:spPr>
        </p:pic>
        <p:pic>
          <p:nvPicPr>
            <p:cNvPr id="11" name="Picture 10">
              <a:extLst>
                <a:ext uri="{FF2B5EF4-FFF2-40B4-BE49-F238E27FC236}">
                  <a16:creationId xmlns:a16="http://schemas.microsoft.com/office/drawing/2014/main" id="{08A58A85-5498-E6A8-1CBE-E3A46340F1B4}"/>
                </a:ext>
              </a:extLst>
            </p:cNvPr>
            <p:cNvPicPr>
              <a:picLocks noChangeAspect="1"/>
            </p:cNvPicPr>
            <p:nvPr/>
          </p:nvPicPr>
          <p:blipFill>
            <a:blip r:embed="rId3"/>
            <a:stretch>
              <a:fillRect/>
            </a:stretch>
          </p:blipFill>
          <p:spPr>
            <a:xfrm>
              <a:off x="857403" y="2842957"/>
              <a:ext cx="9968251" cy="3629007"/>
            </a:xfrm>
            <a:prstGeom prst="rect">
              <a:avLst/>
            </a:prstGeom>
          </p:spPr>
        </p:pic>
      </p:grpSp>
    </p:spTree>
    <p:extLst>
      <p:ext uri="{BB962C8B-B14F-4D97-AF65-F5344CB8AC3E}">
        <p14:creationId xmlns:p14="http://schemas.microsoft.com/office/powerpoint/2010/main" val="254451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8" name="Group 7">
            <a:extLst>
              <a:ext uri="{FF2B5EF4-FFF2-40B4-BE49-F238E27FC236}">
                <a16:creationId xmlns:a16="http://schemas.microsoft.com/office/drawing/2014/main" id="{4AC87F06-AC00-D19F-E131-6B6D38AF99B8}"/>
              </a:ext>
            </a:extLst>
          </p:cNvPr>
          <p:cNvGrpSpPr/>
          <p:nvPr/>
        </p:nvGrpSpPr>
        <p:grpSpPr>
          <a:xfrm>
            <a:off x="648483" y="1002335"/>
            <a:ext cx="10043328" cy="5047996"/>
            <a:chOff x="785902" y="1048879"/>
            <a:chExt cx="10043328" cy="5047996"/>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FF733F0A-A40B-81F5-1FC5-8FEF02513137}"/>
                </a:ext>
              </a:extLst>
            </p:cNvPr>
            <p:cNvPicPr>
              <a:picLocks noChangeAspect="1"/>
            </p:cNvPicPr>
            <p:nvPr/>
          </p:nvPicPr>
          <p:blipFill rotWithShape="1">
            <a:blip r:embed="rId2"/>
            <a:srcRect b="81512"/>
            <a:stretch/>
          </p:blipFill>
          <p:spPr>
            <a:xfrm>
              <a:off x="785902" y="1048879"/>
              <a:ext cx="10043328" cy="769410"/>
            </a:xfrm>
            <a:prstGeom prst="rect">
              <a:avLst/>
            </a:prstGeom>
          </p:spPr>
        </p:pic>
        <p:pic>
          <p:nvPicPr>
            <p:cNvPr id="13" name="Picture 12">
              <a:extLst>
                <a:ext uri="{FF2B5EF4-FFF2-40B4-BE49-F238E27FC236}">
                  <a16:creationId xmlns:a16="http://schemas.microsoft.com/office/drawing/2014/main" id="{AE680B60-3082-D4B2-9121-BBED47E705FA}"/>
                </a:ext>
              </a:extLst>
            </p:cNvPr>
            <p:cNvPicPr>
              <a:picLocks noChangeAspect="1"/>
            </p:cNvPicPr>
            <p:nvPr/>
          </p:nvPicPr>
          <p:blipFill>
            <a:blip r:embed="rId3"/>
            <a:stretch>
              <a:fillRect/>
            </a:stretch>
          </p:blipFill>
          <p:spPr>
            <a:xfrm>
              <a:off x="870988" y="1702675"/>
              <a:ext cx="9958241" cy="4394200"/>
            </a:xfrm>
            <a:prstGeom prst="rect">
              <a:avLst/>
            </a:prstGeom>
          </p:spPr>
        </p:pic>
      </p:grpSp>
    </p:spTree>
    <p:extLst>
      <p:ext uri="{BB962C8B-B14F-4D97-AF65-F5344CB8AC3E}">
        <p14:creationId xmlns:p14="http://schemas.microsoft.com/office/powerpoint/2010/main" val="3946797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GROUP WORK - how is accountability achieved?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250077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b="1" dirty="0">
                <a:solidFill>
                  <a:srgbClr val="6F2875"/>
                </a:solidFill>
                <a:latin typeface="Calibri" panose="020F0502020204030204" pitchFamily="34" charset="0"/>
                <a:cs typeface="Calibri" panose="020F0502020204030204" pitchFamily="34" charset="0"/>
                <a:sym typeface="Lato"/>
              </a:rPr>
              <a:t>Participants are asked to reflect on their own context and experience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What </a:t>
            </a:r>
            <a:r>
              <a:rPr lang="en-US" b="1" dirty="0">
                <a:latin typeface="Calibri" panose="020F0502020204030204" pitchFamily="34" charset="0"/>
                <a:cs typeface="Calibri" panose="020F0502020204030204" pitchFamily="34" charset="0"/>
                <a:sym typeface="Lato"/>
              </a:rPr>
              <a:t>are current approaches </a:t>
            </a:r>
            <a:r>
              <a:rPr lang="en-US" dirty="0">
                <a:sym typeface="Lato"/>
              </a:rPr>
              <a:t>for ensuring accountability, particularly with reference to non-sewered sanitation?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How do appropriate approaches for accountability </a:t>
            </a:r>
            <a:r>
              <a:rPr lang="en-US" b="1" dirty="0">
                <a:latin typeface="Calibri" panose="020F0502020204030204" pitchFamily="34" charset="0"/>
                <a:cs typeface="Calibri" panose="020F0502020204030204" pitchFamily="34" charset="0"/>
                <a:sym typeface="Lato"/>
              </a:rPr>
              <a:t>vary</a:t>
            </a:r>
            <a:r>
              <a:rPr lang="en-US" dirty="0">
                <a:sym typeface="Lato"/>
              </a:rPr>
              <a:t> between different institutional structures?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What are </a:t>
            </a:r>
            <a:r>
              <a:rPr lang="en-US" b="1" dirty="0">
                <a:latin typeface="Calibri" panose="020F0502020204030204" pitchFamily="34" charset="0"/>
                <a:cs typeface="Calibri" panose="020F0502020204030204" pitchFamily="34" charset="0"/>
                <a:sym typeface="Lato"/>
              </a:rPr>
              <a:t>ways forward</a:t>
            </a:r>
            <a:r>
              <a:rPr lang="en-US" dirty="0">
                <a:sym typeface="Lato"/>
              </a:rPr>
              <a:t> for improving accountability?  </a:t>
            </a:r>
          </a:p>
          <a:p>
            <a:pPr lvl="0" algn="l" rtl="0">
              <a:lnSpc>
                <a:spcPts val="2200"/>
              </a:lnSpc>
              <a:spcBef>
                <a:spcPts val="1000"/>
              </a:spcBef>
              <a:spcAft>
                <a:spcPts val="0"/>
              </a:spcAft>
              <a:buClr>
                <a:schemeClr val="dk1"/>
              </a:buClr>
              <a:buSzPts val="1800"/>
            </a:pPr>
            <a:r>
              <a:rPr lang="en-US" b="1" i="1" dirty="0">
                <a:solidFill>
                  <a:srgbClr val="6F2875"/>
                </a:solidFill>
                <a:latin typeface="Calibri" panose="020F0502020204030204" pitchFamily="34" charset="0"/>
                <a:cs typeface="Calibri" panose="020F0502020204030204" pitchFamily="34" charset="0"/>
                <a:sym typeface="Lato"/>
              </a:rPr>
              <a:t>Get into small mix country groups 4-5 people per group</a:t>
            </a:r>
          </a:p>
        </p:txBody>
      </p:sp>
    </p:spTree>
    <p:extLst>
      <p:ext uri="{BB962C8B-B14F-4D97-AF65-F5344CB8AC3E}">
        <p14:creationId xmlns:p14="http://schemas.microsoft.com/office/powerpoint/2010/main" val="2192106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Takeaways on Accountability in CWIS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369241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There is some positive forward progress towards improving accountability for urban sanitation, including Zambia and Kenya</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However more progress is needed on accountability for non-sewered sanitation and services for the poor, with focus on containment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True inclusion and accountability probably requires public contracting of services, not just enabling private sector</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Strengthening transparency (better data collection, its transparent and accessible publication) is fundamental for accountability, and a relatively easy win</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b="1" dirty="0">
                <a:sym typeface="Lato"/>
              </a:rPr>
              <a:t>Demand should be viewed as central - CWIS requires people living in low-income settlements need to expect and demand sanitation as a public service</a:t>
            </a:r>
          </a:p>
        </p:txBody>
      </p:sp>
    </p:spTree>
    <p:extLst>
      <p:ext uri="{BB962C8B-B14F-4D97-AF65-F5344CB8AC3E}">
        <p14:creationId xmlns:p14="http://schemas.microsoft.com/office/powerpoint/2010/main" val="58924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2">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144802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1</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2382097"/>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What is CWIS?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Principles and CWIS framework</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Why a Public Service Approach?</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What is not CWIS?</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Conventional vs CWIS Approach </a:t>
            </a:r>
          </a:p>
          <a:p>
            <a:pPr marL="274320" indent="-274320">
              <a:spcBef>
                <a:spcPts val="0"/>
              </a:spcBef>
              <a:spcAft>
                <a:spcPts val="1200"/>
              </a:spcAft>
              <a:buClr>
                <a:schemeClr val="tx2"/>
              </a:buClr>
              <a:buFont typeface="Arial" panose="020B0604020202020204" pitchFamily="34" charset="0"/>
              <a:buChar char="•"/>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 minutes</a:t>
            </a:r>
          </a:p>
        </p:txBody>
      </p:sp>
    </p:spTree>
    <p:extLst>
      <p:ext uri="{BB962C8B-B14F-4D97-AF65-F5344CB8AC3E}">
        <p14:creationId xmlns:p14="http://schemas.microsoft.com/office/powerpoint/2010/main" val="15431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76450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3</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1617593"/>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CWIS Framework (recap)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Functions</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Resource Planning &amp; Management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Conventional vs CWIS Approach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Summary</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Suggested resources: essential ‘CWIS’ tools</a:t>
            </a:r>
          </a:p>
          <a:p>
            <a:pPr marL="274320" indent="-274320">
              <a:spcBef>
                <a:spcPts val="0"/>
              </a:spcBef>
              <a:spcAft>
                <a:spcPts val="1200"/>
              </a:spcAft>
              <a:buClr>
                <a:schemeClr val="tx2"/>
              </a:buClr>
              <a:buFont typeface="Arial" panose="020B0604020202020204" pitchFamily="34" charset="0"/>
              <a:buChar char="•"/>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 minutes</a:t>
            </a:r>
          </a:p>
        </p:txBody>
      </p:sp>
    </p:spTree>
    <p:extLst>
      <p:ext uri="{BB962C8B-B14F-4D97-AF65-F5344CB8AC3E}">
        <p14:creationId xmlns:p14="http://schemas.microsoft.com/office/powerpoint/2010/main" val="3698934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153926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rgbClr val="D9D9D9"/>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bg1"/>
                </a:solidFill>
                <a:latin typeface="Calibri"/>
                <a:ea typeface="Calibri"/>
                <a:cs typeface="Calibri"/>
                <a:sym typeface="Calibri"/>
              </a:rPr>
              <a:t>RESPONSIBILITY</a:t>
            </a:r>
            <a:r>
              <a:rPr lang="en-GB" sz="1800" dirty="0">
                <a:solidFill>
                  <a:schemeClr val="bg1"/>
                </a:solidFill>
                <a:latin typeface="Calibri"/>
                <a:ea typeface="Calibri"/>
                <a:cs typeface="Calibri"/>
                <a:sym typeface="Calibri"/>
              </a:rPr>
              <a:t>: </a:t>
            </a:r>
            <a:endParaRPr dirty="0">
              <a:solidFill>
                <a:schemeClr val="bg1"/>
              </a:solidFill>
              <a:latin typeface="Calibri" panose="020F0502020204030204" pitchFamily="34" charset="0"/>
              <a:cs typeface="Calibri" panose="020F0502020204030204" pitchFamily="34" charset="0"/>
            </a:endParaRPr>
          </a:p>
          <a:p>
            <a:pPr lvl="0">
              <a:lnSpc>
                <a:spcPts val="2200"/>
              </a:lnSpc>
            </a:pPr>
            <a:r>
              <a:rPr lang="en-US" dirty="0">
                <a:solidFill>
                  <a:schemeClr val="bg1"/>
                </a:solidFill>
                <a:latin typeface="Calibri"/>
                <a:ea typeface="Calibri"/>
                <a:cs typeface="Calibri"/>
                <a:sym typeface="Calibri"/>
              </a:rPr>
              <a:t>Authority or authorities have clear mandate for ensuring inclusive, safe sanitation services </a:t>
            </a:r>
            <a:endParaRPr dirty="0">
              <a:solidFill>
                <a:schemeClr val="bg1"/>
              </a:solidFill>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rgbClr val="D9D9D9"/>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bg1"/>
                </a:solidFill>
                <a:latin typeface="Calibri"/>
                <a:ea typeface="Calibri"/>
                <a:cs typeface="Calibri"/>
                <a:sym typeface="Calibri"/>
              </a:rPr>
              <a:t>ACCOUNTABILITY</a:t>
            </a:r>
            <a:r>
              <a:rPr lang="en-GB" sz="1800" dirty="0">
                <a:solidFill>
                  <a:schemeClr val="bg1"/>
                </a:solidFill>
                <a:latin typeface="Calibri"/>
                <a:ea typeface="Calibri"/>
                <a:cs typeface="Calibri"/>
                <a:sym typeface="Calibri"/>
              </a:rPr>
              <a:t>: </a:t>
            </a:r>
            <a:endParaRPr dirty="0">
              <a:solidFill>
                <a:schemeClr val="bg1"/>
              </a:solidFill>
              <a:latin typeface="Calibri" panose="020F0502020204030204" pitchFamily="34" charset="0"/>
              <a:cs typeface="Calibri" panose="020F0502020204030204" pitchFamily="34" charset="0"/>
            </a:endParaRPr>
          </a:p>
          <a:p>
            <a:pPr lvl="0">
              <a:lnSpc>
                <a:spcPts val="2200"/>
              </a:lnSpc>
            </a:pPr>
            <a:r>
              <a:rPr lang="en-US" dirty="0">
                <a:solidFill>
                  <a:schemeClr val="bg1"/>
                </a:solidFill>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147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4392237" y="2910492"/>
            <a:ext cx="3407525"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Resource Planning and Management</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21162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324495"/>
            <a:ext cx="10180660" cy="5033749"/>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spcBef>
                <a:spcPts val="1000"/>
              </a:spcBef>
              <a:spcAft>
                <a:spcPts val="0"/>
              </a:spcAft>
              <a:buClr>
                <a:schemeClr val="dk1"/>
              </a:buClr>
              <a:buSzPts val="1800"/>
              <a:buFont typeface="Arial" panose="020B0604020202020204" pitchFamily="34" charset="0"/>
              <a:buChar char="•"/>
            </a:pPr>
            <a:r>
              <a:rPr lang="en-US" sz="3200" b="1" dirty="0">
                <a:solidFill>
                  <a:schemeClr val="tx2"/>
                </a:solidFill>
                <a:latin typeface="Calibri" panose="020F0502020204030204" pitchFamily="34" charset="0"/>
                <a:ea typeface="Lato Light"/>
                <a:cs typeface="Calibri" panose="020F0502020204030204" pitchFamily="34" charset="0"/>
                <a:sym typeface="Lato"/>
              </a:rPr>
              <a:t>Comprehensive</a:t>
            </a:r>
            <a:r>
              <a:rPr lang="en-US" sz="3200" dirty="0">
                <a:solidFill>
                  <a:schemeClr val="tx2"/>
                </a:solidFill>
                <a:latin typeface="Calibri" panose="020F0502020204030204" pitchFamily="34" charset="0"/>
                <a:ea typeface="Lato Light"/>
                <a:cs typeface="Calibri" panose="020F0502020204030204" pitchFamily="34" charset="0"/>
                <a:sym typeface="Lato"/>
              </a:rPr>
              <a:t>: </a:t>
            </a:r>
            <a:r>
              <a:rPr lang="en-US" sz="3200" dirty="0">
                <a:solidFill>
                  <a:schemeClr val="tx2">
                    <a:lumMod val="75000"/>
                  </a:schemeClr>
                </a:solidFill>
                <a:latin typeface="Calibri" panose="020F0502020204030204" pitchFamily="34" charset="0"/>
                <a:ea typeface="Lato Light"/>
                <a:cs typeface="Calibri" panose="020F0502020204030204" pitchFamily="34" charset="0"/>
                <a:sym typeface="Lato"/>
              </a:rPr>
              <a:t>support consideration of all sources of finance</a:t>
            </a:r>
          </a:p>
          <a:p>
            <a:pPr marL="285750" lvl="0" indent="-285750" algn="l" rtl="0">
              <a:spcBef>
                <a:spcPts val="1000"/>
              </a:spcBef>
              <a:spcAft>
                <a:spcPts val="0"/>
              </a:spcAft>
              <a:buClr>
                <a:schemeClr val="dk1"/>
              </a:buClr>
              <a:buSzPts val="1800"/>
              <a:buFont typeface="Arial" panose="020B0604020202020204" pitchFamily="34" charset="0"/>
              <a:buChar char="•"/>
            </a:pPr>
            <a:r>
              <a:rPr lang="en-US" sz="3200" b="1" dirty="0">
                <a:solidFill>
                  <a:schemeClr val="tx2"/>
                </a:solidFill>
                <a:latin typeface="Calibri" panose="020F0502020204030204" pitchFamily="34" charset="0"/>
                <a:ea typeface="Lato Light"/>
                <a:cs typeface="Calibri" panose="020F0502020204030204" pitchFamily="34" charset="0"/>
                <a:sym typeface="Lato"/>
              </a:rPr>
              <a:t>Integrated</a:t>
            </a:r>
            <a:r>
              <a:rPr lang="en-US" sz="3200" dirty="0">
                <a:solidFill>
                  <a:schemeClr val="tx2"/>
                </a:solidFill>
                <a:latin typeface="Calibri" panose="020F0502020204030204" pitchFamily="34" charset="0"/>
                <a:ea typeface="Lato Light"/>
                <a:cs typeface="Calibri" panose="020F0502020204030204" pitchFamily="34" charset="0"/>
                <a:sym typeface="Lato"/>
              </a:rPr>
              <a:t>: </a:t>
            </a:r>
            <a:r>
              <a:rPr lang="en-US" sz="3200" dirty="0">
                <a:solidFill>
                  <a:schemeClr val="tx2">
                    <a:lumMod val="75000"/>
                  </a:schemeClr>
                </a:solidFill>
                <a:latin typeface="Calibri" panose="020F0502020204030204" pitchFamily="34" charset="0"/>
                <a:ea typeface="Lato Light"/>
                <a:cs typeface="Calibri" panose="020F0502020204030204" pitchFamily="34" charset="0"/>
                <a:sym typeface="Lato"/>
              </a:rPr>
              <a:t>provide a common foundation to discuss and prioritize spending and investment decisions</a:t>
            </a:r>
          </a:p>
          <a:p>
            <a:pPr marL="285750" lvl="0" indent="-285750" algn="l" rtl="0">
              <a:spcBef>
                <a:spcPts val="1000"/>
              </a:spcBef>
              <a:spcAft>
                <a:spcPts val="0"/>
              </a:spcAft>
              <a:buClr>
                <a:schemeClr val="dk1"/>
              </a:buClr>
              <a:buSzPts val="1800"/>
              <a:buFont typeface="Arial" panose="020B0604020202020204" pitchFamily="34" charset="0"/>
              <a:buChar char="•"/>
            </a:pPr>
            <a:r>
              <a:rPr lang="en-US" sz="3200" b="1" dirty="0">
                <a:solidFill>
                  <a:schemeClr val="tx2"/>
                </a:solidFill>
                <a:latin typeface="Calibri" panose="020F0502020204030204" pitchFamily="34" charset="0"/>
                <a:ea typeface="Lato Light"/>
                <a:cs typeface="Calibri" panose="020F0502020204030204" pitchFamily="34" charset="0"/>
                <a:sym typeface="Lato"/>
              </a:rPr>
              <a:t>Iterative</a:t>
            </a:r>
            <a:r>
              <a:rPr lang="en-US" sz="3200" dirty="0">
                <a:solidFill>
                  <a:schemeClr val="tx2"/>
                </a:solidFill>
                <a:latin typeface="Calibri" panose="020F0502020204030204" pitchFamily="34" charset="0"/>
                <a:ea typeface="Lato Light"/>
                <a:cs typeface="Calibri" panose="020F0502020204030204" pitchFamily="34" charset="0"/>
                <a:sym typeface="Lato"/>
              </a:rPr>
              <a:t>:</a:t>
            </a:r>
            <a:r>
              <a:rPr lang="en-US" sz="3200" dirty="0">
                <a:solidFill>
                  <a:schemeClr val="tx2">
                    <a:lumMod val="75000"/>
                  </a:schemeClr>
                </a:solidFill>
                <a:latin typeface="Calibri" panose="020F0502020204030204" pitchFamily="34" charset="0"/>
                <a:ea typeface="Lato Light"/>
                <a:cs typeface="Calibri" panose="020F0502020204030204" pitchFamily="34" charset="0"/>
                <a:sym typeface="Lato"/>
              </a:rPr>
              <a:t> reach and maintain understanding of the financing and risk landscapes and adjust financing policies as conditions change </a:t>
            </a:r>
          </a:p>
          <a:p>
            <a:pPr marL="285750" lvl="0" indent="-285750" algn="l" rtl="0">
              <a:spcBef>
                <a:spcPts val="1000"/>
              </a:spcBef>
              <a:spcAft>
                <a:spcPts val="0"/>
              </a:spcAft>
              <a:buClr>
                <a:schemeClr val="dk1"/>
              </a:buClr>
              <a:buSzPts val="1800"/>
              <a:buFont typeface="Arial" panose="020B0604020202020204" pitchFamily="34" charset="0"/>
              <a:buChar char="•"/>
            </a:pPr>
            <a:r>
              <a:rPr lang="en-US" sz="3200" b="1" dirty="0">
                <a:solidFill>
                  <a:schemeClr val="tx2"/>
                </a:solidFill>
                <a:latin typeface="Calibri" panose="020F0502020204030204" pitchFamily="34" charset="0"/>
                <a:ea typeface="Lato Light"/>
                <a:cs typeface="Calibri" panose="020F0502020204030204" pitchFamily="34" charset="0"/>
                <a:sym typeface="Lato"/>
              </a:rPr>
              <a:t>Inclusive</a:t>
            </a:r>
            <a:r>
              <a:rPr lang="en-US" sz="3200" dirty="0">
                <a:solidFill>
                  <a:schemeClr val="tx2"/>
                </a:solidFill>
                <a:latin typeface="Calibri" panose="020F0502020204030204" pitchFamily="34" charset="0"/>
                <a:ea typeface="Lato Light"/>
                <a:cs typeface="Calibri" panose="020F0502020204030204" pitchFamily="34" charset="0"/>
                <a:sym typeface="Lato"/>
              </a:rPr>
              <a:t>: </a:t>
            </a:r>
            <a:r>
              <a:rPr lang="en-US" sz="3200" dirty="0">
                <a:solidFill>
                  <a:schemeClr val="tx2">
                    <a:lumMod val="75000"/>
                  </a:schemeClr>
                </a:solidFill>
                <a:latin typeface="Calibri" panose="020F0502020204030204" pitchFamily="34" charset="0"/>
                <a:ea typeface="Lato Light"/>
                <a:cs typeface="Calibri" panose="020F0502020204030204" pitchFamily="34" charset="0"/>
                <a:sym typeface="Lato"/>
              </a:rPr>
              <a:t>engage diverse stakeholders to better reflect financing needs and opportunities and to mainstream pro-poor service delivery and safely managed sanitation services </a:t>
            </a:r>
          </a:p>
        </p:txBody>
      </p:sp>
    </p:spTree>
    <p:extLst>
      <p:ext uri="{BB962C8B-B14F-4D97-AF65-F5344CB8AC3E}">
        <p14:creationId xmlns:p14="http://schemas.microsoft.com/office/powerpoint/2010/main" val="332303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9">
                                            <p:txEl>
                                              <p:pRg st="0" end="0"/>
                                            </p:txEl>
                                          </p:spTgt>
                                        </p:tgtEl>
                                      </p:cBhvr>
                                    </p:animEffect>
                                    <p:set>
                                      <p:cBhvr>
                                        <p:cTn id="23" dur="1" fill="hold">
                                          <p:stCondLst>
                                            <p:cond delay="499"/>
                                          </p:stCondLst>
                                        </p:cTn>
                                        <p:tgtEl>
                                          <p:spTgt spid="9">
                                            <p:txEl>
                                              <p:pRg st="0" end="0"/>
                                            </p:txEl>
                                          </p:spTgt>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9">
                                            <p:txEl>
                                              <p:pRg st="1" end="1"/>
                                            </p:txEl>
                                          </p:spTgt>
                                        </p:tgtEl>
                                      </p:cBhvr>
                                    </p:animEffect>
                                    <p:set>
                                      <p:cBhvr>
                                        <p:cTn id="26" dur="1" fill="hold">
                                          <p:stCondLst>
                                            <p:cond delay="499"/>
                                          </p:stCondLst>
                                        </p:cTn>
                                        <p:tgtEl>
                                          <p:spTgt spid="9">
                                            <p:txEl>
                                              <p:pRg st="1" end="1"/>
                                            </p:txEl>
                                          </p:spTgt>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500"/>
                                        <p:tgtEl>
                                          <p:spTgt spid="9">
                                            <p:txEl>
                                              <p:pRg st="2" end="2"/>
                                            </p:txEl>
                                          </p:spTgt>
                                        </p:tgtEl>
                                      </p:cBhvr>
                                    </p:animEffect>
                                    <p:set>
                                      <p:cBhvr>
                                        <p:cTn id="29" dur="1" fill="hold">
                                          <p:stCondLst>
                                            <p:cond delay="499"/>
                                          </p:stCondLst>
                                        </p:cTn>
                                        <p:tgtEl>
                                          <p:spTgt spid="9">
                                            <p:txEl>
                                              <p:pRg st="2" end="2"/>
                                            </p:txEl>
                                          </p:spTgt>
                                        </p:tgtEl>
                                        <p:attrNameLst>
                                          <p:attrName>style.visibility</p:attrName>
                                        </p:attrNameLst>
                                      </p:cBhvr>
                                      <p:to>
                                        <p:strVal val="hidden"/>
                                      </p:to>
                                    </p:set>
                                  </p:childTnLst>
                                </p:cTn>
                              </p:par>
                              <p:par>
                                <p:cTn id="30" presetID="9" presetClass="exit" presetSubtype="0" fill="hold" grpId="0" nodeType="withEffect">
                                  <p:stCondLst>
                                    <p:cond delay="0"/>
                                  </p:stCondLst>
                                  <p:childTnLst>
                                    <p:animEffect transition="out" filter="dissolve">
                                      <p:cBhvr>
                                        <p:cTn id="31" dur="500"/>
                                        <p:tgtEl>
                                          <p:spTgt spid="9">
                                            <p:txEl>
                                              <p:pRg st="3" end="3"/>
                                            </p:txEl>
                                          </p:spTgt>
                                        </p:tgtEl>
                                      </p:cBhvr>
                                    </p:animEffect>
                                    <p:set>
                                      <p:cBhvr>
                                        <p:cTn id="32"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326;p20">
            <a:extLst>
              <a:ext uri="{FF2B5EF4-FFF2-40B4-BE49-F238E27FC236}">
                <a16:creationId xmlns:a16="http://schemas.microsoft.com/office/drawing/2014/main" id="{68BD2D06-3E4A-351F-7617-5E178DDE110C}"/>
              </a:ext>
            </a:extLst>
          </p:cNvPr>
          <p:cNvSpPr/>
          <p:nvPr/>
        </p:nvSpPr>
        <p:spPr>
          <a:xfrm>
            <a:off x="4629727" y="2006327"/>
            <a:ext cx="2579239" cy="3018898"/>
          </a:xfrm>
          <a:prstGeom prst="roundRect">
            <a:avLst>
              <a:gd name="adj" fmla="val 10000"/>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 name="Google Shape;326;p20">
            <a:extLst>
              <a:ext uri="{FF2B5EF4-FFF2-40B4-BE49-F238E27FC236}">
                <a16:creationId xmlns:a16="http://schemas.microsoft.com/office/drawing/2014/main" id="{90054B10-700B-749C-2E77-D9A18F7FCF7E}"/>
              </a:ext>
            </a:extLst>
          </p:cNvPr>
          <p:cNvSpPr/>
          <p:nvPr/>
        </p:nvSpPr>
        <p:spPr>
          <a:xfrm>
            <a:off x="1066798" y="1973144"/>
            <a:ext cx="2579239" cy="3018898"/>
          </a:xfrm>
          <a:prstGeom prst="roundRect">
            <a:avLst>
              <a:gd name="adj" fmla="val 10000"/>
            </a:avLst>
          </a:prstGeom>
          <a:solidFill>
            <a:srgbClr val="6F2875">
              <a:alpha val="22000"/>
            </a:srgbClr>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Financing frameworks to support CWIS</a:t>
            </a:r>
          </a:p>
        </p:txBody>
      </p:sp>
      <p:sp>
        <p:nvSpPr>
          <p:cNvPr id="5" name="Google Shape;326;p20">
            <a:extLst>
              <a:ext uri="{FF2B5EF4-FFF2-40B4-BE49-F238E27FC236}">
                <a16:creationId xmlns:a16="http://schemas.microsoft.com/office/drawing/2014/main" id="{E46BA892-AEED-09D8-C590-C84B17641EAC}"/>
              </a:ext>
            </a:extLst>
          </p:cNvPr>
          <p:cNvSpPr/>
          <p:nvPr/>
        </p:nvSpPr>
        <p:spPr>
          <a:xfrm>
            <a:off x="1066799" y="1258106"/>
            <a:ext cx="2579239" cy="1005945"/>
          </a:xfrm>
          <a:prstGeom prst="roundRect">
            <a:avLst>
              <a:gd name="adj" fmla="val 10000"/>
            </a:avLst>
          </a:prstGeom>
          <a:solidFill>
            <a:srgbClr val="6F287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 name="Google Shape;327;p20">
            <a:extLst>
              <a:ext uri="{FF2B5EF4-FFF2-40B4-BE49-F238E27FC236}">
                <a16:creationId xmlns:a16="http://schemas.microsoft.com/office/drawing/2014/main" id="{9E1FA347-B3AA-B900-FB3B-AFF6F8C3982C}"/>
              </a:ext>
            </a:extLst>
          </p:cNvPr>
          <p:cNvSpPr txBox="1"/>
          <p:nvPr/>
        </p:nvSpPr>
        <p:spPr>
          <a:xfrm>
            <a:off x="1066799" y="1258105"/>
            <a:ext cx="2579239" cy="1005943"/>
          </a:xfrm>
          <a:prstGeom prst="rect">
            <a:avLst/>
          </a:prstGeom>
          <a:noFill/>
          <a:ln>
            <a:noFill/>
          </a:ln>
        </p:spPr>
        <p:txBody>
          <a:bodyPr spcFirstLastPara="1" wrap="square" lIns="142225" tIns="142225" rIns="142225" bIns="76200" anchor="ctr" anchorCtr="1">
            <a:noAutofit/>
          </a:bodyPr>
          <a:lstStyle/>
          <a:p>
            <a:pPr marL="0" marR="0" lvl="0" indent="0" algn="ctr" rtl="0">
              <a:lnSpc>
                <a:spcPct val="90000"/>
              </a:lnSpc>
              <a:spcBef>
                <a:spcPts val="0"/>
              </a:spcBef>
              <a:spcAft>
                <a:spcPts val="0"/>
              </a:spcAft>
              <a:buClr>
                <a:schemeClr val="lt1"/>
              </a:buClr>
              <a:buSzPts val="2000"/>
              <a:buFont typeface="Calibri"/>
              <a:buNone/>
            </a:pPr>
            <a:r>
              <a:rPr lang="en-GB" sz="2000" b="1" dirty="0">
                <a:solidFill>
                  <a:schemeClr val="lt1"/>
                </a:solidFill>
                <a:latin typeface="Calibri"/>
                <a:ea typeface="Calibri"/>
                <a:cs typeface="Calibri"/>
                <a:sym typeface="Calibri"/>
              </a:rPr>
              <a:t>Assessment &amp; Diagnostic </a:t>
            </a:r>
            <a:endParaRPr b="1" dirty="0">
              <a:latin typeface="Calibri" panose="020F0502020204030204" pitchFamily="34" charset="0"/>
              <a:cs typeface="Calibri" panose="020F0502020204030204" pitchFamily="34" charset="0"/>
            </a:endParaRPr>
          </a:p>
        </p:txBody>
      </p:sp>
      <p:sp>
        <p:nvSpPr>
          <p:cNvPr id="10" name="Google Shape;329;p20">
            <a:extLst>
              <a:ext uri="{FF2B5EF4-FFF2-40B4-BE49-F238E27FC236}">
                <a16:creationId xmlns:a16="http://schemas.microsoft.com/office/drawing/2014/main" id="{B40C0E82-3ED2-0783-BF72-1F62BC85180A}"/>
              </a:ext>
            </a:extLst>
          </p:cNvPr>
          <p:cNvSpPr txBox="1"/>
          <p:nvPr/>
        </p:nvSpPr>
        <p:spPr>
          <a:xfrm>
            <a:off x="1214672" y="2399241"/>
            <a:ext cx="2199472" cy="2194710"/>
          </a:xfrm>
          <a:prstGeom prst="rect">
            <a:avLst/>
          </a:prstGeom>
          <a:noFill/>
          <a:ln>
            <a:noFill/>
          </a:ln>
        </p:spPr>
        <p:txBody>
          <a:bodyPr spcFirstLastPara="1" wrap="square" lIns="0" tIns="0" rIns="0" bIns="0" anchor="t" anchorCtr="0">
            <a:noAutofit/>
          </a:bodyPr>
          <a:lstStyle/>
          <a:p>
            <a:pPr marL="171450" marR="0" lvl="1" indent="-171450" algn="l" rtl="0">
              <a:lnSpc>
                <a:spcPts val="1800"/>
              </a:lnSpc>
              <a:spcBef>
                <a:spcPts val="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Sector Targets &amp; Policies</a:t>
            </a:r>
            <a:endParaRPr sz="1600" dirty="0">
              <a:latin typeface="Calibri" panose="020F0502020204030204" pitchFamily="34" charset="0"/>
              <a:cs typeface="Calibri" panose="020F0502020204030204" pitchFamily="34" charset="0"/>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Establishing Costs</a:t>
            </a:r>
            <a:endParaRPr sz="1600" dirty="0">
              <a:latin typeface="Calibri" panose="020F0502020204030204" pitchFamily="34" charset="0"/>
              <a:cs typeface="Calibri" panose="020F0502020204030204" pitchFamily="34" charset="0"/>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Financing Needs</a:t>
            </a:r>
            <a:endParaRPr sz="1600" dirty="0">
              <a:latin typeface="Calibri" panose="020F0502020204030204" pitchFamily="34" charset="0"/>
              <a:cs typeface="Calibri" panose="020F0502020204030204" pitchFamily="34" charset="0"/>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Identifying Sources</a:t>
            </a:r>
            <a:endParaRPr sz="1600" dirty="0">
              <a:latin typeface="Calibri" panose="020F0502020204030204" pitchFamily="34" charset="0"/>
              <a:cs typeface="Calibri" panose="020F0502020204030204" pitchFamily="34" charset="0"/>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Stakeholder Engagement</a:t>
            </a:r>
            <a:endParaRPr sz="1600" b="0" i="0" u="none" strike="noStrike" cap="none" dirty="0">
              <a:solidFill>
                <a:schemeClr val="dk1"/>
              </a:solidFill>
              <a:latin typeface="Calibri"/>
              <a:ea typeface="Calibri"/>
              <a:cs typeface="Calibri"/>
              <a:sym typeface="Calibri"/>
            </a:endParaRPr>
          </a:p>
          <a:p>
            <a:pPr marL="171450" marR="0" lvl="1" indent="-171450" algn="l" rtl="0">
              <a:lnSpc>
                <a:spcPts val="1800"/>
              </a:lnSpc>
              <a:spcBef>
                <a:spcPts val="240"/>
              </a:spcBef>
              <a:spcAft>
                <a:spcPts val="600"/>
              </a:spcAft>
              <a:buClr>
                <a:schemeClr val="dk1"/>
              </a:buClr>
              <a:buSzPts val="1600"/>
              <a:buFont typeface="Calibri"/>
              <a:buChar char="•"/>
            </a:pPr>
            <a:r>
              <a:rPr lang="en-GB" sz="1600" b="0" i="0" u="none" strike="noStrike" cap="none" dirty="0">
                <a:solidFill>
                  <a:schemeClr val="dk1"/>
                </a:solidFill>
                <a:latin typeface="Calibri"/>
                <a:ea typeface="Calibri"/>
                <a:cs typeface="Calibri"/>
                <a:sym typeface="Calibri"/>
              </a:rPr>
              <a:t> Risk Assessment</a:t>
            </a:r>
            <a:endParaRPr sz="1600" dirty="0">
              <a:latin typeface="Calibri" panose="020F0502020204030204" pitchFamily="34" charset="0"/>
              <a:cs typeface="Calibri" panose="020F0502020204030204" pitchFamily="34" charset="0"/>
            </a:endParaRPr>
          </a:p>
        </p:txBody>
      </p:sp>
      <p:sp>
        <p:nvSpPr>
          <p:cNvPr id="11" name="Google Shape;330;p20">
            <a:extLst>
              <a:ext uri="{FF2B5EF4-FFF2-40B4-BE49-F238E27FC236}">
                <a16:creationId xmlns:a16="http://schemas.microsoft.com/office/drawing/2014/main" id="{FC81EC37-25A1-24B7-B91B-3202FBF030C8}"/>
              </a:ext>
            </a:extLst>
          </p:cNvPr>
          <p:cNvSpPr/>
          <p:nvPr/>
        </p:nvSpPr>
        <p:spPr>
          <a:xfrm rot="21590040">
            <a:off x="3929969" y="1572244"/>
            <a:ext cx="534041" cy="377665"/>
          </a:xfrm>
          <a:prstGeom prst="rightArrow">
            <a:avLst>
              <a:gd name="adj1" fmla="val 60000"/>
              <a:gd name="adj2" fmla="val 50000"/>
            </a:avLst>
          </a:prstGeom>
          <a:solidFill>
            <a:srgbClr val="6F2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7" name="Google Shape;330;p20">
            <a:extLst>
              <a:ext uri="{FF2B5EF4-FFF2-40B4-BE49-F238E27FC236}">
                <a16:creationId xmlns:a16="http://schemas.microsoft.com/office/drawing/2014/main" id="{474EE979-3896-A405-1490-97260CF0FFF4}"/>
              </a:ext>
            </a:extLst>
          </p:cNvPr>
          <p:cNvSpPr/>
          <p:nvPr/>
        </p:nvSpPr>
        <p:spPr>
          <a:xfrm rot="21590040">
            <a:off x="7471947" y="1572244"/>
            <a:ext cx="534041" cy="377665"/>
          </a:xfrm>
          <a:prstGeom prst="rightArrow">
            <a:avLst>
              <a:gd name="adj1" fmla="val 60000"/>
              <a:gd name="adj2" fmla="val 50000"/>
            </a:avLst>
          </a:prstGeom>
          <a:solidFill>
            <a:srgbClr val="DFD0E1"/>
          </a:solidFill>
          <a:ln>
            <a:solidFill>
              <a:srgbClr val="6F28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8" name="Google Shape;326;p20">
            <a:extLst>
              <a:ext uri="{FF2B5EF4-FFF2-40B4-BE49-F238E27FC236}">
                <a16:creationId xmlns:a16="http://schemas.microsoft.com/office/drawing/2014/main" id="{4C0285BB-E900-553D-6A22-6A1B1DA9348C}"/>
              </a:ext>
            </a:extLst>
          </p:cNvPr>
          <p:cNvSpPr/>
          <p:nvPr/>
        </p:nvSpPr>
        <p:spPr>
          <a:xfrm>
            <a:off x="8174911" y="1258106"/>
            <a:ext cx="2579239" cy="1005945"/>
          </a:xfrm>
          <a:prstGeom prst="roundRect">
            <a:avLst>
              <a:gd name="adj" fmla="val 10000"/>
            </a:avLst>
          </a:prstGeom>
          <a:solidFill>
            <a:srgbClr val="6F287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9" name="Google Shape;327;p20">
            <a:extLst>
              <a:ext uri="{FF2B5EF4-FFF2-40B4-BE49-F238E27FC236}">
                <a16:creationId xmlns:a16="http://schemas.microsoft.com/office/drawing/2014/main" id="{85B0300F-E557-9B29-731E-BD3E11E78030}"/>
              </a:ext>
            </a:extLst>
          </p:cNvPr>
          <p:cNvSpPr txBox="1"/>
          <p:nvPr/>
        </p:nvSpPr>
        <p:spPr>
          <a:xfrm>
            <a:off x="8174911" y="1258105"/>
            <a:ext cx="2579239" cy="1005945"/>
          </a:xfrm>
          <a:prstGeom prst="rect">
            <a:avLst/>
          </a:prstGeom>
          <a:noFill/>
          <a:ln>
            <a:noFill/>
          </a:ln>
        </p:spPr>
        <p:txBody>
          <a:bodyPr spcFirstLastPara="1" wrap="square" lIns="142225" tIns="142225" rIns="142225" bIns="76200" anchor="ctr" anchorCtr="1">
            <a:noAutofit/>
          </a:bodyPr>
          <a:lstStyle/>
          <a:p>
            <a:pPr marL="0" marR="0" lvl="0" indent="0" algn="ctr" rtl="0">
              <a:lnSpc>
                <a:spcPct val="90000"/>
              </a:lnSpc>
              <a:spcBef>
                <a:spcPts val="0"/>
              </a:spcBef>
              <a:spcAft>
                <a:spcPts val="0"/>
              </a:spcAft>
              <a:buClr>
                <a:schemeClr val="lt1"/>
              </a:buClr>
              <a:buSzPts val="2000"/>
              <a:buFont typeface="Calibri"/>
              <a:buNone/>
            </a:pPr>
            <a:r>
              <a:rPr lang="en-GB" sz="2000" b="1" dirty="0">
                <a:solidFill>
                  <a:schemeClr val="lt1"/>
                </a:solidFill>
                <a:latin typeface="Calibri"/>
                <a:ea typeface="Calibri"/>
                <a:cs typeface="Calibri"/>
                <a:sym typeface="Calibri"/>
              </a:rPr>
              <a:t>Outcomes</a:t>
            </a:r>
          </a:p>
        </p:txBody>
      </p:sp>
      <p:sp>
        <p:nvSpPr>
          <p:cNvPr id="24" name="Google Shape;326;p20">
            <a:extLst>
              <a:ext uri="{FF2B5EF4-FFF2-40B4-BE49-F238E27FC236}">
                <a16:creationId xmlns:a16="http://schemas.microsoft.com/office/drawing/2014/main" id="{1C95434A-FC21-0CB9-0ECA-FCAF761F8402}"/>
              </a:ext>
            </a:extLst>
          </p:cNvPr>
          <p:cNvSpPr/>
          <p:nvPr/>
        </p:nvSpPr>
        <p:spPr>
          <a:xfrm>
            <a:off x="4632934" y="1258106"/>
            <a:ext cx="2579239" cy="1005945"/>
          </a:xfrm>
          <a:prstGeom prst="roundRect">
            <a:avLst>
              <a:gd name="adj" fmla="val 10000"/>
            </a:avLst>
          </a:prstGeom>
          <a:solidFill>
            <a:srgbClr val="DFD0E1"/>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5" name="Google Shape;327;p20">
            <a:extLst>
              <a:ext uri="{FF2B5EF4-FFF2-40B4-BE49-F238E27FC236}">
                <a16:creationId xmlns:a16="http://schemas.microsoft.com/office/drawing/2014/main" id="{3A953EF1-3020-BF6D-8592-D7B9A1B9D9BA}"/>
              </a:ext>
            </a:extLst>
          </p:cNvPr>
          <p:cNvSpPr txBox="1">
            <a:spLocks/>
          </p:cNvSpPr>
          <p:nvPr/>
        </p:nvSpPr>
        <p:spPr>
          <a:xfrm>
            <a:off x="4632934" y="1261090"/>
            <a:ext cx="2579239" cy="1005944"/>
          </a:xfrm>
          <a:prstGeom prst="rect">
            <a:avLst/>
          </a:prstGeom>
          <a:noFill/>
          <a:ln>
            <a:noFill/>
          </a:ln>
        </p:spPr>
        <p:txBody>
          <a:bodyPr spcFirstLastPara="1" wrap="square" lIns="142225" tIns="142225" rIns="142225" bIns="76200" anchor="ctr" anchorCtr="1">
            <a:noAutofit/>
          </a:bodyPr>
          <a:lstStyle/>
          <a:p>
            <a:pPr marL="0" marR="0" lvl="0" indent="0" algn="ctr" rtl="0">
              <a:lnSpc>
                <a:spcPct val="90000"/>
              </a:lnSpc>
              <a:spcBef>
                <a:spcPts val="0"/>
              </a:spcBef>
              <a:spcAft>
                <a:spcPts val="0"/>
              </a:spcAft>
              <a:buClr>
                <a:schemeClr val="lt1"/>
              </a:buClr>
              <a:buSzPts val="2000"/>
              <a:buFont typeface="Calibri"/>
              <a:buNone/>
            </a:pPr>
            <a:r>
              <a:rPr lang="en-GB" sz="2000" b="1" dirty="0">
                <a:solidFill>
                  <a:srgbClr val="6F2875"/>
                </a:solidFill>
                <a:latin typeface="Calibri"/>
                <a:ea typeface="Calibri"/>
                <a:cs typeface="Calibri"/>
                <a:sym typeface="Calibri"/>
              </a:rPr>
              <a:t>Strategy &amp; Monitoring</a:t>
            </a:r>
          </a:p>
        </p:txBody>
      </p:sp>
      <p:sp>
        <p:nvSpPr>
          <p:cNvPr id="36" name="Google Shape;329;p20">
            <a:extLst>
              <a:ext uri="{FF2B5EF4-FFF2-40B4-BE49-F238E27FC236}">
                <a16:creationId xmlns:a16="http://schemas.microsoft.com/office/drawing/2014/main" id="{5C742265-48F5-0CE3-EB5E-C9DD6CA5B160}"/>
              </a:ext>
            </a:extLst>
          </p:cNvPr>
          <p:cNvSpPr txBox="1"/>
          <p:nvPr/>
        </p:nvSpPr>
        <p:spPr>
          <a:xfrm>
            <a:off x="4819610" y="2399240"/>
            <a:ext cx="2199472" cy="2347689"/>
          </a:xfrm>
          <a:prstGeom prst="rect">
            <a:avLst/>
          </a:prstGeom>
          <a:noFill/>
          <a:ln>
            <a:noFill/>
          </a:ln>
        </p:spPr>
        <p:txBody>
          <a:bodyPr spcFirstLastPara="1" wrap="square" lIns="0" tIns="0" rIns="0" bIns="0" anchor="t" anchorCtr="0">
            <a:noAutofit/>
          </a:bodyPr>
          <a:lstStyle/>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a:solidFill>
                  <a:schemeClr val="bg1"/>
                </a:solidFill>
                <a:latin typeface="Calibri"/>
                <a:ea typeface="Calibri"/>
                <a:cs typeface="Calibri"/>
                <a:sym typeface="Calibri"/>
              </a:rPr>
              <a:t>Financing Principles &amp; Policy</a:t>
            </a:r>
          </a:p>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a:solidFill>
                  <a:schemeClr val="bg1"/>
                </a:solidFill>
                <a:latin typeface="Calibri"/>
                <a:ea typeface="Calibri"/>
                <a:cs typeface="Calibri"/>
                <a:sym typeface="Calibri"/>
              </a:rPr>
              <a:t>Investment Plan</a:t>
            </a:r>
          </a:p>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a:solidFill>
                  <a:schemeClr val="bg1"/>
                </a:solidFill>
                <a:latin typeface="Calibri"/>
                <a:ea typeface="Calibri"/>
                <a:cs typeface="Calibri"/>
                <a:sym typeface="Calibri"/>
              </a:rPr>
              <a:t>Financing Flows &amp; Mechanisms</a:t>
            </a:r>
          </a:p>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err="1">
                <a:solidFill>
                  <a:schemeClr val="bg1"/>
                </a:solidFill>
                <a:latin typeface="Calibri"/>
                <a:ea typeface="Calibri"/>
                <a:cs typeface="Calibri"/>
                <a:sym typeface="Calibri"/>
              </a:rPr>
              <a:t>Mobilisation</a:t>
            </a:r>
            <a:r>
              <a:rPr lang="en-US" sz="1600" b="0" i="0" u="none" strike="noStrike" cap="none" dirty="0">
                <a:solidFill>
                  <a:schemeClr val="bg1"/>
                </a:solidFill>
                <a:latin typeface="Calibri"/>
                <a:ea typeface="Calibri"/>
                <a:cs typeface="Calibri"/>
                <a:sym typeface="Calibri"/>
              </a:rPr>
              <a:t> of Resources</a:t>
            </a:r>
          </a:p>
          <a:p>
            <a:pPr marL="171450" marR="0" lvl="1" indent="-171450" algn="l" rtl="0">
              <a:lnSpc>
                <a:spcPts val="1800"/>
              </a:lnSpc>
              <a:spcBef>
                <a:spcPts val="0"/>
              </a:spcBef>
              <a:spcAft>
                <a:spcPts val="600"/>
              </a:spcAft>
              <a:buClr>
                <a:schemeClr val="bg1"/>
              </a:buClr>
              <a:buSzPts val="1600"/>
              <a:buFont typeface="Calibri"/>
              <a:buChar char="•"/>
            </a:pPr>
            <a:r>
              <a:rPr lang="en-US" sz="1600" b="0" i="0" u="none" strike="noStrike" cap="none" dirty="0">
                <a:solidFill>
                  <a:schemeClr val="bg1"/>
                </a:solidFill>
                <a:latin typeface="Calibri"/>
                <a:ea typeface="Calibri"/>
                <a:cs typeface="Calibri"/>
                <a:sym typeface="Calibri"/>
              </a:rPr>
              <a:t>Monitoring for Investment Results</a:t>
            </a:r>
          </a:p>
        </p:txBody>
      </p:sp>
      <p:sp>
        <p:nvSpPr>
          <p:cNvPr id="37" name="Google Shape;326;p20">
            <a:extLst>
              <a:ext uri="{FF2B5EF4-FFF2-40B4-BE49-F238E27FC236}">
                <a16:creationId xmlns:a16="http://schemas.microsoft.com/office/drawing/2014/main" id="{D9DCDD1A-00E2-C553-C3F7-46D9FCA8DB1C}"/>
              </a:ext>
            </a:extLst>
          </p:cNvPr>
          <p:cNvSpPr/>
          <p:nvPr/>
        </p:nvSpPr>
        <p:spPr>
          <a:xfrm>
            <a:off x="8174911" y="1973144"/>
            <a:ext cx="2579239" cy="3018898"/>
          </a:xfrm>
          <a:prstGeom prst="roundRect">
            <a:avLst>
              <a:gd name="adj" fmla="val 10000"/>
            </a:avLst>
          </a:prstGeom>
          <a:solidFill>
            <a:srgbClr val="6F2875">
              <a:alpha val="22000"/>
            </a:srgbClr>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8" name="Google Shape;329;p20">
            <a:extLst>
              <a:ext uri="{FF2B5EF4-FFF2-40B4-BE49-F238E27FC236}">
                <a16:creationId xmlns:a16="http://schemas.microsoft.com/office/drawing/2014/main" id="{7800E858-73E0-2C0E-3EB1-3CC30AB8FDF4}"/>
              </a:ext>
            </a:extLst>
          </p:cNvPr>
          <p:cNvSpPr txBox="1"/>
          <p:nvPr/>
        </p:nvSpPr>
        <p:spPr>
          <a:xfrm>
            <a:off x="8322785" y="2399240"/>
            <a:ext cx="2199472" cy="2592801"/>
          </a:xfrm>
          <a:prstGeom prst="rect">
            <a:avLst/>
          </a:prstGeom>
          <a:noFill/>
          <a:ln>
            <a:noFill/>
          </a:ln>
        </p:spPr>
        <p:txBody>
          <a:bodyPr spcFirstLastPara="1" wrap="square" lIns="0" tIns="0" rIns="0" bIns="0" anchor="t" anchorCtr="0">
            <a:noAutofit/>
          </a:bodyPr>
          <a:lstStyle/>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Appropriate Use of Finance </a:t>
            </a:r>
          </a:p>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Attainment of Investment Goals</a:t>
            </a:r>
          </a:p>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Finance reaching the poor and unserved</a:t>
            </a:r>
          </a:p>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Scaled Financing Tools</a:t>
            </a:r>
          </a:p>
          <a:p>
            <a:pPr marL="171450" marR="0" lvl="1" indent="-171450" algn="l" rtl="0">
              <a:lnSpc>
                <a:spcPts val="1800"/>
              </a:lnSpc>
              <a:spcBef>
                <a:spcPts val="0"/>
              </a:spcBef>
              <a:spcAft>
                <a:spcPts val="60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Sustainability of Investments</a:t>
            </a:r>
          </a:p>
        </p:txBody>
      </p:sp>
    </p:spTree>
    <p:extLst>
      <p:ext uri="{BB962C8B-B14F-4D97-AF65-F5344CB8AC3E}">
        <p14:creationId xmlns:p14="http://schemas.microsoft.com/office/powerpoint/2010/main" val="3507963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Financing frameworks to support CWIS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800"/>
            <a:ext cx="10280705" cy="350520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Link sector strategies and policies with urban sanitation financing needs &amp; approaches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Conduct financial and economic analyses to guide investments and understand costs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Provide data on equity, safety, and sustainability for financial decision makers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Use risk assessment to anticipate risks and design risk-informed financing strategies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Ensure transparency and stakeholder involvement in investment planning processes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Establish clear allocation criteria to address under or over investment in specific areas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Utilize data-driven investment planning and decision-making for transparency and effective monitoring</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Clearly define the nature and sources of financing to achieve and sustain CWIS objectives.</a:t>
            </a:r>
          </a:p>
        </p:txBody>
      </p:sp>
    </p:spTree>
    <p:extLst>
      <p:ext uri="{BB962C8B-B14F-4D97-AF65-F5344CB8AC3E}">
        <p14:creationId xmlns:p14="http://schemas.microsoft.com/office/powerpoint/2010/main" val="1485391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Sector Strategies/Policies – priorities and targets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799"/>
            <a:ext cx="10280705" cy="2520951"/>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Systematically link sector strategies and policies with urban sanitation financing needs &amp; approaches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Urban sanitation strategies can provide a critical reference point for the prioritization of finance </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National campaigns to raise awareness on urban create conditions for successful investments</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Government commitments need to be backed up with targets and key performance indicators (KPI)</a:t>
            </a:r>
          </a:p>
          <a:p>
            <a:pPr marL="28575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Targets and KPIs support strategic approach to resource allocation, performance monitoring and the targeting of poor communities.</a:t>
            </a:r>
          </a:p>
        </p:txBody>
      </p:sp>
    </p:spTree>
    <p:extLst>
      <p:ext uri="{BB962C8B-B14F-4D97-AF65-F5344CB8AC3E}">
        <p14:creationId xmlns:p14="http://schemas.microsoft.com/office/powerpoint/2010/main" val="4035448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Understanding of Costs and Financial Needs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280705" cy="3832799"/>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Financial and economic analyses form a crucial part of guiding investments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Financial analysis enables decision makers to measure the costs and potential revenues of urban sanitation service delivery</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Review the existing financing approaches for urban sanitation service delivery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Look at existing costs both CAPEX and OPEX</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Consider impacts of foreign exchange, inflation rates and base year of price.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Changes in service levels, slippage and leakage, need to be considered</a:t>
            </a:r>
          </a:p>
          <a:p>
            <a:pPr marL="284400" indent="-285750">
              <a:lnSpc>
                <a:spcPts val="2200"/>
              </a:lnSpc>
              <a:spcBef>
                <a:spcPts val="1000"/>
              </a:spcBef>
              <a:buClr>
                <a:schemeClr val="dk1"/>
              </a:buClr>
              <a:buSzPts val="1800"/>
              <a:buFont typeface="Arial" panose="020B0604020202020204" pitchFamily="34" charset="0"/>
              <a:buChar char="•"/>
            </a:pPr>
            <a:r>
              <a:rPr lang="en-US" dirty="0">
                <a:sym typeface="Lato"/>
              </a:rPr>
              <a:t>Economic analyses, covering economic costs and benefits</a:t>
            </a:r>
          </a:p>
          <a:p>
            <a:pPr marL="284400" indent="-285750">
              <a:lnSpc>
                <a:spcPts val="2200"/>
              </a:lnSpc>
              <a:spcBef>
                <a:spcPts val="1000"/>
              </a:spcBef>
              <a:buClr>
                <a:schemeClr val="dk1"/>
              </a:buClr>
              <a:buSzPts val="1800"/>
              <a:buFont typeface="Arial" panose="020B0604020202020204" pitchFamily="34" charset="0"/>
              <a:buChar char="•"/>
            </a:pPr>
            <a:r>
              <a:rPr lang="en-US" dirty="0">
                <a:sym typeface="Lato"/>
              </a:rPr>
              <a:t>Enables limited resources to be allocated more efficiently </a:t>
            </a:r>
          </a:p>
          <a:p>
            <a:pPr marL="284400" indent="-285750">
              <a:lnSpc>
                <a:spcPts val="2200"/>
              </a:lnSpc>
              <a:spcBef>
                <a:spcPts val="1000"/>
              </a:spcBef>
              <a:buClr>
                <a:schemeClr val="dk1"/>
              </a:buClr>
              <a:buSzPts val="1800"/>
              <a:buFont typeface="Arial" panose="020B0604020202020204" pitchFamily="34" charset="0"/>
              <a:buChar char="•"/>
            </a:pPr>
            <a:r>
              <a:rPr lang="en-US" dirty="0">
                <a:sym typeface="Lato"/>
              </a:rPr>
              <a:t>Analysis provides a clearer picture of different options, such as onsite solutions versus sewered systems </a:t>
            </a:r>
          </a:p>
        </p:txBody>
      </p:sp>
    </p:spTree>
    <p:extLst>
      <p:ext uri="{BB962C8B-B14F-4D97-AF65-F5344CB8AC3E}">
        <p14:creationId xmlns:p14="http://schemas.microsoft.com/office/powerpoint/2010/main" val="430960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Stakeholder engagement in financial planning</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2"/>
            <a:ext cx="10280705" cy="258846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Investment planning processes should be transparent and open to relevant stakeholders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Where mandates for sewered and non-sewered sanitation are split greater need for coordination</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Understanding of the financing landscape and risks requires the engagement of a range of stakeholders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Financial planning generally led by national government, irrespective of the entities responsible for planning and delivery of services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Weak fiscal </a:t>
            </a:r>
            <a:r>
              <a:rPr lang="en-US" dirty="0" err="1">
                <a:sym typeface="Lato"/>
              </a:rPr>
              <a:t>decentralisation</a:t>
            </a:r>
            <a:r>
              <a:rPr lang="en-US" dirty="0">
                <a:sym typeface="Lato"/>
              </a:rPr>
              <a:t> exacerbate this</a:t>
            </a:r>
          </a:p>
        </p:txBody>
      </p:sp>
    </p:spTree>
    <p:extLst>
      <p:ext uri="{BB962C8B-B14F-4D97-AF65-F5344CB8AC3E}">
        <p14:creationId xmlns:p14="http://schemas.microsoft.com/office/powerpoint/2010/main" val="117083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509E-03ED-1291-B814-86442B8972F8}"/>
              </a:ext>
            </a:extLst>
          </p:cNvPr>
          <p:cNvSpPr txBox="1">
            <a:spLocks/>
          </p:cNvSpPr>
          <p:nvPr/>
        </p:nvSpPr>
        <p:spPr>
          <a:xfrm>
            <a:off x="2215183" y="3105150"/>
            <a:ext cx="7761633" cy="647700"/>
          </a:xfrm>
          <a:prstGeom prst="rect">
            <a:avLst/>
          </a:prstGeom>
        </p:spPr>
        <p:txBody>
          <a:bodyPr lIns="0" tIns="0" rIns="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sz="4000" b="1" dirty="0">
                <a:solidFill>
                  <a:schemeClr val="tx2"/>
                </a:solidFill>
                <a:latin typeface="Calibri" panose="020F0502020204030204" pitchFamily="34" charset="0"/>
              </a:rPr>
              <a:t>What is City-Wide Inclusive Sanitation?</a:t>
            </a:r>
          </a:p>
        </p:txBody>
      </p:sp>
    </p:spTree>
    <p:extLst>
      <p:ext uri="{BB962C8B-B14F-4D97-AF65-F5344CB8AC3E}">
        <p14:creationId xmlns:p14="http://schemas.microsoft.com/office/powerpoint/2010/main" val="413358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Risk Analysis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280705" cy="3182351"/>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Shocks, crises and disasters can destabilize mobilization and allocation of financing</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Risk assessment can help anticipate risks and support the design of risk-informed financing strategies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Financial risk assessment should consider:</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capacity to absorb additional investment,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an overreliance on a single or unreliable funding source, and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the impact of the required institutional changes.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growth shocks, disasters, and other events outside capacity’s control can impact cost estimates. </a:t>
            </a:r>
          </a:p>
          <a:p>
            <a:pPr marL="284400" indent="-285750">
              <a:lnSpc>
                <a:spcPts val="2200"/>
              </a:lnSpc>
              <a:spcBef>
                <a:spcPts val="1000"/>
              </a:spcBef>
              <a:buClr>
                <a:schemeClr val="dk1"/>
              </a:buClr>
              <a:buSzPts val="1800"/>
              <a:buFont typeface="Arial" panose="020B0604020202020204" pitchFamily="34" charset="0"/>
              <a:buChar char="•"/>
            </a:pPr>
            <a:r>
              <a:rPr lang="en-US" dirty="0">
                <a:sym typeface="Lato"/>
              </a:rPr>
              <a:t>Policy simulation tools can help anticipate unexpected changes in policy direction and priorities. </a:t>
            </a:r>
          </a:p>
        </p:txBody>
      </p:sp>
    </p:spTree>
    <p:extLst>
      <p:ext uri="{BB962C8B-B14F-4D97-AF65-F5344CB8AC3E}">
        <p14:creationId xmlns:p14="http://schemas.microsoft.com/office/powerpoint/2010/main" val="785019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Allocation Criteria &amp; Data-Driven Investment Plans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280705" cy="3182351"/>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Clear and transparent allocation criteria can address under or over investment in specific areas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Allocation criteria can ensure alignment with policies and priorities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Investment plans are a critical element of an effective and transparent financing framework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Investment plans should identify who is responsible for the implementation of each of the interventions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Data-driven investment planning and decision-making can increase transparency and support more effectively monitored</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The shift to a CWIS approach requires financial decision makers to have data on equity, safety, and sustainability </a:t>
            </a:r>
          </a:p>
        </p:txBody>
      </p:sp>
    </p:spTree>
    <p:extLst>
      <p:ext uri="{BB962C8B-B14F-4D97-AF65-F5344CB8AC3E}">
        <p14:creationId xmlns:p14="http://schemas.microsoft.com/office/powerpoint/2010/main" val="1012667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Financial Sources &amp; Resource Mobilization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280705" cy="383280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Investment plans should also clarify the nature and sources of financing to achieve and sustain CWIS objectives, including:</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understanding the existing balance of finance from different sources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reviewing different financing and revenue options,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outlining potential sources of financing across the taxes, tariffs, and transfers (3Ts)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review of customers’ ability and willingness to pay</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tariff setting and possible revenue streams (e.g., connection charges, sanitation services fees, desludging costs)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mechanisms for enforcing payments</a:t>
            </a:r>
          </a:p>
          <a:p>
            <a:pPr marL="284400" indent="-285750">
              <a:lnSpc>
                <a:spcPts val="2200"/>
              </a:lnSpc>
              <a:spcBef>
                <a:spcPts val="1000"/>
              </a:spcBef>
              <a:buClr>
                <a:schemeClr val="dk1"/>
              </a:buClr>
              <a:buSzPts val="1800"/>
              <a:buFont typeface="Arial" panose="020B0604020202020204" pitchFamily="34" charset="0"/>
              <a:buChar char="•"/>
            </a:pPr>
            <a:r>
              <a:rPr lang="en-US" dirty="0">
                <a:sym typeface="Lato"/>
              </a:rPr>
              <a:t>This will help the shifts in structuring of finance that need to take place to enable CWIS principles to be implemented</a:t>
            </a:r>
          </a:p>
        </p:txBody>
      </p:sp>
    </p:spTree>
    <p:extLst>
      <p:ext uri="{BB962C8B-B14F-4D97-AF65-F5344CB8AC3E}">
        <p14:creationId xmlns:p14="http://schemas.microsoft.com/office/powerpoint/2010/main" val="3128103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GROUP WORK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280705" cy="223967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b="1" dirty="0">
                <a:solidFill>
                  <a:srgbClr val="6F2875"/>
                </a:solidFill>
                <a:latin typeface="Calibri" panose="020F0502020204030204" pitchFamily="34" charset="0"/>
                <a:cs typeface="Calibri" panose="020F0502020204030204" pitchFamily="34" charset="0"/>
                <a:sym typeface="Lato"/>
              </a:rPr>
              <a:t>Participants are asked to reflect on their own context and experience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In your context, what tools are used to guide sanitation investments?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How are investment </a:t>
            </a:r>
            <a:r>
              <a:rPr lang="en-US" dirty="0" err="1">
                <a:sym typeface="Lato"/>
              </a:rPr>
              <a:t>prioritised</a:t>
            </a:r>
            <a:r>
              <a:rPr lang="en-US" dirty="0">
                <a:sym typeface="Lato"/>
              </a:rPr>
              <a:t> and allocated?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What elements of a comprehensive financing framework are missing or could be strengthen?   </a:t>
            </a:r>
          </a:p>
          <a:p>
            <a:pPr lvl="0" algn="l" rtl="0">
              <a:lnSpc>
                <a:spcPts val="2200"/>
              </a:lnSpc>
              <a:spcBef>
                <a:spcPts val="1000"/>
              </a:spcBef>
              <a:spcAft>
                <a:spcPts val="0"/>
              </a:spcAft>
              <a:buClr>
                <a:schemeClr val="dk1"/>
              </a:buClr>
              <a:buSzPts val="1800"/>
            </a:pPr>
            <a:r>
              <a:rPr lang="en-US" b="1" i="1" dirty="0">
                <a:solidFill>
                  <a:srgbClr val="6F2875"/>
                </a:solidFill>
                <a:latin typeface="Calibri" panose="020F0502020204030204" pitchFamily="34" charset="0"/>
                <a:cs typeface="Calibri" panose="020F0502020204030204" pitchFamily="34" charset="0"/>
                <a:sym typeface="Lato"/>
              </a:rPr>
              <a:t>Get into small mix country groups 4-5 people per group</a:t>
            </a:r>
          </a:p>
        </p:txBody>
      </p:sp>
    </p:spTree>
    <p:extLst>
      <p:ext uri="{BB962C8B-B14F-4D97-AF65-F5344CB8AC3E}">
        <p14:creationId xmlns:p14="http://schemas.microsoft.com/office/powerpoint/2010/main" val="22165645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TAKE AWAYS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280705" cy="298438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a:lnSpc>
                <a:spcPts val="2200"/>
              </a:lnSpc>
              <a:spcBef>
                <a:spcPts val="1000"/>
              </a:spcBef>
              <a:buClr>
                <a:schemeClr val="dk1"/>
              </a:buClr>
              <a:buSzPts val="1800"/>
            </a:pPr>
            <a:r>
              <a:rPr lang="en-US" b="1" dirty="0">
                <a:solidFill>
                  <a:srgbClr val="6F2875"/>
                </a:solidFill>
                <a:latin typeface="Calibri" panose="020F0502020204030204" pitchFamily="34" charset="0"/>
                <a:cs typeface="Calibri" panose="020F0502020204030204" pitchFamily="34" charset="0"/>
                <a:sym typeface="Lato"/>
              </a:rPr>
              <a:t>Financing frameworks are key to prioritize public finance for inclusive service outcomes, over infrastructure inputs and regressive subsidies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Financing frameworks need to be developed based on both national targets and strategies (top-down) and local plans  and capacity, as well as the voice of the poor (bottom-up)</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Effective investment planning requires a detailed understanding of needs and costs, which require authority service &amp; expenditure data that are often not available or used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Investment plans, where allocation criteria are clearly defined and data-driven, can result in more transparent decision making – especially for reaching the poor</a:t>
            </a:r>
          </a:p>
        </p:txBody>
      </p:sp>
    </p:spTree>
    <p:extLst>
      <p:ext uri="{BB962C8B-B14F-4D97-AF65-F5344CB8AC3E}">
        <p14:creationId xmlns:p14="http://schemas.microsoft.com/office/powerpoint/2010/main" val="36727315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Investment decision making should align with responsibilities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800"/>
            <a:ext cx="10280705" cy="223967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Financing decisions, investment decisions, asset ownership and operations often sit with different stakeholders who have different priorities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Confused institutional roles, split SS/NSS sanitation mandates, and weak fiscal </a:t>
            </a:r>
            <a:r>
              <a:rPr lang="en-US" dirty="0" err="1">
                <a:sym typeface="Lato"/>
              </a:rPr>
              <a:t>decentralisation</a:t>
            </a:r>
            <a:r>
              <a:rPr lang="en-US" dirty="0">
                <a:sym typeface="Lato"/>
              </a:rPr>
              <a:t>, compound this issue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As a result, performance goals and incentives often don’t align and hamper efforts to hold institutions to account for spending or results </a:t>
            </a:r>
          </a:p>
        </p:txBody>
      </p:sp>
      <p:pic>
        <p:nvPicPr>
          <p:cNvPr id="3" name="Content Placeholder 8" descr="Diagram">
            <a:extLst>
              <a:ext uri="{FF2B5EF4-FFF2-40B4-BE49-F238E27FC236}">
                <a16:creationId xmlns:a16="http://schemas.microsoft.com/office/drawing/2014/main" id="{AB20C9F2-B52E-0A2A-9339-CBAA28875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927" y="3551531"/>
            <a:ext cx="7118145" cy="2778938"/>
          </a:xfrm>
          <a:prstGeom prst="rect">
            <a:avLst/>
          </a:prstGeom>
        </p:spPr>
      </p:pic>
    </p:spTree>
    <p:extLst>
      <p:ext uri="{BB962C8B-B14F-4D97-AF65-F5344CB8AC3E}">
        <p14:creationId xmlns:p14="http://schemas.microsoft.com/office/powerpoint/2010/main" val="886259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Achieving the right mix of finance is critical to long term expansion, </a:t>
            </a:r>
            <a:br>
              <a:rPr lang="en-US" sz="3200" b="1" dirty="0">
                <a:solidFill>
                  <a:schemeClr val="tx2"/>
                </a:solidFill>
                <a:latin typeface="Calibri" panose="020F0502020204030204" pitchFamily="34" charset="0"/>
              </a:rPr>
            </a:br>
            <a:r>
              <a:rPr lang="en-US" sz="3200" b="1" dirty="0">
                <a:solidFill>
                  <a:schemeClr val="tx2"/>
                </a:solidFill>
                <a:latin typeface="Calibri" panose="020F0502020204030204" pitchFamily="34" charset="0"/>
              </a:rPr>
              <a:t>equity and viability of services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0"/>
            <a:ext cx="10280705" cy="4219695"/>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Tariffs are important, but affordability remains a significant problem, impacting service authorities’ ability to achieve full cost recovery</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Collecting tariffs for new NSS services is particularly challenging where authorities are new to NSS provision, in the context of split mandates or separate water service provision.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Tariff models that allow for cross-subsidies can help an authority transition into increasingly cost effective, large scale, customer service delivery systems</a:t>
            </a:r>
          </a:p>
          <a:p>
            <a:pPr marL="284400" indent="-285750">
              <a:lnSpc>
                <a:spcPts val="2200"/>
              </a:lnSpc>
              <a:spcBef>
                <a:spcPts val="1000"/>
              </a:spcBef>
              <a:buClr>
                <a:schemeClr val="dk1"/>
              </a:buClr>
              <a:buSzPts val="1800"/>
              <a:buFont typeface="Arial" panose="020B0604020202020204" pitchFamily="34" charset="0"/>
              <a:buChar char="•"/>
            </a:pPr>
            <a:r>
              <a:rPr lang="en-US" dirty="0">
                <a:sym typeface="Lato"/>
              </a:rPr>
              <a:t>Taxes need to make up a larger proportion of urban sanitation investment – but these need to be carefully targeted to improve equity of services and reach poor </a:t>
            </a:r>
          </a:p>
          <a:p>
            <a:pPr marL="284400" indent="-285750">
              <a:lnSpc>
                <a:spcPts val="2200"/>
              </a:lnSpc>
              <a:spcBef>
                <a:spcPts val="1000"/>
              </a:spcBef>
              <a:buClr>
                <a:schemeClr val="dk1"/>
              </a:buClr>
              <a:buSzPts val="1800"/>
              <a:buFont typeface="Arial" panose="020B0604020202020204" pitchFamily="34" charset="0"/>
              <a:buChar char="•"/>
            </a:pPr>
            <a:r>
              <a:rPr lang="en-US" dirty="0">
                <a:sym typeface="Lato"/>
              </a:rPr>
              <a:t>While commercial finance presents an opportunity, it remains out of reach for most cities and is unlikely to be targeted at the poorest communities </a:t>
            </a:r>
          </a:p>
          <a:p>
            <a:pPr marL="284400" indent="-285750">
              <a:lnSpc>
                <a:spcPts val="2200"/>
              </a:lnSpc>
              <a:spcBef>
                <a:spcPts val="1000"/>
              </a:spcBef>
              <a:buClr>
                <a:schemeClr val="dk1"/>
              </a:buClr>
              <a:buSzPts val="1800"/>
              <a:buFont typeface="Arial" panose="020B0604020202020204" pitchFamily="34" charset="0"/>
              <a:buChar char="•"/>
            </a:pPr>
            <a:r>
              <a:rPr lang="en-US" dirty="0">
                <a:sym typeface="Lato"/>
              </a:rPr>
              <a:t>Reducing structural barriers and developing viable business models and investment opportunities can increased engagement of private sector</a:t>
            </a:r>
          </a:p>
        </p:txBody>
      </p:sp>
    </p:spTree>
    <p:extLst>
      <p:ext uri="{BB962C8B-B14F-4D97-AF65-F5344CB8AC3E}">
        <p14:creationId xmlns:p14="http://schemas.microsoft.com/office/powerpoint/2010/main" val="3031927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Investment in national soft systems infrastructure must accompany financing for hard infrastructure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280705" cy="300324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Hard and soft infrastructure developments need to financed simultaneously during the establishment of new sanitation infrastructure and service provision</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Soft infrastructure for service authorities taking on new mandates (SS + NSS), including new customer service, billing, and asset management systems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Soft infrastructure for national govt actors could include regulators, infrastructure development departments and monitoring systems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Finance for supporting sector transition into new goals, like professional training and temporary subsidy programs to support public and private sector efficiency improvement</a:t>
            </a:r>
          </a:p>
        </p:txBody>
      </p:sp>
    </p:spTree>
    <p:extLst>
      <p:ext uri="{BB962C8B-B14F-4D97-AF65-F5344CB8AC3E}">
        <p14:creationId xmlns:p14="http://schemas.microsoft.com/office/powerpoint/2010/main" val="3188419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Tracking of investment results is imperative, but overlooked by lenders and borrowers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1"/>
            <a:ext cx="10280705" cy="404961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More and better data is needed to improve performance &amp; drive investment</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Direct outputs - planned against actuals, efficiency and equity of investments</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Indirect service outcomes -  were services expanded/improved/sustained over time </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Better government monitoring systems are required to:</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Understand the cost of delivering a range of sanitation services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Guide investment planning, including targeting the unserved and poor </a:t>
            </a:r>
          </a:p>
          <a:p>
            <a:pPr marL="540000" lvl="0" indent="-285750" algn="l" rtl="0">
              <a:lnSpc>
                <a:spcPts val="2200"/>
              </a:lnSpc>
              <a:spcBef>
                <a:spcPts val="300"/>
              </a:spcBef>
              <a:spcAft>
                <a:spcPts val="0"/>
              </a:spcAft>
              <a:buClr>
                <a:schemeClr val="dk1"/>
              </a:buClr>
              <a:buSzPts val="1800"/>
              <a:buFont typeface="Arial" panose="020B0604020202020204" pitchFamily="34" charset="0"/>
              <a:buChar char="•"/>
            </a:pPr>
            <a:r>
              <a:rPr lang="en-US" dirty="0">
                <a:sym typeface="Lato"/>
              </a:rPr>
              <a:t>Develop financing strategies and models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Segmentation of service providers by performance and creditworthiness offers an opportunity to more efficiently &amp; effectively allocate resources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Sanitation investment planning with a 'learning' orientation needed through institutional arrangements and incentives that can accommodate mistakes and failures</a:t>
            </a:r>
          </a:p>
        </p:txBody>
      </p:sp>
    </p:spTree>
    <p:extLst>
      <p:ext uri="{BB962C8B-B14F-4D97-AF65-F5344CB8AC3E}">
        <p14:creationId xmlns:p14="http://schemas.microsoft.com/office/powerpoint/2010/main" val="1417633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1028070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GROUP WORK</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86978"/>
            <a:ext cx="10280705" cy="2240684"/>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l" rtl="0">
              <a:lnSpc>
                <a:spcPts val="2200"/>
              </a:lnSpc>
              <a:spcBef>
                <a:spcPts val="1000"/>
              </a:spcBef>
              <a:spcAft>
                <a:spcPts val="0"/>
              </a:spcAft>
              <a:buClr>
                <a:schemeClr val="dk1"/>
              </a:buClr>
              <a:buSzPts val="1800"/>
            </a:pPr>
            <a:r>
              <a:rPr lang="en-US" b="1" dirty="0">
                <a:solidFill>
                  <a:srgbClr val="6F2875"/>
                </a:solidFill>
                <a:latin typeface="Calibri" panose="020F0502020204030204" pitchFamily="34" charset="0"/>
                <a:cs typeface="Calibri" panose="020F0502020204030204" pitchFamily="34" charset="0"/>
                <a:sym typeface="Lato"/>
              </a:rPr>
              <a:t>Participants are asked to reflect on their own context and experience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Who makes financing and investment decisions?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How does this impact the effectiveness of allocation and sustainably of financial sources?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dirty="0">
                <a:sym typeface="Lato"/>
              </a:rPr>
              <a:t>How are finances monitored, and financial inputs linked with service outcomes? </a:t>
            </a:r>
          </a:p>
          <a:p>
            <a:pPr lvl="0" algn="l" rtl="0">
              <a:lnSpc>
                <a:spcPts val="2200"/>
              </a:lnSpc>
              <a:spcBef>
                <a:spcPts val="1000"/>
              </a:spcBef>
              <a:spcAft>
                <a:spcPts val="0"/>
              </a:spcAft>
              <a:buClr>
                <a:schemeClr val="dk1"/>
              </a:buClr>
              <a:buSzPts val="1800"/>
            </a:pPr>
            <a:r>
              <a:rPr lang="en-US" b="1" i="1" dirty="0">
                <a:solidFill>
                  <a:srgbClr val="6F2875"/>
                </a:solidFill>
                <a:latin typeface="Calibri" panose="020F0502020204030204" pitchFamily="34" charset="0"/>
                <a:cs typeface="Calibri" panose="020F0502020204030204" pitchFamily="34" charset="0"/>
                <a:sym typeface="Lato"/>
              </a:rPr>
              <a:t>Get into small mix country groups 4-5 people per group</a:t>
            </a:r>
          </a:p>
        </p:txBody>
      </p:sp>
    </p:spTree>
    <p:extLst>
      <p:ext uri="{BB962C8B-B14F-4D97-AF65-F5344CB8AC3E}">
        <p14:creationId xmlns:p14="http://schemas.microsoft.com/office/powerpoint/2010/main" val="265226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0;p3">
            <a:extLst>
              <a:ext uri="{FF2B5EF4-FFF2-40B4-BE49-F238E27FC236}">
                <a16:creationId xmlns:a16="http://schemas.microsoft.com/office/drawing/2014/main" id="{CA3D0146-CE01-FD54-27D9-F8B1508D4487}"/>
              </a:ext>
            </a:extLst>
          </p:cNvPr>
          <p:cNvSpPr txBox="1">
            <a:spLocks/>
          </p:cNvSpPr>
          <p:nvPr/>
        </p:nvSpPr>
        <p:spPr>
          <a:xfrm>
            <a:off x="723900" y="1400175"/>
            <a:ext cx="10744200" cy="5092047"/>
          </a:xfrm>
          <a:prstGeom prst="rect">
            <a:avLst/>
          </a:prstGeom>
          <a:noFill/>
          <a:ln>
            <a:noFill/>
          </a:ln>
        </p:spPr>
        <p:txBody>
          <a:bodyPr spcFirstLastPara="1" wrap="square" lIns="91425" tIns="45700" rIns="91425" bIns="45700" anchor="ctr" anchorCtr="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28600" indent="-228600">
              <a:lnSpc>
                <a:spcPts val="3800"/>
              </a:lnSpc>
              <a:spcBef>
                <a:spcPts val="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A framework for a</a:t>
            </a:r>
            <a:r>
              <a:rPr lang="en-US" sz="2800" b="1"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a:rPr>
              <a:t>public service approach </a:t>
            </a:r>
            <a:r>
              <a:rPr lang="en-US" sz="2800" dirty="0">
                <a:latin typeface="Lato Light"/>
                <a:ea typeface="Lato Light"/>
                <a:cs typeface="Calibri" panose="020F0502020204030204" pitchFamily="34" charset="0"/>
                <a:sym typeface="Lato Light"/>
              </a:rPr>
              <a:t>to urban sanitation, where</a:t>
            </a:r>
            <a:r>
              <a:rPr lang="en-US" sz="2800" b="1"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a:rPr>
              <a:t>all</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members of the city have </a:t>
            </a:r>
            <a:r>
              <a:rPr lang="en-US" sz="2800" dirty="0">
                <a:latin typeface="Lato"/>
                <a:ea typeface="Lato"/>
                <a:cs typeface="Calibri" panose="020F0502020204030204" pitchFamily="34" charset="0"/>
                <a:sym typeface="Lato"/>
              </a:rPr>
              <a:t>equitable</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access to </a:t>
            </a:r>
            <a:r>
              <a:rPr lang="en-US" sz="2800" dirty="0">
                <a:latin typeface="Lato"/>
                <a:ea typeface="Lato"/>
                <a:cs typeface="Calibri" panose="020F0502020204030204" pitchFamily="34" charset="0"/>
                <a:sym typeface="Lato"/>
              </a:rPr>
              <a:t>adequate</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and</a:t>
            </a:r>
            <a:r>
              <a:rPr lang="en-US" sz="2800" b="1"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a:rPr>
              <a:t>affordable improved</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sanitation</a:t>
            </a:r>
            <a:r>
              <a:rPr lang="en-US" sz="2800" b="1"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a:rPr>
              <a:t>services</a:t>
            </a:r>
            <a:r>
              <a:rPr lang="en-US" sz="2800" b="1" dirty="0">
                <a:latin typeface="Lato Light"/>
                <a:ea typeface="Lato Light"/>
                <a:cs typeface="Calibri" panose="020F0502020204030204" pitchFamily="34" charset="0"/>
                <a:sym typeface="Lato Light"/>
              </a:rPr>
              <a:t> </a:t>
            </a:r>
            <a:endParaRPr lang="en-US" sz="2800" dirty="0"/>
          </a:p>
          <a:p>
            <a:pPr marL="228600" indent="-228600">
              <a:lnSpc>
                <a:spcPts val="3800"/>
              </a:lnSpc>
              <a:spcBef>
                <a:spcPts val="100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CWIS means using </a:t>
            </a:r>
            <a:r>
              <a:rPr lang="en-US" sz="2800" dirty="0">
                <a:latin typeface="Lato"/>
                <a:ea typeface="Lato"/>
                <a:cs typeface="Calibri" panose="020F0502020204030204" pitchFamily="34" charset="0"/>
                <a:sym typeface="Lato"/>
              </a:rPr>
              <a:t>appropriate systems of all scales </a:t>
            </a:r>
            <a:r>
              <a:rPr lang="en-US" sz="2800" dirty="0">
                <a:latin typeface="Lato Light"/>
                <a:ea typeface="Lato Light"/>
                <a:cs typeface="Calibri" panose="020F0502020204030204" pitchFamily="34" charset="0"/>
                <a:sym typeface="Lato Light"/>
              </a:rPr>
              <a:t>(sewered &amp; non-sewered) across the </a:t>
            </a:r>
            <a:r>
              <a:rPr lang="en-US" sz="2800" dirty="0">
                <a:latin typeface="Lato"/>
                <a:ea typeface="Lato"/>
                <a:cs typeface="Calibri" panose="020F0502020204030204" pitchFamily="34" charset="0"/>
                <a:sym typeface="Lato"/>
              </a:rPr>
              <a:t>entire sanitation value chain </a:t>
            </a:r>
            <a:r>
              <a:rPr lang="en-US" sz="2800" dirty="0">
                <a:latin typeface="Lato Light"/>
                <a:ea typeface="Lato Light"/>
                <a:cs typeface="Calibri" panose="020F0502020204030204" pitchFamily="34" charset="0"/>
                <a:sym typeface="Lato Light"/>
              </a:rPr>
              <a:t>to achieve </a:t>
            </a:r>
            <a:r>
              <a:rPr lang="en-US" sz="2800" dirty="0">
                <a:latin typeface="Lato"/>
                <a:ea typeface="Lato"/>
                <a:cs typeface="Calibri" panose="020F0502020204030204" pitchFamily="34" charset="0"/>
                <a:sym typeface="Lato"/>
              </a:rPr>
              <a:t>safe, equitable </a:t>
            </a:r>
            <a:r>
              <a:rPr lang="en-US" sz="2800" dirty="0">
                <a:latin typeface="Lato Light"/>
                <a:ea typeface="Lato Light"/>
                <a:cs typeface="Calibri" panose="020F0502020204030204" pitchFamily="34" charset="0"/>
                <a:sym typeface="Lato Light"/>
              </a:rPr>
              <a:t>and </a:t>
            </a:r>
            <a:r>
              <a:rPr lang="en-US" sz="2800" dirty="0">
                <a:latin typeface="Lato"/>
                <a:ea typeface="Lato"/>
                <a:cs typeface="Calibri" panose="020F0502020204030204" pitchFamily="34" charset="0"/>
                <a:sym typeface="Lato"/>
              </a:rPr>
              <a:t>sustainable</a:t>
            </a:r>
            <a:r>
              <a:rPr lang="en-US" sz="2800" dirty="0">
                <a:latin typeface="Lato Light"/>
                <a:ea typeface="Lato Light"/>
                <a:cs typeface="Calibri" panose="020F0502020204030204" pitchFamily="34" charset="0"/>
                <a:sym typeface="Lato Light"/>
              </a:rPr>
              <a:t> </a:t>
            </a:r>
            <a:r>
              <a:rPr lang="en-US" sz="2800" dirty="0">
                <a:latin typeface="Lato"/>
                <a:ea typeface="Lato"/>
                <a:cs typeface="Calibri" panose="020F0502020204030204" pitchFamily="34" charset="0"/>
                <a:sym typeface="Lato Light"/>
              </a:rPr>
              <a:t>service outcomes</a:t>
            </a:r>
            <a:endParaRPr lang="en-US" sz="2800" dirty="0">
              <a:latin typeface="Lato"/>
              <a:ea typeface="Lato"/>
              <a:cs typeface="Calibri" panose="020F0502020204030204" pitchFamily="34" charset="0"/>
            </a:endParaRPr>
          </a:p>
          <a:p>
            <a:pPr marL="228600" indent="-228600">
              <a:lnSpc>
                <a:spcPts val="3800"/>
              </a:lnSpc>
              <a:spcBef>
                <a:spcPts val="100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CWIS brings together urban service ‘problem solvers’ to use </a:t>
            </a:r>
            <a:r>
              <a:rPr lang="en-US" sz="2800" dirty="0">
                <a:latin typeface="Lato"/>
                <a:ea typeface="Lato"/>
                <a:cs typeface="Calibri" panose="020F0502020204030204" pitchFamily="34" charset="0"/>
                <a:sym typeface="Lato"/>
              </a:rPr>
              <a:t>data and evidence </a:t>
            </a:r>
            <a:r>
              <a:rPr lang="en-US" sz="2800" dirty="0">
                <a:latin typeface="Lato Light"/>
                <a:ea typeface="Lato Light"/>
                <a:cs typeface="Calibri" panose="020F0502020204030204" pitchFamily="34" charset="0"/>
                <a:sym typeface="Lato Light"/>
              </a:rPr>
              <a:t>to leverage scarce public resources </a:t>
            </a:r>
            <a:endParaRPr lang="en-US" sz="2800" dirty="0"/>
          </a:p>
          <a:p>
            <a:pPr marL="228600" indent="-161925">
              <a:lnSpc>
                <a:spcPct val="160000"/>
              </a:lnSpc>
              <a:spcBef>
                <a:spcPts val="1000"/>
              </a:spcBef>
              <a:buClr>
                <a:schemeClr val="dk1"/>
              </a:buClr>
              <a:buSzPct val="100000"/>
              <a:buFont typeface="Arial" pitchFamily="34" charset="0"/>
              <a:buNone/>
            </a:pPr>
            <a:endParaRPr lang="en-US" dirty="0">
              <a:latin typeface="Lato Light"/>
              <a:ea typeface="Lato Light"/>
              <a:cs typeface="Calibri" panose="020F0502020204030204" pitchFamily="34" charset="0"/>
              <a:sym typeface="Lato Light"/>
            </a:endParaRPr>
          </a:p>
          <a:p>
            <a:pPr marL="0" indent="0">
              <a:lnSpc>
                <a:spcPct val="90000"/>
              </a:lnSpc>
              <a:spcBef>
                <a:spcPts val="1000"/>
              </a:spcBef>
              <a:buClr>
                <a:schemeClr val="dk1"/>
              </a:buClr>
              <a:buSzPct val="100000"/>
              <a:buFont typeface="Arial" pitchFamily="34" charset="0"/>
              <a:buNone/>
            </a:pPr>
            <a:endParaRPr lang="en-US"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98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8634413"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Framework: recap of system functions</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2169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8634413"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Questions?</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marL="0" marR="0" lvl="0" indent="0" algn="l" rtl="0">
              <a:lnSpc>
                <a:spcPts val="2200"/>
              </a:lnSpc>
              <a:spcBef>
                <a:spcPts val="0"/>
              </a:spcBef>
              <a:spcAft>
                <a:spcPts val="600"/>
              </a:spcAft>
              <a:buNone/>
            </a:pPr>
            <a:r>
              <a:rPr lang="en-GB" sz="1800" b="1" dirty="0">
                <a:solidFill>
                  <a:schemeClr val="lt1"/>
                </a:solidFill>
                <a:latin typeface="Calibri"/>
                <a:ea typeface="Calibri"/>
                <a:cs typeface="Calibri"/>
                <a:sym typeface="Calibri"/>
              </a:rPr>
              <a:t>EQUITY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marL="0" marR="0" lvl="0" indent="0" algn="l" rtl="0">
              <a:lnSpc>
                <a:spcPts val="2200"/>
              </a:lnSpc>
              <a:spcBef>
                <a:spcPts val="0"/>
              </a:spcBef>
              <a:spcAft>
                <a:spcPts val="0"/>
              </a:spcAft>
              <a:buNone/>
            </a:pPr>
            <a:r>
              <a:rPr lang="en-GB" sz="1800" dirty="0">
                <a:solidFill>
                  <a:schemeClr val="lt1"/>
                </a:solidFill>
                <a:latin typeface="Calibri"/>
                <a:ea typeface="Calibri"/>
                <a:cs typeface="Calibri"/>
                <a:sym typeface="Calibri"/>
              </a:rPr>
              <a:t>‘Fairness’ in distribution and prioritization of service quality, service prices, and public finance/subsidies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Service </a:t>
            </a:r>
            <a:endParaRPr dirty="0">
              <a:solidFill>
                <a:schemeClr val="tx2"/>
              </a:solidFill>
              <a:latin typeface="Calibri" panose="020F0502020204030204" pitchFamily="34" charset="0"/>
              <a:cs typeface="Calibri" panose="020F0502020204030204" pitchFamily="34" charset="0"/>
            </a:endParaRPr>
          </a:p>
          <a:p>
            <a:pPr marL="0" marR="0" lvl="0" indent="0" algn="ctr" rtl="0">
              <a:lnSpc>
                <a:spcPts val="2300"/>
              </a:lnSpc>
              <a:spcBef>
                <a:spcPts val="0"/>
              </a:spcBef>
              <a:spcAft>
                <a:spcPts val="0"/>
              </a:spcAft>
              <a:buNone/>
            </a:pPr>
            <a:r>
              <a:rPr lang="en-GB" sz="2400" b="1" dirty="0">
                <a:solidFill>
                  <a:schemeClr val="tx2"/>
                </a:solidFill>
                <a:latin typeface="Calibri" panose="020F0502020204030204" pitchFamily="34" charset="0"/>
                <a:cs typeface="Calibri" panose="020F0502020204030204" pitchFamily="34" charset="0"/>
                <a:sym typeface="Arial"/>
              </a:rPr>
              <a:t>Outcomes</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SAFETY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Customers, workers and communities are protected from safety and health risks</a:t>
            </a: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519758"/>
            <a:ext cx="2828925" cy="1733550"/>
          </a:xfrm>
          <a:prstGeom prst="rect">
            <a:avLst/>
          </a:prstGeom>
          <a:solidFill>
            <a:schemeClr val="bg1">
              <a:lumMod val="8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SUSTAINABILITY</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Services are delivered reliably due to good human, financial and natural resource management</a:t>
            </a: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RESPONSIBILITY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Authority or authorities have clear mandate for ensuring inclusive, safe sanitation services </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System </a:t>
            </a:r>
          </a:p>
          <a:p>
            <a:pPr marL="0" marR="0" lvl="0" indent="0" algn="ctr" rtl="0">
              <a:lnSpc>
                <a:spcPts val="2300"/>
              </a:lnSpc>
              <a:spcBef>
                <a:spcPts val="0"/>
              </a:spcBef>
              <a:spcAft>
                <a:spcPts val="0"/>
              </a:spcAft>
              <a:buNone/>
            </a:pPr>
            <a:r>
              <a:rPr lang="en-GB" sz="2400" b="1" dirty="0">
                <a:latin typeface="Calibri" panose="020F0502020204030204" pitchFamily="34" charset="0"/>
                <a:cs typeface="Calibri" panose="020F0502020204030204" pitchFamily="34" charset="0"/>
                <a:sym typeface="Arial"/>
              </a:rPr>
              <a:t>Functions</a:t>
            </a: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ACCOUNTABILITY</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Performance is transparently monitored  and managed with data, transparency and incentives</a:t>
            </a: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1986063"/>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RESOURCE MANAGEMENT &amp; PLANNING</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Resources are managed to support implementation of mandate and achieve goals across time / space</a:t>
            </a:r>
          </a:p>
        </p:txBody>
      </p:sp>
    </p:spTree>
    <p:extLst>
      <p:ext uri="{BB962C8B-B14F-4D97-AF65-F5344CB8AC3E}">
        <p14:creationId xmlns:p14="http://schemas.microsoft.com/office/powerpoint/2010/main" val="1279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Google Shape;210;p10">
            <a:extLst>
              <a:ext uri="{FF2B5EF4-FFF2-40B4-BE49-F238E27FC236}">
                <a16:creationId xmlns:a16="http://schemas.microsoft.com/office/drawing/2014/main" id="{7AD86543-F093-DFC7-B42F-B875B7092BA6}"/>
              </a:ext>
            </a:extLst>
          </p:cNvPr>
          <p:cNvSpPr/>
          <p:nvPr/>
        </p:nvSpPr>
        <p:spPr>
          <a:xfrm>
            <a:off x="723900" y="1066800"/>
            <a:ext cx="10744199" cy="4571999"/>
          </a:xfrm>
          <a:prstGeom prst="roundRect">
            <a:avLst>
              <a:gd name="adj" fmla="val 347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211;p10">
            <a:extLst>
              <a:ext uri="{FF2B5EF4-FFF2-40B4-BE49-F238E27FC236}">
                <a16:creationId xmlns:a16="http://schemas.microsoft.com/office/drawing/2014/main" id="{6071B337-30E2-A5BE-38CD-E0FD2827D7EB}"/>
              </a:ext>
            </a:extLst>
          </p:cNvPr>
          <p:cNvSpPr txBox="1"/>
          <p:nvPr/>
        </p:nvSpPr>
        <p:spPr>
          <a:xfrm>
            <a:off x="3212584" y="1216564"/>
            <a:ext cx="524832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solidFill>
                  <a:schemeClr val="bg1"/>
                </a:solidFill>
                <a:latin typeface="Calibri" panose="020F0502020204030204" pitchFamily="34" charset="0"/>
                <a:ea typeface="Lato"/>
                <a:cs typeface="Calibri" panose="020F0502020204030204" pitchFamily="34" charset="0"/>
                <a:sym typeface="Lato"/>
              </a:rPr>
              <a:t>With a conventional</a:t>
            </a:r>
            <a:r>
              <a:rPr lang="en-GB" sz="2800" b="1" dirty="0">
                <a:solidFill>
                  <a:schemeClr val="bg1"/>
                </a:solidFill>
                <a:latin typeface="Calibri"/>
                <a:ea typeface="Calibri"/>
                <a:cs typeface="Calibri"/>
                <a:sym typeface="Calibri"/>
              </a:rPr>
              <a:t> approach</a:t>
            </a:r>
            <a:endParaRPr sz="2800" b="1" dirty="0">
              <a:solidFill>
                <a:schemeClr val="bg1"/>
              </a:solidFill>
              <a:latin typeface="Calibri" panose="020F0502020204030204" pitchFamily="34" charset="0"/>
              <a:cs typeface="Calibri" panose="020F0502020204030204" pitchFamily="34" charset="0"/>
            </a:endParaRPr>
          </a:p>
        </p:txBody>
      </p:sp>
      <p:sp>
        <p:nvSpPr>
          <p:cNvPr id="9" name="Google Shape;212;p10">
            <a:extLst>
              <a:ext uri="{FF2B5EF4-FFF2-40B4-BE49-F238E27FC236}">
                <a16:creationId xmlns:a16="http://schemas.microsoft.com/office/drawing/2014/main" id="{EAC35DF9-5AF8-249B-DEBB-64E2C4325766}"/>
              </a:ext>
            </a:extLst>
          </p:cNvPr>
          <p:cNvSpPr/>
          <p:nvPr/>
        </p:nvSpPr>
        <p:spPr>
          <a:xfrm>
            <a:off x="1222112" y="1805157"/>
            <a:ext cx="9634072"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ea typeface="Lato"/>
                <a:cs typeface="Calibri" panose="020F0502020204030204" pitchFamily="34" charset="0"/>
                <a:sym typeface="Lato"/>
              </a:rPr>
              <a:t>Authority/utility with legal mandate only for conventional sewered areas, onsite services excluded from mandate </a:t>
            </a:r>
          </a:p>
        </p:txBody>
      </p:sp>
      <p:sp>
        <p:nvSpPr>
          <p:cNvPr id="39" name="Google Shape;212;p10">
            <a:extLst>
              <a:ext uri="{FF2B5EF4-FFF2-40B4-BE49-F238E27FC236}">
                <a16:creationId xmlns:a16="http://schemas.microsoft.com/office/drawing/2014/main" id="{E602EACE-49E9-6CDC-7CF6-C4D2D0BCD696}"/>
              </a:ext>
            </a:extLst>
          </p:cNvPr>
          <p:cNvSpPr/>
          <p:nvPr/>
        </p:nvSpPr>
        <p:spPr>
          <a:xfrm>
            <a:off x="1222111" y="2390875"/>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Authority/utility not expected to plan, invest or serve whole city population </a:t>
            </a:r>
          </a:p>
        </p:txBody>
      </p:sp>
      <p:sp>
        <p:nvSpPr>
          <p:cNvPr id="40" name="Google Shape;212;p10">
            <a:extLst>
              <a:ext uri="{FF2B5EF4-FFF2-40B4-BE49-F238E27FC236}">
                <a16:creationId xmlns:a16="http://schemas.microsoft.com/office/drawing/2014/main" id="{2ECBCD08-2DF9-1428-3986-1039BFD5FE08}"/>
              </a:ext>
            </a:extLst>
          </p:cNvPr>
          <p:cNvSpPr/>
          <p:nvPr/>
        </p:nvSpPr>
        <p:spPr>
          <a:xfrm>
            <a:off x="1222111" y="29817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Regulators use nominal KPIs, only covering sewered services</a:t>
            </a:r>
          </a:p>
        </p:txBody>
      </p:sp>
      <p:sp>
        <p:nvSpPr>
          <p:cNvPr id="41" name="Google Shape;212;p10">
            <a:extLst>
              <a:ext uri="{FF2B5EF4-FFF2-40B4-BE49-F238E27FC236}">
                <a16:creationId xmlns:a16="http://schemas.microsoft.com/office/drawing/2014/main" id="{30171281-CA8A-B2D4-0BA4-09A93FC80F92}"/>
              </a:ext>
            </a:extLst>
          </p:cNvPr>
          <p:cNvSpPr/>
          <p:nvPr/>
        </p:nvSpPr>
        <p:spPr>
          <a:xfrm>
            <a:off x="1222111" y="35700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Limited performance or tariff accountability </a:t>
            </a:r>
          </a:p>
        </p:txBody>
      </p:sp>
      <p:sp>
        <p:nvSpPr>
          <p:cNvPr id="42" name="Google Shape;212;p10">
            <a:extLst>
              <a:ext uri="{FF2B5EF4-FFF2-40B4-BE49-F238E27FC236}">
                <a16:creationId xmlns:a16="http://schemas.microsoft.com/office/drawing/2014/main" id="{DC209FCB-9185-F522-9EC2-9EE1718E1D6F}"/>
              </a:ext>
            </a:extLst>
          </p:cNvPr>
          <p:cNvSpPr/>
          <p:nvPr/>
        </p:nvSpPr>
        <p:spPr>
          <a:xfrm>
            <a:off x="1222111" y="41583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Government and concessional finance focused on sewered services </a:t>
            </a:r>
          </a:p>
        </p:txBody>
      </p:sp>
      <p:sp>
        <p:nvSpPr>
          <p:cNvPr id="43" name="Google Shape;212;p10">
            <a:extLst>
              <a:ext uri="{FF2B5EF4-FFF2-40B4-BE49-F238E27FC236}">
                <a16:creationId xmlns:a16="http://schemas.microsoft.com/office/drawing/2014/main" id="{8036494C-6939-41FC-CC30-EFC0541284F2}"/>
              </a:ext>
            </a:extLst>
          </p:cNvPr>
          <p:cNvSpPr/>
          <p:nvPr/>
        </p:nvSpPr>
        <p:spPr>
          <a:xfrm>
            <a:off x="1222111" y="4756252"/>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ts val="1300"/>
              </a:lnSpc>
            </a:pPr>
            <a:r>
              <a:rPr lang="en-US" dirty="0">
                <a:solidFill>
                  <a:schemeClr val="tx2"/>
                </a:solidFill>
                <a:latin typeface="Calibri" panose="020F0502020204030204" pitchFamily="34" charset="0"/>
                <a:cs typeface="Calibri" panose="020F0502020204030204" pitchFamily="34" charset="0"/>
                <a:sym typeface="Lato"/>
              </a:rPr>
              <a:t>Financial allocations not based on efficiency, inclusivity, performance and sector priorities</a:t>
            </a:r>
          </a:p>
        </p:txBody>
      </p:sp>
      <p:sp>
        <p:nvSpPr>
          <p:cNvPr id="3" name="Title 1">
            <a:extLst>
              <a:ext uri="{FF2B5EF4-FFF2-40B4-BE49-F238E27FC236}">
                <a16:creationId xmlns:a16="http://schemas.microsoft.com/office/drawing/2014/main" id="{B5E6E247-3046-346E-73C1-1458F641462C}"/>
              </a:ext>
            </a:extLst>
          </p:cNvPr>
          <p:cNvSpPr txBox="1">
            <a:spLocks/>
          </p:cNvSpPr>
          <p:nvPr/>
        </p:nvSpPr>
        <p:spPr>
          <a:xfrm>
            <a:off x="723900" y="368053"/>
            <a:ext cx="9563100" cy="518508"/>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What does a typical ‘Business as Usual’ system look like?</a:t>
            </a:r>
          </a:p>
        </p:txBody>
      </p:sp>
    </p:spTree>
    <p:extLst>
      <p:ext uri="{BB962C8B-B14F-4D97-AF65-F5344CB8AC3E}">
        <p14:creationId xmlns:p14="http://schemas.microsoft.com/office/powerpoint/2010/main" val="36115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39" grpId="0" animBg="1"/>
      <p:bldP spid="40" grpId="0" animBg="1"/>
      <p:bldP spid="41" grpId="0" animBg="1"/>
      <p:bldP spid="42" grpId="0" animBg="1"/>
      <p:bldP spid="43" grpId="0" animBg="1"/>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9477375"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What does a CWIS-oriented system look like?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44" name="Google Shape;210;p10">
            <a:extLst>
              <a:ext uri="{FF2B5EF4-FFF2-40B4-BE49-F238E27FC236}">
                <a16:creationId xmlns:a16="http://schemas.microsoft.com/office/drawing/2014/main" id="{1ABFF4AD-1810-364F-C3BD-50A5ED83207E}"/>
              </a:ext>
            </a:extLst>
          </p:cNvPr>
          <p:cNvSpPr/>
          <p:nvPr/>
        </p:nvSpPr>
        <p:spPr>
          <a:xfrm>
            <a:off x="723900" y="1066800"/>
            <a:ext cx="10744200" cy="4571999"/>
          </a:xfrm>
          <a:prstGeom prst="roundRect">
            <a:avLst>
              <a:gd name="adj" fmla="val 2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 name="Google Shape;211;p10">
            <a:extLst>
              <a:ext uri="{FF2B5EF4-FFF2-40B4-BE49-F238E27FC236}">
                <a16:creationId xmlns:a16="http://schemas.microsoft.com/office/drawing/2014/main" id="{BD696302-F7A7-C1EE-D63D-45316EB39B50}"/>
              </a:ext>
            </a:extLst>
          </p:cNvPr>
          <p:cNvSpPr txBox="1"/>
          <p:nvPr/>
        </p:nvSpPr>
        <p:spPr>
          <a:xfrm>
            <a:off x="723900" y="1219201"/>
            <a:ext cx="1044010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latin typeface="Calibri" panose="020F0502020204030204" pitchFamily="34" charset="0"/>
                <a:ea typeface="Lato"/>
                <a:cs typeface="Calibri" panose="020F0502020204030204" pitchFamily="34" charset="0"/>
                <a:sym typeface="Lato"/>
              </a:rPr>
              <a:t>With a CWIS approach</a:t>
            </a:r>
          </a:p>
        </p:txBody>
      </p:sp>
      <p:sp>
        <p:nvSpPr>
          <p:cNvPr id="46" name="Google Shape;212;p10">
            <a:extLst>
              <a:ext uri="{FF2B5EF4-FFF2-40B4-BE49-F238E27FC236}">
                <a16:creationId xmlns:a16="http://schemas.microsoft.com/office/drawing/2014/main" id="{810C1065-B81B-FD35-9D85-C0AAB6E2A048}"/>
              </a:ext>
            </a:extLst>
          </p:cNvPr>
          <p:cNvSpPr/>
          <p:nvPr/>
        </p:nvSpPr>
        <p:spPr>
          <a:xfrm>
            <a:off x="1028000" y="180515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Responsible public authorities required to take on mandate for service outcomes for all</a:t>
            </a:r>
          </a:p>
        </p:txBody>
      </p:sp>
      <p:sp>
        <p:nvSpPr>
          <p:cNvPr id="47" name="Google Shape;212;p10">
            <a:extLst>
              <a:ext uri="{FF2B5EF4-FFF2-40B4-BE49-F238E27FC236}">
                <a16:creationId xmlns:a16="http://schemas.microsoft.com/office/drawing/2014/main" id="{A090AD1F-5A2A-F7A0-FF5A-0F9ED798A47D}"/>
              </a:ext>
            </a:extLst>
          </p:cNvPr>
          <p:cNvSpPr/>
          <p:nvPr/>
        </p:nvSpPr>
        <p:spPr>
          <a:xfrm>
            <a:off x="1028000" y="2390875"/>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Private sector participation take place within a clear institutional framework </a:t>
            </a:r>
          </a:p>
        </p:txBody>
      </p:sp>
      <p:sp>
        <p:nvSpPr>
          <p:cNvPr id="48" name="Google Shape;212;p10">
            <a:extLst>
              <a:ext uri="{FF2B5EF4-FFF2-40B4-BE49-F238E27FC236}">
                <a16:creationId xmlns:a16="http://schemas.microsoft.com/office/drawing/2014/main" id="{6351FFD7-12B9-9391-6734-23376602C606}"/>
              </a:ext>
            </a:extLst>
          </p:cNvPr>
          <p:cNvSpPr/>
          <p:nvPr/>
        </p:nvSpPr>
        <p:spPr>
          <a:xfrm>
            <a:off x="1028000" y="29817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Outcomes are monitored and authorities held accountable for KPIs</a:t>
            </a:r>
          </a:p>
        </p:txBody>
      </p:sp>
      <p:sp>
        <p:nvSpPr>
          <p:cNvPr id="49" name="Google Shape;212;p10">
            <a:extLst>
              <a:ext uri="{FF2B5EF4-FFF2-40B4-BE49-F238E27FC236}">
                <a16:creationId xmlns:a16="http://schemas.microsoft.com/office/drawing/2014/main" id="{5D2D0ABA-B0B0-A6EA-DF96-6C4EFEA83290}"/>
              </a:ext>
            </a:extLst>
          </p:cNvPr>
          <p:cNvSpPr/>
          <p:nvPr/>
        </p:nvSpPr>
        <p:spPr>
          <a:xfrm>
            <a:off x="1028000" y="35700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Space created for improvements, innovative technologies and smarter business models</a:t>
            </a:r>
          </a:p>
        </p:txBody>
      </p:sp>
      <p:sp>
        <p:nvSpPr>
          <p:cNvPr id="50" name="Google Shape;212;p10">
            <a:extLst>
              <a:ext uri="{FF2B5EF4-FFF2-40B4-BE49-F238E27FC236}">
                <a16:creationId xmlns:a16="http://schemas.microsoft.com/office/drawing/2014/main" id="{95E5AD29-442C-D5C1-4A0E-187CAE8CD921}"/>
              </a:ext>
            </a:extLst>
          </p:cNvPr>
          <p:cNvSpPr/>
          <p:nvPr/>
        </p:nvSpPr>
        <p:spPr>
          <a:xfrm>
            <a:off x="1028000" y="41583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Financing frameworks guide date-driven decision making on resource allocation </a:t>
            </a:r>
          </a:p>
        </p:txBody>
      </p:sp>
      <p:sp>
        <p:nvSpPr>
          <p:cNvPr id="51" name="Google Shape;212;p10">
            <a:extLst>
              <a:ext uri="{FF2B5EF4-FFF2-40B4-BE49-F238E27FC236}">
                <a16:creationId xmlns:a16="http://schemas.microsoft.com/office/drawing/2014/main" id="{632991B6-83B7-311B-BD79-71789312C026}"/>
              </a:ext>
            </a:extLst>
          </p:cNvPr>
          <p:cNvSpPr/>
          <p:nvPr/>
        </p:nvSpPr>
        <p:spPr>
          <a:xfrm>
            <a:off x="1028000" y="4756252"/>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Finance is tied to performance against goals and long-term plans </a:t>
            </a:r>
          </a:p>
        </p:txBody>
      </p:sp>
    </p:spTree>
    <p:extLst>
      <p:ext uri="{BB962C8B-B14F-4D97-AF65-F5344CB8AC3E}">
        <p14:creationId xmlns:p14="http://schemas.microsoft.com/office/powerpoint/2010/main" val="14720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46" grpId="0" animBg="1"/>
      <p:bldP spid="47" grpId="0" animBg="1"/>
      <p:bldP spid="48" grpId="0" animBg="1"/>
      <p:bldP spid="49" grpId="0" animBg="1"/>
      <p:bldP spid="50" grpId="0" animBg="1"/>
      <p:bldP spid="5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2"/>
            <a:ext cx="7473896" cy="792837"/>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Key takeaways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2"/>
            <a:ext cx="10010641" cy="432876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Responsibilities for sewered and non-sewered sanitation should be integrated within one responsible authority where feasible</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Clarification of public service mandate does not imply full public sector service provision</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Accountability for non-sewered sanitation services, and services for the poor, merits special focus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Financing frameworks are key to prioritize public finance for inclusive service outcomes over infrastructure inputs and regressive subsidies (</a:t>
            </a:r>
            <a:r>
              <a:rPr lang="en-US" sz="2000" i="1" dirty="0">
                <a:sym typeface="Lato"/>
              </a:rPr>
              <a:t>note that subsidies are not automatically ‘regressive’ but care must be taken in their design to ensure that public finance is not indirectly reinforcing inequalities)</a:t>
            </a:r>
          </a:p>
          <a:p>
            <a:pPr marL="284400" lvl="0" indent="-285750" algn="l" rtl="0">
              <a:lnSpc>
                <a:spcPts val="2200"/>
              </a:lnSpc>
              <a:spcBef>
                <a:spcPts val="1000"/>
              </a:spcBef>
              <a:spcAft>
                <a:spcPts val="0"/>
              </a:spcAft>
              <a:buClr>
                <a:schemeClr val="dk1"/>
              </a:buClr>
              <a:buSzPts val="1800"/>
              <a:buFont typeface="Arial" panose="020B0604020202020204" pitchFamily="34" charset="0"/>
              <a:buChar char="•"/>
            </a:pPr>
            <a:r>
              <a:rPr lang="en-US" sz="2000" dirty="0">
                <a:sym typeface="Lato"/>
              </a:rPr>
              <a:t>Investment in national system soft infrastructure must accompany financing for hard infrastructure</a:t>
            </a:r>
          </a:p>
        </p:txBody>
      </p:sp>
    </p:spTree>
    <p:extLst>
      <p:ext uri="{BB962C8B-B14F-4D97-AF65-F5344CB8AC3E}">
        <p14:creationId xmlns:p14="http://schemas.microsoft.com/office/powerpoint/2010/main" val="21455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2"/>
            <a:ext cx="7473896" cy="792837"/>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THE key takeaway!</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00125"/>
            <a:ext cx="10744200" cy="525780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ctr">
              <a:spcBef>
                <a:spcPts val="1000"/>
              </a:spcBef>
              <a:buClr>
                <a:schemeClr val="dk1"/>
              </a:buClr>
              <a:buSzPts val="1800"/>
            </a:pPr>
            <a:r>
              <a:rPr lang="en-US" sz="5400" b="1" dirty="0">
                <a:solidFill>
                  <a:schemeClr val="tx2"/>
                </a:solidFill>
                <a:latin typeface="Calibri" panose="020F0502020204030204" pitchFamily="34" charset="0"/>
              </a:rPr>
              <a:t>Sanitation services must be organized into a public service system that is no longer oriented towards projects and instead towards strategic planning and investments</a:t>
            </a:r>
            <a:endParaRPr lang="en-US" sz="5400" dirty="0">
              <a:sym typeface="Lato"/>
            </a:endParaRPr>
          </a:p>
        </p:txBody>
      </p:sp>
    </p:spTree>
    <p:extLst>
      <p:ext uri="{BB962C8B-B14F-4D97-AF65-F5344CB8AC3E}">
        <p14:creationId xmlns:p14="http://schemas.microsoft.com/office/powerpoint/2010/main" val="1015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37CC6E-C255-896E-DC90-4D7E7687572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6518" y="1098110"/>
            <a:ext cx="10517282" cy="2135773"/>
          </a:xfrm>
          <a:prstGeom prst="rect">
            <a:avLst/>
          </a:prstGeom>
          <a:ln>
            <a:noFill/>
          </a:ln>
        </p:spPr>
      </p:pic>
      <p:sp>
        <p:nvSpPr>
          <p:cNvPr id="5" name="TextBox 4">
            <a:extLst>
              <a:ext uri="{FF2B5EF4-FFF2-40B4-BE49-F238E27FC236}">
                <a16:creationId xmlns:a16="http://schemas.microsoft.com/office/drawing/2014/main" id="{0AFE216E-E756-CBD0-E5F1-6DDA46E469D1}"/>
              </a:ext>
            </a:extLst>
          </p:cNvPr>
          <p:cNvSpPr txBox="1"/>
          <p:nvPr/>
        </p:nvSpPr>
        <p:spPr>
          <a:xfrm>
            <a:off x="836516" y="3224754"/>
            <a:ext cx="1686765" cy="323165"/>
          </a:xfrm>
          <a:prstGeom prst="rect">
            <a:avLst/>
          </a:prstGeom>
          <a:noFill/>
          <a:ln>
            <a:noFill/>
          </a:ln>
        </p:spPr>
        <p:txBody>
          <a:bodyPr wrap="square" rtlCol="0">
            <a:spAutoFit/>
          </a:bodyPr>
          <a:lstStyle/>
          <a:p>
            <a:pPr algn="ctr"/>
            <a:r>
              <a:rPr lang="en-US" sz="1500" b="1" dirty="0"/>
              <a:t>User Interface</a:t>
            </a:r>
            <a:endParaRPr lang="en-IN" sz="1500" b="1" dirty="0"/>
          </a:p>
        </p:txBody>
      </p:sp>
      <p:sp>
        <p:nvSpPr>
          <p:cNvPr id="6" name="TextBox 5">
            <a:extLst>
              <a:ext uri="{FF2B5EF4-FFF2-40B4-BE49-F238E27FC236}">
                <a16:creationId xmlns:a16="http://schemas.microsoft.com/office/drawing/2014/main" id="{10299CBF-8A50-7F3D-FC6F-E914EE6B32EF}"/>
              </a:ext>
            </a:extLst>
          </p:cNvPr>
          <p:cNvSpPr txBox="1"/>
          <p:nvPr/>
        </p:nvSpPr>
        <p:spPr>
          <a:xfrm>
            <a:off x="2523281" y="3224754"/>
            <a:ext cx="1614664" cy="323165"/>
          </a:xfrm>
          <a:prstGeom prst="rect">
            <a:avLst/>
          </a:prstGeom>
          <a:noFill/>
          <a:ln>
            <a:noFill/>
          </a:ln>
        </p:spPr>
        <p:txBody>
          <a:bodyPr wrap="square" rtlCol="0">
            <a:spAutoFit/>
          </a:bodyPr>
          <a:lstStyle/>
          <a:p>
            <a:pPr algn="ctr"/>
            <a:r>
              <a:rPr lang="en-US" sz="1500" b="1" dirty="0"/>
              <a:t>Containment</a:t>
            </a:r>
            <a:endParaRPr lang="en-IN" sz="1500" b="1" dirty="0"/>
          </a:p>
        </p:txBody>
      </p:sp>
      <p:sp>
        <p:nvSpPr>
          <p:cNvPr id="7" name="TextBox 6">
            <a:extLst>
              <a:ext uri="{FF2B5EF4-FFF2-40B4-BE49-F238E27FC236}">
                <a16:creationId xmlns:a16="http://schemas.microsoft.com/office/drawing/2014/main" id="{E6B0A28C-723D-896D-594F-3293CBA10E91}"/>
              </a:ext>
            </a:extLst>
          </p:cNvPr>
          <p:cNvSpPr txBox="1"/>
          <p:nvPr/>
        </p:nvSpPr>
        <p:spPr>
          <a:xfrm>
            <a:off x="4143737" y="3213178"/>
            <a:ext cx="2511707" cy="323165"/>
          </a:xfrm>
          <a:prstGeom prst="rect">
            <a:avLst/>
          </a:prstGeom>
          <a:noFill/>
          <a:ln>
            <a:noFill/>
          </a:ln>
        </p:spPr>
        <p:txBody>
          <a:bodyPr wrap="square" rtlCol="0">
            <a:spAutoFit/>
          </a:bodyPr>
          <a:lstStyle/>
          <a:p>
            <a:pPr algn="r"/>
            <a:r>
              <a:rPr lang="en-US" sz="1500" b="1" dirty="0"/>
              <a:t>Collection and Conveyance</a:t>
            </a:r>
            <a:endParaRPr lang="en-IN" sz="1500" b="1" dirty="0"/>
          </a:p>
        </p:txBody>
      </p:sp>
      <p:sp>
        <p:nvSpPr>
          <p:cNvPr id="8" name="TextBox 7">
            <a:extLst>
              <a:ext uri="{FF2B5EF4-FFF2-40B4-BE49-F238E27FC236}">
                <a16:creationId xmlns:a16="http://schemas.microsoft.com/office/drawing/2014/main" id="{04404CEB-8C7F-51C7-E12E-FA24879983E3}"/>
              </a:ext>
            </a:extLst>
          </p:cNvPr>
          <p:cNvSpPr txBox="1"/>
          <p:nvPr/>
        </p:nvSpPr>
        <p:spPr>
          <a:xfrm>
            <a:off x="6518476" y="3213178"/>
            <a:ext cx="1888610" cy="323165"/>
          </a:xfrm>
          <a:prstGeom prst="rect">
            <a:avLst/>
          </a:prstGeom>
          <a:noFill/>
          <a:ln>
            <a:noFill/>
          </a:ln>
        </p:spPr>
        <p:txBody>
          <a:bodyPr wrap="square" rtlCol="0">
            <a:spAutoFit/>
          </a:bodyPr>
          <a:lstStyle/>
          <a:p>
            <a:pPr algn="ctr"/>
            <a:r>
              <a:rPr lang="en-US" sz="1500" b="1" dirty="0"/>
              <a:t>Treatment</a:t>
            </a:r>
            <a:endParaRPr lang="en-IN" sz="1500" b="1" dirty="0"/>
          </a:p>
        </p:txBody>
      </p:sp>
      <p:cxnSp>
        <p:nvCxnSpPr>
          <p:cNvPr id="10" name="Straight Connector 9">
            <a:extLst>
              <a:ext uri="{FF2B5EF4-FFF2-40B4-BE49-F238E27FC236}">
                <a16:creationId xmlns:a16="http://schemas.microsoft.com/office/drawing/2014/main" id="{D696BEB3-3CDD-8A84-9EED-78CC2F9358D4}"/>
              </a:ext>
            </a:extLst>
          </p:cNvPr>
          <p:cNvCxnSpPr>
            <a:cxnSpLocks/>
          </p:cNvCxnSpPr>
          <p:nvPr/>
        </p:nvCxnSpPr>
        <p:spPr>
          <a:xfrm>
            <a:off x="2523279" y="3213177"/>
            <a:ext cx="2"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9FE8A1-267C-0C78-9A6B-3C926F90BB7F}"/>
              </a:ext>
            </a:extLst>
          </p:cNvPr>
          <p:cNvCxnSpPr>
            <a:cxnSpLocks/>
          </p:cNvCxnSpPr>
          <p:nvPr/>
        </p:nvCxnSpPr>
        <p:spPr>
          <a:xfrm>
            <a:off x="4213187" y="3213177"/>
            <a:ext cx="28933"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EB5678-CA91-E696-74A0-0E8308E71972}"/>
              </a:ext>
            </a:extLst>
          </p:cNvPr>
          <p:cNvCxnSpPr>
            <a:cxnSpLocks/>
          </p:cNvCxnSpPr>
          <p:nvPr/>
        </p:nvCxnSpPr>
        <p:spPr>
          <a:xfrm>
            <a:off x="6564776" y="3113590"/>
            <a:ext cx="0"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20C4B9-899E-97AC-B65B-5BF65A659F97}"/>
              </a:ext>
            </a:extLst>
          </p:cNvPr>
          <p:cNvCxnSpPr>
            <a:cxnSpLocks/>
          </p:cNvCxnSpPr>
          <p:nvPr/>
        </p:nvCxnSpPr>
        <p:spPr>
          <a:xfrm>
            <a:off x="8407086" y="3113590"/>
            <a:ext cx="2"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4EBCBC-7719-38DA-759C-CF7A1CC1FF75}"/>
              </a:ext>
            </a:extLst>
          </p:cNvPr>
          <p:cNvSpPr txBox="1"/>
          <p:nvPr/>
        </p:nvSpPr>
        <p:spPr>
          <a:xfrm>
            <a:off x="8407088" y="3213177"/>
            <a:ext cx="2946710" cy="323165"/>
          </a:xfrm>
          <a:prstGeom prst="rect">
            <a:avLst/>
          </a:prstGeom>
          <a:noFill/>
          <a:ln>
            <a:noFill/>
          </a:ln>
        </p:spPr>
        <p:txBody>
          <a:bodyPr wrap="square" rtlCol="0">
            <a:spAutoFit/>
          </a:bodyPr>
          <a:lstStyle/>
          <a:p>
            <a:pPr algn="ctr"/>
            <a:r>
              <a:rPr lang="en-US" sz="1500" b="1" dirty="0"/>
              <a:t>Reuse and Disposal</a:t>
            </a:r>
            <a:endParaRPr lang="en-IN" sz="1500" b="1" dirty="0"/>
          </a:p>
        </p:txBody>
      </p:sp>
      <p:sp>
        <p:nvSpPr>
          <p:cNvPr id="15" name="Rectangle: Rounded Corners 14">
            <a:extLst>
              <a:ext uri="{FF2B5EF4-FFF2-40B4-BE49-F238E27FC236}">
                <a16:creationId xmlns:a16="http://schemas.microsoft.com/office/drawing/2014/main" id="{11DC7653-5A43-007D-4F12-D49B82D7DF28}"/>
              </a:ext>
            </a:extLst>
          </p:cNvPr>
          <p:cNvSpPr/>
          <p:nvPr/>
        </p:nvSpPr>
        <p:spPr>
          <a:xfrm>
            <a:off x="836516" y="3680755"/>
            <a:ext cx="10517282" cy="1021201"/>
          </a:xfrm>
          <a:prstGeom prst="roundRect">
            <a:avLst>
              <a:gd name="adj" fmla="val 14400"/>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City Service Delivery Assessment</a:t>
            </a:r>
          </a:p>
          <a:p>
            <a:r>
              <a:rPr lang="en-US" sz="1200" b="1" dirty="0">
                <a:solidFill>
                  <a:schemeClr val="tx1"/>
                </a:solidFill>
              </a:rPr>
              <a:t>CWIS Costing &amp; Planning Tool</a:t>
            </a:r>
          </a:p>
          <a:p>
            <a:r>
              <a:rPr lang="en-US" sz="1200" b="1" dirty="0" err="1">
                <a:solidFill>
                  <a:schemeClr val="tx1"/>
                </a:solidFill>
              </a:rPr>
              <a:t>SaniPlan</a:t>
            </a:r>
            <a:endParaRPr lang="en-US" sz="1200" b="1" dirty="0">
              <a:solidFill>
                <a:schemeClr val="tx1"/>
              </a:solidFill>
            </a:endParaRPr>
          </a:p>
          <a:p>
            <a:r>
              <a:rPr lang="en-US" sz="1200" b="1" dirty="0">
                <a:solidFill>
                  <a:schemeClr val="tx1"/>
                </a:solidFill>
              </a:rPr>
              <a:t>Santiago</a:t>
            </a:r>
          </a:p>
          <a:p>
            <a:r>
              <a:rPr lang="en-US" sz="1200" b="1" dirty="0">
                <a:solidFill>
                  <a:schemeClr val="tx1"/>
                </a:solidFill>
              </a:rPr>
              <a:t>Citywide &amp; Regional Planning Tool</a:t>
            </a:r>
          </a:p>
          <a:p>
            <a:r>
              <a:rPr lang="en-US" sz="1200" b="1" dirty="0">
                <a:solidFill>
                  <a:schemeClr val="tx1"/>
                </a:solidFill>
              </a:rPr>
              <a:t>Business Model Tool </a:t>
            </a:r>
          </a:p>
          <a:p>
            <a:r>
              <a:rPr lang="en-US" sz="1200" b="1" dirty="0">
                <a:solidFill>
                  <a:schemeClr val="tx1"/>
                </a:solidFill>
              </a:rPr>
              <a:t>EquiServe &amp; Rapid Equity Analysis Model</a:t>
            </a:r>
          </a:p>
          <a:p>
            <a:r>
              <a:rPr lang="en-US" sz="1200" b="1" dirty="0">
                <a:solidFill>
                  <a:schemeClr val="tx1"/>
                </a:solidFill>
              </a:rPr>
              <a:t>WASHBAT</a:t>
            </a:r>
          </a:p>
          <a:p>
            <a:r>
              <a:rPr kumimoji="0" lang="en-US" sz="1200" b="1" i="0" u="none" strike="noStrike" kern="1200" cap="none" spc="0" normalizeH="0" baseline="0" noProof="0" dirty="0">
                <a:ln>
                  <a:noFill/>
                </a:ln>
                <a:solidFill>
                  <a:schemeClr val="tx1"/>
                </a:solidFill>
                <a:effectLst/>
                <a:uLnTx/>
                <a:uFillTx/>
                <a:ea typeface="+mn-ea"/>
                <a:cs typeface="+mn-cs"/>
              </a:rPr>
              <a:t>Sustainable Sanitation Management Tool</a:t>
            </a:r>
          </a:p>
          <a:p>
            <a:r>
              <a:rPr lang="en-US" sz="1200" b="1" dirty="0" err="1">
                <a:solidFill>
                  <a:schemeClr val="tx1"/>
                </a:solidFill>
              </a:rPr>
              <a:t>SaniTech</a:t>
            </a:r>
            <a:endParaRPr lang="en-US" sz="1200" b="1" dirty="0">
              <a:solidFill>
                <a:schemeClr val="tx1"/>
              </a:solidFill>
            </a:endParaRPr>
          </a:p>
          <a:p>
            <a:pPr marL="266700" indent="-266700"/>
            <a:r>
              <a:rPr kumimoji="0" lang="en-US" sz="1200" b="1" i="0" u="none" strike="noStrike" kern="1200" cap="none" spc="0" normalizeH="0" baseline="0" noProof="0" dirty="0">
                <a:ln>
                  <a:noFill/>
                </a:ln>
                <a:solidFill>
                  <a:schemeClr val="tx1"/>
                </a:solidFill>
                <a:effectLst/>
                <a:uLnTx/>
                <a:uFillTx/>
                <a:ea typeface="+mn-ea"/>
                <a:cs typeface="+mn-cs"/>
              </a:rPr>
              <a:t>MUSE</a:t>
            </a:r>
          </a:p>
          <a:p>
            <a:pPr marL="266700" indent="-266700"/>
            <a:r>
              <a:rPr lang="en-US" sz="1200" b="1" dirty="0">
                <a:solidFill>
                  <a:schemeClr val="tx1"/>
                </a:solidFill>
              </a:rPr>
              <a:t>CWIS Measurement Tool</a:t>
            </a:r>
          </a:p>
          <a:p>
            <a:r>
              <a:rPr kumimoji="0" lang="en-US" sz="1200" b="1" i="0" u="none" strike="noStrike" kern="1200" cap="none" spc="0" normalizeH="0" baseline="0" noProof="0" dirty="0" err="1">
                <a:ln>
                  <a:noFill/>
                </a:ln>
                <a:solidFill>
                  <a:schemeClr val="tx1"/>
                </a:solidFill>
                <a:effectLst/>
                <a:uLnTx/>
                <a:uFillTx/>
                <a:ea typeface="+mn-ea"/>
                <a:cs typeface="+mn-cs"/>
              </a:rPr>
              <a:t>Akvopedia</a:t>
            </a:r>
            <a:endParaRPr lang="en-US" sz="1200" b="1" dirty="0">
              <a:solidFill>
                <a:schemeClr val="tx1"/>
              </a:solidFill>
            </a:endParaRPr>
          </a:p>
        </p:txBody>
      </p:sp>
      <p:sp>
        <p:nvSpPr>
          <p:cNvPr id="16" name="Title 1">
            <a:extLst>
              <a:ext uri="{FF2B5EF4-FFF2-40B4-BE49-F238E27FC236}">
                <a16:creationId xmlns:a16="http://schemas.microsoft.com/office/drawing/2014/main" id="{F3D7A201-A308-B4D1-EDE8-994005C3C769}"/>
              </a:ext>
            </a:extLst>
          </p:cNvPr>
          <p:cNvSpPr>
            <a:spLocks noGrp="1"/>
          </p:cNvSpPr>
          <p:nvPr>
            <p:ph type="title"/>
          </p:nvPr>
        </p:nvSpPr>
        <p:spPr>
          <a:xfrm>
            <a:off x="223157" y="234498"/>
            <a:ext cx="11745685" cy="719199"/>
          </a:xfrm>
        </p:spPr>
        <p:txBody>
          <a:bodyPr/>
          <a:lstStyle/>
          <a:p>
            <a:r>
              <a:rPr lang="en-US" sz="3200" b="1" dirty="0">
                <a:solidFill>
                  <a:schemeClr val="tx2"/>
                </a:solidFill>
                <a:latin typeface="Calibri" panose="020F0502020204030204" pitchFamily="34" charset="0"/>
              </a:rPr>
              <a:t>Key resources: Decision support tools along the sanitation chain</a:t>
            </a:r>
            <a:endParaRPr lang="en-IN" sz="3200" b="1" dirty="0">
              <a:solidFill>
                <a:schemeClr val="tx2"/>
              </a:solidFill>
              <a:latin typeface="Calibri" panose="020F0502020204030204" pitchFamily="34" charset="0"/>
            </a:endParaRPr>
          </a:p>
        </p:txBody>
      </p:sp>
      <p:sp>
        <p:nvSpPr>
          <p:cNvPr id="17" name="Rectangle: Rounded Corners 16">
            <a:extLst>
              <a:ext uri="{FF2B5EF4-FFF2-40B4-BE49-F238E27FC236}">
                <a16:creationId xmlns:a16="http://schemas.microsoft.com/office/drawing/2014/main" id="{4EE7BBC0-83DC-27D9-B2C5-9E26E8C6E645}"/>
              </a:ext>
            </a:extLst>
          </p:cNvPr>
          <p:cNvSpPr/>
          <p:nvPr/>
        </p:nvSpPr>
        <p:spPr>
          <a:xfrm>
            <a:off x="4242120" y="5586040"/>
            <a:ext cx="4176548" cy="2259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CLARA-SPT</a:t>
            </a:r>
          </a:p>
          <a:p>
            <a:r>
              <a:rPr lang="en-US" sz="1200" b="1" dirty="0">
                <a:solidFill>
                  <a:schemeClr val="tx1"/>
                </a:solidFill>
              </a:rPr>
              <a:t>   ECAM</a:t>
            </a:r>
          </a:p>
          <a:p>
            <a:r>
              <a:rPr lang="en-US" sz="1200" b="1" dirty="0">
                <a:solidFill>
                  <a:schemeClr val="tx1"/>
                </a:solidFill>
              </a:rPr>
              <a:t>   Simba</a:t>
            </a:r>
          </a:p>
        </p:txBody>
      </p:sp>
      <p:sp>
        <p:nvSpPr>
          <p:cNvPr id="18" name="Rectangle: Rounded Corners 17">
            <a:extLst>
              <a:ext uri="{FF2B5EF4-FFF2-40B4-BE49-F238E27FC236}">
                <a16:creationId xmlns:a16="http://schemas.microsoft.com/office/drawing/2014/main" id="{56B2C231-539F-55D5-2A33-0A299CFA2744}"/>
              </a:ext>
            </a:extLst>
          </p:cNvPr>
          <p:cNvSpPr/>
          <p:nvPr/>
        </p:nvSpPr>
        <p:spPr>
          <a:xfrm>
            <a:off x="2523279" y="5042324"/>
            <a:ext cx="5895389" cy="5069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Shit Flow Diagram</a:t>
            </a:r>
          </a:p>
          <a:p>
            <a:r>
              <a:rPr lang="en-US" sz="1200" b="1" dirty="0">
                <a:solidFill>
                  <a:schemeClr val="tx1"/>
                </a:solidFill>
              </a:rPr>
              <a:t>Rapid Assessment Tool</a:t>
            </a:r>
          </a:p>
          <a:p>
            <a:r>
              <a:rPr lang="en-US" sz="1200" b="1" dirty="0">
                <a:solidFill>
                  <a:schemeClr val="tx1"/>
                </a:solidFill>
              </a:rPr>
              <a:t>Urban Sanitation Status Index (USSI)</a:t>
            </a:r>
          </a:p>
          <a:p>
            <a:r>
              <a:rPr lang="en-US" sz="1200" b="1" dirty="0">
                <a:solidFill>
                  <a:schemeClr val="tx1"/>
                </a:solidFill>
              </a:rPr>
              <a:t>Rapid Environment Assessment Tool</a:t>
            </a:r>
          </a:p>
        </p:txBody>
      </p:sp>
      <p:sp>
        <p:nvSpPr>
          <p:cNvPr id="2" name="Rectangle: Rounded Corners 1">
            <a:extLst>
              <a:ext uri="{FF2B5EF4-FFF2-40B4-BE49-F238E27FC236}">
                <a16:creationId xmlns:a16="http://schemas.microsoft.com/office/drawing/2014/main" id="{87705355-6847-8C10-E481-4176842A76C8}"/>
              </a:ext>
            </a:extLst>
          </p:cNvPr>
          <p:cNvSpPr/>
          <p:nvPr/>
        </p:nvSpPr>
        <p:spPr>
          <a:xfrm>
            <a:off x="2523279" y="4748359"/>
            <a:ext cx="8830519" cy="2491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Faecal Waste Flow Calculator</a:t>
            </a:r>
          </a:p>
          <a:p>
            <a:r>
              <a:rPr lang="en-US" sz="1200" b="1" dirty="0">
                <a:solidFill>
                  <a:schemeClr val="tx1"/>
                </a:solidFill>
              </a:rPr>
              <a:t>          WASH Cost Tool</a:t>
            </a:r>
          </a:p>
          <a:p>
            <a:r>
              <a:rPr lang="en-US" sz="1200" b="1" dirty="0">
                <a:solidFill>
                  <a:schemeClr val="tx1"/>
                </a:solidFill>
              </a:rPr>
              <a:t>             Cactus</a:t>
            </a:r>
          </a:p>
        </p:txBody>
      </p:sp>
      <p:sp>
        <p:nvSpPr>
          <p:cNvPr id="3" name="Rectangle: Rounded Corners 2">
            <a:extLst>
              <a:ext uri="{FF2B5EF4-FFF2-40B4-BE49-F238E27FC236}">
                <a16:creationId xmlns:a16="http://schemas.microsoft.com/office/drawing/2014/main" id="{8F81787A-41C2-EC5B-02B3-BC4323FD35DE}"/>
              </a:ext>
            </a:extLst>
          </p:cNvPr>
          <p:cNvSpPr/>
          <p:nvPr/>
        </p:nvSpPr>
        <p:spPr>
          <a:xfrm>
            <a:off x="8441809" y="5383462"/>
            <a:ext cx="2911989" cy="3206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US" sz="1200" b="1" dirty="0">
                <a:solidFill>
                  <a:schemeClr val="tx1"/>
                </a:solidFill>
              </a:rPr>
              <a:t>Toilet Resource Calculator</a:t>
            </a:r>
          </a:p>
        </p:txBody>
      </p:sp>
      <p:sp>
        <p:nvSpPr>
          <p:cNvPr id="9" name="Rectangle: Rounded Corners 8">
            <a:extLst>
              <a:ext uri="{FF2B5EF4-FFF2-40B4-BE49-F238E27FC236}">
                <a16:creationId xmlns:a16="http://schemas.microsoft.com/office/drawing/2014/main" id="{471A1C5E-406A-DCAA-7334-901D616B729E}"/>
              </a:ext>
            </a:extLst>
          </p:cNvPr>
          <p:cNvSpPr/>
          <p:nvPr/>
        </p:nvSpPr>
        <p:spPr>
          <a:xfrm>
            <a:off x="6564777" y="5858384"/>
            <a:ext cx="1853892" cy="997413"/>
          </a:xfrm>
          <a:prstGeom prst="roundRect">
            <a:avLst>
              <a:gd name="adj" fmla="val 7383"/>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Bio WATT</a:t>
            </a:r>
          </a:p>
          <a:p>
            <a:r>
              <a:rPr lang="en-US" sz="1200" b="1" dirty="0">
                <a:solidFill>
                  <a:schemeClr val="tx1"/>
                </a:solidFill>
              </a:rPr>
              <a:t>Ease Tech</a:t>
            </a:r>
          </a:p>
          <a:p>
            <a:r>
              <a:rPr lang="en-US" sz="1200" b="1" dirty="0">
                <a:solidFill>
                  <a:schemeClr val="tx1"/>
                </a:solidFill>
              </a:rPr>
              <a:t>EVAS</a:t>
            </a:r>
          </a:p>
          <a:p>
            <a:r>
              <a:rPr lang="en-US" sz="1200" b="1" dirty="0">
                <a:solidFill>
                  <a:schemeClr val="tx1"/>
                </a:solidFill>
              </a:rPr>
              <a:t>Fit Water</a:t>
            </a:r>
          </a:p>
          <a:p>
            <a:r>
              <a:rPr lang="en-US" sz="1200" b="1" dirty="0">
                <a:solidFill>
                  <a:schemeClr val="tx1"/>
                </a:solidFill>
              </a:rPr>
              <a:t>Poseidon</a:t>
            </a:r>
          </a:p>
          <a:p>
            <a:pPr algn="r"/>
            <a:r>
              <a:rPr lang="en-US" sz="1200" b="1" dirty="0">
                <a:solidFill>
                  <a:schemeClr val="tx1"/>
                </a:solidFill>
              </a:rPr>
              <a:t>Sampsons</a:t>
            </a:r>
          </a:p>
          <a:p>
            <a:pPr algn="r"/>
            <a:r>
              <a:rPr lang="en-US" sz="1200" b="1" dirty="0">
                <a:solidFill>
                  <a:schemeClr val="tx1"/>
                </a:solidFill>
              </a:rPr>
              <a:t>West+</a:t>
            </a:r>
          </a:p>
          <a:p>
            <a:pPr algn="r"/>
            <a:r>
              <a:rPr lang="en-US" sz="1200" b="1" dirty="0">
                <a:solidFill>
                  <a:schemeClr val="tx1"/>
                </a:solidFill>
              </a:rPr>
              <a:t>Tech Select</a:t>
            </a:r>
          </a:p>
          <a:p>
            <a:pPr algn="ctr"/>
            <a:endParaRPr lang="en-US" sz="1200" b="1" dirty="0">
              <a:solidFill>
                <a:schemeClr val="tx1"/>
              </a:solidFill>
            </a:endParaRPr>
          </a:p>
        </p:txBody>
      </p:sp>
    </p:spTree>
    <p:extLst>
      <p:ext uri="{BB962C8B-B14F-4D97-AF65-F5344CB8AC3E}">
        <p14:creationId xmlns:p14="http://schemas.microsoft.com/office/powerpoint/2010/main" val="418453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897669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Why is ‘CWIS’ needed?</a:t>
            </a:r>
          </a:p>
        </p:txBody>
      </p:sp>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1349798"/>
            <a:ext cx="10200640" cy="4784301"/>
          </a:xfrm>
          <a:prstGeom prst="rect">
            <a:avLst/>
          </a:prstGeom>
        </p:spPr>
        <p:txBody>
          <a:bodyPr vert="horz" lIns="0" tIns="0" rIns="0" bIns="0" rtlCol="0">
            <a:noAutofit/>
          </a:bodyPr>
          <a:lstStyle/>
          <a:p>
            <a:pPr marL="216000" indent="-216000">
              <a:lnSpc>
                <a:spcPts val="2400"/>
              </a:lnSpc>
              <a:spcBef>
                <a:spcPts val="0"/>
              </a:spcBef>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Traditional urban sanitation systems focus on </a:t>
            </a:r>
            <a:r>
              <a:rPr lang="en-US" sz="2000" b="1" dirty="0">
                <a:solidFill>
                  <a:srgbClr val="000000"/>
                </a:solidFill>
                <a:latin typeface="Calibri Light" panose="020F0302020204030204" pitchFamily="34" charset="0"/>
                <a:ea typeface="Lato Light"/>
                <a:cs typeface="Calibri Light" panose="020F0302020204030204" pitchFamily="34" charset="0"/>
                <a:sym typeface="Lato Light"/>
              </a:rPr>
              <a:t>sewers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which often: </a:t>
            </a:r>
          </a:p>
          <a:p>
            <a:pPr marL="432000" indent="-216000">
              <a:lnSpc>
                <a:spcPts val="2400"/>
              </a:lnSpc>
              <a:spcBef>
                <a:spcPts val="0"/>
              </a:spcBef>
              <a:buClr>
                <a:schemeClr val="tx2"/>
              </a:buClr>
              <a:buFont typeface="Arial" panose="020B0604020202020204" pitchFamily="34" charset="0"/>
              <a:buChar char="•"/>
            </a:pPr>
            <a:endParaRPr lang="en-US" sz="2000"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Do not extend to vulnerable and/or informal communities</a:t>
            </a:r>
          </a:p>
          <a:p>
            <a:pPr marL="216000" indent="0">
              <a:lnSpc>
                <a:spcPts val="2400"/>
              </a:lnSpc>
              <a:spcBef>
                <a:spcPts val="0"/>
              </a:spcBef>
              <a:buClr>
                <a:schemeClr val="tx2"/>
              </a:buClr>
              <a:buNone/>
            </a:pPr>
            <a:endParaRPr lang="en-US" sz="2000"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Are threatened by climate change and age</a:t>
            </a:r>
          </a:p>
          <a:p>
            <a:pPr marL="216000" indent="0">
              <a:lnSpc>
                <a:spcPts val="2400"/>
              </a:lnSpc>
              <a:spcBef>
                <a:spcPts val="0"/>
              </a:spcBef>
              <a:buClr>
                <a:schemeClr val="tx2"/>
              </a:buClr>
              <a:buNone/>
            </a:pPr>
            <a:endParaRPr lang="en-US" sz="2000"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Are hampered by inadequate or inconsistent water or energy supplies</a:t>
            </a:r>
          </a:p>
          <a:p>
            <a:pPr marL="432000"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Are expensive</a:t>
            </a:r>
          </a:p>
          <a:p>
            <a:pPr marL="216000" indent="-216000">
              <a:lnSpc>
                <a:spcPts val="2400"/>
              </a:lnSpc>
              <a:spcBef>
                <a:spcPts val="0"/>
              </a:spcBef>
              <a:spcAft>
                <a:spcPts val="1200"/>
              </a:spcAft>
              <a:buClr>
                <a:schemeClr val="tx2"/>
              </a:buClr>
              <a:buFont typeface="Arial" panose="020B0604020202020204" pitchFamily="34" charset="0"/>
              <a:buChar char="•"/>
            </a:pPr>
            <a:endParaRPr lang="en-US" sz="2000" dirty="0">
              <a:solidFill>
                <a:srgbClr val="000000"/>
              </a:solidFill>
              <a:latin typeface="Calibri Light" panose="020F0302020204030204" pitchFamily="34" charset="0"/>
              <a:ea typeface="Lato Light"/>
              <a:cs typeface="Calibri Light" panose="020F0302020204030204" pitchFamily="34" charset="0"/>
              <a:sym typeface="Lato Light"/>
            </a:endParaRPr>
          </a:p>
          <a:p>
            <a:pPr marL="216000" indent="-216000">
              <a:lnSpc>
                <a:spcPts val="2400"/>
              </a:lnSpc>
              <a:spcBef>
                <a:spcPts val="0"/>
              </a:spcBef>
              <a:spcAft>
                <a:spcPts val="1200"/>
              </a:spcAft>
              <a:buClr>
                <a:schemeClr val="tx2"/>
              </a:buClr>
              <a:buFont typeface="Arial" panose="020B0604020202020204" pitchFamily="34" charset="0"/>
              <a:buChar char="•"/>
            </a:pPr>
            <a:r>
              <a:rPr lang="en-US" sz="2000" b="1" dirty="0">
                <a:solidFill>
                  <a:srgbClr val="000000"/>
                </a:solidFill>
                <a:latin typeface="Calibri Light" panose="020F0302020204030204" pitchFamily="34" charset="0"/>
                <a:ea typeface="Lato Light"/>
                <a:cs typeface="Calibri Light" panose="020F0302020204030204" pitchFamily="34" charset="0"/>
                <a:sym typeface="Lato Light"/>
              </a:rPr>
              <a:t>Non-sewered systems are treated as a household responsibility</a:t>
            </a:r>
          </a:p>
          <a:p>
            <a:pPr marL="216000" indent="-216000">
              <a:lnSpc>
                <a:spcPts val="2400"/>
              </a:lnSpc>
              <a:spcBef>
                <a:spcPts val="0"/>
              </a:spcBef>
              <a:spcAft>
                <a:spcPts val="1200"/>
              </a:spcAft>
              <a:buClr>
                <a:schemeClr val="tx2"/>
              </a:buClr>
              <a:buFont typeface="Arial" panose="020B0604020202020204" pitchFamily="34" charset="0"/>
              <a:buChar char="•"/>
            </a:pPr>
            <a:endParaRPr lang="en-US" sz="2000" b="1" dirty="0">
              <a:solidFill>
                <a:srgbClr val="000000"/>
              </a:solidFill>
              <a:latin typeface="Calibri Light" panose="020F0302020204030204" pitchFamily="34" charset="0"/>
              <a:ea typeface="Lato Light"/>
              <a:cs typeface="Calibri Light" panose="020F0302020204030204" pitchFamily="34" charset="0"/>
              <a:sym typeface="Lato Light"/>
            </a:endParaRPr>
          </a:p>
          <a:p>
            <a:pPr marL="216000"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Institutional systems are not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incentivised</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to deliver city-level improvements in sanitation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400396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1110615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Compare to a </a:t>
            </a:r>
            <a:r>
              <a:rPr lang="en-US" sz="3200" b="1" u="sng" dirty="0">
                <a:solidFill>
                  <a:schemeClr val="tx2"/>
                </a:solidFill>
                <a:latin typeface="Calibri" panose="020F0502020204030204" pitchFamily="34" charset="0"/>
              </a:rPr>
              <a:t>Public Service Approach</a:t>
            </a:r>
            <a:r>
              <a:rPr lang="en-US" sz="3200" b="1" dirty="0">
                <a:solidFill>
                  <a:schemeClr val="tx2"/>
                </a:solidFill>
                <a:latin typeface="Calibri" panose="020F0502020204030204" pitchFamily="34" charset="0"/>
              </a:rPr>
              <a:t> to sanitation</a:t>
            </a:r>
          </a:p>
        </p:txBody>
      </p:sp>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1349798"/>
            <a:ext cx="10200640" cy="4784301"/>
          </a:xfrm>
          <a:prstGeom prst="rect">
            <a:avLst/>
          </a:prstGeom>
        </p:spPr>
        <p:txBody>
          <a:bodyPr vert="horz" lIns="0" tIns="0" rIns="0" bIns="0" rtlCol="0">
            <a:noAutofit/>
          </a:bodyPr>
          <a:lstStyle/>
          <a:p>
            <a:pPr marL="216000" indent="-216000">
              <a:lnSpc>
                <a:spcPts val="2400"/>
              </a:lnSpc>
              <a:spcBef>
                <a:spcPts val="0"/>
              </a:spcBef>
              <a:spcAft>
                <a:spcPts val="1200"/>
              </a:spcAft>
              <a:buClr>
                <a:schemeClr val="tx2"/>
              </a:buClr>
              <a:buFont typeface="Arial" panose="020B0604020202020204" pitchFamily="34" charset="0"/>
              <a:buChar char="•"/>
            </a:pPr>
            <a:r>
              <a:rPr lang="en-US" sz="2000" b="1" dirty="0">
                <a:solidFill>
                  <a:srgbClr val="000000"/>
                </a:solidFill>
                <a:latin typeface="Calibri" panose="020F0502020204030204" pitchFamily="34" charset="0"/>
                <a:ea typeface="Lato Light"/>
                <a:cs typeface="Calibri" panose="020F0502020204030204" pitchFamily="34" charset="0"/>
                <a:sym typeface="Lato Light"/>
              </a:rPr>
              <a:t>Sanitation is a public good </a:t>
            </a:r>
            <a:r>
              <a:rPr lang="en-US" sz="2000" dirty="0">
                <a:solidFill>
                  <a:srgbClr val="000000"/>
                </a:solidFill>
                <a:latin typeface="Calibri" panose="020F0502020204030204" pitchFamily="34" charset="0"/>
                <a:ea typeface="Lato Light"/>
                <a:cs typeface="Calibri" panose="020F0502020204030204" pitchFamily="34" charset="0"/>
                <a:sym typeface="Lato Light"/>
              </a:rPr>
              <a:t>but is the responsibility of multiple stakeholders, including the private sector</a:t>
            </a:r>
            <a:endParaRPr lang="en-US" sz="2000" b="1" dirty="0">
              <a:solidFill>
                <a:srgbClr val="000000"/>
              </a:solidFill>
              <a:latin typeface="Calibri" panose="020F0502020204030204" pitchFamily="34" charset="0"/>
              <a:ea typeface="Lato Light"/>
              <a:cs typeface="Calibri" panose="020F0502020204030204" pitchFamily="34" charset="0"/>
              <a:sym typeface="Lato Light"/>
            </a:endParaRP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 well-structured and regulated sector leads to increases business opportunities, employment opportunities &amp; incentivizes innovation and efficiencies for both public and private stakeholders</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The private sector – including informal service providers – are a key player within what should be a </a:t>
            </a:r>
            <a:r>
              <a:rPr lang="en-US" sz="2000" b="1" dirty="0">
                <a:solidFill>
                  <a:srgbClr val="000000"/>
                </a:solidFill>
                <a:latin typeface="Calibri Light" panose="020F0302020204030204" pitchFamily="34" charset="0"/>
                <a:ea typeface="Lato Light"/>
                <a:cs typeface="Calibri Light" panose="020F0302020204030204" pitchFamily="34" charset="0"/>
                <a:sym typeface="Lato Light"/>
              </a:rPr>
              <a:t>publicly managed sanitation ecosystem</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In many locations, the private sector are </a:t>
            </a:r>
            <a:r>
              <a:rPr lang="en-US" sz="2000" u="sng" dirty="0">
                <a:solidFill>
                  <a:srgbClr val="000000"/>
                </a:solidFill>
                <a:latin typeface="Calibri Light" panose="020F0302020204030204" pitchFamily="34" charset="0"/>
                <a:ea typeface="Lato Light"/>
                <a:cs typeface="Calibri Light" panose="020F0302020204030204" pitchFamily="34" charset="0"/>
                <a:sym typeface="Lato Light"/>
              </a:rPr>
              <a:t>the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u="sng" dirty="0">
                <a:solidFill>
                  <a:srgbClr val="000000"/>
                </a:solidFill>
                <a:latin typeface="Calibri Light" panose="020F0302020204030204" pitchFamily="34" charset="0"/>
                <a:ea typeface="Lato Light"/>
                <a:cs typeface="Calibri Light" panose="020F0302020204030204" pitchFamily="34" charset="0"/>
                <a:sym typeface="Lato Light"/>
              </a:rPr>
              <a:t>only</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u="sng" dirty="0">
                <a:solidFill>
                  <a:srgbClr val="000000"/>
                </a:solidFill>
                <a:latin typeface="Calibri Light" panose="020F0302020204030204" pitchFamily="34" charset="0"/>
                <a:ea typeface="Lato Light"/>
                <a:cs typeface="Calibri Light" panose="020F0302020204030204" pitchFamily="34" charset="0"/>
                <a:sym typeface="Lato Light"/>
              </a:rPr>
              <a:t>ones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providing services to customers. They may be what customers associate with ‘public goods’ like sanitation. The public sector should build on these relationships, rather than attempt to displace it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However, explicit mechanisms to </a:t>
            </a:r>
            <a:r>
              <a:rPr lang="en-US" sz="2000" b="1" dirty="0">
                <a:solidFill>
                  <a:srgbClr val="000000"/>
                </a:solidFill>
                <a:latin typeface="Calibri Light" panose="020F0302020204030204" pitchFamily="34" charset="0"/>
                <a:ea typeface="Lato Light"/>
                <a:cs typeface="Calibri Light" panose="020F0302020204030204" pitchFamily="34" charset="0"/>
                <a:sym typeface="Lato Light"/>
              </a:rPr>
              <a:t>reach the poorest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are needed to ensure that they receive safe services at a fair price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1643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dissolv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500"/>
                                        <p:tgtEl>
                                          <p:spTgt spid="3">
                                            <p:txEl>
                                              <p:pRg st="1" end="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3">
                                            <p:txEl>
                                              <p:pRg st="3" end="3"/>
                                            </p:txEl>
                                          </p:spTgt>
                                        </p:tgtEl>
                                      </p:cBhvr>
                                    </p:animEffect>
                                    <p:set>
                                      <p:cBhvr>
                                        <p:cTn id="40" dur="1" fill="hold">
                                          <p:stCondLst>
                                            <p:cond delay="499"/>
                                          </p:stCondLst>
                                        </p:cTn>
                                        <p:tgtEl>
                                          <p:spTgt spid="3">
                                            <p:txEl>
                                              <p:pRg st="3" end="3"/>
                                            </p:txEl>
                                          </p:spTgt>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3">
                                            <p:txEl>
                                              <p:pRg st="4" end="4"/>
                                            </p:txEl>
                                          </p:spTgt>
                                        </p:tgtEl>
                                      </p:cBhvr>
                                    </p:animEffect>
                                    <p:set>
                                      <p:cBhvr>
                                        <p:cTn id="4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3" grpId="1" build="p"/>
    </p:bldLst>
  </p:timing>
</p:sld>
</file>

<file path=ppt/theme/theme1.xml><?xml version="1.0" encoding="utf-8"?>
<a:theme xmlns:a="http://schemas.openxmlformats.org/drawingml/2006/main" name="Metropolitan">
  <a:themeElements>
    <a:clrScheme name="CWIS">
      <a:dk1>
        <a:srgbClr val="000000"/>
      </a:dk1>
      <a:lt1>
        <a:srgbClr val="FFFFFF"/>
      </a:lt1>
      <a:dk2>
        <a:srgbClr val="6F2875"/>
      </a:dk2>
      <a:lt2>
        <a:srgbClr val="EF4443"/>
      </a:lt2>
      <a:accent1>
        <a:srgbClr val="FFDD00"/>
      </a:accent1>
      <a:accent2>
        <a:srgbClr val="00B050"/>
      </a:accent2>
      <a:accent3>
        <a:srgbClr val="00B0F0"/>
      </a:accent3>
      <a:accent4>
        <a:srgbClr val="FF0000"/>
      </a:accent4>
      <a:accent5>
        <a:srgbClr val="002060"/>
      </a:accent5>
      <a:accent6>
        <a:srgbClr val="FFF6E1"/>
      </a:accent6>
      <a:hlink>
        <a:srgbClr val="4863AE"/>
      </a:hlink>
      <a:folHlink>
        <a:srgbClr val="D78278"/>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ABC925B54804AB5AE7EDB5FFF2F09" ma:contentTypeVersion="13" ma:contentTypeDescription="Create a new document." ma:contentTypeScope="" ma:versionID="cb36e31c6d2f12504b20b1fb7b9eff11">
  <xsd:schema xmlns:xsd="http://www.w3.org/2001/XMLSchema" xmlns:xs="http://www.w3.org/2001/XMLSchema" xmlns:p="http://schemas.microsoft.com/office/2006/metadata/properties" xmlns:ns2="1aabe83f-a186-4790-99f5-f7a0b7cc8c1f" xmlns:ns3="655560fe-6fd8-403f-a01b-4a0c2fdd543a" targetNamespace="http://schemas.microsoft.com/office/2006/metadata/properties" ma:root="true" ma:fieldsID="0be6a7b7da01c28569c7f6c3f69f3d8a" ns2:_="" ns3:_="">
    <xsd:import namespace="1aabe83f-a186-4790-99f5-f7a0b7cc8c1f"/>
    <xsd:import namespace="655560fe-6fd8-403f-a01b-4a0c2fdd54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be83f-a186-4790-99f5-f7a0b7cc8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acb3203-8b50-4bd0-a991-d81b88900e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5560fe-6fd8-403f-a01b-4a0c2fdd54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414cb1-d1f7-4406-b5de-036f79f45325}" ma:internalName="TaxCatchAll" ma:showField="CatchAllData" ma:web="655560fe-6fd8-403f-a01b-4a0c2fdd5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abe83f-a186-4790-99f5-f7a0b7cc8c1f">
      <Terms xmlns="http://schemas.microsoft.com/office/infopath/2007/PartnerControls"/>
    </lcf76f155ced4ddcb4097134ff3c332f>
    <TaxCatchAll xmlns="655560fe-6fd8-403f-a01b-4a0c2fdd543a" xsi:nil="true"/>
  </documentManagement>
</p:properties>
</file>

<file path=customXml/itemProps1.xml><?xml version="1.0" encoding="utf-8"?>
<ds:datastoreItem xmlns:ds="http://schemas.openxmlformats.org/officeDocument/2006/customXml" ds:itemID="{CC959825-E110-4DF5-A967-2556DBF9D0E9}"/>
</file>

<file path=customXml/itemProps2.xml><?xml version="1.0" encoding="utf-8"?>
<ds:datastoreItem xmlns:ds="http://schemas.openxmlformats.org/officeDocument/2006/customXml" ds:itemID="{150A32C8-EB1C-4E93-9114-AA47B610BE85}"/>
</file>

<file path=customXml/itemProps3.xml><?xml version="1.0" encoding="utf-8"?>
<ds:datastoreItem xmlns:ds="http://schemas.openxmlformats.org/officeDocument/2006/customXml" ds:itemID="{EB798802-D993-46EE-A2FB-147F3CE7A2F0}"/>
</file>

<file path=docProps/app.xml><?xml version="1.0" encoding="utf-8"?>
<Properties xmlns="http://schemas.openxmlformats.org/officeDocument/2006/extended-properties" xmlns:vt="http://schemas.openxmlformats.org/officeDocument/2006/docPropsVTypes">
  <Template>TM03457491[[fn=Metropolitan]]</Template>
  <TotalTime>2506</TotalTime>
  <Words>7087</Words>
  <Application>Microsoft Macintosh PowerPoint</Application>
  <PresentationFormat>Widescreen</PresentationFormat>
  <Paragraphs>704</Paragraphs>
  <Slides>76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Calibri Light</vt:lpstr>
      <vt:lpstr>Lato</vt:lpstr>
      <vt:lpstr>Lato Light</vt:lpstr>
      <vt:lpstr>Wingdings</vt:lpstr>
      <vt:lpstr>Metropolitan</vt:lpstr>
      <vt:lpstr>CWIS Orientation 201</vt:lpstr>
      <vt:lpstr>PowerPoint Presentation</vt:lpstr>
      <vt:lpstr>Schedule </vt:lpstr>
      <vt:lpstr>Learning objectives</vt:lpstr>
      <vt:lpstr>PowerPoint Presentation</vt:lpstr>
      <vt:lpstr>PowerPoint Presentation</vt:lpstr>
      <vt:lpstr>PowerPoint Presentation</vt:lpstr>
      <vt:lpstr>Why is ‘CWIS’ needed?</vt:lpstr>
      <vt:lpstr>Compare to a Public Service Approach to sanitation</vt:lpstr>
      <vt:lpstr>PowerPoint Presentation</vt:lpstr>
      <vt:lpstr>PowerPoint Presentation</vt:lpstr>
      <vt:lpstr>PowerPoint Presentation</vt:lpstr>
      <vt:lpstr>PowerPoint Presentation</vt:lpstr>
      <vt:lpstr>PowerPoint Presentation</vt:lpstr>
      <vt:lpstr>PowerPoint Presentation</vt:lpstr>
      <vt:lpstr>CWIS Framework</vt:lpstr>
      <vt:lpstr>What are typical ‘Business as Usual’ outcomes?</vt:lpstr>
      <vt:lpstr>What outcomes can come from a CWIS approach?</vt:lpstr>
      <vt:lpstr>Case Study </vt:lpstr>
      <vt:lpstr>PowerPoint Presentation</vt:lpstr>
      <vt:lpstr>CWIS Framework</vt:lpstr>
      <vt:lpstr>CWIS Framework</vt:lpstr>
      <vt:lpstr>Responsibility</vt:lpstr>
      <vt:lpstr>PowerPoint Presentation</vt:lpstr>
      <vt:lpstr>PowerPoint Presentation</vt:lpstr>
      <vt:lpstr>PowerPoint Presentation</vt:lpstr>
      <vt:lpstr>Case Study</vt:lpstr>
      <vt:lpstr>PowerPoint Presentation</vt:lpstr>
      <vt:lpstr>PowerPoint Presentation</vt:lpstr>
      <vt:lpstr>PowerPoint Presentation</vt:lpstr>
      <vt:lpstr>PowerPoint Presentation</vt:lpstr>
      <vt:lpstr>PowerPoint Presentation</vt:lpstr>
      <vt:lpstr>Clear responsibilities are the foundation for CWIS</vt:lpstr>
      <vt:lpstr>GROUP WORK - Who has the responsibility?</vt:lpstr>
      <vt:lpstr>Clear responsibilities are the foundation for CWIS</vt:lpstr>
      <vt:lpstr>Accountability</vt:lpstr>
      <vt:lpstr>PowerPoint Presentation</vt:lpstr>
      <vt:lpstr>What are mechanisms of accountability?</vt:lpstr>
      <vt:lpstr>Independent regulation </vt:lpstr>
      <vt:lpstr>Regulation-by-contract systems </vt:lpstr>
      <vt:lpstr>Self-regulation can only be effective when: </vt:lpstr>
      <vt:lpstr>Customer feedback/complaint mechanisms </vt:lpstr>
      <vt:lpstr>Elections</vt:lpstr>
      <vt:lpstr>Case Study </vt:lpstr>
      <vt:lpstr>Accountability approach applicable mandated service authority </vt:lpstr>
      <vt:lpstr>Accountability approach applicable mandated service authority </vt:lpstr>
      <vt:lpstr>PowerPoint Presentation</vt:lpstr>
      <vt:lpstr>GROUP WORK - how is accountability achieved? </vt:lpstr>
      <vt:lpstr>Takeaways on Accountability in CWIS</vt:lpstr>
      <vt:lpstr>PowerPoint Presentation</vt:lpstr>
      <vt:lpstr>CWIS Framework</vt:lpstr>
      <vt:lpstr>CWIS Framework</vt:lpstr>
      <vt:lpstr>Resource Planning and Management</vt:lpstr>
      <vt:lpstr>PowerPoint Presentation</vt:lpstr>
      <vt:lpstr>Financing frameworks to support CWIS</vt:lpstr>
      <vt:lpstr>Financing frameworks to support CWIS</vt:lpstr>
      <vt:lpstr>Sector Strategies/Policies – priorities and targets </vt:lpstr>
      <vt:lpstr>Understanding of Costs and Financial Needs </vt:lpstr>
      <vt:lpstr>Stakeholder engagement in financial planning</vt:lpstr>
      <vt:lpstr>Risk Analysis </vt:lpstr>
      <vt:lpstr>Allocation Criteria &amp; Data-Driven Investment Plans</vt:lpstr>
      <vt:lpstr>Financial Sources &amp; Resource Mobilization </vt:lpstr>
      <vt:lpstr>GROUP WORK </vt:lpstr>
      <vt:lpstr>TAKE AWAYS</vt:lpstr>
      <vt:lpstr>Investment decision making should align with responsibilities </vt:lpstr>
      <vt:lpstr>Achieving the right mix of finance is critical to long term expansion,  equity and viability of services</vt:lpstr>
      <vt:lpstr>Investment in national soft systems infrastructure must accompany financing for hard infrastructure</vt:lpstr>
      <vt:lpstr>Tracking of investment results is imperative, but overlooked by lenders and borrowers </vt:lpstr>
      <vt:lpstr>GROUP WORK</vt:lpstr>
      <vt:lpstr>CWIS Framework: recap of system functions</vt:lpstr>
      <vt:lpstr>Questions?</vt:lpstr>
      <vt:lpstr>PowerPoint Presentation</vt:lpstr>
      <vt:lpstr>What does a CWIS-oriented system look like?</vt:lpstr>
      <vt:lpstr>Key takeaways</vt:lpstr>
      <vt:lpstr>THE key takeaway!</vt:lpstr>
      <vt:lpstr>Key resources: Decision support tools along the sanitation chain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ecosystem assessment</dc:title>
  <dc:creator>Joshua Bryant</dc:creator>
  <cp:lastModifiedBy>Rosie Renouf</cp:lastModifiedBy>
  <cp:revision>261</cp:revision>
  <dcterms:created xsi:type="dcterms:W3CDTF">2023-05-25T16:14:30Z</dcterms:created>
  <dcterms:modified xsi:type="dcterms:W3CDTF">2023-10-18T13:46:37Z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0x010100FE7ABC925B54804AB5AE7EDB5FFF2F09</vt:lpwstr>
  </property>
</Properties>
</file>